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9" r:id="rId13"/>
    <p:sldId id="270" r:id="rId14"/>
    <p:sldId id="271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07" d="100"/>
          <a:sy n="107" d="100"/>
        </p:scale>
        <p:origin x="330" y="3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196EB-2D41-4C82-9EF5-E762E904DC50}" type="datetimeFigureOut">
              <a:rPr lang="en-US" smtClean="0"/>
              <a:pPr/>
              <a:t>4/1/2025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33B82-4440-4619-929F-E5FF30E473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18725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196EB-2D41-4C82-9EF5-E762E904DC50}" type="datetimeFigureOut">
              <a:rPr lang="en-US" smtClean="0"/>
              <a:pPr/>
              <a:t>4/1/2025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33B82-4440-4619-929F-E5FF30E473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78274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196EB-2D41-4C82-9EF5-E762E904DC50}" type="datetimeFigureOut">
              <a:rPr lang="en-US" smtClean="0"/>
              <a:pPr/>
              <a:t>4/1/2025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33B82-4440-4619-929F-E5FF30E473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15169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196EB-2D41-4C82-9EF5-E762E904DC50}" type="datetimeFigureOut">
              <a:rPr lang="en-US" smtClean="0"/>
              <a:pPr/>
              <a:t>4/1/2025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33B82-4440-4619-929F-E5FF30E473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43476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196EB-2D41-4C82-9EF5-E762E904DC50}" type="datetimeFigureOut">
              <a:rPr lang="en-US" smtClean="0"/>
              <a:pPr/>
              <a:t>4/1/2025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33B82-4440-4619-929F-E5FF30E473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48172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196EB-2D41-4C82-9EF5-E762E904DC50}" type="datetimeFigureOut">
              <a:rPr lang="en-US" smtClean="0"/>
              <a:pPr/>
              <a:t>4/1/2025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33B82-4440-4619-929F-E5FF30E473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71264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196EB-2D41-4C82-9EF5-E762E904DC50}" type="datetimeFigureOut">
              <a:rPr lang="en-US" smtClean="0"/>
              <a:pPr/>
              <a:t>4/1/2025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33B82-4440-4619-929F-E5FF30E473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70940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196EB-2D41-4C82-9EF5-E762E904DC50}" type="datetimeFigureOut">
              <a:rPr lang="en-US" smtClean="0"/>
              <a:pPr/>
              <a:t>4/1/2025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33B82-4440-4619-929F-E5FF30E473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25629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196EB-2D41-4C82-9EF5-E762E904DC50}" type="datetimeFigureOut">
              <a:rPr lang="en-US" smtClean="0"/>
              <a:pPr/>
              <a:t>4/1/2025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33B82-4440-4619-929F-E5FF30E473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73064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196EB-2D41-4C82-9EF5-E762E904DC50}" type="datetimeFigureOut">
              <a:rPr lang="en-US" smtClean="0"/>
              <a:pPr/>
              <a:t>4/1/2025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33B82-4440-4619-929F-E5FF30E473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81858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196EB-2D41-4C82-9EF5-E762E904DC50}" type="datetimeFigureOut">
              <a:rPr lang="en-US" smtClean="0"/>
              <a:pPr/>
              <a:t>4/1/2025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33B82-4440-4619-929F-E5FF30E473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39303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196EB-2D41-4C82-9EF5-E762E904DC50}" type="datetimeFigureOut">
              <a:rPr lang="en-US" smtClean="0"/>
              <a:pPr/>
              <a:t>4/1/2025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533B82-4440-4619-929F-E5FF30E473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44584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Pre-emptive Priority Scheduling</a:t>
            </a:r>
            <a:br>
              <a:rPr lang="en-US" dirty="0" smtClean="0"/>
            </a:br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240160510008  Desai Manish p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smtClean="0">
                <a:solidFill>
                  <a:schemeClr val="tx1"/>
                </a:solidFill>
              </a:rPr>
              <a:t> 240160510031  </a:t>
            </a:r>
            <a:r>
              <a:rPr lang="en-US" sz="2800" dirty="0" err="1" smtClean="0">
                <a:solidFill>
                  <a:schemeClr val="tx1"/>
                </a:solidFill>
              </a:rPr>
              <a:t>Paramar</a:t>
            </a:r>
            <a:r>
              <a:rPr lang="en-US" sz="2800" dirty="0" smtClean="0">
                <a:solidFill>
                  <a:schemeClr val="tx1"/>
                </a:solidFill>
              </a:rPr>
              <a:t> Milan A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55400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213090281"/>
              </p:ext>
            </p:extLst>
          </p:nvPr>
        </p:nvGraphicFramePr>
        <p:xfrm>
          <a:off x="457200" y="1676400"/>
          <a:ext cx="6248400" cy="26670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75657"/>
                <a:gridCol w="1110343"/>
                <a:gridCol w="1240972"/>
                <a:gridCol w="1426028"/>
                <a:gridCol w="1295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Priority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Process</a:t>
                      </a:r>
                      <a:r>
                        <a:rPr lang="en-US" baseline="0" dirty="0" smtClean="0"/>
                        <a:t> 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Arrived</a:t>
                      </a:r>
                      <a:r>
                        <a:rPr lang="en-US" baseline="0" dirty="0" smtClean="0"/>
                        <a:t>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Burst</a:t>
                      </a:r>
                    </a:p>
                    <a:p>
                      <a:r>
                        <a:rPr lang="en-US" dirty="0" smtClean="0"/>
                        <a:t>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Completion</a:t>
                      </a:r>
                      <a:r>
                        <a:rPr lang="en-US" baseline="0" dirty="0" smtClean="0"/>
                        <a:t> time</a:t>
                      </a:r>
                      <a:endParaRPr lang="en-US" dirty="0"/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P1  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noStrike" dirty="0" smtClean="0"/>
                        <a:t>5/4/3/2/1/0</a:t>
                      </a:r>
                      <a:endParaRPr lang="en-US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P2  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4/3/2/1/0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P3  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2/1/0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P4  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1/0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922167297"/>
              </p:ext>
            </p:extLst>
          </p:nvPr>
        </p:nvGraphicFramePr>
        <p:xfrm>
          <a:off x="228600" y="5105400"/>
          <a:ext cx="3048000" cy="9144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048000"/>
              </a:tblGrid>
              <a:tr h="91440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Higher</a:t>
                      </a:r>
                      <a:r>
                        <a:rPr lang="en-US" sz="2400" baseline="0" dirty="0" smtClean="0"/>
                        <a:t> the number,</a:t>
                      </a:r>
                    </a:p>
                    <a:p>
                      <a:r>
                        <a:rPr lang="en-US" sz="2400" baseline="0" dirty="0" smtClean="0"/>
                        <a:t>Higher the priority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734113201"/>
              </p:ext>
            </p:extLst>
          </p:nvPr>
        </p:nvGraphicFramePr>
        <p:xfrm>
          <a:off x="4038600" y="5334000"/>
          <a:ext cx="4648196" cy="52324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664028"/>
                <a:gridCol w="664028"/>
                <a:gridCol w="664028"/>
                <a:gridCol w="664028"/>
                <a:gridCol w="664028"/>
                <a:gridCol w="664028"/>
                <a:gridCol w="664028"/>
              </a:tblGrid>
              <a:tr h="523240">
                <a:tc>
                  <a:txBody>
                    <a:bodyPr/>
                    <a:lstStyle/>
                    <a:p>
                      <a:r>
                        <a:rPr lang="en-US" dirty="0" smtClean="0"/>
                        <a:t>p1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970368" y="58250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497357" y="58207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126098" y="58250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859523" y="58571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469031" y="58571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161243" y="58571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848600" y="58543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382000" y="585716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30794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42897249"/>
              </p:ext>
            </p:extLst>
          </p:nvPr>
        </p:nvGraphicFramePr>
        <p:xfrm>
          <a:off x="457200" y="1676400"/>
          <a:ext cx="6248400" cy="26670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75657"/>
                <a:gridCol w="1110343"/>
                <a:gridCol w="1240972"/>
                <a:gridCol w="1426028"/>
                <a:gridCol w="1295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Priority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Process</a:t>
                      </a:r>
                      <a:r>
                        <a:rPr lang="en-US" baseline="0" dirty="0" smtClean="0"/>
                        <a:t> 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Arrived</a:t>
                      </a:r>
                      <a:r>
                        <a:rPr lang="en-US" baseline="0" dirty="0" smtClean="0"/>
                        <a:t>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Burst </a:t>
                      </a:r>
                    </a:p>
                    <a:p>
                      <a:r>
                        <a:rPr lang="en-US" dirty="0" smtClean="0"/>
                        <a:t>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Completion</a:t>
                      </a:r>
                      <a:r>
                        <a:rPr lang="en-US" baseline="0" dirty="0" smtClean="0"/>
                        <a:t> time</a:t>
                      </a:r>
                      <a:endParaRPr lang="en-US" dirty="0"/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P1  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noStrike" dirty="0" smtClean="0"/>
                        <a:t>5/4/3/2/1/0</a:t>
                      </a:r>
                      <a:endParaRPr lang="en-US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P2  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4/3/2/1/0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P3  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2/1/0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P4  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1/0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183072234"/>
              </p:ext>
            </p:extLst>
          </p:nvPr>
        </p:nvGraphicFramePr>
        <p:xfrm>
          <a:off x="228600" y="5105400"/>
          <a:ext cx="3048000" cy="9144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048000"/>
              </a:tblGrid>
              <a:tr h="91440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Higher</a:t>
                      </a:r>
                      <a:r>
                        <a:rPr lang="en-US" sz="2400" baseline="0" dirty="0" smtClean="0"/>
                        <a:t> the number,</a:t>
                      </a:r>
                    </a:p>
                    <a:p>
                      <a:r>
                        <a:rPr lang="en-US" sz="2400" baseline="0" dirty="0" smtClean="0"/>
                        <a:t>Higher the priority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308708591"/>
              </p:ext>
            </p:extLst>
          </p:nvPr>
        </p:nvGraphicFramePr>
        <p:xfrm>
          <a:off x="4038600" y="5334000"/>
          <a:ext cx="4648196" cy="52324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664028"/>
                <a:gridCol w="664028"/>
                <a:gridCol w="664028"/>
                <a:gridCol w="664028"/>
                <a:gridCol w="664028"/>
                <a:gridCol w="664028"/>
                <a:gridCol w="664028"/>
              </a:tblGrid>
              <a:tr h="523240">
                <a:tc>
                  <a:txBody>
                    <a:bodyPr/>
                    <a:lstStyle/>
                    <a:p>
                      <a:r>
                        <a:rPr lang="en-US" dirty="0" smtClean="0"/>
                        <a:t>p1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970368" y="58250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497357" y="58207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126098" y="58250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859523" y="58571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469031" y="58571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161243" y="58571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848600" y="58543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382000" y="585716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799761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/>
              <a:t>1</a:t>
            </a:r>
            <a:r>
              <a:rPr lang="en-US" b="1" dirty="0" smtClean="0"/>
              <a:t>.   Initialization</a:t>
            </a:r>
            <a:r>
              <a:rPr lang="en-US" b="1" dirty="0"/>
              <a:t>:</a:t>
            </a:r>
          </a:p>
          <a:p>
            <a:r>
              <a:rPr lang="en-US" dirty="0" smtClean="0"/>
              <a:t>    Each process is assigned a </a:t>
            </a:r>
            <a:r>
              <a:rPr lang="en-US" b="1" dirty="0" smtClean="0"/>
              <a:t>priority</a:t>
            </a:r>
            <a:r>
              <a:rPr lang="en-US" dirty="0" smtClean="0"/>
              <a:t>.</a:t>
            </a:r>
          </a:p>
          <a:p>
            <a:r>
              <a:rPr lang="en-US" dirty="0" smtClean="0"/>
              <a:t>    The processes are placed into the </a:t>
            </a:r>
            <a:r>
              <a:rPr lang="en-US" b="1" dirty="0" smtClean="0"/>
              <a:t>ready queue</a:t>
            </a:r>
            <a:r>
              <a:rPr lang="en-US" dirty="0" smtClean="0"/>
              <a:t> based on their </a:t>
            </a:r>
            <a:r>
              <a:rPr lang="en-US" b="1" dirty="0" smtClean="0"/>
              <a:t>arrival  </a:t>
            </a:r>
          </a:p>
          <a:p>
            <a:pPr marL="0" indent="0">
              <a:buNone/>
            </a:pPr>
            <a:r>
              <a:rPr lang="en-US" b="1" dirty="0" smtClean="0"/>
              <a:t>          times</a:t>
            </a:r>
            <a:r>
              <a:rPr lang="en-US" dirty="0" smtClean="0"/>
              <a:t> and </a:t>
            </a:r>
            <a:r>
              <a:rPr lang="en-US" b="1" dirty="0" smtClean="0"/>
              <a:t>priorities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    The </a:t>
            </a:r>
            <a:r>
              <a:rPr lang="en-US" dirty="0"/>
              <a:t>priority of a process is typically a </a:t>
            </a:r>
            <a:r>
              <a:rPr lang="en-US" b="1" dirty="0"/>
              <a:t>numerical value</a:t>
            </a:r>
            <a:r>
              <a:rPr lang="en-US" dirty="0"/>
              <a:t>, where a lower 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          number </a:t>
            </a:r>
            <a:r>
              <a:rPr lang="en-US" dirty="0"/>
              <a:t>represents a </a:t>
            </a:r>
            <a:r>
              <a:rPr lang="en-US" b="1" dirty="0"/>
              <a:t>higher </a:t>
            </a:r>
            <a:r>
              <a:rPr lang="en-US" b="1" dirty="0" smtClean="0"/>
              <a:t>priority.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2. </a:t>
            </a:r>
            <a:r>
              <a:rPr lang="en-US" sz="3300" b="1" dirty="0" smtClean="0"/>
              <a:t>  Step </a:t>
            </a:r>
            <a:r>
              <a:rPr lang="en-US" sz="3300" b="1" dirty="0"/>
              <a:t>1: Process </a:t>
            </a:r>
            <a:r>
              <a:rPr lang="en-US" sz="3300" b="1" dirty="0" smtClean="0"/>
              <a:t>Arrival</a:t>
            </a:r>
            <a:endParaRPr lang="en-US" sz="3300" dirty="0" smtClean="0"/>
          </a:p>
          <a:p>
            <a:r>
              <a:rPr lang="en-US" dirty="0" smtClean="0"/>
              <a:t>    As </a:t>
            </a:r>
            <a:r>
              <a:rPr lang="en-US" dirty="0"/>
              <a:t>time progresses, processes </a:t>
            </a:r>
            <a:r>
              <a:rPr lang="en-US" b="1" dirty="0"/>
              <a:t>arrive</a:t>
            </a:r>
            <a:r>
              <a:rPr lang="en-US" dirty="0"/>
              <a:t> at the ready queue.</a:t>
            </a:r>
          </a:p>
          <a:p>
            <a:r>
              <a:rPr lang="en-US" dirty="0" smtClean="0"/>
              <a:t>   When </a:t>
            </a:r>
            <a:r>
              <a:rPr lang="en-US" dirty="0"/>
              <a:t>a new process arrives, it is placed into the ready queue, sorted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 based   on </a:t>
            </a:r>
            <a:r>
              <a:rPr lang="en-US" dirty="0"/>
              <a:t>its priority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3.   Step </a:t>
            </a:r>
            <a:r>
              <a:rPr lang="en-US" b="1" dirty="0"/>
              <a:t>2: CPU Assignment</a:t>
            </a:r>
            <a:endParaRPr lang="en-US" dirty="0"/>
          </a:p>
          <a:p>
            <a:r>
              <a:rPr lang="en-US" dirty="0" smtClean="0"/>
              <a:t> The </a:t>
            </a:r>
            <a:r>
              <a:rPr lang="en-US" dirty="0"/>
              <a:t>CPU scheduler selects the process with the </a:t>
            </a:r>
            <a:r>
              <a:rPr lang="en-US" b="1" dirty="0"/>
              <a:t>highest priority</a:t>
            </a:r>
            <a:r>
              <a:rPr lang="en-US" dirty="0"/>
              <a:t> 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/>
              <a:t>two processes have the same priority, the one that arrived first is 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       </a:t>
            </a:r>
            <a:r>
              <a:rPr lang="en-US" dirty="0" smtClean="0"/>
              <a:t>selected.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165790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 smtClean="0"/>
              <a:t>4.   Step </a:t>
            </a:r>
            <a:r>
              <a:rPr lang="en-US" sz="1800" b="1" dirty="0"/>
              <a:t>3: Preemption Check</a:t>
            </a:r>
            <a:endParaRPr lang="en-US" sz="1800" dirty="0"/>
          </a:p>
          <a:p>
            <a:r>
              <a:rPr lang="en-US" sz="1900" dirty="0"/>
              <a:t>If the current running process is interrupted by a process with a </a:t>
            </a:r>
            <a:r>
              <a:rPr lang="en-US" sz="1900" b="1" dirty="0"/>
              <a:t>higher priority</a:t>
            </a:r>
            <a:r>
              <a:rPr lang="en-US" sz="1900" dirty="0"/>
              <a:t>, the </a:t>
            </a:r>
            <a:r>
              <a:rPr lang="en-US" sz="1900" b="1" dirty="0"/>
              <a:t>currently running process is preempted</a:t>
            </a:r>
            <a:r>
              <a:rPr lang="en-US" sz="1900" dirty="0"/>
              <a:t> and placed back into the ready queue.</a:t>
            </a:r>
          </a:p>
          <a:p>
            <a:r>
              <a:rPr lang="en-US" sz="1900" dirty="0"/>
              <a:t>The higher-priority process is now selected to run and is assigned the CPU</a:t>
            </a:r>
            <a:r>
              <a:rPr lang="en-US" sz="1900" dirty="0" smtClean="0"/>
              <a:t>.</a:t>
            </a:r>
          </a:p>
          <a:p>
            <a:pPr marL="0" indent="0">
              <a:buNone/>
            </a:pPr>
            <a:endParaRPr lang="en-US" sz="1900" dirty="0"/>
          </a:p>
          <a:p>
            <a:pPr marL="0" indent="0">
              <a:buNone/>
            </a:pPr>
            <a:r>
              <a:rPr lang="en-US" sz="1900" b="1" dirty="0" smtClean="0"/>
              <a:t>5.   Step </a:t>
            </a:r>
            <a:r>
              <a:rPr lang="en-US" sz="1900" b="1" dirty="0"/>
              <a:t>4: Process Execution</a:t>
            </a:r>
            <a:endParaRPr lang="en-US" sz="1900" dirty="0"/>
          </a:p>
          <a:p>
            <a:r>
              <a:rPr lang="en-US" sz="1800" dirty="0" smtClean="0"/>
              <a:t>The CPU keeps running the process with the highest priority. If a higher-priority process comes in while another is running, the running process is paused and later </a:t>
            </a:r>
            <a:r>
              <a:rPr lang="en-US" sz="1800" dirty="0" smtClean="0"/>
              <a:t>resumed.</a:t>
            </a:r>
          </a:p>
          <a:p>
            <a:pPr>
              <a:buNone/>
            </a:pPr>
            <a:endParaRPr lang="en-US" sz="1900" dirty="0"/>
          </a:p>
          <a:p>
            <a:pPr marL="0" indent="0">
              <a:buNone/>
            </a:pPr>
            <a:r>
              <a:rPr lang="en-US" sz="1900" b="1" dirty="0" smtClean="0"/>
              <a:t>6.   Step </a:t>
            </a:r>
            <a:r>
              <a:rPr lang="en-US" sz="1900" b="1" dirty="0"/>
              <a:t>5: Check for New Processes</a:t>
            </a:r>
            <a:endParaRPr lang="en-US" sz="1900" dirty="0"/>
          </a:p>
          <a:p>
            <a:r>
              <a:rPr lang="en-US" sz="1900" dirty="0"/>
              <a:t>The system checks for any new processes that have arrived in the ready queue. If a new process has a </a:t>
            </a:r>
            <a:r>
              <a:rPr lang="en-US" sz="1900" b="1" dirty="0"/>
              <a:t>higher priority</a:t>
            </a:r>
            <a:r>
              <a:rPr lang="en-US" sz="1900" dirty="0"/>
              <a:t> than the currently running process, the running process will be preempted.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873748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 smtClean="0"/>
              <a:t>7.   Step </a:t>
            </a:r>
            <a:r>
              <a:rPr lang="en-US" sz="1800" b="1" dirty="0"/>
              <a:t>6: Repeat Steps 3 to 5</a:t>
            </a:r>
            <a:endParaRPr lang="en-US" sz="1800" dirty="0"/>
          </a:p>
          <a:p>
            <a:r>
              <a:rPr lang="en-US" sz="1800" dirty="0"/>
              <a:t>This cycle repeats continuously as long as processes are in the system. New processes arrive, and the scheduler continuously checks if the current process should be preempted by a higher-priority process</a:t>
            </a:r>
            <a:r>
              <a:rPr lang="en-US" sz="1800" dirty="0" smtClean="0"/>
              <a:t>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b="1" dirty="0" smtClean="0"/>
              <a:t>8.   Termination</a:t>
            </a:r>
            <a:endParaRPr lang="en-US" sz="1800" dirty="0"/>
          </a:p>
          <a:p>
            <a:r>
              <a:rPr lang="en-US" sz="1800" dirty="0"/>
              <a:t>The algorithm terminates when </a:t>
            </a:r>
            <a:r>
              <a:rPr lang="en-US" sz="1800" b="1" dirty="0"/>
              <a:t>all processes</a:t>
            </a:r>
            <a:r>
              <a:rPr lang="en-US" sz="1800" dirty="0"/>
              <a:t> have completed execution.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443083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smtClean="0"/>
              <a:t>The </a:t>
            </a:r>
            <a:r>
              <a:rPr lang="en-US" sz="2800" b="1" dirty="0"/>
              <a:t>Pre-emptive Priority Scheduling Algorithm</a:t>
            </a:r>
            <a:r>
              <a:rPr lang="en-US" sz="2800" dirty="0"/>
              <a:t> is a way for the operating system to decide which process (task) should be executed by the CPU based on priority</a:t>
            </a:r>
            <a:r>
              <a:rPr lang="en-US" sz="2800" dirty="0" smtClean="0"/>
              <a:t>.</a:t>
            </a:r>
            <a:endParaRPr lang="en-US" sz="2800" dirty="0"/>
          </a:p>
          <a:p>
            <a:pPr marL="457200" indent="-457200">
              <a:buFont typeface="+mj-lt"/>
              <a:buAutoNum type="arabicPeriod"/>
            </a:pPr>
            <a:r>
              <a:rPr lang="en-US" sz="2000" b="1" dirty="0"/>
              <a:t>Priority Level</a:t>
            </a:r>
            <a:r>
              <a:rPr lang="en-US" sz="2000" dirty="0"/>
              <a:t>: Every process is assigned a priority number. The process with the </a:t>
            </a:r>
            <a:r>
              <a:rPr lang="en-US" sz="2000" b="1" dirty="0"/>
              <a:t>highest priority</a:t>
            </a:r>
            <a:r>
              <a:rPr lang="en-US" sz="2000" dirty="0"/>
              <a:t> (the lowest number) gets the CPU first</a:t>
            </a:r>
            <a:r>
              <a:rPr lang="en-US" sz="2000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b="1" dirty="0"/>
              <a:t>Preemption</a:t>
            </a:r>
            <a:r>
              <a:rPr lang="en-US" sz="2000" dirty="0"/>
              <a:t>: If a new process arrives with a higher priority than the one currently running, the CPU </a:t>
            </a:r>
            <a:r>
              <a:rPr lang="en-US" sz="2000" b="1" dirty="0"/>
              <a:t>interrupts</a:t>
            </a:r>
            <a:r>
              <a:rPr lang="en-US" sz="2000" dirty="0"/>
              <a:t> the current process and starts the new one. This is called </a:t>
            </a:r>
            <a:r>
              <a:rPr lang="en-US" sz="2000" b="1" dirty="0"/>
              <a:t>preemption</a:t>
            </a:r>
            <a:r>
              <a:rPr lang="en-US" sz="2000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b="1" dirty="0"/>
              <a:t>Process Execution</a:t>
            </a:r>
            <a:r>
              <a:rPr lang="en-US" sz="2000" dirty="0"/>
              <a:t>: The CPU keeps running the process with the highest priority. If a higher-priority process comes in while another is running, the running process is paused and later resumed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xmlns="" val="2327086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4046947700"/>
              </p:ext>
            </p:extLst>
          </p:nvPr>
        </p:nvGraphicFramePr>
        <p:xfrm>
          <a:off x="457200" y="1676400"/>
          <a:ext cx="6096000" cy="26670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75657"/>
                <a:gridCol w="1110343"/>
                <a:gridCol w="1240972"/>
                <a:gridCol w="1175657"/>
                <a:gridCol w="139337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Priority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Process</a:t>
                      </a:r>
                      <a:r>
                        <a:rPr lang="en-US" baseline="0" dirty="0" smtClean="0"/>
                        <a:t> 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Arrived</a:t>
                      </a:r>
                      <a:r>
                        <a:rPr lang="en-US" baseline="0" dirty="0" smtClean="0"/>
                        <a:t>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Burst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Completion</a:t>
                      </a:r>
                      <a:r>
                        <a:rPr lang="en-US" baseline="0" dirty="0" smtClean="0"/>
                        <a:t> time</a:t>
                      </a:r>
                      <a:endParaRPr lang="en-US" dirty="0"/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56616856"/>
              </p:ext>
            </p:extLst>
          </p:nvPr>
        </p:nvGraphicFramePr>
        <p:xfrm>
          <a:off x="228600" y="5105400"/>
          <a:ext cx="3048000" cy="9144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048000"/>
              </a:tblGrid>
              <a:tr h="91440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Higher</a:t>
                      </a:r>
                      <a:r>
                        <a:rPr lang="en-US" sz="2400" baseline="0" dirty="0" smtClean="0"/>
                        <a:t> the number,</a:t>
                      </a:r>
                    </a:p>
                    <a:p>
                      <a:r>
                        <a:rPr lang="en-US" sz="2400" baseline="0" dirty="0" smtClean="0"/>
                        <a:t>Higher the priority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933148423"/>
              </p:ext>
            </p:extLst>
          </p:nvPr>
        </p:nvGraphicFramePr>
        <p:xfrm>
          <a:off x="4038600" y="5334000"/>
          <a:ext cx="4648196" cy="52324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664028"/>
                <a:gridCol w="664028"/>
                <a:gridCol w="664028"/>
                <a:gridCol w="664028"/>
                <a:gridCol w="664028"/>
                <a:gridCol w="664028"/>
                <a:gridCol w="664028"/>
              </a:tblGrid>
              <a:tr h="5232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970368" y="58557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46780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552838451"/>
              </p:ext>
            </p:extLst>
          </p:nvPr>
        </p:nvGraphicFramePr>
        <p:xfrm>
          <a:off x="457200" y="1676400"/>
          <a:ext cx="6096000" cy="26670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75657"/>
                <a:gridCol w="1110343"/>
                <a:gridCol w="1240972"/>
                <a:gridCol w="1175657"/>
                <a:gridCol w="139337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Priority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Process</a:t>
                      </a:r>
                      <a:r>
                        <a:rPr lang="en-US" baseline="0" dirty="0" smtClean="0"/>
                        <a:t> 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Arrived</a:t>
                      </a:r>
                      <a:r>
                        <a:rPr lang="en-US" baseline="0" dirty="0" smtClean="0"/>
                        <a:t>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Burst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Completion</a:t>
                      </a:r>
                      <a:r>
                        <a:rPr lang="en-US" baseline="0" dirty="0" smtClean="0"/>
                        <a:t> time</a:t>
                      </a:r>
                      <a:endParaRPr lang="en-US" dirty="0"/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P1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noStrike" dirty="0" smtClean="0"/>
                        <a:t>5/4</a:t>
                      </a:r>
                      <a:endParaRPr lang="en-US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123389324"/>
              </p:ext>
            </p:extLst>
          </p:nvPr>
        </p:nvGraphicFramePr>
        <p:xfrm>
          <a:off x="228600" y="5105400"/>
          <a:ext cx="3048000" cy="9144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048000"/>
              </a:tblGrid>
              <a:tr h="91440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Higher</a:t>
                      </a:r>
                      <a:r>
                        <a:rPr lang="en-US" sz="2400" baseline="0" dirty="0" smtClean="0"/>
                        <a:t> the number,</a:t>
                      </a:r>
                    </a:p>
                    <a:p>
                      <a:r>
                        <a:rPr lang="en-US" sz="2400" baseline="0" dirty="0" smtClean="0"/>
                        <a:t>Higher the priority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001454714"/>
              </p:ext>
            </p:extLst>
          </p:nvPr>
        </p:nvGraphicFramePr>
        <p:xfrm>
          <a:off x="4038600" y="5334000"/>
          <a:ext cx="4648196" cy="52324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664028"/>
                <a:gridCol w="664028"/>
                <a:gridCol w="664028"/>
                <a:gridCol w="664028"/>
                <a:gridCol w="664028"/>
                <a:gridCol w="664028"/>
                <a:gridCol w="664028"/>
              </a:tblGrid>
              <a:tr h="523240">
                <a:tc>
                  <a:txBody>
                    <a:bodyPr/>
                    <a:lstStyle/>
                    <a:p>
                      <a:r>
                        <a:rPr lang="en-US" dirty="0" smtClean="0"/>
                        <a:t>p1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970368" y="58250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497357" y="58207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16813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4235059759"/>
              </p:ext>
            </p:extLst>
          </p:nvPr>
        </p:nvGraphicFramePr>
        <p:xfrm>
          <a:off x="457200" y="1676400"/>
          <a:ext cx="6096000" cy="26670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75657"/>
                <a:gridCol w="1110343"/>
                <a:gridCol w="1240972"/>
                <a:gridCol w="1175657"/>
                <a:gridCol w="139337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Priority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Process</a:t>
                      </a:r>
                      <a:r>
                        <a:rPr lang="en-US" baseline="0" dirty="0" smtClean="0"/>
                        <a:t> 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Arrived</a:t>
                      </a:r>
                      <a:r>
                        <a:rPr lang="en-US" baseline="0" dirty="0" smtClean="0"/>
                        <a:t>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Burst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Completion</a:t>
                      </a:r>
                      <a:r>
                        <a:rPr lang="en-US" baseline="0" dirty="0" smtClean="0"/>
                        <a:t> time</a:t>
                      </a:r>
                      <a:endParaRPr lang="en-US" dirty="0"/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noStrike" dirty="0" smtClean="0"/>
                        <a:t>5/4</a:t>
                      </a:r>
                      <a:endParaRPr lang="en-US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4/3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904856439"/>
              </p:ext>
            </p:extLst>
          </p:nvPr>
        </p:nvGraphicFramePr>
        <p:xfrm>
          <a:off x="228600" y="5105400"/>
          <a:ext cx="3048000" cy="9144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048000"/>
              </a:tblGrid>
              <a:tr h="91440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Higher</a:t>
                      </a:r>
                      <a:r>
                        <a:rPr lang="en-US" sz="2400" baseline="0" dirty="0" smtClean="0"/>
                        <a:t> the number,</a:t>
                      </a:r>
                    </a:p>
                    <a:p>
                      <a:r>
                        <a:rPr lang="en-US" sz="2400" baseline="0" dirty="0" smtClean="0"/>
                        <a:t>Higher the priority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001582070"/>
              </p:ext>
            </p:extLst>
          </p:nvPr>
        </p:nvGraphicFramePr>
        <p:xfrm>
          <a:off x="4038600" y="5334000"/>
          <a:ext cx="4648196" cy="52324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664028"/>
                <a:gridCol w="664028"/>
                <a:gridCol w="664028"/>
                <a:gridCol w="664028"/>
                <a:gridCol w="664028"/>
                <a:gridCol w="664028"/>
                <a:gridCol w="664028"/>
              </a:tblGrid>
              <a:tr h="523240">
                <a:tc>
                  <a:txBody>
                    <a:bodyPr/>
                    <a:lstStyle/>
                    <a:p>
                      <a:r>
                        <a:rPr lang="en-US" dirty="0" smtClean="0"/>
                        <a:t>p1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970368" y="58250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497357" y="58207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140386" y="58250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44156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825684996"/>
              </p:ext>
            </p:extLst>
          </p:nvPr>
        </p:nvGraphicFramePr>
        <p:xfrm>
          <a:off x="457200" y="1676400"/>
          <a:ext cx="6096000" cy="26670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75657"/>
                <a:gridCol w="1110343"/>
                <a:gridCol w="1240972"/>
                <a:gridCol w="1175657"/>
                <a:gridCol w="139337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Priority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Process</a:t>
                      </a:r>
                      <a:r>
                        <a:rPr lang="en-US" baseline="0" dirty="0" smtClean="0"/>
                        <a:t> 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Arrived</a:t>
                      </a:r>
                      <a:r>
                        <a:rPr lang="en-US" baseline="0" dirty="0" smtClean="0"/>
                        <a:t>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Burst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Completion</a:t>
                      </a:r>
                      <a:r>
                        <a:rPr lang="en-US" baseline="0" dirty="0" smtClean="0"/>
                        <a:t> time</a:t>
                      </a:r>
                      <a:endParaRPr lang="en-US" dirty="0"/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noStrike" dirty="0" smtClean="0"/>
                        <a:t>5/4</a:t>
                      </a:r>
                      <a:endParaRPr lang="en-US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4/3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2/1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796823486"/>
              </p:ext>
            </p:extLst>
          </p:nvPr>
        </p:nvGraphicFramePr>
        <p:xfrm>
          <a:off x="228600" y="5105400"/>
          <a:ext cx="3048000" cy="9144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048000"/>
              </a:tblGrid>
              <a:tr h="91440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Higher</a:t>
                      </a:r>
                      <a:r>
                        <a:rPr lang="en-US" sz="2400" baseline="0" dirty="0" smtClean="0"/>
                        <a:t> the number,</a:t>
                      </a:r>
                    </a:p>
                    <a:p>
                      <a:r>
                        <a:rPr lang="en-US" sz="2400" baseline="0" dirty="0" smtClean="0"/>
                        <a:t>Higher the priority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777844630"/>
              </p:ext>
            </p:extLst>
          </p:nvPr>
        </p:nvGraphicFramePr>
        <p:xfrm>
          <a:off x="4038600" y="5334000"/>
          <a:ext cx="4648196" cy="52324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664028"/>
                <a:gridCol w="664028"/>
                <a:gridCol w="664028"/>
                <a:gridCol w="664028"/>
                <a:gridCol w="664028"/>
                <a:gridCol w="664028"/>
                <a:gridCol w="664028"/>
              </a:tblGrid>
              <a:tr h="523240">
                <a:tc>
                  <a:txBody>
                    <a:bodyPr/>
                    <a:lstStyle/>
                    <a:p>
                      <a:r>
                        <a:rPr lang="en-US" dirty="0" smtClean="0"/>
                        <a:t>p1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970368" y="58250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497357" y="58207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126098" y="58250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859523" y="58571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52985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537354292"/>
              </p:ext>
            </p:extLst>
          </p:nvPr>
        </p:nvGraphicFramePr>
        <p:xfrm>
          <a:off x="457200" y="1676400"/>
          <a:ext cx="6096000" cy="26670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75657"/>
                <a:gridCol w="1110343"/>
                <a:gridCol w="1240972"/>
                <a:gridCol w="1175657"/>
                <a:gridCol w="139337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Priority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Process</a:t>
                      </a:r>
                      <a:r>
                        <a:rPr lang="en-US" baseline="0" dirty="0" smtClean="0"/>
                        <a:t> 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Arrived</a:t>
                      </a:r>
                      <a:r>
                        <a:rPr lang="en-US" baseline="0" dirty="0" smtClean="0"/>
                        <a:t>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Burst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Completion</a:t>
                      </a:r>
                      <a:r>
                        <a:rPr lang="en-US" baseline="0" dirty="0" smtClean="0"/>
                        <a:t> time</a:t>
                      </a:r>
                      <a:endParaRPr lang="en-US" dirty="0"/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noStrike" dirty="0" smtClean="0"/>
                        <a:t>5/4</a:t>
                      </a:r>
                      <a:endParaRPr lang="en-US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4/3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P3  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2/1/0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474744136"/>
              </p:ext>
            </p:extLst>
          </p:nvPr>
        </p:nvGraphicFramePr>
        <p:xfrm>
          <a:off x="228600" y="5105400"/>
          <a:ext cx="3048000" cy="9144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048000"/>
              </a:tblGrid>
              <a:tr h="91440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Higher</a:t>
                      </a:r>
                      <a:r>
                        <a:rPr lang="en-US" sz="2400" baseline="0" dirty="0" smtClean="0"/>
                        <a:t> the number,</a:t>
                      </a:r>
                    </a:p>
                    <a:p>
                      <a:r>
                        <a:rPr lang="en-US" sz="2400" baseline="0" dirty="0" smtClean="0"/>
                        <a:t>Higher the priority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865919873"/>
              </p:ext>
            </p:extLst>
          </p:nvPr>
        </p:nvGraphicFramePr>
        <p:xfrm>
          <a:off x="4038600" y="5334000"/>
          <a:ext cx="4648196" cy="52324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664028"/>
                <a:gridCol w="664028"/>
                <a:gridCol w="664028"/>
                <a:gridCol w="664028"/>
                <a:gridCol w="664028"/>
                <a:gridCol w="664028"/>
                <a:gridCol w="664028"/>
              </a:tblGrid>
              <a:tr h="523240">
                <a:tc>
                  <a:txBody>
                    <a:bodyPr/>
                    <a:lstStyle/>
                    <a:p>
                      <a:r>
                        <a:rPr lang="en-US" dirty="0" smtClean="0"/>
                        <a:t>p1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3970368" y="58250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497357" y="58207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126098" y="58250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859523" y="58571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469031" y="58571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21751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120471717"/>
              </p:ext>
            </p:extLst>
          </p:nvPr>
        </p:nvGraphicFramePr>
        <p:xfrm>
          <a:off x="457200" y="1676400"/>
          <a:ext cx="6096000" cy="26670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75657"/>
                <a:gridCol w="1110343"/>
                <a:gridCol w="1240972"/>
                <a:gridCol w="1175657"/>
                <a:gridCol w="139337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Priority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Process</a:t>
                      </a:r>
                      <a:r>
                        <a:rPr lang="en-US" baseline="0" dirty="0" smtClean="0"/>
                        <a:t> 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Arrived</a:t>
                      </a:r>
                      <a:r>
                        <a:rPr lang="en-US" baseline="0" dirty="0" smtClean="0"/>
                        <a:t>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Burst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Completion</a:t>
                      </a:r>
                      <a:r>
                        <a:rPr lang="en-US" baseline="0" dirty="0" smtClean="0"/>
                        <a:t> time</a:t>
                      </a:r>
                      <a:endParaRPr lang="en-US" dirty="0"/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noStrike" dirty="0" smtClean="0"/>
                        <a:t>5/4</a:t>
                      </a:r>
                      <a:endParaRPr lang="en-US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4/3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P3  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2/1/0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P4  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1/0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567564269"/>
              </p:ext>
            </p:extLst>
          </p:nvPr>
        </p:nvGraphicFramePr>
        <p:xfrm>
          <a:off x="228600" y="5105400"/>
          <a:ext cx="3048000" cy="9144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048000"/>
              </a:tblGrid>
              <a:tr h="91440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Higher</a:t>
                      </a:r>
                      <a:r>
                        <a:rPr lang="en-US" sz="2400" baseline="0" dirty="0" smtClean="0"/>
                        <a:t> the number,</a:t>
                      </a:r>
                    </a:p>
                    <a:p>
                      <a:r>
                        <a:rPr lang="en-US" sz="2400" baseline="0" dirty="0" smtClean="0"/>
                        <a:t>Higher the priority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944149807"/>
              </p:ext>
            </p:extLst>
          </p:nvPr>
        </p:nvGraphicFramePr>
        <p:xfrm>
          <a:off x="4038600" y="5334000"/>
          <a:ext cx="4648196" cy="52324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664028"/>
                <a:gridCol w="664028"/>
                <a:gridCol w="664028"/>
                <a:gridCol w="664028"/>
                <a:gridCol w="664028"/>
                <a:gridCol w="664028"/>
                <a:gridCol w="664028"/>
              </a:tblGrid>
              <a:tr h="523240">
                <a:tc>
                  <a:txBody>
                    <a:bodyPr/>
                    <a:lstStyle/>
                    <a:p>
                      <a:r>
                        <a:rPr lang="en-US" dirty="0" smtClean="0"/>
                        <a:t>p1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970368" y="58250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497357" y="58207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126098" y="58250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859523" y="58571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469031" y="58571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161243" y="58571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729665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766817035"/>
              </p:ext>
            </p:extLst>
          </p:nvPr>
        </p:nvGraphicFramePr>
        <p:xfrm>
          <a:off x="457200" y="1676400"/>
          <a:ext cx="6096000" cy="26670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75657"/>
                <a:gridCol w="1110343"/>
                <a:gridCol w="1240972"/>
                <a:gridCol w="1175657"/>
                <a:gridCol w="139337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Priority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Process</a:t>
                      </a:r>
                      <a:r>
                        <a:rPr lang="en-US" baseline="0" dirty="0" smtClean="0"/>
                        <a:t> 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Arrived</a:t>
                      </a:r>
                      <a:r>
                        <a:rPr lang="en-US" baseline="0" dirty="0" smtClean="0"/>
                        <a:t>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Burst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Completion</a:t>
                      </a:r>
                      <a:r>
                        <a:rPr lang="en-US" baseline="0" dirty="0" smtClean="0"/>
                        <a:t> time</a:t>
                      </a:r>
                      <a:endParaRPr lang="en-US" dirty="0"/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noStrike" dirty="0" smtClean="0"/>
                        <a:t>5/4</a:t>
                      </a:r>
                      <a:endParaRPr lang="en-US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P2  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4/3/2/1/0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P3  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2/1/0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P4  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1/0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842099430"/>
              </p:ext>
            </p:extLst>
          </p:nvPr>
        </p:nvGraphicFramePr>
        <p:xfrm>
          <a:off x="228600" y="5105400"/>
          <a:ext cx="3048000" cy="9144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048000"/>
              </a:tblGrid>
              <a:tr h="91440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Higher</a:t>
                      </a:r>
                      <a:r>
                        <a:rPr lang="en-US" sz="2400" baseline="0" dirty="0" smtClean="0"/>
                        <a:t> the number,</a:t>
                      </a:r>
                    </a:p>
                    <a:p>
                      <a:r>
                        <a:rPr lang="en-US" sz="2400" baseline="0" dirty="0" smtClean="0"/>
                        <a:t>Higher the priority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972881848"/>
              </p:ext>
            </p:extLst>
          </p:nvPr>
        </p:nvGraphicFramePr>
        <p:xfrm>
          <a:off x="4038600" y="5334000"/>
          <a:ext cx="4648196" cy="52324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664028"/>
                <a:gridCol w="664028"/>
                <a:gridCol w="664028"/>
                <a:gridCol w="664028"/>
                <a:gridCol w="664028"/>
                <a:gridCol w="664028"/>
                <a:gridCol w="664028"/>
              </a:tblGrid>
              <a:tr h="523240">
                <a:tc>
                  <a:txBody>
                    <a:bodyPr/>
                    <a:lstStyle/>
                    <a:p>
                      <a:r>
                        <a:rPr lang="en-US" dirty="0" smtClean="0"/>
                        <a:t>p1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970368" y="58250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497357" y="58207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126098" y="58250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859523" y="58571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469031" y="58571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161243" y="58571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848600" y="58543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57034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839</Words>
  <Application>Microsoft Office PowerPoint</Application>
  <PresentationFormat>On-screen Show (4:3)</PresentationFormat>
  <Paragraphs>331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Pre-emptive Priority Scheduling Algorithm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Pre-emptive Priority Scheduling Algorithm</dc:title>
  <dc:creator>PERFECT</dc:creator>
  <cp:lastModifiedBy>pc</cp:lastModifiedBy>
  <cp:revision>19</cp:revision>
  <dcterms:created xsi:type="dcterms:W3CDTF">2025-03-10T03:00:30Z</dcterms:created>
  <dcterms:modified xsi:type="dcterms:W3CDTF">2025-04-01T03:50:34Z</dcterms:modified>
</cp:coreProperties>
</file>