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323" r:id="rId8"/>
    <p:sldId id="325" r:id="rId9"/>
    <p:sldId id="281" r:id="rId10"/>
    <p:sldId id="282" r:id="rId11"/>
    <p:sldId id="326" r:id="rId12"/>
    <p:sldId id="327" r:id="rId13"/>
    <p:sldId id="331" r:id="rId14"/>
    <p:sldId id="328" r:id="rId15"/>
    <p:sldId id="330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5388" autoAdjust="0"/>
  </p:normalViewPr>
  <p:slideViewPr>
    <p:cSldViewPr snapToGrid="0" snapToObjects="1">
      <p:cViewPr>
        <p:scale>
          <a:sx n="80" d="100"/>
          <a:sy n="80" d="100"/>
        </p:scale>
        <p:origin x="1003" y="19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507" y="810227"/>
            <a:ext cx="6784985" cy="3831221"/>
          </a:xfrm>
        </p:spPr>
        <p:txBody>
          <a:bodyPr anchor="ctr"/>
          <a:lstStyle/>
          <a:p>
            <a:r>
              <a:rPr lang="en-US" dirty="0"/>
              <a:t>Case study about</a:t>
            </a:r>
            <a:br>
              <a:rPr lang="en-US" dirty="0"/>
            </a:br>
            <a:r>
              <a:rPr lang="en-US" u="sng" dirty="0"/>
              <a:t>medical prescription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B16AB-E564-F3F2-6823-6BB92342C1C1}"/>
              </a:ext>
            </a:extLst>
          </p:cNvPr>
          <p:cNvSpPr txBox="1"/>
          <p:nvPr/>
        </p:nvSpPr>
        <p:spPr>
          <a:xfrm>
            <a:off x="4178710" y="5546186"/>
            <a:ext cx="359860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 (Headings)"/>
              </a:rPr>
              <a:t>Prepared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 (Headings)"/>
              </a:rPr>
              <a:t>By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algn="ctr"/>
            <a:endParaRPr lang="en-US" sz="600" b="1" dirty="0">
              <a:solidFill>
                <a:schemeClr val="accent1"/>
              </a:solidFill>
            </a:endParaRPr>
          </a:p>
          <a:p>
            <a:pPr algn="ctr"/>
            <a:endParaRPr lang="en-US" sz="100" b="1" dirty="0">
              <a:solidFill>
                <a:schemeClr val="accent1"/>
              </a:solidFill>
            </a:endParaRP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Makwana Isha (212308003)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EB2CF-60C9-57B1-A3A0-33F7AC76C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E06D0C-E26E-FE4C-63B2-58EB27B2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196" y="-117735"/>
            <a:ext cx="2794000" cy="56180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Sabon Next LT (Body)"/>
              </a:rPr>
              <a:t>Use case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E059A7D-6100-947F-7B40-C2281360D06B}"/>
              </a:ext>
            </a:extLst>
          </p:cNvPr>
          <p:cNvSpPr/>
          <p:nvPr/>
        </p:nvSpPr>
        <p:spPr>
          <a:xfrm>
            <a:off x="3724126" y="451111"/>
            <a:ext cx="4226560" cy="612934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2BC51-63E3-6240-67F1-A199617F42DD}"/>
              </a:ext>
            </a:extLst>
          </p:cNvPr>
          <p:cNvSpPr/>
          <p:nvPr/>
        </p:nvSpPr>
        <p:spPr>
          <a:xfrm>
            <a:off x="4920303" y="913938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medicine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6BA75-033F-4518-1505-2C8176DFDBB3}"/>
              </a:ext>
            </a:extLst>
          </p:cNvPr>
          <p:cNvSpPr/>
          <p:nvPr/>
        </p:nvSpPr>
        <p:spPr>
          <a:xfrm>
            <a:off x="4989828" y="4675740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Dispense  medicine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A6EC18-DC16-8321-C1C5-063853B895D1}"/>
              </a:ext>
            </a:extLst>
          </p:cNvPr>
          <p:cNvSpPr/>
          <p:nvPr/>
        </p:nvSpPr>
        <p:spPr>
          <a:xfrm>
            <a:off x="4920303" y="1834026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 prescription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FAC9AF-6301-4C8E-8F2A-F91221009F53}"/>
              </a:ext>
            </a:extLst>
          </p:cNvPr>
          <p:cNvSpPr/>
          <p:nvPr/>
        </p:nvSpPr>
        <p:spPr>
          <a:xfrm>
            <a:off x="4982908" y="3733369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meeting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30F46F-2625-8E81-82D6-5C817DB65823}"/>
              </a:ext>
            </a:extLst>
          </p:cNvPr>
          <p:cNvSpPr/>
          <p:nvPr/>
        </p:nvSpPr>
        <p:spPr>
          <a:xfrm>
            <a:off x="5059353" y="5672869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A13388-5FCF-4C4D-54D1-DC0D7635700E}"/>
              </a:ext>
            </a:extLst>
          </p:cNvPr>
          <p:cNvSpPr/>
          <p:nvPr/>
        </p:nvSpPr>
        <p:spPr>
          <a:xfrm>
            <a:off x="4920303" y="2794839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Arrange meeting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586A600-DC06-8762-CEC2-56B30531FF07}"/>
              </a:ext>
            </a:extLst>
          </p:cNvPr>
          <p:cNvSpPr/>
          <p:nvPr/>
        </p:nvSpPr>
        <p:spPr>
          <a:xfrm>
            <a:off x="1747520" y="2996871"/>
            <a:ext cx="233680" cy="25790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61674A-8770-F325-DFE8-08853F189AC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864360" y="3254774"/>
            <a:ext cx="0" cy="19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251DC3-BE68-5A25-345C-C88034B4EEAD}"/>
              </a:ext>
            </a:extLst>
          </p:cNvPr>
          <p:cNvCxnSpPr>
            <a:cxnSpLocks/>
          </p:cNvCxnSpPr>
          <p:nvPr/>
        </p:nvCxnSpPr>
        <p:spPr>
          <a:xfrm>
            <a:off x="1864360" y="3464232"/>
            <a:ext cx="116840" cy="14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8D3F36-59AB-44C9-5E7F-D4D7F323897F}"/>
              </a:ext>
            </a:extLst>
          </p:cNvPr>
          <p:cNvCxnSpPr>
            <a:cxnSpLocks/>
          </p:cNvCxnSpPr>
          <p:nvPr/>
        </p:nvCxnSpPr>
        <p:spPr>
          <a:xfrm flipH="1">
            <a:off x="1747520" y="3454072"/>
            <a:ext cx="11684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A42E0D-3390-61AF-41D1-6025A5FC84E1}"/>
              </a:ext>
            </a:extLst>
          </p:cNvPr>
          <p:cNvCxnSpPr>
            <a:cxnSpLocks/>
          </p:cNvCxnSpPr>
          <p:nvPr/>
        </p:nvCxnSpPr>
        <p:spPr>
          <a:xfrm>
            <a:off x="1717040" y="3321992"/>
            <a:ext cx="29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7EFF4C-F04E-632D-0331-A59183E22F12}"/>
              </a:ext>
            </a:extLst>
          </p:cNvPr>
          <p:cNvSpPr txBox="1"/>
          <p:nvPr/>
        </p:nvSpPr>
        <p:spPr>
          <a:xfrm>
            <a:off x="4372072" y="462625"/>
            <a:ext cx="29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prescription system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F979525-C9A9-B581-5EFD-0BE6AFACE37A}"/>
              </a:ext>
            </a:extLst>
          </p:cNvPr>
          <p:cNvSpPr/>
          <p:nvPr/>
        </p:nvSpPr>
        <p:spPr>
          <a:xfrm>
            <a:off x="8682281" y="2055183"/>
            <a:ext cx="233680" cy="25790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00AB31-B905-3CFA-DEDB-AFCE4F58F828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8799121" y="2313086"/>
            <a:ext cx="0" cy="19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17B5D2-6FEF-2CC5-CFDD-A9D812EAAAB6}"/>
              </a:ext>
            </a:extLst>
          </p:cNvPr>
          <p:cNvCxnSpPr>
            <a:cxnSpLocks/>
          </p:cNvCxnSpPr>
          <p:nvPr/>
        </p:nvCxnSpPr>
        <p:spPr>
          <a:xfrm>
            <a:off x="8799121" y="2522544"/>
            <a:ext cx="116840" cy="14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D1AC9F-3581-AA8B-EF60-5A32C345ACE1}"/>
              </a:ext>
            </a:extLst>
          </p:cNvPr>
          <p:cNvCxnSpPr>
            <a:cxnSpLocks/>
          </p:cNvCxnSpPr>
          <p:nvPr/>
        </p:nvCxnSpPr>
        <p:spPr>
          <a:xfrm flipH="1">
            <a:off x="8682281" y="2512384"/>
            <a:ext cx="11684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41AF81-F05E-0B45-F5A3-93FC27E2E5E0}"/>
              </a:ext>
            </a:extLst>
          </p:cNvPr>
          <p:cNvCxnSpPr>
            <a:cxnSpLocks/>
          </p:cNvCxnSpPr>
          <p:nvPr/>
        </p:nvCxnSpPr>
        <p:spPr>
          <a:xfrm>
            <a:off x="8651801" y="2386285"/>
            <a:ext cx="29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ED3CAA2-851E-D99A-F07B-67F3E60C8248}"/>
              </a:ext>
            </a:extLst>
          </p:cNvPr>
          <p:cNvSpPr/>
          <p:nvPr/>
        </p:nvSpPr>
        <p:spPr>
          <a:xfrm>
            <a:off x="8975702" y="4288489"/>
            <a:ext cx="233680" cy="25790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8AC6BC-8353-02D4-0018-92E83B579FA3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9092542" y="4546392"/>
            <a:ext cx="0" cy="19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2F737-B83A-5B2B-16B2-8E526EF54C07}"/>
              </a:ext>
            </a:extLst>
          </p:cNvPr>
          <p:cNvCxnSpPr>
            <a:cxnSpLocks/>
          </p:cNvCxnSpPr>
          <p:nvPr/>
        </p:nvCxnSpPr>
        <p:spPr>
          <a:xfrm>
            <a:off x="9092542" y="4755850"/>
            <a:ext cx="116840" cy="14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F7F7DF-1D6F-078C-CAA9-CACA23F279A4}"/>
              </a:ext>
            </a:extLst>
          </p:cNvPr>
          <p:cNvCxnSpPr>
            <a:cxnSpLocks/>
          </p:cNvCxnSpPr>
          <p:nvPr/>
        </p:nvCxnSpPr>
        <p:spPr>
          <a:xfrm flipH="1">
            <a:off x="8975702" y="4745690"/>
            <a:ext cx="11684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40071C-A4D9-DB35-C8DA-29A6D4C175AA}"/>
              </a:ext>
            </a:extLst>
          </p:cNvPr>
          <p:cNvCxnSpPr>
            <a:cxnSpLocks/>
          </p:cNvCxnSpPr>
          <p:nvPr/>
        </p:nvCxnSpPr>
        <p:spPr>
          <a:xfrm>
            <a:off x="8945222" y="4619591"/>
            <a:ext cx="29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635A9C-2A72-65E3-D2B1-18DDD81C798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054860" y="1294652"/>
            <a:ext cx="2865443" cy="2027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C99CBB-59E9-2D98-BA6F-A0703A6BEEA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54860" y="3352124"/>
            <a:ext cx="3004493" cy="270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996922-5C04-E35B-FD95-488B8FF5DE91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431149" y="4383288"/>
            <a:ext cx="2514072" cy="236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20DA27-5FF8-55DD-7ABA-790778FE59D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617023" y="2386285"/>
            <a:ext cx="1965143" cy="789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79D5B1-9AEC-BFEC-E682-D2DAFF8E69B7}"/>
              </a:ext>
            </a:extLst>
          </p:cNvPr>
          <p:cNvSpPr txBox="1"/>
          <p:nvPr/>
        </p:nvSpPr>
        <p:spPr>
          <a:xfrm>
            <a:off x="1252384" y="3515786"/>
            <a:ext cx="13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AE0529-0BEB-B68D-1BEB-937BE06D7ECC}"/>
              </a:ext>
            </a:extLst>
          </p:cNvPr>
          <p:cNvSpPr txBox="1"/>
          <p:nvPr/>
        </p:nvSpPr>
        <p:spPr>
          <a:xfrm>
            <a:off x="8646319" y="4871788"/>
            <a:ext cx="89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F02CD2-2D7A-398C-F90C-8060B69B45D5}"/>
              </a:ext>
            </a:extLst>
          </p:cNvPr>
          <p:cNvCxnSpPr>
            <a:stCxn id="9" idx="2"/>
          </p:cNvCxnSpPr>
          <p:nvPr/>
        </p:nvCxnSpPr>
        <p:spPr>
          <a:xfrm flipH="1">
            <a:off x="2054860" y="2214740"/>
            <a:ext cx="2865443" cy="110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78C0C6-6958-390E-68ED-2EBE6E5C7F03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2054860" y="3321992"/>
            <a:ext cx="2928048" cy="792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E69A406-B45D-B311-52AA-6E41161D37D6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2127610" y="3342214"/>
            <a:ext cx="2862218" cy="171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12F940-47FA-86D3-C1B1-F1AE35D36FF1}"/>
              </a:ext>
            </a:extLst>
          </p:cNvPr>
          <p:cNvSpPr txBox="1"/>
          <p:nvPr/>
        </p:nvSpPr>
        <p:spPr>
          <a:xfrm>
            <a:off x="8497897" y="2648642"/>
            <a:ext cx="23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Store Owner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818875-68D9-E971-DF9C-9043782BBD7A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756073" y="4619591"/>
            <a:ext cx="2159888" cy="143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57B03A-C91E-637F-0B7E-C2D37D24C753}"/>
              </a:ext>
            </a:extLst>
          </p:cNvPr>
          <p:cNvCxnSpPr>
            <a:endCxn id="11" idx="6"/>
          </p:cNvCxnSpPr>
          <p:nvPr/>
        </p:nvCxnSpPr>
        <p:spPr>
          <a:xfrm flipH="1">
            <a:off x="6756073" y="2381291"/>
            <a:ext cx="1826093" cy="367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D7ECB92-6A99-445A-C8A2-7CDC1AFDBDA2}"/>
              </a:ext>
            </a:extLst>
          </p:cNvPr>
          <p:cNvCxnSpPr>
            <a:cxnSpLocks/>
          </p:cNvCxnSpPr>
          <p:nvPr/>
        </p:nvCxnSpPr>
        <p:spPr>
          <a:xfrm flipH="1" flipV="1">
            <a:off x="6617023" y="2184134"/>
            <a:ext cx="2298938" cy="241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121384-6F0F-9A30-9C26-2AD87C7DE9D8}"/>
              </a:ext>
            </a:extLst>
          </p:cNvPr>
          <p:cNvCxnSpPr>
            <a:endCxn id="10" idx="6"/>
          </p:cNvCxnSpPr>
          <p:nvPr/>
        </p:nvCxnSpPr>
        <p:spPr>
          <a:xfrm flipH="1">
            <a:off x="6679628" y="2386285"/>
            <a:ext cx="1902538" cy="1727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0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BC1D-F776-5E8C-48C8-47E5D4DA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42" y="-33578"/>
            <a:ext cx="6450944" cy="39365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Sabon Next LT (Body)"/>
              </a:rPr>
              <a:t>Activity diagram (whole system)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A04EF34-C2B0-7ACB-85CC-330649481BB5}"/>
              </a:ext>
            </a:extLst>
          </p:cNvPr>
          <p:cNvSpPr/>
          <p:nvPr/>
        </p:nvSpPr>
        <p:spPr>
          <a:xfrm>
            <a:off x="5715554" y="47148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3971033-84BA-146A-983F-3F1C526FE853}"/>
              </a:ext>
            </a:extLst>
          </p:cNvPr>
          <p:cNvSpPr/>
          <p:nvPr/>
        </p:nvSpPr>
        <p:spPr>
          <a:xfrm>
            <a:off x="5715554" y="6252528"/>
            <a:ext cx="457200" cy="457200"/>
          </a:xfrm>
          <a:prstGeom prst="flowChartConnecto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32A12E5-E391-D40A-E7BF-0F3E1C529A50}"/>
              </a:ext>
            </a:extLst>
          </p:cNvPr>
          <p:cNvSpPr/>
          <p:nvPr/>
        </p:nvSpPr>
        <p:spPr>
          <a:xfrm>
            <a:off x="5787781" y="6326664"/>
            <a:ext cx="319486" cy="30892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63F34B87-DBE1-1444-7E9B-8472AE2B3DB4}"/>
              </a:ext>
            </a:extLst>
          </p:cNvPr>
          <p:cNvSpPr/>
          <p:nvPr/>
        </p:nvSpPr>
        <p:spPr>
          <a:xfrm>
            <a:off x="4867471" y="1068429"/>
            <a:ext cx="2153366" cy="3936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Arrives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93C41DD6-DD83-A32D-F02A-D68351FC5EC5}"/>
              </a:ext>
            </a:extLst>
          </p:cNvPr>
          <p:cNvSpPr/>
          <p:nvPr/>
        </p:nvSpPr>
        <p:spPr>
          <a:xfrm>
            <a:off x="5486954" y="1730815"/>
            <a:ext cx="914400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F146A637-5D5D-2735-8CAE-8E30BED53EBB}"/>
              </a:ext>
            </a:extLst>
          </p:cNvPr>
          <p:cNvSpPr/>
          <p:nvPr/>
        </p:nvSpPr>
        <p:spPr>
          <a:xfrm>
            <a:off x="6726751" y="2584654"/>
            <a:ext cx="2153366" cy="3936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Arrange Meeting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AF48B213-2087-4B09-AF6B-0CBCCA8BF049}"/>
              </a:ext>
            </a:extLst>
          </p:cNvPr>
          <p:cNvSpPr/>
          <p:nvPr/>
        </p:nvSpPr>
        <p:spPr>
          <a:xfrm>
            <a:off x="6726751" y="3272639"/>
            <a:ext cx="2153366" cy="3936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Consultation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C10A2A1-5A00-F55F-76D6-988719D9FFBE}"/>
              </a:ext>
            </a:extLst>
          </p:cNvPr>
          <p:cNvSpPr/>
          <p:nvPr/>
        </p:nvSpPr>
        <p:spPr>
          <a:xfrm>
            <a:off x="4623769" y="4132996"/>
            <a:ext cx="2640769" cy="3936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 prescription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A5A6A7A-4556-F6AD-730A-93B0272D1D29}"/>
              </a:ext>
            </a:extLst>
          </p:cNvPr>
          <p:cNvSpPr/>
          <p:nvPr/>
        </p:nvSpPr>
        <p:spPr>
          <a:xfrm>
            <a:off x="4689808" y="4796156"/>
            <a:ext cx="2508689" cy="3936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Dispense medicine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A6738FDC-3202-F9E4-287E-A9FFDD5453EF}"/>
              </a:ext>
            </a:extLst>
          </p:cNvPr>
          <p:cNvSpPr/>
          <p:nvPr/>
        </p:nvSpPr>
        <p:spPr>
          <a:xfrm>
            <a:off x="4867471" y="5519826"/>
            <a:ext cx="2153366" cy="39365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E17FE4-7A4F-C3B9-779D-679C4A1B0EC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944154" y="1462088"/>
            <a:ext cx="0" cy="268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3712793-654B-7B32-F174-8FBA66394F85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6401354" y="2037139"/>
            <a:ext cx="1402080" cy="54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B9765A-7CE0-C7CC-9F86-E680844D7E00}"/>
              </a:ext>
            </a:extLst>
          </p:cNvPr>
          <p:cNvCxnSpPr>
            <a:stCxn id="10" idx="1"/>
            <a:endCxn id="18" idx="0"/>
          </p:cNvCxnSpPr>
          <p:nvPr/>
        </p:nvCxnSpPr>
        <p:spPr>
          <a:xfrm rot="10800000" flipH="1" flipV="1">
            <a:off x="5486954" y="2037138"/>
            <a:ext cx="457200" cy="2095857"/>
          </a:xfrm>
          <a:prstGeom prst="bentConnector4">
            <a:avLst>
              <a:gd name="adj1" fmla="val -374444"/>
              <a:gd name="adj2" fmla="val 66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B8348-1399-DB94-BB47-88D5F285D44A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803434" y="2978313"/>
            <a:ext cx="0" cy="29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F7F9936-2985-404E-5B1C-7FFD48A3B2CF}"/>
              </a:ext>
            </a:extLst>
          </p:cNvPr>
          <p:cNvCxnSpPr>
            <a:cxnSpLocks/>
          </p:cNvCxnSpPr>
          <p:nvPr/>
        </p:nvCxnSpPr>
        <p:spPr>
          <a:xfrm rot="5400000">
            <a:off x="6985605" y="2970007"/>
            <a:ext cx="466698" cy="185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B7956A-C9A0-7F7C-D67B-92FE9FBFD396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5944153" y="4526655"/>
            <a:ext cx="1" cy="26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D80C639-4DBC-6A15-989C-0A09199F253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16200000" flipH="1">
            <a:off x="5779148" y="5354819"/>
            <a:ext cx="33001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BAC1BF-6829-FA9F-0A91-39826BFB4E54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5944154" y="5913485"/>
            <a:ext cx="0" cy="33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5000EA6-93B9-0D4D-AE63-3931FD4F4C9C}"/>
              </a:ext>
            </a:extLst>
          </p:cNvPr>
          <p:cNvSpPr txBox="1"/>
          <p:nvPr/>
        </p:nvSpPr>
        <p:spPr>
          <a:xfrm>
            <a:off x="5919308" y="1418404"/>
            <a:ext cx="1639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(has prescription ?)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12A5E0-44F2-143B-4C4A-2424AB429EBD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5944154" y="928688"/>
            <a:ext cx="0" cy="13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88D96F-0275-C0D9-778B-AE0A263F0E9B}"/>
              </a:ext>
            </a:extLst>
          </p:cNvPr>
          <p:cNvSpPr txBox="1"/>
          <p:nvPr/>
        </p:nvSpPr>
        <p:spPr>
          <a:xfrm>
            <a:off x="4532956" y="1721160"/>
            <a:ext cx="5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7D5902-FE0D-C777-5155-2577A98C881E}"/>
              </a:ext>
            </a:extLst>
          </p:cNvPr>
          <p:cNvSpPr txBox="1"/>
          <p:nvPr/>
        </p:nvSpPr>
        <p:spPr>
          <a:xfrm>
            <a:off x="6708027" y="1752519"/>
            <a:ext cx="59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 </a:t>
            </a:r>
          </a:p>
        </p:txBody>
      </p:sp>
    </p:spTree>
    <p:extLst>
      <p:ext uri="{BB962C8B-B14F-4D97-AF65-F5344CB8AC3E}">
        <p14:creationId xmlns:p14="http://schemas.microsoft.com/office/powerpoint/2010/main" val="4312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E94E-F697-E544-8369-E6CDA9BA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dictionary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58D5-6436-EFD3-1374-9204E5DF8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meicine_data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medicine_id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medicine_name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mfg_date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exp_date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34CD8C6-739F-02C6-F5C4-D600F560A5A7}"/>
              </a:ext>
            </a:extLst>
          </p:cNvPr>
          <p:cNvSpPr/>
          <p:nvPr/>
        </p:nvSpPr>
        <p:spPr>
          <a:xfrm>
            <a:off x="914400" y="2303027"/>
            <a:ext cx="3283119" cy="195434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F615790-F602-D229-0786-0974427AAF1F}"/>
              </a:ext>
            </a:extLst>
          </p:cNvPr>
          <p:cNvSpPr txBox="1">
            <a:spLocks/>
          </p:cNvSpPr>
          <p:nvPr/>
        </p:nvSpPr>
        <p:spPr>
          <a:xfrm>
            <a:off x="914400" y="2303028"/>
            <a:ext cx="3283119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meicine_data:</a:t>
            </a:r>
          </a:p>
          <a:p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dirty="0"/>
              <a:t>It stores the all detail about medicine like medicine  id, name, mfg date, exp date and price.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2582886-FF99-6FEF-60D1-0EE7A9DED72D}"/>
              </a:ext>
            </a:extLst>
          </p:cNvPr>
          <p:cNvSpPr txBox="1">
            <a:spLocks/>
          </p:cNvSpPr>
          <p:nvPr/>
        </p:nvSpPr>
        <p:spPr>
          <a:xfrm>
            <a:off x="4709532" y="2303028"/>
            <a:ext cx="3284951" cy="1954340"/>
          </a:xfrm>
          <a:prstGeom prst="rect">
            <a:avLst/>
          </a:prstGeom>
          <a:ln>
            <a:solidFill>
              <a:srgbClr val="202C8F"/>
            </a:solidFill>
          </a:ln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doctor_data</a:t>
            </a:r>
            <a:r>
              <a:rPr lang="en-US" dirty="0"/>
              <a:t>:</a:t>
            </a:r>
          </a:p>
          <a:p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dirty="0"/>
              <a:t>It store the doctor data like doctor id, name of doctor, type of the doctor and the fee of doctor</a:t>
            </a:r>
          </a:p>
        </p:txBody>
      </p:sp>
    </p:spTree>
    <p:extLst>
      <p:ext uri="{BB962C8B-B14F-4D97-AF65-F5344CB8AC3E}">
        <p14:creationId xmlns:p14="http://schemas.microsoft.com/office/powerpoint/2010/main" val="988389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62" y="2900516"/>
            <a:ext cx="3716593" cy="7654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9" y="1858297"/>
            <a:ext cx="8506870" cy="371659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Right now in medical prescription system customer can simply ask/buy the medicines from medical stores.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medical store owner ask the patient if they have any doctor prescription or not, if the customer have a prescription from doctor so the medical store owner gave them the medicine.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Customer take medicines and pay for the medicines.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679A6B-A3D3-19FC-FD37-F7BEBA3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81" y="816016"/>
            <a:ext cx="6583680" cy="74016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44" y="687997"/>
            <a:ext cx="5723586" cy="826171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C729AD-FF35-E235-1548-6CA3D503E615}"/>
              </a:ext>
            </a:extLst>
          </p:cNvPr>
          <p:cNvSpPr txBox="1">
            <a:spLocks/>
          </p:cNvSpPr>
          <p:nvPr/>
        </p:nvSpPr>
        <p:spPr>
          <a:xfrm>
            <a:off x="784614" y="1664602"/>
            <a:ext cx="8506870" cy="3900456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existing system, customer visit medical store and directly request medication from the store owner without necessarily having a prescription from a doctor.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can lead to the possibility of incorrect medications being dispensed and potential risk for the patients.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49A8D2-0F18-D6FB-3C9B-30CE33620C79}"/>
              </a:ext>
            </a:extLst>
          </p:cNvPr>
          <p:cNvSpPr/>
          <p:nvPr/>
        </p:nvSpPr>
        <p:spPr>
          <a:xfrm>
            <a:off x="4886632" y="848346"/>
            <a:ext cx="2123768" cy="4714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4A035F-229D-6220-F9AB-C56B71A8C541}"/>
              </a:ext>
            </a:extLst>
          </p:cNvPr>
          <p:cNvSpPr/>
          <p:nvPr/>
        </p:nvSpPr>
        <p:spPr>
          <a:xfrm>
            <a:off x="3927987" y="1688920"/>
            <a:ext cx="4041058" cy="363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arrives at medical 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893C4-BFC6-0B10-1359-CE92D302ADC4}"/>
              </a:ext>
            </a:extLst>
          </p:cNvPr>
          <p:cNvSpPr/>
          <p:nvPr/>
        </p:nvSpPr>
        <p:spPr>
          <a:xfrm>
            <a:off x="3261851" y="2449842"/>
            <a:ext cx="5668297" cy="363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request medication from storeowner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5C5130B-C8C7-30F5-303B-C65B13F9D7A5}"/>
              </a:ext>
            </a:extLst>
          </p:cNvPr>
          <p:cNvSpPr/>
          <p:nvPr/>
        </p:nvSpPr>
        <p:spPr>
          <a:xfrm>
            <a:off x="4595350" y="3049931"/>
            <a:ext cx="2765323" cy="91931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Prescription provided?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C4AD8-DFAB-88A6-91A9-B43FBF8A2E47}"/>
              </a:ext>
            </a:extLst>
          </p:cNvPr>
          <p:cNvSpPr/>
          <p:nvPr/>
        </p:nvSpPr>
        <p:spPr>
          <a:xfrm>
            <a:off x="1954699" y="4085258"/>
            <a:ext cx="3027260" cy="652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Storeowner verifies the prescription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2D8E1-3A3A-A7E6-C9A8-3E2E631E830C}"/>
              </a:ext>
            </a:extLst>
          </p:cNvPr>
          <p:cNvSpPr/>
          <p:nvPr/>
        </p:nvSpPr>
        <p:spPr>
          <a:xfrm>
            <a:off x="6888727" y="4075427"/>
            <a:ext cx="3027260" cy="648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Dispense medication without prescription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D124E-0007-A3F3-5063-D90029CE2469}"/>
              </a:ext>
            </a:extLst>
          </p:cNvPr>
          <p:cNvSpPr/>
          <p:nvPr/>
        </p:nvSpPr>
        <p:spPr>
          <a:xfrm>
            <a:off x="4814655" y="5374996"/>
            <a:ext cx="2271252" cy="292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Dispense Medication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DE350A-903A-8A97-6A15-5BFC7CD43233}"/>
              </a:ext>
            </a:extLst>
          </p:cNvPr>
          <p:cNvSpPr/>
          <p:nvPr/>
        </p:nvSpPr>
        <p:spPr>
          <a:xfrm>
            <a:off x="4886632" y="6350172"/>
            <a:ext cx="2123768" cy="4714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CDEC6-FEFC-C9C4-C625-36C2A69F055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948516" y="1319835"/>
            <a:ext cx="0" cy="36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E130AA-8412-6601-BBA1-15EC011C89F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948516" y="2052713"/>
            <a:ext cx="0" cy="39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DC6AB8-5FD1-C8C1-01A2-63EF80071D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78012" y="2591121"/>
            <a:ext cx="0" cy="4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1993D0-9F63-B23B-A4B8-3529983E996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948515" y="5667808"/>
            <a:ext cx="1766" cy="19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FEEC21-7F75-2664-E3A5-3232C57D3462}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3468330" y="3509588"/>
            <a:ext cx="1127021" cy="575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6440AC-854D-D574-8254-02C21EE7293C}"/>
              </a:ext>
            </a:extLst>
          </p:cNvPr>
          <p:cNvCxnSpPr>
            <a:stCxn id="8" idx="3"/>
            <a:endCxn id="10" idx="0"/>
          </p:cNvCxnSpPr>
          <p:nvPr/>
        </p:nvCxnSpPr>
        <p:spPr>
          <a:xfrm>
            <a:off x="7360673" y="3509589"/>
            <a:ext cx="1041684" cy="565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316560-7B12-F3A7-FAA6-78761A6AB40E}"/>
              </a:ext>
            </a:extLst>
          </p:cNvPr>
          <p:cNvSpPr txBox="1"/>
          <p:nvPr/>
        </p:nvSpPr>
        <p:spPr>
          <a:xfrm>
            <a:off x="3798938" y="3163745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49DBDA-D263-E40F-FF72-48DCB3BE553E}"/>
              </a:ext>
            </a:extLst>
          </p:cNvPr>
          <p:cNvSpPr txBox="1"/>
          <p:nvPr/>
        </p:nvSpPr>
        <p:spPr>
          <a:xfrm>
            <a:off x="7527821" y="3163745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48B7C8-2753-ED3F-F388-ADC64F21882B}"/>
              </a:ext>
            </a:extLst>
          </p:cNvPr>
          <p:cNvSpPr txBox="1"/>
          <p:nvPr/>
        </p:nvSpPr>
        <p:spPr>
          <a:xfrm>
            <a:off x="1670254" y="-43959"/>
            <a:ext cx="855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SYSTEM FLOW DIAGRAM (EXISTING SYSTEM)</a:t>
            </a: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849B227-15B8-E7F5-88E9-9082ADD27194}"/>
              </a:ext>
            </a:extLst>
          </p:cNvPr>
          <p:cNvSpPr/>
          <p:nvPr/>
        </p:nvSpPr>
        <p:spPr>
          <a:xfrm>
            <a:off x="5797883" y="4884609"/>
            <a:ext cx="304796" cy="29281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BCE6ACF-3026-595D-7777-2B4C75108576}"/>
              </a:ext>
            </a:extLst>
          </p:cNvPr>
          <p:cNvCxnSpPr>
            <a:cxnSpLocks/>
            <a:stCxn id="9" idx="2"/>
            <a:endCxn id="35" idx="1"/>
          </p:cNvCxnSpPr>
          <p:nvPr/>
        </p:nvCxnSpPr>
        <p:spPr>
          <a:xfrm rot="16200000" flipH="1">
            <a:off x="4486575" y="3719707"/>
            <a:ext cx="293063" cy="2329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ADFBC9C-9F58-BC01-DE60-BC58B08C0CD7}"/>
              </a:ext>
            </a:extLst>
          </p:cNvPr>
          <p:cNvCxnSpPr>
            <a:stCxn id="10" idx="2"/>
            <a:endCxn id="35" idx="3"/>
          </p:cNvCxnSpPr>
          <p:nvPr/>
        </p:nvCxnSpPr>
        <p:spPr>
          <a:xfrm rot="5400000">
            <a:off x="7099188" y="3727846"/>
            <a:ext cx="306661" cy="22996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1DDE66-1368-E3D7-0436-5E5678A15879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5950281" y="5177422"/>
            <a:ext cx="0" cy="19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7FC09-0310-B65A-CBA8-45DB291A4447}"/>
              </a:ext>
            </a:extLst>
          </p:cNvPr>
          <p:cNvSpPr/>
          <p:nvPr/>
        </p:nvSpPr>
        <p:spPr>
          <a:xfrm>
            <a:off x="4812889" y="5863170"/>
            <a:ext cx="2271252" cy="2928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187A8F-351A-5FA5-295B-F0A7C2E1B30F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5948515" y="6155982"/>
            <a:ext cx="1" cy="19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78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E343-A401-758B-475A-D3AB7AC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2" y="-374810"/>
            <a:ext cx="11022434" cy="77997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Sabon Next LT (Body)"/>
                <a:cs typeface="Times New Roman" panose="02020603050405020304" pitchFamily="18" charset="0"/>
              </a:rPr>
              <a:t>Er diagram (current system)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844005-516B-4FCF-B453-D087CE212BA4}"/>
              </a:ext>
            </a:extLst>
          </p:cNvPr>
          <p:cNvSpPr/>
          <p:nvPr/>
        </p:nvSpPr>
        <p:spPr>
          <a:xfrm>
            <a:off x="1813656" y="2271020"/>
            <a:ext cx="1927912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C6A4D-8CE6-7683-AA98-A0BE76E127B2}"/>
              </a:ext>
            </a:extLst>
          </p:cNvPr>
          <p:cNvSpPr/>
          <p:nvPr/>
        </p:nvSpPr>
        <p:spPr>
          <a:xfrm>
            <a:off x="8450434" y="2270329"/>
            <a:ext cx="227656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Store Owner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3A39FE8-A318-8B5A-1BC6-CF776ACA97C9}"/>
              </a:ext>
            </a:extLst>
          </p:cNvPr>
          <p:cNvSpPr/>
          <p:nvPr/>
        </p:nvSpPr>
        <p:spPr>
          <a:xfrm>
            <a:off x="5393090" y="1970261"/>
            <a:ext cx="1666865" cy="107162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F63BF-4E99-C90C-BCE5-7DD92596D1FC}"/>
              </a:ext>
            </a:extLst>
          </p:cNvPr>
          <p:cNvSpPr txBox="1"/>
          <p:nvPr/>
        </p:nvSpPr>
        <p:spPr>
          <a:xfrm>
            <a:off x="5680733" y="2315274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0422BE84-0F45-1CC6-4662-A7F52CA7E9F7}"/>
              </a:ext>
            </a:extLst>
          </p:cNvPr>
          <p:cNvSpPr/>
          <p:nvPr/>
        </p:nvSpPr>
        <p:spPr>
          <a:xfrm>
            <a:off x="5393090" y="5338885"/>
            <a:ext cx="1405817" cy="62471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Pays 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44DFFCD-F1D6-B12E-7943-C4325FC0CA2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761232" y="2506073"/>
            <a:ext cx="1631858" cy="6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D8FAC3-DA31-1EE0-A8B0-0F86B6F3494B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059955" y="2506073"/>
            <a:ext cx="1390479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5D2C27-6D04-4067-BFB0-9D430ADA58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037932" y="2734737"/>
            <a:ext cx="3355158" cy="2916507"/>
          </a:xfrm>
          <a:prstGeom prst="bentConnector3">
            <a:avLst>
              <a:gd name="adj1" fmla="val 1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1E44EA-8F85-7308-3207-CAB9E922DCAE}"/>
              </a:ext>
            </a:extLst>
          </p:cNvPr>
          <p:cNvCxnSpPr>
            <a:stCxn id="19" idx="3"/>
            <a:endCxn id="7" idx="3"/>
          </p:cNvCxnSpPr>
          <p:nvPr/>
        </p:nvCxnSpPr>
        <p:spPr>
          <a:xfrm flipV="1">
            <a:off x="6798907" y="2506074"/>
            <a:ext cx="3928087" cy="3145170"/>
          </a:xfrm>
          <a:prstGeom prst="bentConnector3">
            <a:avLst>
              <a:gd name="adj1" fmla="val 1058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6A2418F-D484-8BF5-3561-6AFAF6520DBE}"/>
              </a:ext>
            </a:extLst>
          </p:cNvPr>
          <p:cNvSpPr/>
          <p:nvPr/>
        </p:nvSpPr>
        <p:spPr>
          <a:xfrm>
            <a:off x="5412655" y="3351140"/>
            <a:ext cx="1666865" cy="107162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6A78D-9BA5-F70C-0924-8BFE01B33ACE}"/>
              </a:ext>
            </a:extLst>
          </p:cNvPr>
          <p:cNvSpPr txBox="1"/>
          <p:nvPr/>
        </p:nvSpPr>
        <p:spPr>
          <a:xfrm>
            <a:off x="5671934" y="3722955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6847D1-A3E0-CABA-CBB1-4AD46C19BC12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3522912" y="1997208"/>
            <a:ext cx="1144443" cy="263504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7F2D64-9122-50FB-6D31-8970DCECDBF9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7079520" y="2741818"/>
            <a:ext cx="2509194" cy="114513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85816-8D41-B676-430E-3C834980DDDB}"/>
              </a:ext>
            </a:extLst>
          </p:cNvPr>
          <p:cNvSpPr/>
          <p:nvPr/>
        </p:nvSpPr>
        <p:spPr>
          <a:xfrm>
            <a:off x="5282131" y="576517"/>
            <a:ext cx="1927912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Store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DCB5A81-4AC0-41A3-A359-E5D6FE326205}"/>
              </a:ext>
            </a:extLst>
          </p:cNvPr>
          <p:cNvCxnSpPr>
            <a:stCxn id="22" idx="2"/>
            <a:endCxn id="6" idx="0"/>
          </p:cNvCxnSpPr>
          <p:nvPr/>
        </p:nvCxnSpPr>
        <p:spPr>
          <a:xfrm rot="5400000">
            <a:off x="3900343" y="-74724"/>
            <a:ext cx="1223014" cy="346847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486F1E22-1415-4EFF-77D2-C46748267018}"/>
              </a:ext>
            </a:extLst>
          </p:cNvPr>
          <p:cNvSpPr/>
          <p:nvPr/>
        </p:nvSpPr>
        <p:spPr>
          <a:xfrm>
            <a:off x="3864177" y="1240486"/>
            <a:ext cx="1398389" cy="8415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CEA2B2-282C-B331-4FEB-8D1A8F66F87C}"/>
              </a:ext>
            </a:extLst>
          </p:cNvPr>
          <p:cNvSpPr/>
          <p:nvPr/>
        </p:nvSpPr>
        <p:spPr>
          <a:xfrm>
            <a:off x="9414388" y="576516"/>
            <a:ext cx="227656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Medicine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F20115-3E2B-F301-1E22-6D17CE707731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 flipV="1">
            <a:off x="7210043" y="812261"/>
            <a:ext cx="22043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C7A9624C-C34F-EFD2-1865-A49C645A8214}"/>
              </a:ext>
            </a:extLst>
          </p:cNvPr>
          <p:cNvSpPr/>
          <p:nvPr/>
        </p:nvSpPr>
        <p:spPr>
          <a:xfrm>
            <a:off x="7613020" y="388353"/>
            <a:ext cx="1398389" cy="84159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46C35D-59B8-D12B-E34A-7F6911F3A4A5}"/>
              </a:ext>
            </a:extLst>
          </p:cNvPr>
          <p:cNvSpPr txBox="1"/>
          <p:nvPr/>
        </p:nvSpPr>
        <p:spPr>
          <a:xfrm>
            <a:off x="7883358" y="609916"/>
            <a:ext cx="125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28223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6" y="816018"/>
            <a:ext cx="8858160" cy="835802"/>
          </a:xfrm>
        </p:spPr>
        <p:txBody>
          <a:bodyPr/>
          <a:lstStyle/>
          <a:p>
            <a:r>
              <a:rPr lang="en-US" dirty="0"/>
              <a:t>Existing system (use-case):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80928E-19E8-28CC-2E14-C5892EE3AC51}"/>
              </a:ext>
            </a:extLst>
          </p:cNvPr>
          <p:cNvSpPr txBox="1">
            <a:spLocks/>
          </p:cNvSpPr>
          <p:nvPr/>
        </p:nvSpPr>
        <p:spPr>
          <a:xfrm>
            <a:off x="836445" y="1861246"/>
            <a:ext cx="10195349" cy="448055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 this system will have two entities like MedicalStoreOwner and Patient/Customer.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Customer: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/>
          </a:p>
          <a:p>
            <a:pPr marL="2052828" lvl="4" indent="-342900">
              <a:buFont typeface="Wingdings" panose="05000000000000000000" pitchFamily="2" charset="2"/>
              <a:buChar char="Ø"/>
            </a:pPr>
            <a:r>
              <a:rPr lang="en-US" sz="2600" dirty="0"/>
              <a:t>Ask for medicine,</a:t>
            </a:r>
          </a:p>
          <a:p>
            <a:pPr marL="2052828" lvl="4" indent="-342900">
              <a:buFont typeface="Wingdings" panose="05000000000000000000" pitchFamily="2" charset="2"/>
              <a:buChar char="Ø"/>
            </a:pPr>
            <a:r>
              <a:rPr lang="en-US" sz="2600" dirty="0"/>
              <a:t>Pay for medicine.</a:t>
            </a:r>
          </a:p>
          <a:p>
            <a:pPr marL="2052828" lvl="4" indent="-3429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Medical Store Owner: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300" b="1" dirty="0"/>
          </a:p>
          <a:p>
            <a:pPr marL="2052828" lvl="4" indent="-342900">
              <a:buFont typeface="Wingdings" panose="05000000000000000000" pitchFamily="2" charset="2"/>
              <a:buChar char="Ø"/>
            </a:pPr>
            <a:r>
              <a:rPr lang="en-US" sz="2600" dirty="0"/>
              <a:t>Give medicine to customer</a:t>
            </a:r>
          </a:p>
          <a:p>
            <a:pPr marL="2052828" lvl="4" indent="-342900">
              <a:buFont typeface="Wingdings" panose="05000000000000000000" pitchFamily="2" charset="2"/>
              <a:buChar char="Ø"/>
            </a:pPr>
            <a:r>
              <a:rPr lang="en-US" sz="2600" dirty="0"/>
              <a:t>Receive payment.</a:t>
            </a:r>
          </a:p>
          <a:p>
            <a:pPr marL="0" indent="0">
              <a:buNone/>
            </a:pPr>
            <a:r>
              <a:rPr lang="en-US" b="1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89934"/>
            <a:ext cx="7965461" cy="635593"/>
          </a:xfrm>
        </p:spPr>
        <p:txBody>
          <a:bodyPr/>
          <a:lstStyle/>
          <a:p>
            <a:r>
              <a:rPr lang="en-US" dirty="0"/>
              <a:t>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03261"/>
            <a:ext cx="7965460" cy="448123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new system aims to make getting medicines from the store safer and more reliable.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Now, before anyone gets their medicines, the store owner arranges for the person meet a doctor.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doctor talks to them and figures out what medication they need.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This makes sure they get the right medicines for their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Doctor give prescription to the customer as per their need.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 take the prescription and gave it to the medical store owner and then they take the medicine and pay both doctor and the medical store owner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7602-496D-82DA-C2EE-62EB10BB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6" y="-98784"/>
            <a:ext cx="7424298" cy="54129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Sabon Next LT (Body)"/>
              </a:rPr>
              <a:t>Dataflow diagram : context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77B2B-BAC2-81BF-00B8-A83EAE0BA4C5}"/>
              </a:ext>
            </a:extLst>
          </p:cNvPr>
          <p:cNvSpPr/>
          <p:nvPr/>
        </p:nvSpPr>
        <p:spPr>
          <a:xfrm>
            <a:off x="4685070" y="4030703"/>
            <a:ext cx="2138518" cy="2025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93D2C-1F5A-738B-86E0-BF08097501D0}"/>
              </a:ext>
            </a:extLst>
          </p:cNvPr>
          <p:cNvSpPr txBox="1"/>
          <p:nvPr/>
        </p:nvSpPr>
        <p:spPr>
          <a:xfrm>
            <a:off x="4788309" y="4466344"/>
            <a:ext cx="19320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Medical prescription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0DB37-96D0-00F0-1A89-C6D50228C714}"/>
              </a:ext>
            </a:extLst>
          </p:cNvPr>
          <p:cNvSpPr/>
          <p:nvPr/>
        </p:nvSpPr>
        <p:spPr>
          <a:xfrm>
            <a:off x="1233948" y="1370098"/>
            <a:ext cx="1897626" cy="54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5F2D1-445F-2378-A6B1-F8E796676DF0}"/>
              </a:ext>
            </a:extLst>
          </p:cNvPr>
          <p:cNvSpPr/>
          <p:nvPr/>
        </p:nvSpPr>
        <p:spPr>
          <a:xfrm>
            <a:off x="4606411" y="1367035"/>
            <a:ext cx="2300750" cy="54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Store Owner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00307-B349-8FBE-9A41-0A0AB52041AE}"/>
              </a:ext>
            </a:extLst>
          </p:cNvPr>
          <p:cNvSpPr/>
          <p:nvPr/>
        </p:nvSpPr>
        <p:spPr>
          <a:xfrm>
            <a:off x="8381998" y="1370098"/>
            <a:ext cx="1897626" cy="54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DAD9658-821E-9B60-EAA9-6111CC314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3450" y="2257854"/>
            <a:ext cx="2631086" cy="1932039"/>
          </a:xfrm>
          <a:prstGeom prst="bentConnector3">
            <a:avLst>
              <a:gd name="adj1" fmla="val 1000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0D4E52-DDD7-ED29-5270-88063ECFA4D9}"/>
              </a:ext>
            </a:extLst>
          </p:cNvPr>
          <p:cNvSpPr txBox="1"/>
          <p:nvPr/>
        </p:nvSpPr>
        <p:spPr>
          <a:xfrm>
            <a:off x="2894921" y="4034457"/>
            <a:ext cx="211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Medicine</a:t>
            </a:r>
          </a:p>
          <a:p>
            <a:r>
              <a:rPr lang="en-US" sz="1400" dirty="0"/>
              <a:t>(have prescription or not)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3EC320-0301-9600-C7BF-554DC76FDBE4}"/>
              </a:ext>
            </a:extLst>
          </p:cNvPr>
          <p:cNvCxnSpPr/>
          <p:nvPr/>
        </p:nvCxnSpPr>
        <p:spPr>
          <a:xfrm rot="16200000" flipV="1">
            <a:off x="2093309" y="2294871"/>
            <a:ext cx="2975238" cy="2208284"/>
          </a:xfrm>
          <a:prstGeom prst="bentConnector3">
            <a:avLst>
              <a:gd name="adj1" fmla="val -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09447C8-CBA9-2B37-AF17-41A6E6DDB9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62727" y="2315813"/>
            <a:ext cx="3470439" cy="2654425"/>
          </a:xfrm>
          <a:prstGeom prst="bentConnector3">
            <a:avLst>
              <a:gd name="adj1" fmla="val 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F2425E8-FC37-702F-CCF1-A7A9D909B11E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358991" y="2120270"/>
            <a:ext cx="3851724" cy="3426792"/>
          </a:xfrm>
          <a:prstGeom prst="bentConnector3">
            <a:avLst>
              <a:gd name="adj1" fmla="val 1001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5532403-AFDB-9F7F-E89A-936FA099AFC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229914" y="2386077"/>
            <a:ext cx="3575581" cy="2626215"/>
          </a:xfrm>
          <a:prstGeom prst="bentConnector3">
            <a:avLst>
              <a:gd name="adj1" fmla="val 1000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0B96AF4-4A08-A210-8659-0DF8F6403E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9690" y="2208467"/>
            <a:ext cx="2730003" cy="2128681"/>
          </a:xfrm>
          <a:prstGeom prst="bentConnector3">
            <a:avLst>
              <a:gd name="adj1" fmla="val 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994096-EC5C-4223-1F75-12D37D41E46E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754329" y="1908331"/>
            <a:ext cx="2457" cy="212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0CFA7C-16DC-6ED8-60AB-07704F66AA21}"/>
              </a:ext>
            </a:extLst>
          </p:cNvPr>
          <p:cNvCxnSpPr>
            <a:cxnSpLocks/>
          </p:cNvCxnSpPr>
          <p:nvPr/>
        </p:nvCxnSpPr>
        <p:spPr>
          <a:xfrm flipH="1">
            <a:off x="5271318" y="1911394"/>
            <a:ext cx="29273" cy="22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AE2562-2444-11E9-4793-2A0F0FF8E57E}"/>
              </a:ext>
            </a:extLst>
          </p:cNvPr>
          <p:cNvCxnSpPr>
            <a:cxnSpLocks/>
          </p:cNvCxnSpPr>
          <p:nvPr/>
        </p:nvCxnSpPr>
        <p:spPr>
          <a:xfrm flipV="1">
            <a:off x="6253316" y="1911394"/>
            <a:ext cx="0" cy="22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CBF7664-F3A9-EBBA-C1FB-91315DC06615}"/>
              </a:ext>
            </a:extLst>
          </p:cNvPr>
          <p:cNvSpPr txBox="1"/>
          <p:nvPr/>
        </p:nvSpPr>
        <p:spPr>
          <a:xfrm>
            <a:off x="3150512" y="4637808"/>
            <a:ext cx="1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meeting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3E9544-C251-A0A8-67D6-8361CD744101}"/>
              </a:ext>
            </a:extLst>
          </p:cNvPr>
          <p:cNvSpPr txBox="1"/>
          <p:nvPr/>
        </p:nvSpPr>
        <p:spPr>
          <a:xfrm>
            <a:off x="2526978" y="5073530"/>
            <a:ext cx="173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Receives medicines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67B5FB-F41E-D246-8385-F88AB5A8E4B9}"/>
              </a:ext>
            </a:extLst>
          </p:cNvPr>
          <p:cNvSpPr txBox="1"/>
          <p:nvPr/>
        </p:nvSpPr>
        <p:spPr>
          <a:xfrm>
            <a:off x="2961744" y="5486973"/>
            <a:ext cx="96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69C734-4424-E1C3-D93B-4315B67C9486}"/>
              </a:ext>
            </a:extLst>
          </p:cNvPr>
          <p:cNvSpPr txBox="1"/>
          <p:nvPr/>
        </p:nvSpPr>
        <p:spPr>
          <a:xfrm rot="16200000">
            <a:off x="4364533" y="2881330"/>
            <a:ext cx="1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Arrange meeting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3E415E-6BAE-F8D2-4BAC-9515039162EB}"/>
              </a:ext>
            </a:extLst>
          </p:cNvPr>
          <p:cNvSpPr txBox="1"/>
          <p:nvPr/>
        </p:nvSpPr>
        <p:spPr>
          <a:xfrm rot="16200000">
            <a:off x="4723369" y="2805164"/>
            <a:ext cx="174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Medicine dispense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55F098-188B-77A7-6015-25265D5E2027}"/>
              </a:ext>
            </a:extLst>
          </p:cNvPr>
          <p:cNvSpPr txBox="1"/>
          <p:nvPr/>
        </p:nvSpPr>
        <p:spPr>
          <a:xfrm rot="16200000">
            <a:off x="5368167" y="2966831"/>
            <a:ext cx="1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payment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8D074B-D9AF-639B-DBF8-2B1F938652BD}"/>
              </a:ext>
            </a:extLst>
          </p:cNvPr>
          <p:cNvSpPr txBox="1"/>
          <p:nvPr/>
        </p:nvSpPr>
        <p:spPr>
          <a:xfrm>
            <a:off x="7171879" y="4347923"/>
            <a:ext cx="127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meeting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C7FF0F-4658-D087-20A7-57D5E408144B}"/>
              </a:ext>
            </a:extLst>
          </p:cNvPr>
          <p:cNvSpPr txBox="1"/>
          <p:nvPr/>
        </p:nvSpPr>
        <p:spPr>
          <a:xfrm>
            <a:off x="7025221" y="4965808"/>
            <a:ext cx="21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 consultation and</a:t>
            </a:r>
          </a:p>
          <a:p>
            <a:r>
              <a:rPr lang="en-US" sz="1400" dirty="0"/>
              <a:t>Provide prescription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DED786-02BA-6CD5-282E-463C4EF66C5A}"/>
              </a:ext>
            </a:extLst>
          </p:cNvPr>
          <p:cNvSpPr txBox="1"/>
          <p:nvPr/>
        </p:nvSpPr>
        <p:spPr>
          <a:xfrm>
            <a:off x="7431370" y="5989459"/>
            <a:ext cx="182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payment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6DE0A4-B22D-04EF-EE4B-CF28AFAB044F}"/>
              </a:ext>
            </a:extLst>
          </p:cNvPr>
          <p:cNvCxnSpPr>
            <a:cxnSpLocks/>
            <a:stCxn id="5" idx="5"/>
          </p:cNvCxnSpPr>
          <p:nvPr/>
        </p:nvCxnSpPr>
        <p:spPr>
          <a:xfrm rot="5400000" flipH="1" flipV="1">
            <a:off x="6261589" y="2156626"/>
            <a:ext cx="3851722" cy="3354082"/>
          </a:xfrm>
          <a:prstGeom prst="bentConnector3">
            <a:avLst>
              <a:gd name="adj1" fmla="val -1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4B7A-CE80-1CB8-A51E-F5D01BE8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674" y="-106957"/>
            <a:ext cx="6730652" cy="47148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Sabon Next LT (Body)"/>
              </a:rPr>
              <a:t>Dataflow diagram </a:t>
            </a:r>
            <a:r>
              <a:rPr lang="en-US" sz="2400" dirty="0">
                <a:solidFill>
                  <a:schemeClr val="bg1"/>
                </a:solidFill>
                <a:latin typeface="Sabon Next LT (Body)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Sabon Next LT (Body)"/>
              </a:rPr>
              <a:t>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5681B-75D4-B52D-C204-07F04C299943}"/>
              </a:ext>
            </a:extLst>
          </p:cNvPr>
          <p:cNvSpPr/>
          <p:nvPr/>
        </p:nvSpPr>
        <p:spPr>
          <a:xfrm>
            <a:off x="705465" y="1715694"/>
            <a:ext cx="175260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9A198-2357-8F9A-7FD4-2B3AF15EF905}"/>
              </a:ext>
            </a:extLst>
          </p:cNvPr>
          <p:cNvSpPr/>
          <p:nvPr/>
        </p:nvSpPr>
        <p:spPr>
          <a:xfrm>
            <a:off x="6075108" y="1715692"/>
            <a:ext cx="2278626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store owner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4E38FE-49E1-F490-E3A3-1E2EB6C703CE}"/>
              </a:ext>
            </a:extLst>
          </p:cNvPr>
          <p:cNvSpPr/>
          <p:nvPr/>
        </p:nvSpPr>
        <p:spPr>
          <a:xfrm>
            <a:off x="9543437" y="1380787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8463AE-A1DA-30D9-3091-58562318473D}"/>
              </a:ext>
            </a:extLst>
          </p:cNvPr>
          <p:cNvSpPr/>
          <p:nvPr/>
        </p:nvSpPr>
        <p:spPr>
          <a:xfrm>
            <a:off x="6603591" y="2954442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9B2A45-854C-6884-32C2-1EF4D6D11101}"/>
              </a:ext>
            </a:extLst>
          </p:cNvPr>
          <p:cNvSpPr/>
          <p:nvPr/>
        </p:nvSpPr>
        <p:spPr>
          <a:xfrm>
            <a:off x="6322142" y="4620707"/>
            <a:ext cx="175260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E880E-DE7A-D354-54B8-7A2C4197500D}"/>
              </a:ext>
            </a:extLst>
          </p:cNvPr>
          <p:cNvSpPr/>
          <p:nvPr/>
        </p:nvSpPr>
        <p:spPr>
          <a:xfrm>
            <a:off x="6603591" y="5647416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F10052-951D-6391-B584-CF645D65E3CE}"/>
              </a:ext>
            </a:extLst>
          </p:cNvPr>
          <p:cNvSpPr/>
          <p:nvPr/>
        </p:nvSpPr>
        <p:spPr>
          <a:xfrm>
            <a:off x="3663745" y="2954442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BF155-3178-D9DC-F5C4-5334B5034A5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58065" y="1951437"/>
            <a:ext cx="36170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38F96-D28C-6D0C-5E2D-D1306A27780E}"/>
              </a:ext>
            </a:extLst>
          </p:cNvPr>
          <p:cNvCxnSpPr/>
          <p:nvPr/>
        </p:nvCxnSpPr>
        <p:spPr>
          <a:xfrm flipV="1">
            <a:off x="8369712" y="1936311"/>
            <a:ext cx="1205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458950C-DF8B-B723-BC4F-3DB15C3E5005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16200000" flipH="1" flipV="1">
            <a:off x="5692573" y="-2730022"/>
            <a:ext cx="334907" cy="8556524"/>
          </a:xfrm>
          <a:prstGeom prst="bentConnector3">
            <a:avLst>
              <a:gd name="adj1" fmla="val -68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D7B1A66-3D7E-90BA-2CE3-A471CF940C4C}"/>
              </a:ext>
            </a:extLst>
          </p:cNvPr>
          <p:cNvCxnSpPr>
            <a:endCxn id="12" idx="2"/>
          </p:cNvCxnSpPr>
          <p:nvPr/>
        </p:nvCxnSpPr>
        <p:spPr>
          <a:xfrm>
            <a:off x="2182761" y="2187183"/>
            <a:ext cx="1480984" cy="1322782"/>
          </a:xfrm>
          <a:prstGeom prst="bentConnector3">
            <a:avLst>
              <a:gd name="adj1" fmla="val 5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50394B9-93AF-0A19-2824-87DE28F48EF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853448" y="2187183"/>
            <a:ext cx="1334116" cy="1322782"/>
          </a:xfrm>
          <a:prstGeom prst="bentConnector3">
            <a:avLst>
              <a:gd name="adj1" fmla="val 100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DE199D-CCFC-4A28-37DA-C2794EAF99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198443" y="2187181"/>
            <a:ext cx="15978" cy="76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5A7035-20A2-1D62-C4FC-80EBCE46F07E}"/>
              </a:ext>
            </a:extLst>
          </p:cNvPr>
          <p:cNvCxnSpPr>
            <a:cxnSpLocks/>
          </p:cNvCxnSpPr>
          <p:nvPr/>
        </p:nvCxnSpPr>
        <p:spPr>
          <a:xfrm flipH="1">
            <a:off x="6957245" y="4004134"/>
            <a:ext cx="1" cy="6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462203-EAFA-A646-F214-69338CDA9C40}"/>
              </a:ext>
            </a:extLst>
          </p:cNvPr>
          <p:cNvCxnSpPr/>
          <p:nvPr/>
        </p:nvCxnSpPr>
        <p:spPr>
          <a:xfrm flipH="1">
            <a:off x="7198441" y="5092196"/>
            <a:ext cx="1" cy="55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DD8E51C-D335-0316-C4E7-6B8C307743EA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10800000">
            <a:off x="1581765" y="2187183"/>
            <a:ext cx="5021826" cy="4015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5BE4AF-7632-79B6-42D7-DEAC9347383E}"/>
              </a:ext>
            </a:extLst>
          </p:cNvPr>
          <p:cNvSpPr txBox="1"/>
          <p:nvPr/>
        </p:nvSpPr>
        <p:spPr>
          <a:xfrm>
            <a:off x="9526846" y="1804288"/>
            <a:ext cx="1205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 Medicine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85FDB-FA68-AC67-6238-AD86B789D8D0}"/>
              </a:ext>
            </a:extLst>
          </p:cNvPr>
          <p:cNvSpPr txBox="1"/>
          <p:nvPr/>
        </p:nvSpPr>
        <p:spPr>
          <a:xfrm>
            <a:off x="6595601" y="3321522"/>
            <a:ext cx="12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Meeting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85E204-9D51-9C62-2080-B5333B5B9D70}"/>
              </a:ext>
            </a:extLst>
          </p:cNvPr>
          <p:cNvSpPr txBox="1"/>
          <p:nvPr/>
        </p:nvSpPr>
        <p:spPr>
          <a:xfrm>
            <a:off x="6557813" y="6022049"/>
            <a:ext cx="131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Consultation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DF3AAC-E492-B861-BF01-3A484C7AD367}"/>
              </a:ext>
            </a:extLst>
          </p:cNvPr>
          <p:cNvSpPr txBox="1"/>
          <p:nvPr/>
        </p:nvSpPr>
        <p:spPr>
          <a:xfrm>
            <a:off x="3651762" y="3325299"/>
            <a:ext cx="12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4D399-83AD-3CD7-C726-7E8EA3877726}"/>
              </a:ext>
            </a:extLst>
          </p:cNvPr>
          <p:cNvSpPr txBox="1"/>
          <p:nvPr/>
        </p:nvSpPr>
        <p:spPr>
          <a:xfrm>
            <a:off x="5143196" y="800099"/>
            <a:ext cx="28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Dispense medicine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1CFDEF-03E3-4094-AFD2-4C47989BDE1D}"/>
              </a:ext>
            </a:extLst>
          </p:cNvPr>
          <p:cNvSpPr txBox="1"/>
          <p:nvPr/>
        </p:nvSpPr>
        <p:spPr>
          <a:xfrm>
            <a:off x="3693224" y="1511388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medicine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1F33C1-A6E7-BA13-34F7-A71C23A776A1}"/>
              </a:ext>
            </a:extLst>
          </p:cNvPr>
          <p:cNvSpPr txBox="1"/>
          <p:nvPr/>
        </p:nvSpPr>
        <p:spPr>
          <a:xfrm>
            <a:off x="8350280" y="1510399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dispense medicine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BBE68A-88D4-6356-FCFF-17DEB8A6B395}"/>
              </a:ext>
            </a:extLst>
          </p:cNvPr>
          <p:cNvSpPr txBox="1"/>
          <p:nvPr/>
        </p:nvSpPr>
        <p:spPr>
          <a:xfrm rot="16200000">
            <a:off x="6371031" y="2318909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Arrange meeting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E982D8-23AD-6E09-3CB2-9B589DB6B29C}"/>
              </a:ext>
            </a:extLst>
          </p:cNvPr>
          <p:cNvCxnSpPr>
            <a:stCxn id="12" idx="4"/>
            <a:endCxn id="10" idx="1"/>
          </p:cNvCxnSpPr>
          <p:nvPr/>
        </p:nvCxnSpPr>
        <p:spPr>
          <a:xfrm rot="16200000" flipH="1">
            <a:off x="4894887" y="3429196"/>
            <a:ext cx="790965" cy="2063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AC092F-59CB-39D7-04E3-AD7DC1A88C16}"/>
              </a:ext>
            </a:extLst>
          </p:cNvPr>
          <p:cNvSpPr txBox="1"/>
          <p:nvPr/>
        </p:nvSpPr>
        <p:spPr>
          <a:xfrm>
            <a:off x="4644207" y="3075485"/>
            <a:ext cx="175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to </a:t>
            </a:r>
          </a:p>
          <a:p>
            <a:pPr algn="ctr"/>
            <a:r>
              <a:rPr lang="en-US" sz="1200" dirty="0"/>
              <a:t>medical store owner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5A1396-3323-8F5A-1D4B-8CD21BBB0FCE}"/>
              </a:ext>
            </a:extLst>
          </p:cNvPr>
          <p:cNvSpPr txBox="1"/>
          <p:nvPr/>
        </p:nvSpPr>
        <p:spPr>
          <a:xfrm>
            <a:off x="4495494" y="4580988"/>
            <a:ext cx="147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to doctor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EF421A-8567-2985-BCE7-B8563BF4B00E}"/>
              </a:ext>
            </a:extLst>
          </p:cNvPr>
          <p:cNvCxnSpPr/>
          <p:nvPr/>
        </p:nvCxnSpPr>
        <p:spPr>
          <a:xfrm flipV="1">
            <a:off x="7452852" y="4004134"/>
            <a:ext cx="0" cy="6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9A9827-A480-0135-9249-0ECF9D762BD9}"/>
              </a:ext>
            </a:extLst>
          </p:cNvPr>
          <p:cNvSpPr txBox="1"/>
          <p:nvPr/>
        </p:nvSpPr>
        <p:spPr>
          <a:xfrm rot="16200000">
            <a:off x="6098140" y="3995596"/>
            <a:ext cx="111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for join </a:t>
            </a:r>
          </a:p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9DF7F2-3546-A906-080D-0382EF0CB3E5}"/>
              </a:ext>
            </a:extLst>
          </p:cNvPr>
          <p:cNvSpPr txBox="1"/>
          <p:nvPr/>
        </p:nvSpPr>
        <p:spPr>
          <a:xfrm rot="16200000">
            <a:off x="7196054" y="4071631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Join  </a:t>
            </a:r>
          </a:p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20100C-050F-6EE3-5C38-35119F0D686F}"/>
              </a:ext>
            </a:extLst>
          </p:cNvPr>
          <p:cNvSpPr txBox="1"/>
          <p:nvPr/>
        </p:nvSpPr>
        <p:spPr>
          <a:xfrm>
            <a:off x="3502608" y="5958656"/>
            <a:ext cx="178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 consultation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5E62EF-040B-682A-3AE2-64EEBCB84443}"/>
              </a:ext>
            </a:extLst>
          </p:cNvPr>
          <p:cNvCxnSpPr>
            <a:cxnSpLocks/>
          </p:cNvCxnSpPr>
          <p:nvPr/>
        </p:nvCxnSpPr>
        <p:spPr>
          <a:xfrm>
            <a:off x="9753300" y="4620707"/>
            <a:ext cx="1632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138BF3C-06E1-6138-F7F2-9D8CACE86DEB}"/>
              </a:ext>
            </a:extLst>
          </p:cNvPr>
          <p:cNvCxnSpPr>
            <a:cxnSpLocks/>
          </p:cNvCxnSpPr>
          <p:nvPr/>
        </p:nvCxnSpPr>
        <p:spPr>
          <a:xfrm>
            <a:off x="9763280" y="5092198"/>
            <a:ext cx="162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260954C-C563-36A1-C226-25564A8ABF1E}"/>
              </a:ext>
            </a:extLst>
          </p:cNvPr>
          <p:cNvCxnSpPr/>
          <p:nvPr/>
        </p:nvCxnSpPr>
        <p:spPr>
          <a:xfrm>
            <a:off x="9763280" y="4620707"/>
            <a:ext cx="0" cy="471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18E97F-46AC-3C10-AB03-2546B856EEE1}"/>
              </a:ext>
            </a:extLst>
          </p:cNvPr>
          <p:cNvCxnSpPr/>
          <p:nvPr/>
        </p:nvCxnSpPr>
        <p:spPr>
          <a:xfrm>
            <a:off x="10009239" y="4620707"/>
            <a:ext cx="0" cy="47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8079A1-A646-5E33-4A56-E72DBF8B353C}"/>
              </a:ext>
            </a:extLst>
          </p:cNvPr>
          <p:cNvSpPr txBox="1"/>
          <p:nvPr/>
        </p:nvSpPr>
        <p:spPr>
          <a:xfrm>
            <a:off x="9989726" y="4657660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doctor_data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CB96C1-66F8-9926-F261-BA5936FB0C31}"/>
              </a:ext>
            </a:extLst>
          </p:cNvPr>
          <p:cNvCxnSpPr>
            <a:stCxn id="10" idx="3"/>
          </p:cNvCxnSpPr>
          <p:nvPr/>
        </p:nvCxnSpPr>
        <p:spPr>
          <a:xfrm flipV="1">
            <a:off x="8074742" y="4856451"/>
            <a:ext cx="1678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21D10AB-7195-E68D-9C34-E4DDADB640D8}"/>
              </a:ext>
            </a:extLst>
          </p:cNvPr>
          <p:cNvSpPr txBox="1"/>
          <p:nvPr/>
        </p:nvSpPr>
        <p:spPr>
          <a:xfrm>
            <a:off x="8399058" y="4641178"/>
            <a:ext cx="173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Doctor data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C3676A-4C0F-B849-4795-AD33CCC7CDCC}"/>
              </a:ext>
            </a:extLst>
          </p:cNvPr>
          <p:cNvCxnSpPr>
            <a:cxnSpLocks/>
          </p:cNvCxnSpPr>
          <p:nvPr/>
        </p:nvCxnSpPr>
        <p:spPr>
          <a:xfrm>
            <a:off x="9401799" y="3132234"/>
            <a:ext cx="1632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0BC460E-BDCF-9B15-3239-37A1D83BF42F}"/>
              </a:ext>
            </a:extLst>
          </p:cNvPr>
          <p:cNvCxnSpPr>
            <a:cxnSpLocks/>
          </p:cNvCxnSpPr>
          <p:nvPr/>
        </p:nvCxnSpPr>
        <p:spPr>
          <a:xfrm>
            <a:off x="9411779" y="3603725"/>
            <a:ext cx="162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AFF72A5-A844-77E9-43FD-4F87B4B7A93E}"/>
              </a:ext>
            </a:extLst>
          </p:cNvPr>
          <p:cNvCxnSpPr/>
          <p:nvPr/>
        </p:nvCxnSpPr>
        <p:spPr>
          <a:xfrm>
            <a:off x="9411779" y="3132234"/>
            <a:ext cx="0" cy="471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5690EDE-E2BE-9AB7-F114-6D71CA95ADB9}"/>
              </a:ext>
            </a:extLst>
          </p:cNvPr>
          <p:cNvCxnSpPr/>
          <p:nvPr/>
        </p:nvCxnSpPr>
        <p:spPr>
          <a:xfrm>
            <a:off x="9657738" y="3132234"/>
            <a:ext cx="0" cy="47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7658967-CFC9-955A-E709-0275A57C7022}"/>
              </a:ext>
            </a:extLst>
          </p:cNvPr>
          <p:cNvSpPr txBox="1"/>
          <p:nvPr/>
        </p:nvSpPr>
        <p:spPr>
          <a:xfrm>
            <a:off x="9575393" y="3183262"/>
            <a:ext cx="1632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medicine_data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D6ACBB-EC5B-A0B0-71F5-DFDF4321E18B}"/>
              </a:ext>
            </a:extLst>
          </p:cNvPr>
          <p:cNvCxnSpPr>
            <a:cxnSpLocks/>
          </p:cNvCxnSpPr>
          <p:nvPr/>
        </p:nvCxnSpPr>
        <p:spPr>
          <a:xfrm>
            <a:off x="10125999" y="2502167"/>
            <a:ext cx="0" cy="63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DB102C6-2EC8-8C6F-CBE7-66E99AE45935}"/>
              </a:ext>
            </a:extLst>
          </p:cNvPr>
          <p:cNvSpPr txBox="1"/>
          <p:nvPr/>
        </p:nvSpPr>
        <p:spPr>
          <a:xfrm rot="16200000">
            <a:off x="9400477" y="2596392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Medicine</a:t>
            </a:r>
          </a:p>
          <a:p>
            <a:pPr algn="ctr"/>
            <a:r>
              <a:rPr lang="en-US" sz="1200" dirty="0"/>
              <a:t> data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27A544D-8C57-9EF7-1216-6BD06A13EF15}"/>
              </a:ext>
            </a:extLst>
          </p:cNvPr>
          <p:cNvCxnSpPr>
            <a:cxnSpLocks/>
          </p:cNvCxnSpPr>
          <p:nvPr/>
        </p:nvCxnSpPr>
        <p:spPr>
          <a:xfrm>
            <a:off x="1170039" y="2187183"/>
            <a:ext cx="0" cy="4571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AAF44F0-FFB5-E0D5-2414-E6FEBE1D3291}"/>
              </a:ext>
            </a:extLst>
          </p:cNvPr>
          <p:cNvCxnSpPr>
            <a:cxnSpLocks/>
          </p:cNvCxnSpPr>
          <p:nvPr/>
        </p:nvCxnSpPr>
        <p:spPr>
          <a:xfrm>
            <a:off x="1170039" y="6771993"/>
            <a:ext cx="10618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82ACC38-418E-D293-76EE-11750B98CA0A}"/>
              </a:ext>
            </a:extLst>
          </p:cNvPr>
          <p:cNvCxnSpPr/>
          <p:nvPr/>
        </p:nvCxnSpPr>
        <p:spPr>
          <a:xfrm>
            <a:off x="11788877" y="4079017"/>
            <a:ext cx="0" cy="269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2FB2D87-129D-1FF2-33C5-EF6B5E057179}"/>
              </a:ext>
            </a:extLst>
          </p:cNvPr>
          <p:cNvCxnSpPr>
            <a:endCxn id="39" idx="3"/>
          </p:cNvCxnSpPr>
          <p:nvPr/>
        </p:nvCxnSpPr>
        <p:spPr>
          <a:xfrm rot="10800000">
            <a:off x="7801281" y="3506189"/>
            <a:ext cx="3987596" cy="572829"/>
          </a:xfrm>
          <a:prstGeom prst="bentConnector3">
            <a:avLst>
              <a:gd name="adj1" fmla="val 724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44161F6-B656-6E22-5FEA-10088DCA9BAE}"/>
              </a:ext>
            </a:extLst>
          </p:cNvPr>
          <p:cNvSpPr txBox="1"/>
          <p:nvPr/>
        </p:nvSpPr>
        <p:spPr>
          <a:xfrm>
            <a:off x="3776799" y="6514178"/>
            <a:ext cx="205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meeting</a:t>
            </a:r>
          </a:p>
        </p:txBody>
      </p:sp>
    </p:spTree>
    <p:extLst>
      <p:ext uri="{BB962C8B-B14F-4D97-AF65-F5344CB8AC3E}">
        <p14:creationId xmlns:p14="http://schemas.microsoft.com/office/powerpoint/2010/main" val="77673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{0DBF0412-834C-4FB3-8FD5-04154E9F087C}tf78438558_win32</Template>
  <TotalTime>7693</TotalTime>
  <Words>525</Words>
  <Application>Microsoft Office PowerPoint</Application>
  <PresentationFormat>Widescreen</PresentationFormat>
  <Paragraphs>133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Black (Headings)</vt:lpstr>
      <vt:lpstr>Calibri</vt:lpstr>
      <vt:lpstr>Sabon Next LT</vt:lpstr>
      <vt:lpstr>Sabon Next LT (Body)</vt:lpstr>
      <vt:lpstr>Wingdings</vt:lpstr>
      <vt:lpstr>Custom</vt:lpstr>
      <vt:lpstr>Case study about medical prescription system</vt:lpstr>
      <vt:lpstr>Introduction</vt:lpstr>
      <vt:lpstr>Existing system</vt:lpstr>
      <vt:lpstr>PowerPoint Presentation</vt:lpstr>
      <vt:lpstr>Er diagram (current system)</vt:lpstr>
      <vt:lpstr>Existing system (use-case):</vt:lpstr>
      <vt:lpstr>New system</vt:lpstr>
      <vt:lpstr>Dataflow diagram : context level</vt:lpstr>
      <vt:lpstr>Dataflow diagram 1 level</vt:lpstr>
      <vt:lpstr>Use case</vt:lpstr>
      <vt:lpstr>Activity diagram (whole system)</vt:lpstr>
      <vt:lpstr>Data dictionary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about medical prescription system</dc:title>
  <dc:subject/>
  <dc:creator>ISHA MAKWANA</dc:creator>
  <cp:lastModifiedBy>ISHA MAKWANA</cp:lastModifiedBy>
  <cp:revision>34</cp:revision>
  <dcterms:created xsi:type="dcterms:W3CDTF">2024-04-04T10:22:24Z</dcterms:created>
  <dcterms:modified xsi:type="dcterms:W3CDTF">2024-04-17T08:19:46Z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