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3" r:id="rId5"/>
    <p:sldId id="262" r:id="rId6"/>
    <p:sldId id="259"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09" d="100"/>
          <a:sy n="109" d="100"/>
        </p:scale>
        <p:origin x="-62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2D64B-60E2-477E-B2D2-09847C558B01}" type="datetimeFigureOut">
              <a:rPr lang="en-IN" smtClean="0"/>
              <a:t>25-03-2025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A6370A-31AB-451A-A333-EF47FEEF5B2F}" type="slidenum">
              <a:rPr lang="en-IN" smtClean="0"/>
              <a:t>‹#›</a:t>
            </a:fld>
            <a:endParaRPr lang="en-IN"/>
          </a:p>
        </p:txBody>
      </p:sp>
    </p:spTree>
    <p:extLst>
      <p:ext uri="{BB962C8B-B14F-4D97-AF65-F5344CB8AC3E}">
        <p14:creationId xmlns:p14="http://schemas.microsoft.com/office/powerpoint/2010/main" val="240734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2A6370A-31AB-451A-A333-EF47FEEF5B2F}" type="slidenum">
              <a:rPr lang="en-IN" smtClean="0"/>
              <a:t>5</a:t>
            </a:fld>
            <a:endParaRPr lang="en-IN"/>
          </a:p>
        </p:txBody>
      </p:sp>
    </p:spTree>
    <p:extLst>
      <p:ext uri="{BB962C8B-B14F-4D97-AF65-F5344CB8AC3E}">
        <p14:creationId xmlns:p14="http://schemas.microsoft.com/office/powerpoint/2010/main" val="4142732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3359762-9C89-4A11-BC8E-B62457A3A886}" type="datetimeFigureOut">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C7C8F2-2DFE-44DE-8BD7-24A8657E7A93}" type="slidenum">
              <a:rPr lang="en-IN" smtClean="0"/>
              <a:t>‹#›</a:t>
            </a:fld>
            <a:endParaRPr lang="en-IN"/>
          </a:p>
        </p:txBody>
      </p:sp>
    </p:spTree>
    <p:extLst>
      <p:ext uri="{BB962C8B-B14F-4D97-AF65-F5344CB8AC3E}">
        <p14:creationId xmlns:p14="http://schemas.microsoft.com/office/powerpoint/2010/main" val="40605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359762-9C89-4A11-BC8E-B62457A3A886}" type="datetimeFigureOut">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C7C8F2-2DFE-44DE-8BD7-24A8657E7A93}" type="slidenum">
              <a:rPr lang="en-IN" smtClean="0"/>
              <a:t>‹#›</a:t>
            </a:fld>
            <a:endParaRPr lang="en-IN"/>
          </a:p>
        </p:txBody>
      </p:sp>
    </p:spTree>
    <p:extLst>
      <p:ext uri="{BB962C8B-B14F-4D97-AF65-F5344CB8AC3E}">
        <p14:creationId xmlns:p14="http://schemas.microsoft.com/office/powerpoint/2010/main" val="3242679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359762-9C89-4A11-BC8E-B62457A3A886}" type="datetimeFigureOut">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C7C8F2-2DFE-44DE-8BD7-24A8657E7A93}" type="slidenum">
              <a:rPr lang="en-IN" smtClean="0"/>
              <a:t>‹#›</a:t>
            </a:fld>
            <a:endParaRPr lang="en-IN"/>
          </a:p>
        </p:txBody>
      </p:sp>
    </p:spTree>
    <p:extLst>
      <p:ext uri="{BB962C8B-B14F-4D97-AF65-F5344CB8AC3E}">
        <p14:creationId xmlns:p14="http://schemas.microsoft.com/office/powerpoint/2010/main" val="1294635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359762-9C89-4A11-BC8E-B62457A3A886}" type="datetimeFigureOut">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C7C8F2-2DFE-44DE-8BD7-24A8657E7A93}" type="slidenum">
              <a:rPr lang="en-IN" smtClean="0"/>
              <a:t>‹#›</a:t>
            </a:fld>
            <a:endParaRPr lang="en-IN"/>
          </a:p>
        </p:txBody>
      </p:sp>
    </p:spTree>
    <p:extLst>
      <p:ext uri="{BB962C8B-B14F-4D97-AF65-F5344CB8AC3E}">
        <p14:creationId xmlns:p14="http://schemas.microsoft.com/office/powerpoint/2010/main" val="1656747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359762-9C89-4A11-BC8E-B62457A3A886}" type="datetimeFigureOut">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C7C8F2-2DFE-44DE-8BD7-24A8657E7A93}" type="slidenum">
              <a:rPr lang="en-IN" smtClean="0"/>
              <a:t>‹#›</a:t>
            </a:fld>
            <a:endParaRPr lang="en-IN"/>
          </a:p>
        </p:txBody>
      </p:sp>
    </p:spTree>
    <p:extLst>
      <p:ext uri="{BB962C8B-B14F-4D97-AF65-F5344CB8AC3E}">
        <p14:creationId xmlns:p14="http://schemas.microsoft.com/office/powerpoint/2010/main" val="646675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3359762-9C89-4A11-BC8E-B62457A3A886}" type="datetimeFigureOut">
              <a:rPr lang="en-IN" smtClean="0"/>
              <a:t>25-03-2025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C7C8F2-2DFE-44DE-8BD7-24A8657E7A93}" type="slidenum">
              <a:rPr lang="en-IN" smtClean="0"/>
              <a:t>‹#›</a:t>
            </a:fld>
            <a:endParaRPr lang="en-IN"/>
          </a:p>
        </p:txBody>
      </p:sp>
    </p:spTree>
    <p:extLst>
      <p:ext uri="{BB962C8B-B14F-4D97-AF65-F5344CB8AC3E}">
        <p14:creationId xmlns:p14="http://schemas.microsoft.com/office/powerpoint/2010/main" val="184869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3359762-9C89-4A11-BC8E-B62457A3A886}" type="datetimeFigureOut">
              <a:rPr lang="en-IN" smtClean="0"/>
              <a:t>25-03-2025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C7C8F2-2DFE-44DE-8BD7-24A8657E7A93}" type="slidenum">
              <a:rPr lang="en-IN" smtClean="0"/>
              <a:t>‹#›</a:t>
            </a:fld>
            <a:endParaRPr lang="en-IN"/>
          </a:p>
        </p:txBody>
      </p:sp>
    </p:spTree>
    <p:extLst>
      <p:ext uri="{BB962C8B-B14F-4D97-AF65-F5344CB8AC3E}">
        <p14:creationId xmlns:p14="http://schemas.microsoft.com/office/powerpoint/2010/main" val="1262782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3359762-9C89-4A11-BC8E-B62457A3A886}" type="datetimeFigureOut">
              <a:rPr lang="en-IN" smtClean="0"/>
              <a:t>25-03-2025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C7C8F2-2DFE-44DE-8BD7-24A8657E7A93}" type="slidenum">
              <a:rPr lang="en-IN" smtClean="0"/>
              <a:t>‹#›</a:t>
            </a:fld>
            <a:endParaRPr lang="en-IN"/>
          </a:p>
        </p:txBody>
      </p:sp>
    </p:spTree>
    <p:extLst>
      <p:ext uri="{BB962C8B-B14F-4D97-AF65-F5344CB8AC3E}">
        <p14:creationId xmlns:p14="http://schemas.microsoft.com/office/powerpoint/2010/main" val="277831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59762-9C89-4A11-BC8E-B62457A3A886}" type="datetimeFigureOut">
              <a:rPr lang="en-IN" smtClean="0"/>
              <a:t>25-03-2025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C7C8F2-2DFE-44DE-8BD7-24A8657E7A93}" type="slidenum">
              <a:rPr lang="en-IN" smtClean="0"/>
              <a:t>‹#›</a:t>
            </a:fld>
            <a:endParaRPr lang="en-IN"/>
          </a:p>
        </p:txBody>
      </p:sp>
    </p:spTree>
    <p:extLst>
      <p:ext uri="{BB962C8B-B14F-4D97-AF65-F5344CB8AC3E}">
        <p14:creationId xmlns:p14="http://schemas.microsoft.com/office/powerpoint/2010/main" val="2070928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359762-9C89-4A11-BC8E-B62457A3A886}" type="datetimeFigureOut">
              <a:rPr lang="en-IN" smtClean="0"/>
              <a:t>25-03-2025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C7C8F2-2DFE-44DE-8BD7-24A8657E7A93}" type="slidenum">
              <a:rPr lang="en-IN" smtClean="0"/>
              <a:t>‹#›</a:t>
            </a:fld>
            <a:endParaRPr lang="en-IN"/>
          </a:p>
        </p:txBody>
      </p:sp>
    </p:spTree>
    <p:extLst>
      <p:ext uri="{BB962C8B-B14F-4D97-AF65-F5344CB8AC3E}">
        <p14:creationId xmlns:p14="http://schemas.microsoft.com/office/powerpoint/2010/main" val="143207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359762-9C89-4A11-BC8E-B62457A3A886}" type="datetimeFigureOut">
              <a:rPr lang="en-IN" smtClean="0"/>
              <a:t>25-03-2025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C7C8F2-2DFE-44DE-8BD7-24A8657E7A93}" type="slidenum">
              <a:rPr lang="en-IN" smtClean="0"/>
              <a:t>‹#›</a:t>
            </a:fld>
            <a:endParaRPr lang="en-IN"/>
          </a:p>
        </p:txBody>
      </p:sp>
    </p:spTree>
    <p:extLst>
      <p:ext uri="{BB962C8B-B14F-4D97-AF65-F5344CB8AC3E}">
        <p14:creationId xmlns:p14="http://schemas.microsoft.com/office/powerpoint/2010/main" val="89539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59762-9C89-4A11-BC8E-B62457A3A886}" type="datetimeFigureOut">
              <a:rPr lang="en-IN" smtClean="0"/>
              <a:t>25-03-2025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C7C8F2-2DFE-44DE-8BD7-24A8657E7A93}" type="slidenum">
              <a:rPr lang="en-IN" smtClean="0"/>
              <a:t>‹#›</a:t>
            </a:fld>
            <a:endParaRPr lang="en-IN"/>
          </a:p>
        </p:txBody>
      </p:sp>
    </p:spTree>
    <p:extLst>
      <p:ext uri="{BB962C8B-B14F-4D97-AF65-F5344CB8AC3E}">
        <p14:creationId xmlns:p14="http://schemas.microsoft.com/office/powerpoint/2010/main" val="3931688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908720"/>
            <a:ext cx="6400800" cy="4730080"/>
          </a:xfrm>
        </p:spPr>
        <p:txBody>
          <a:bodyPr/>
          <a:lstStyle/>
          <a:p>
            <a:r>
              <a:rPr lang="en-US" dirty="0" smtClean="0">
                <a:solidFill>
                  <a:schemeClr val="tx1"/>
                </a:solidFill>
              </a:rPr>
              <a:t>Software Design Pattern</a:t>
            </a:r>
          </a:p>
          <a:p>
            <a:endParaRPr lang="en-US" dirty="0">
              <a:solidFill>
                <a:schemeClr val="tx1"/>
              </a:solidFill>
            </a:endParaRPr>
          </a:p>
          <a:p>
            <a:r>
              <a:rPr lang="en-IN" sz="2400" dirty="0" smtClean="0">
                <a:solidFill>
                  <a:schemeClr val="tx1"/>
                </a:solidFill>
              </a:rPr>
              <a:t>Topic : Builder  Design Pattern</a:t>
            </a:r>
          </a:p>
          <a:p>
            <a:endParaRPr lang="en-IN" sz="2400" dirty="0">
              <a:solidFill>
                <a:schemeClr val="tx1"/>
              </a:solidFill>
            </a:endParaRPr>
          </a:p>
          <a:p>
            <a:endParaRPr lang="en-IN" sz="2400" dirty="0" smtClean="0">
              <a:solidFill>
                <a:schemeClr val="tx1"/>
              </a:solidFill>
            </a:endParaRPr>
          </a:p>
          <a:p>
            <a:r>
              <a:rPr lang="en-IN" sz="2400" dirty="0">
                <a:solidFill>
                  <a:schemeClr val="tx1"/>
                </a:solidFill>
              </a:rPr>
              <a:t> </a:t>
            </a:r>
            <a:r>
              <a:rPr lang="en-IN" sz="2400" dirty="0" smtClean="0">
                <a:solidFill>
                  <a:schemeClr val="tx1"/>
                </a:solidFill>
              </a:rPr>
              <a:t>    </a:t>
            </a:r>
          </a:p>
          <a:p>
            <a:endParaRPr lang="en-IN" sz="2400" dirty="0">
              <a:solidFill>
                <a:schemeClr val="tx1"/>
              </a:solidFill>
            </a:endParaRPr>
          </a:p>
          <a:p>
            <a:r>
              <a:rPr lang="en-IN" sz="2400" dirty="0" smtClean="0">
                <a:solidFill>
                  <a:schemeClr val="tx1"/>
                </a:solidFill>
              </a:rPr>
              <a:t>                              </a:t>
            </a:r>
            <a:r>
              <a:rPr lang="en-IN" sz="2000" dirty="0" smtClean="0">
                <a:solidFill>
                  <a:schemeClr val="tx1"/>
                </a:solidFill>
              </a:rPr>
              <a:t>240160510008 –  Desai Manish</a:t>
            </a:r>
          </a:p>
          <a:p>
            <a:r>
              <a:rPr lang="en-IN" sz="2000" dirty="0" smtClean="0">
                <a:solidFill>
                  <a:schemeClr val="tx1"/>
                </a:solidFill>
              </a:rPr>
              <a:t>                                          240160510037 –  </a:t>
            </a:r>
            <a:r>
              <a:rPr lang="en-IN" sz="2000" dirty="0" err="1" smtClean="0">
                <a:solidFill>
                  <a:schemeClr val="tx1"/>
                </a:solidFill>
              </a:rPr>
              <a:t>Prajapati</a:t>
            </a:r>
            <a:r>
              <a:rPr lang="en-IN" sz="2000" dirty="0" smtClean="0">
                <a:solidFill>
                  <a:schemeClr val="tx1"/>
                </a:solidFill>
              </a:rPr>
              <a:t> Praveen</a:t>
            </a:r>
            <a:endParaRPr lang="en-IN" sz="2000" dirty="0">
              <a:solidFill>
                <a:schemeClr val="tx1"/>
              </a:solidFill>
            </a:endParaRPr>
          </a:p>
        </p:txBody>
      </p:sp>
    </p:spTree>
    <p:extLst>
      <p:ext uri="{BB962C8B-B14F-4D97-AF65-F5344CB8AC3E}">
        <p14:creationId xmlns:p14="http://schemas.microsoft.com/office/powerpoint/2010/main" val="1056638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lstStyle/>
          <a:p>
            <a:pPr marL="0" indent="0">
              <a:buNone/>
            </a:pPr>
            <a:r>
              <a:rPr lang="en-US" sz="2800" dirty="0" smtClean="0"/>
              <a:t>Intent:</a:t>
            </a:r>
          </a:p>
          <a:p>
            <a:pPr marL="0" indent="0">
              <a:buNone/>
            </a:pPr>
            <a:r>
              <a:rPr lang="en-US" sz="2800" dirty="0" smtClean="0"/>
              <a:t> The Builder Design Pattern is a creational design pattern that is used to construct complex objects step by step. It allows you to create different representations of an object using the same construction process.</a:t>
            </a:r>
          </a:p>
          <a:p>
            <a:pPr marL="0" indent="0">
              <a:buNone/>
            </a:pPr>
            <a:r>
              <a:rPr lang="en-US" dirty="0" smtClean="0"/>
              <a:t>         </a:t>
            </a:r>
            <a:endParaRPr lang="en-IN" dirty="0"/>
          </a:p>
        </p:txBody>
      </p:sp>
    </p:spTree>
    <p:extLst>
      <p:ext uri="{BB962C8B-B14F-4D97-AF65-F5344CB8AC3E}">
        <p14:creationId xmlns:p14="http://schemas.microsoft.com/office/powerpoint/2010/main" val="998516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539552" y="692696"/>
            <a:ext cx="8229600" cy="528945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t>M</a:t>
            </a:r>
            <a:r>
              <a:rPr lang="en-US" sz="2800" dirty="0" smtClean="0"/>
              <a:t>otivation:</a:t>
            </a:r>
          </a:p>
          <a:p>
            <a:pPr marL="0" indent="0">
              <a:buNone/>
            </a:pPr>
            <a:r>
              <a:rPr lang="en-US" sz="2800" dirty="0" smtClean="0"/>
              <a:t>   Sometimes, creating an object with many optional parameters can lead to messy and unreadable code. The Builder Pattern solves this problem by separating object construction from its representation, making the code cleaner and easier to maintain.</a:t>
            </a:r>
          </a:p>
          <a:p>
            <a:pPr marL="0" indent="0">
              <a:buFont typeface="Arial" pitchFamily="34" charset="0"/>
              <a:buNone/>
            </a:pPr>
            <a:r>
              <a:rPr lang="en-US" sz="2800" dirty="0" smtClean="0"/>
              <a:t> </a:t>
            </a:r>
            <a:r>
              <a:rPr lang="en-US" dirty="0" smtClean="0"/>
              <a:t>         </a:t>
            </a:r>
            <a:endParaRPr lang="en-IN" dirty="0"/>
          </a:p>
        </p:txBody>
      </p:sp>
    </p:spTree>
    <p:extLst>
      <p:ext uri="{BB962C8B-B14F-4D97-AF65-F5344CB8AC3E}">
        <p14:creationId xmlns:p14="http://schemas.microsoft.com/office/powerpoint/2010/main" val="313942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1"/>
            <a:ext cx="7715200" cy="5256584"/>
          </a:xfrm>
        </p:spPr>
        <p:txBody>
          <a:bodyPr/>
          <a:lstStyle/>
          <a:p>
            <a:pPr marL="0" indent="0">
              <a:buNone/>
            </a:pPr>
            <a:r>
              <a:rPr lang="en-IN" dirty="0" smtClean="0"/>
              <a:t>Structure diagram </a:t>
            </a:r>
            <a:r>
              <a:rPr lang="en-US" dirty="0" smtClean="0"/>
              <a:t>:</a:t>
            </a:r>
            <a:endParaRPr lang="en-IN" dirty="0"/>
          </a:p>
        </p:txBody>
      </p:sp>
      <p:sp>
        <p:nvSpPr>
          <p:cNvPr id="4" name="Rectangle 3"/>
          <p:cNvSpPr/>
          <p:nvPr/>
        </p:nvSpPr>
        <p:spPr>
          <a:xfrm>
            <a:off x="1259632" y="1916832"/>
            <a:ext cx="1944216" cy="5760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SDLCBuilder</a:t>
            </a:r>
            <a:endParaRPr lang="en-IN" b="1"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endParaRPr>
          </a:p>
        </p:txBody>
      </p:sp>
      <p:sp>
        <p:nvSpPr>
          <p:cNvPr id="6" name="Rectangle 5"/>
          <p:cNvSpPr/>
          <p:nvPr/>
        </p:nvSpPr>
        <p:spPr>
          <a:xfrm>
            <a:off x="1043608" y="3429000"/>
            <a:ext cx="2376264" cy="5760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SDLCConcreteBuilder</a:t>
            </a:r>
            <a:endParaRPr lang="en-IN" b="1" dirty="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endParaRPr>
          </a:p>
        </p:txBody>
      </p:sp>
      <p:cxnSp>
        <p:nvCxnSpPr>
          <p:cNvPr id="8" name="Straight Connector 7"/>
          <p:cNvCxnSpPr>
            <a:stCxn id="4" idx="2"/>
            <a:endCxn id="6" idx="0"/>
          </p:cNvCxnSpPr>
          <p:nvPr/>
        </p:nvCxnSpPr>
        <p:spPr>
          <a:xfrm>
            <a:off x="2231740" y="2492896"/>
            <a:ext cx="0" cy="9361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lowchart: Merge 10"/>
          <p:cNvSpPr/>
          <p:nvPr/>
        </p:nvSpPr>
        <p:spPr>
          <a:xfrm rot="10800000">
            <a:off x="2177734" y="2636912"/>
            <a:ext cx="108012" cy="108012"/>
          </a:xfrm>
          <a:prstGeom prst="flowChartMerg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Rectangle 13"/>
          <p:cNvSpPr/>
          <p:nvPr/>
        </p:nvSpPr>
        <p:spPr>
          <a:xfrm>
            <a:off x="4355976" y="3429000"/>
            <a:ext cx="2232248" cy="5760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SoftwareProject</a:t>
            </a:r>
            <a:endParaRPr lang="en-IN" dirty="0"/>
          </a:p>
        </p:txBody>
      </p:sp>
      <p:cxnSp>
        <p:nvCxnSpPr>
          <p:cNvPr id="16" name="Straight Arrow Connector 15"/>
          <p:cNvCxnSpPr>
            <a:stCxn id="6" idx="3"/>
            <a:endCxn id="14" idx="1"/>
          </p:cNvCxnSpPr>
          <p:nvPr/>
        </p:nvCxnSpPr>
        <p:spPr>
          <a:xfrm>
            <a:off x="3419872" y="3717032"/>
            <a:ext cx="9361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020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16632"/>
            <a:ext cx="8229600" cy="6624736"/>
          </a:xfrm>
        </p:spPr>
        <p:txBody>
          <a:bodyPr/>
          <a:lstStyle/>
          <a:p>
            <a:pPr marL="0" indent="0">
              <a:buNone/>
            </a:pPr>
            <a:r>
              <a:rPr lang="en-US" dirty="0" smtClean="0"/>
              <a:t>Class </a:t>
            </a:r>
            <a:r>
              <a:rPr lang="en-IN" dirty="0"/>
              <a:t>diagram </a:t>
            </a:r>
            <a:r>
              <a:rPr lang="en-US" dirty="0" smtClean="0"/>
              <a:t>:</a:t>
            </a:r>
          </a:p>
          <a:p>
            <a:pPr marL="0" indent="0">
              <a:buNone/>
            </a:pP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337" y="980728"/>
            <a:ext cx="6811326" cy="5811061"/>
          </a:xfrm>
          <a:prstGeom prst="rect">
            <a:avLst/>
          </a:prstGeom>
        </p:spPr>
      </p:pic>
      <p:cxnSp>
        <p:nvCxnSpPr>
          <p:cNvPr id="9" name="Straight Connector 8"/>
          <p:cNvCxnSpPr/>
          <p:nvPr/>
        </p:nvCxnSpPr>
        <p:spPr>
          <a:xfrm>
            <a:off x="4067944" y="2204864"/>
            <a:ext cx="648072" cy="0"/>
          </a:xfrm>
          <a:prstGeom prst="line">
            <a:avLst/>
          </a:prstGeom>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6310420" y="4077072"/>
            <a:ext cx="0" cy="523695"/>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4" name="Isosceles Triangle 23"/>
          <p:cNvSpPr/>
          <p:nvPr/>
        </p:nvSpPr>
        <p:spPr>
          <a:xfrm rot="16200000">
            <a:off x="4211960" y="2132856"/>
            <a:ext cx="144016" cy="144015"/>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75124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92500" lnSpcReduction="20000"/>
          </a:bodyPr>
          <a:lstStyle/>
          <a:p>
            <a:pPr marL="0" indent="0">
              <a:buNone/>
            </a:pPr>
            <a:r>
              <a:rPr lang="en-US" dirty="0" smtClean="0"/>
              <a:t>Role Of </a:t>
            </a:r>
            <a:r>
              <a:rPr lang="en-US" dirty="0" err="1" smtClean="0"/>
              <a:t>Particioent</a:t>
            </a:r>
            <a:r>
              <a:rPr lang="en-US" dirty="0" smtClean="0"/>
              <a:t>:</a:t>
            </a:r>
          </a:p>
          <a:p>
            <a:pPr marL="0" indent="0">
              <a:buNone/>
            </a:pPr>
            <a:r>
              <a:rPr lang="en-US" sz="2000" b="1" dirty="0" smtClean="0"/>
              <a:t> 1.     Builder Interface (</a:t>
            </a:r>
            <a:r>
              <a:rPr lang="en-US" sz="2000" b="1" dirty="0" err="1" smtClean="0"/>
              <a:t>SDLCBuilder</a:t>
            </a:r>
            <a:r>
              <a:rPr lang="en-US" sz="2000" b="1" dirty="0" smtClean="0"/>
              <a:t>)</a:t>
            </a:r>
          </a:p>
          <a:p>
            <a:pPr marL="0" indent="0">
              <a:buNone/>
            </a:pPr>
            <a:r>
              <a:rPr lang="en-US" sz="2000" dirty="0" smtClean="0"/>
              <a:t>         Role: Defines the blueprint for building a complex object.</a:t>
            </a:r>
            <a:br>
              <a:rPr lang="en-US" sz="2000" dirty="0" smtClean="0"/>
            </a:br>
            <a:r>
              <a:rPr lang="en-US" sz="2000" dirty="0" smtClean="0"/>
              <a:t>         Responsibility: Declares methods to set different phases of software</a:t>
            </a:r>
          </a:p>
          <a:p>
            <a:pPr marL="0" indent="0">
              <a:buNone/>
            </a:pPr>
            <a:r>
              <a:rPr lang="en-US" sz="2000" dirty="0"/>
              <a:t> </a:t>
            </a:r>
            <a:r>
              <a:rPr lang="en-US" sz="2000" dirty="0" smtClean="0"/>
              <a:t>        development.</a:t>
            </a:r>
          </a:p>
          <a:p>
            <a:pPr marL="0" indent="0">
              <a:buNone/>
            </a:pPr>
            <a:r>
              <a:rPr lang="en-US" sz="2000" dirty="0" smtClean="0"/>
              <a:t>         Ensures a step-by-step approach to object creation.</a:t>
            </a:r>
          </a:p>
          <a:p>
            <a:pPr marL="0" indent="0">
              <a:buNone/>
            </a:pPr>
            <a:endParaRPr lang="en-US" sz="2000" dirty="0" smtClean="0"/>
          </a:p>
          <a:p>
            <a:pPr marL="0" indent="0">
              <a:buNone/>
            </a:pPr>
            <a:r>
              <a:rPr lang="en-US" sz="2000" b="1" dirty="0" smtClean="0"/>
              <a:t>2.     Concrete Builder (</a:t>
            </a:r>
            <a:r>
              <a:rPr lang="en-US" sz="2000" b="1" dirty="0" err="1" smtClean="0"/>
              <a:t>SDLCConcreteBuilder</a:t>
            </a:r>
            <a:r>
              <a:rPr lang="en-US" sz="2000" b="1" dirty="0" smtClean="0"/>
              <a:t> )</a:t>
            </a:r>
          </a:p>
          <a:p>
            <a:pPr marL="0" indent="0">
              <a:buNone/>
            </a:pPr>
            <a:r>
              <a:rPr lang="en-US" sz="2000" dirty="0" smtClean="0"/>
              <a:t>         Role: Implements the builder interface to construct and assemble a  </a:t>
            </a:r>
          </a:p>
          <a:p>
            <a:pPr marL="0" indent="0">
              <a:buNone/>
            </a:pPr>
            <a:r>
              <a:rPr lang="en-US" sz="2000" dirty="0"/>
              <a:t> </a:t>
            </a:r>
            <a:r>
              <a:rPr lang="en-US" sz="2000" dirty="0" smtClean="0"/>
              <a:t>        </a:t>
            </a:r>
            <a:r>
              <a:rPr lang="en-US" sz="2000" dirty="0" err="1" smtClean="0"/>
              <a:t>SoftwareProject</a:t>
            </a:r>
            <a:r>
              <a:rPr lang="en-US" sz="2000" dirty="0" smtClean="0"/>
              <a:t>.</a:t>
            </a:r>
            <a:br>
              <a:rPr lang="en-US" sz="2000" dirty="0" smtClean="0"/>
            </a:br>
            <a:r>
              <a:rPr lang="en-US" sz="2000" dirty="0" smtClean="0"/>
              <a:t>         Responsibility: Maintains an instance of </a:t>
            </a:r>
            <a:r>
              <a:rPr lang="en-US" sz="2000" dirty="0" err="1" smtClean="0"/>
              <a:t>SoftwareProject</a:t>
            </a:r>
            <a:r>
              <a:rPr lang="en-US" sz="2000" dirty="0" smtClean="0"/>
              <a:t>.</a:t>
            </a:r>
          </a:p>
          <a:p>
            <a:pPr marL="0" indent="0">
              <a:buNone/>
            </a:pPr>
            <a:r>
              <a:rPr lang="en-US" sz="2000" dirty="0" smtClean="0"/>
              <a:t>         Implements methods to set each phase of the project.</a:t>
            </a:r>
          </a:p>
          <a:p>
            <a:pPr marL="0" indent="0">
              <a:buNone/>
            </a:pPr>
            <a:r>
              <a:rPr lang="en-US" sz="2000" dirty="0" smtClean="0"/>
              <a:t>         Returns the final </a:t>
            </a:r>
            <a:r>
              <a:rPr lang="en-US" sz="2000" dirty="0" err="1" smtClean="0"/>
              <a:t>SoftwareProject</a:t>
            </a:r>
            <a:r>
              <a:rPr lang="en-US" sz="2000" dirty="0" smtClean="0"/>
              <a:t> object.</a:t>
            </a:r>
          </a:p>
          <a:p>
            <a:pPr marL="0" indent="0">
              <a:buNone/>
            </a:pPr>
            <a:endParaRPr lang="en-US" sz="2000" dirty="0" smtClean="0"/>
          </a:p>
          <a:p>
            <a:pPr marL="0" indent="0">
              <a:buNone/>
            </a:pPr>
            <a:r>
              <a:rPr lang="en-US" sz="2200" b="1" dirty="0" smtClean="0"/>
              <a:t>3.      Product (</a:t>
            </a:r>
            <a:r>
              <a:rPr lang="en-US" sz="2200" b="1" dirty="0" err="1" smtClean="0"/>
              <a:t>SoftwareProject</a:t>
            </a:r>
            <a:r>
              <a:rPr lang="en-US" sz="2200" b="1" dirty="0" smtClean="0"/>
              <a:t>)</a:t>
            </a:r>
          </a:p>
          <a:p>
            <a:pPr marL="0" indent="0">
              <a:buNone/>
            </a:pPr>
            <a:r>
              <a:rPr lang="en-US" sz="2200" dirty="0" smtClean="0"/>
              <a:t>          Role: The final complex object that is built.</a:t>
            </a:r>
            <a:br>
              <a:rPr lang="en-US" sz="2200" dirty="0" smtClean="0"/>
            </a:br>
            <a:r>
              <a:rPr lang="en-US" sz="2200" dirty="0" smtClean="0"/>
              <a:t>          Responsibility : Stores all information related to the software project.</a:t>
            </a:r>
          </a:p>
          <a:p>
            <a:pPr marL="0" indent="0">
              <a:buNone/>
            </a:pPr>
            <a:endParaRPr lang="en-IN" dirty="0"/>
          </a:p>
        </p:txBody>
      </p:sp>
    </p:spTree>
    <p:extLst>
      <p:ext uri="{BB962C8B-B14F-4D97-AF65-F5344CB8AC3E}">
        <p14:creationId xmlns:p14="http://schemas.microsoft.com/office/powerpoint/2010/main" val="18525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pPr marL="0" indent="0">
              <a:buNone/>
            </a:pPr>
            <a:r>
              <a:rPr lang="en-IN" sz="2400" b="1" dirty="0" smtClean="0"/>
              <a:t>Consequences:</a:t>
            </a:r>
          </a:p>
          <a:p>
            <a:pPr marL="0" indent="0">
              <a:buNone/>
            </a:pPr>
            <a:r>
              <a:rPr lang="en-US" sz="2000" dirty="0" smtClean="0"/>
              <a:t> </a:t>
            </a:r>
            <a:r>
              <a:rPr lang="en-US" sz="2000" b="1" dirty="0" smtClean="0"/>
              <a:t>Benefits: </a:t>
            </a:r>
          </a:p>
          <a:p>
            <a:pPr marL="0" indent="0">
              <a:buNone/>
            </a:pPr>
            <a:r>
              <a:rPr lang="en-US" sz="2000" b="1" dirty="0" smtClean="0"/>
              <a:t>1.  Encapsulates Object Construction Logic</a:t>
            </a:r>
          </a:p>
          <a:p>
            <a:pPr marL="0" indent="0">
              <a:buNone/>
            </a:pPr>
            <a:r>
              <a:rPr lang="en-US" sz="2000" dirty="0" smtClean="0"/>
              <a:t>     The builder class handles the complexity of object creation.</a:t>
            </a:r>
          </a:p>
          <a:p>
            <a:pPr marL="0" indent="0">
              <a:buNone/>
            </a:pPr>
            <a:r>
              <a:rPr lang="en-US" sz="2000" dirty="0" smtClean="0"/>
              <a:t>     The client only cares about setting values without worrying about how the </a:t>
            </a:r>
          </a:p>
          <a:p>
            <a:pPr marL="0" indent="0">
              <a:buNone/>
            </a:pPr>
            <a:r>
              <a:rPr lang="en-US" sz="2000" dirty="0"/>
              <a:t> </a:t>
            </a:r>
            <a:r>
              <a:rPr lang="en-US" sz="2000" dirty="0" smtClean="0"/>
              <a:t>    object is built.</a:t>
            </a:r>
          </a:p>
          <a:p>
            <a:pPr marL="0" indent="0">
              <a:buNone/>
            </a:pPr>
            <a:endParaRPr lang="en-US" sz="2000" dirty="0" smtClean="0"/>
          </a:p>
          <a:p>
            <a:pPr marL="0" indent="0">
              <a:buNone/>
            </a:pPr>
            <a:r>
              <a:rPr lang="en-US" sz="2000" b="1" dirty="0" smtClean="0"/>
              <a:t>2.  Allows Object Customization (Simple Explanation)</a:t>
            </a:r>
          </a:p>
          <a:p>
            <a:pPr marL="0" indent="0">
              <a:buNone/>
            </a:pPr>
            <a:r>
              <a:rPr lang="en-US" sz="2000" dirty="0" smtClean="0"/>
              <a:t>      The Builder Pattern lets you create objects step by step, so you can choose </a:t>
            </a:r>
          </a:p>
          <a:p>
            <a:pPr marL="0" indent="0">
              <a:buNone/>
            </a:pPr>
            <a:r>
              <a:rPr lang="en-US" sz="2000" dirty="0"/>
              <a:t> </a:t>
            </a:r>
            <a:r>
              <a:rPr lang="en-US" sz="2000" dirty="0" smtClean="0"/>
              <a:t>     which parts to include and which to skip.</a:t>
            </a:r>
          </a:p>
          <a:p>
            <a:pPr marL="0" indent="0">
              <a:buNone/>
            </a:pPr>
            <a:endParaRPr lang="en-US" sz="2000" dirty="0" smtClean="0"/>
          </a:p>
          <a:p>
            <a:pPr marL="0" indent="0">
              <a:buNone/>
            </a:pPr>
            <a:r>
              <a:rPr lang="en-US" sz="2000" b="1" dirty="0" smtClean="0"/>
              <a:t>3. </a:t>
            </a:r>
            <a:r>
              <a:rPr lang="en-IN" sz="2000" b="1" dirty="0" smtClean="0"/>
              <a:t>Step-by-Step Object Creation </a:t>
            </a:r>
          </a:p>
          <a:p>
            <a:pPr marL="0" indent="0">
              <a:buNone/>
            </a:pPr>
            <a:r>
              <a:rPr lang="en-US" sz="2000" dirty="0" smtClean="0"/>
              <a:t>     The Builder Design Pattern is a creational design pattern that is used to </a:t>
            </a:r>
          </a:p>
          <a:p>
            <a:pPr marL="0" indent="0">
              <a:buNone/>
            </a:pPr>
            <a:r>
              <a:rPr lang="en-US" sz="2000" dirty="0"/>
              <a:t> </a:t>
            </a:r>
            <a:r>
              <a:rPr lang="en-US" sz="2000" dirty="0" smtClean="0"/>
              <a:t>     construct complex objects step by step. </a:t>
            </a:r>
            <a:endParaRPr lang="en-IN" sz="2000" dirty="0"/>
          </a:p>
        </p:txBody>
      </p:sp>
    </p:spTree>
    <p:extLst>
      <p:ext uri="{BB962C8B-B14F-4D97-AF65-F5344CB8AC3E}">
        <p14:creationId xmlns:p14="http://schemas.microsoft.com/office/powerpoint/2010/main" val="3141305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buNone/>
            </a:pPr>
            <a:r>
              <a:rPr lang="en-US" sz="2400" b="1" dirty="0" smtClean="0"/>
              <a:t>Drawbacks : </a:t>
            </a:r>
          </a:p>
          <a:p>
            <a:pPr marL="0" indent="0">
              <a:buNone/>
            </a:pPr>
            <a:r>
              <a:rPr lang="en-US" sz="2000" b="1" dirty="0"/>
              <a:t> </a:t>
            </a:r>
            <a:r>
              <a:rPr lang="en-US" sz="2000" b="1" dirty="0" smtClean="0"/>
              <a:t>1.    More Code Complexity</a:t>
            </a:r>
          </a:p>
          <a:p>
            <a:pPr marL="0" indent="0">
              <a:buNone/>
            </a:pPr>
            <a:r>
              <a:rPr lang="en-US" sz="2000" dirty="0" smtClean="0"/>
              <a:t>         The Builder Pattern requires extra classes (Builder, </a:t>
            </a:r>
            <a:r>
              <a:rPr lang="en-US" sz="2000" dirty="0" err="1" smtClean="0"/>
              <a:t>ConcreteBuilder</a:t>
            </a:r>
            <a:r>
              <a:rPr lang="en-US" sz="2000" dirty="0" smtClean="0"/>
              <a:t>, </a:t>
            </a:r>
          </a:p>
          <a:p>
            <a:pPr marL="0" indent="0">
              <a:buNone/>
            </a:pPr>
            <a:r>
              <a:rPr lang="en-US" sz="2000" dirty="0"/>
              <a:t> </a:t>
            </a:r>
            <a:r>
              <a:rPr lang="en-US" sz="2000" dirty="0" smtClean="0"/>
              <a:t>        Product).</a:t>
            </a:r>
          </a:p>
          <a:p>
            <a:pPr marL="0" indent="0">
              <a:buNone/>
            </a:pPr>
            <a:r>
              <a:rPr lang="en-US" sz="2000" dirty="0" smtClean="0"/>
              <a:t>         For simple objects, using a constructor or setters is easier.</a:t>
            </a:r>
          </a:p>
          <a:p>
            <a:pPr marL="0" indent="0">
              <a:buNone/>
            </a:pPr>
            <a:r>
              <a:rPr lang="en-US" sz="2000" b="1" dirty="0"/>
              <a:t>2</a:t>
            </a:r>
            <a:r>
              <a:rPr lang="en-US" sz="2000" b="1" dirty="0" smtClean="0"/>
              <a:t>.     </a:t>
            </a:r>
            <a:r>
              <a:rPr lang="en-US" sz="2000" b="1" dirty="0" smtClean="0"/>
              <a:t>Slower Performance</a:t>
            </a:r>
            <a:endParaRPr lang="en-US" sz="2000" dirty="0" smtClean="0"/>
          </a:p>
          <a:p>
            <a:pPr marL="0" indent="0">
              <a:buNone/>
            </a:pPr>
            <a:r>
              <a:rPr lang="en-US" sz="2000" dirty="0" smtClean="0"/>
              <a:t>        Unlike a constructor, the builder creates objects in multiple steps, which</a:t>
            </a:r>
          </a:p>
          <a:p>
            <a:pPr marL="0" indent="0">
              <a:buNone/>
            </a:pPr>
            <a:r>
              <a:rPr lang="en-US" sz="2000" dirty="0"/>
              <a:t> </a:t>
            </a:r>
            <a:r>
              <a:rPr lang="en-US" sz="2000" dirty="0" smtClean="0"/>
              <a:t>        takes more time.</a:t>
            </a:r>
          </a:p>
          <a:p>
            <a:pPr marL="0" indent="0">
              <a:buNone/>
            </a:pPr>
            <a:endParaRPr lang="en-IN" dirty="0"/>
          </a:p>
        </p:txBody>
      </p:sp>
    </p:spTree>
    <p:extLst>
      <p:ext uri="{BB962C8B-B14F-4D97-AF65-F5344CB8AC3E}">
        <p14:creationId xmlns:p14="http://schemas.microsoft.com/office/powerpoint/2010/main" val="920404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1223</TotalTime>
  <Words>298</Words>
  <Application>Microsoft Office PowerPoint</Application>
  <PresentationFormat>On-screen Show (4:3)</PresentationFormat>
  <Paragraphs>57</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MAHADEV</dc:creator>
  <cp:lastModifiedBy>MAHADEV</cp:lastModifiedBy>
  <cp:revision>20</cp:revision>
  <dcterms:created xsi:type="dcterms:W3CDTF">2025-03-24T06:01:52Z</dcterms:created>
  <dcterms:modified xsi:type="dcterms:W3CDTF">2025-03-25T03:36:40Z</dcterms:modified>
</cp:coreProperties>
</file>