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1" r:id="rId5"/>
    <p:sldId id="270" r:id="rId6"/>
    <p:sldId id="273" r:id="rId7"/>
    <p:sldId id="276" r:id="rId8"/>
    <p:sldId id="275" r:id="rId9"/>
    <p:sldId id="259" r:id="rId10"/>
    <p:sldId id="260" r:id="rId11"/>
    <p:sldId id="261" r:id="rId12"/>
    <p:sldId id="262" r:id="rId13"/>
    <p:sldId id="263" r:id="rId14"/>
    <p:sldId id="264" r:id="rId15"/>
    <p:sldId id="265" r:id="rId16"/>
    <p:sldId id="266" r:id="rId17"/>
    <p:sldId id="267" r:id="rId18"/>
    <p:sldId id="268" r:id="rId19"/>
    <p:sldId id="269" r:id="rId20"/>
    <p:sldId id="27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1947D1-4032-D34D-A4F3-8E4A6FCD29E3}" v="60" dt="2022-03-08T20:26:27.9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608"/>
    <p:restoredTop sz="95507"/>
  </p:normalViewPr>
  <p:slideViewPr>
    <p:cSldViewPr snapToGrid="0" snapToObjects="1">
      <p:cViewPr varScale="1">
        <p:scale>
          <a:sx n="49" d="100"/>
          <a:sy n="49" d="100"/>
        </p:scale>
        <p:origin x="200" y="12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C46642-15A3-4D21-B9C5-263D701A5B40}"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C1B29BED-2208-495E-9912-F40BBA88F351}">
      <dgm:prSet/>
      <dgm:spPr/>
      <dgm:t>
        <a:bodyPr/>
        <a:lstStyle/>
        <a:p>
          <a:r>
            <a:rPr lang="en-US"/>
            <a:t>Essential oils aren’t oils at all, but instead concentrated organic elements.</a:t>
          </a:r>
        </a:p>
      </dgm:t>
    </dgm:pt>
    <dgm:pt modelId="{26D93015-D3E0-4CDB-A87C-2C75FE4F8E1C}" type="parTrans" cxnId="{D2AF6326-2BC1-494E-9068-F57E36EDE12B}">
      <dgm:prSet/>
      <dgm:spPr/>
      <dgm:t>
        <a:bodyPr/>
        <a:lstStyle/>
        <a:p>
          <a:endParaRPr lang="en-US"/>
        </a:p>
      </dgm:t>
    </dgm:pt>
    <dgm:pt modelId="{0E08FA59-2A57-4384-BBB1-9B8D901EB709}" type="sibTrans" cxnId="{D2AF6326-2BC1-494E-9068-F57E36EDE12B}">
      <dgm:prSet/>
      <dgm:spPr/>
      <dgm:t>
        <a:bodyPr/>
        <a:lstStyle/>
        <a:p>
          <a:endParaRPr lang="en-US"/>
        </a:p>
      </dgm:t>
    </dgm:pt>
    <dgm:pt modelId="{B867DC2E-EB33-4990-8D82-FC3CD73CABC0}">
      <dgm:prSet/>
      <dgm:spPr/>
      <dgm:t>
        <a:bodyPr/>
        <a:lstStyle/>
        <a:p>
          <a:r>
            <a:rPr lang="en-US"/>
            <a:t>Fragrance oils are not essential oils and should not contain the word fragrance in their description.</a:t>
          </a:r>
        </a:p>
      </dgm:t>
    </dgm:pt>
    <dgm:pt modelId="{6DFD46A2-43B5-4D43-AC56-8C8DFE57F9D5}" type="parTrans" cxnId="{6E6339D7-A1B0-4853-9BB7-6DC8F67B1AC3}">
      <dgm:prSet/>
      <dgm:spPr/>
      <dgm:t>
        <a:bodyPr/>
        <a:lstStyle/>
        <a:p>
          <a:endParaRPr lang="en-US"/>
        </a:p>
      </dgm:t>
    </dgm:pt>
    <dgm:pt modelId="{B38CB7DD-4969-4F6A-8D53-2BE071C0B49C}" type="sibTrans" cxnId="{6E6339D7-A1B0-4853-9BB7-6DC8F67B1AC3}">
      <dgm:prSet/>
      <dgm:spPr/>
      <dgm:t>
        <a:bodyPr/>
        <a:lstStyle/>
        <a:p>
          <a:endParaRPr lang="en-US"/>
        </a:p>
      </dgm:t>
    </dgm:pt>
    <dgm:pt modelId="{76667E3F-6CF6-448E-8F48-7F13BC15FF5D}">
      <dgm:prSet/>
      <dgm:spPr/>
      <dgm:t>
        <a:bodyPr/>
        <a:lstStyle/>
        <a:p>
          <a:r>
            <a:rPr lang="en-US"/>
            <a:t>These concentrates have been pressed or distilled from plants, and contain no fatty acid component</a:t>
          </a:r>
        </a:p>
      </dgm:t>
    </dgm:pt>
    <dgm:pt modelId="{5CB1C2B3-E227-46ED-A3C0-8859F042680E}" type="parTrans" cxnId="{EBB43636-58B5-47A4-A0CB-E2433635B9A4}">
      <dgm:prSet/>
      <dgm:spPr/>
      <dgm:t>
        <a:bodyPr/>
        <a:lstStyle/>
        <a:p>
          <a:endParaRPr lang="en-US"/>
        </a:p>
      </dgm:t>
    </dgm:pt>
    <dgm:pt modelId="{5533B95B-D67D-455A-94C9-C6A68B286529}" type="sibTrans" cxnId="{EBB43636-58B5-47A4-A0CB-E2433635B9A4}">
      <dgm:prSet/>
      <dgm:spPr/>
      <dgm:t>
        <a:bodyPr/>
        <a:lstStyle/>
        <a:p>
          <a:endParaRPr lang="en-US"/>
        </a:p>
      </dgm:t>
    </dgm:pt>
    <dgm:pt modelId="{F14FFBEA-5284-435C-8E78-228758FACABF}">
      <dgm:prSet/>
      <dgm:spPr/>
      <dgm:t>
        <a:bodyPr/>
        <a:lstStyle/>
        <a:p>
          <a:r>
            <a:rPr lang="en-US"/>
            <a:t>Oils may endure </a:t>
          </a:r>
          <a:r>
            <a:rPr lang="en-US" i="1"/>
            <a:t>rectification</a:t>
          </a:r>
          <a:r>
            <a:rPr lang="en-US"/>
            <a:t> wherein they are redistilled to remove unwanted constituents</a:t>
          </a:r>
        </a:p>
      </dgm:t>
    </dgm:pt>
    <dgm:pt modelId="{656DD928-C474-4459-90A8-C9B14B4ECBC2}" type="parTrans" cxnId="{178164D1-8E18-4FB7-B25D-A0B95A4B7909}">
      <dgm:prSet/>
      <dgm:spPr/>
      <dgm:t>
        <a:bodyPr/>
        <a:lstStyle/>
        <a:p>
          <a:endParaRPr lang="en-US"/>
        </a:p>
      </dgm:t>
    </dgm:pt>
    <dgm:pt modelId="{1280E45A-9B27-422C-8C52-7706BE43E825}" type="sibTrans" cxnId="{178164D1-8E18-4FB7-B25D-A0B95A4B7909}">
      <dgm:prSet/>
      <dgm:spPr/>
      <dgm:t>
        <a:bodyPr/>
        <a:lstStyle/>
        <a:p>
          <a:endParaRPr lang="en-US"/>
        </a:p>
      </dgm:t>
    </dgm:pt>
    <dgm:pt modelId="{86959178-485B-43D9-8124-C61D77A80328}">
      <dgm:prSet/>
      <dgm:spPr/>
      <dgm:t>
        <a:bodyPr/>
        <a:lstStyle/>
        <a:p>
          <a:r>
            <a:rPr lang="en-US"/>
            <a:t>All essential Oils are adaptogens, by that they illicit a reaction in the body to suppress, or accelerate, or normalize some bodily functions and healing processes.</a:t>
          </a:r>
        </a:p>
      </dgm:t>
    </dgm:pt>
    <dgm:pt modelId="{33F3D304-63FC-4B14-93F9-2483DB57DFD0}" type="parTrans" cxnId="{7B0A8E4F-B7B1-4042-9F2B-3AB6F64D962F}">
      <dgm:prSet/>
      <dgm:spPr/>
      <dgm:t>
        <a:bodyPr/>
        <a:lstStyle/>
        <a:p>
          <a:endParaRPr lang="en-US"/>
        </a:p>
      </dgm:t>
    </dgm:pt>
    <dgm:pt modelId="{561273F7-BA6C-4FB3-90BC-5FF8C30988A1}" type="sibTrans" cxnId="{7B0A8E4F-B7B1-4042-9F2B-3AB6F64D962F}">
      <dgm:prSet/>
      <dgm:spPr/>
      <dgm:t>
        <a:bodyPr/>
        <a:lstStyle/>
        <a:p>
          <a:endParaRPr lang="en-US"/>
        </a:p>
      </dgm:t>
    </dgm:pt>
    <dgm:pt modelId="{F50D83A2-73D5-7D44-A414-5EA5D2796A8D}" type="pres">
      <dgm:prSet presAssocID="{6DC46642-15A3-4D21-B9C5-263D701A5B40}" presName="linear" presStyleCnt="0">
        <dgm:presLayoutVars>
          <dgm:animLvl val="lvl"/>
          <dgm:resizeHandles val="exact"/>
        </dgm:presLayoutVars>
      </dgm:prSet>
      <dgm:spPr/>
    </dgm:pt>
    <dgm:pt modelId="{911FB000-C2DA-2645-B2D0-F87D75CB108E}" type="pres">
      <dgm:prSet presAssocID="{C1B29BED-2208-495E-9912-F40BBA88F351}" presName="parentText" presStyleLbl="node1" presStyleIdx="0" presStyleCnt="5">
        <dgm:presLayoutVars>
          <dgm:chMax val="0"/>
          <dgm:bulletEnabled val="1"/>
        </dgm:presLayoutVars>
      </dgm:prSet>
      <dgm:spPr/>
    </dgm:pt>
    <dgm:pt modelId="{CC1F7D99-6756-E545-9CED-B52436D4E98E}" type="pres">
      <dgm:prSet presAssocID="{0E08FA59-2A57-4384-BBB1-9B8D901EB709}" presName="spacer" presStyleCnt="0"/>
      <dgm:spPr/>
    </dgm:pt>
    <dgm:pt modelId="{4B717A2B-21E6-CF43-88E3-CD08FA378C4E}" type="pres">
      <dgm:prSet presAssocID="{B867DC2E-EB33-4990-8D82-FC3CD73CABC0}" presName="parentText" presStyleLbl="node1" presStyleIdx="1" presStyleCnt="5">
        <dgm:presLayoutVars>
          <dgm:chMax val="0"/>
          <dgm:bulletEnabled val="1"/>
        </dgm:presLayoutVars>
      </dgm:prSet>
      <dgm:spPr/>
    </dgm:pt>
    <dgm:pt modelId="{5BC06D33-3F12-A843-81D8-C224D25D86CB}" type="pres">
      <dgm:prSet presAssocID="{B38CB7DD-4969-4F6A-8D53-2BE071C0B49C}" presName="spacer" presStyleCnt="0"/>
      <dgm:spPr/>
    </dgm:pt>
    <dgm:pt modelId="{CAB0336E-67A5-3A42-B074-68F69A8B7AD9}" type="pres">
      <dgm:prSet presAssocID="{76667E3F-6CF6-448E-8F48-7F13BC15FF5D}" presName="parentText" presStyleLbl="node1" presStyleIdx="2" presStyleCnt="5">
        <dgm:presLayoutVars>
          <dgm:chMax val="0"/>
          <dgm:bulletEnabled val="1"/>
        </dgm:presLayoutVars>
      </dgm:prSet>
      <dgm:spPr/>
    </dgm:pt>
    <dgm:pt modelId="{66A04F7D-F250-394A-BE64-FA75C795F59F}" type="pres">
      <dgm:prSet presAssocID="{5533B95B-D67D-455A-94C9-C6A68B286529}" presName="spacer" presStyleCnt="0"/>
      <dgm:spPr/>
    </dgm:pt>
    <dgm:pt modelId="{2F2CF26C-B45A-134D-8C4A-5066E445E8E2}" type="pres">
      <dgm:prSet presAssocID="{F14FFBEA-5284-435C-8E78-228758FACABF}" presName="parentText" presStyleLbl="node1" presStyleIdx="3" presStyleCnt="5">
        <dgm:presLayoutVars>
          <dgm:chMax val="0"/>
          <dgm:bulletEnabled val="1"/>
        </dgm:presLayoutVars>
      </dgm:prSet>
      <dgm:spPr/>
    </dgm:pt>
    <dgm:pt modelId="{915A7B42-8EEC-E841-B05A-F55D93A090BA}" type="pres">
      <dgm:prSet presAssocID="{1280E45A-9B27-422C-8C52-7706BE43E825}" presName="spacer" presStyleCnt="0"/>
      <dgm:spPr/>
    </dgm:pt>
    <dgm:pt modelId="{BD54E92B-188D-F24F-B049-357443DC9D0F}" type="pres">
      <dgm:prSet presAssocID="{86959178-485B-43D9-8124-C61D77A80328}" presName="parentText" presStyleLbl="node1" presStyleIdx="4" presStyleCnt="5">
        <dgm:presLayoutVars>
          <dgm:chMax val="0"/>
          <dgm:bulletEnabled val="1"/>
        </dgm:presLayoutVars>
      </dgm:prSet>
      <dgm:spPr/>
    </dgm:pt>
  </dgm:ptLst>
  <dgm:cxnLst>
    <dgm:cxn modelId="{D2AF6326-2BC1-494E-9068-F57E36EDE12B}" srcId="{6DC46642-15A3-4D21-B9C5-263D701A5B40}" destId="{C1B29BED-2208-495E-9912-F40BBA88F351}" srcOrd="0" destOrd="0" parTransId="{26D93015-D3E0-4CDB-A87C-2C75FE4F8E1C}" sibTransId="{0E08FA59-2A57-4384-BBB1-9B8D901EB709}"/>
    <dgm:cxn modelId="{116AC526-0688-E244-B16F-B3B43045507D}" type="presOf" srcId="{C1B29BED-2208-495E-9912-F40BBA88F351}" destId="{911FB000-C2DA-2645-B2D0-F87D75CB108E}" srcOrd="0" destOrd="0" presId="urn:microsoft.com/office/officeart/2005/8/layout/vList2"/>
    <dgm:cxn modelId="{EBB43636-58B5-47A4-A0CB-E2433635B9A4}" srcId="{6DC46642-15A3-4D21-B9C5-263D701A5B40}" destId="{76667E3F-6CF6-448E-8F48-7F13BC15FF5D}" srcOrd="2" destOrd="0" parTransId="{5CB1C2B3-E227-46ED-A3C0-8859F042680E}" sibTransId="{5533B95B-D67D-455A-94C9-C6A68B286529}"/>
    <dgm:cxn modelId="{7B0A8E4F-B7B1-4042-9F2B-3AB6F64D962F}" srcId="{6DC46642-15A3-4D21-B9C5-263D701A5B40}" destId="{86959178-485B-43D9-8124-C61D77A80328}" srcOrd="4" destOrd="0" parTransId="{33F3D304-63FC-4B14-93F9-2483DB57DFD0}" sibTransId="{561273F7-BA6C-4FB3-90BC-5FF8C30988A1}"/>
    <dgm:cxn modelId="{3E9C915A-E1DA-E84C-AFD4-50D1F9389910}" type="presOf" srcId="{6DC46642-15A3-4D21-B9C5-263D701A5B40}" destId="{F50D83A2-73D5-7D44-A414-5EA5D2796A8D}" srcOrd="0" destOrd="0" presId="urn:microsoft.com/office/officeart/2005/8/layout/vList2"/>
    <dgm:cxn modelId="{7FFA1B94-60A7-954D-80F7-4EC9435FB7D5}" type="presOf" srcId="{F14FFBEA-5284-435C-8E78-228758FACABF}" destId="{2F2CF26C-B45A-134D-8C4A-5066E445E8E2}" srcOrd="0" destOrd="0" presId="urn:microsoft.com/office/officeart/2005/8/layout/vList2"/>
    <dgm:cxn modelId="{5E6F38B9-EAE6-164F-8367-C0A9BD01310E}" type="presOf" srcId="{B867DC2E-EB33-4990-8D82-FC3CD73CABC0}" destId="{4B717A2B-21E6-CF43-88E3-CD08FA378C4E}" srcOrd="0" destOrd="0" presId="urn:microsoft.com/office/officeart/2005/8/layout/vList2"/>
    <dgm:cxn modelId="{178164D1-8E18-4FB7-B25D-A0B95A4B7909}" srcId="{6DC46642-15A3-4D21-B9C5-263D701A5B40}" destId="{F14FFBEA-5284-435C-8E78-228758FACABF}" srcOrd="3" destOrd="0" parTransId="{656DD928-C474-4459-90A8-C9B14B4ECBC2}" sibTransId="{1280E45A-9B27-422C-8C52-7706BE43E825}"/>
    <dgm:cxn modelId="{6E6339D7-A1B0-4853-9BB7-6DC8F67B1AC3}" srcId="{6DC46642-15A3-4D21-B9C5-263D701A5B40}" destId="{B867DC2E-EB33-4990-8D82-FC3CD73CABC0}" srcOrd="1" destOrd="0" parTransId="{6DFD46A2-43B5-4D43-AC56-8C8DFE57F9D5}" sibTransId="{B38CB7DD-4969-4F6A-8D53-2BE071C0B49C}"/>
    <dgm:cxn modelId="{09AA42F3-4504-984A-8AF9-19C100D7C7E5}" type="presOf" srcId="{76667E3F-6CF6-448E-8F48-7F13BC15FF5D}" destId="{CAB0336E-67A5-3A42-B074-68F69A8B7AD9}" srcOrd="0" destOrd="0" presId="urn:microsoft.com/office/officeart/2005/8/layout/vList2"/>
    <dgm:cxn modelId="{3E57F6FA-F6F0-1743-8C98-CF6230782F50}" type="presOf" srcId="{86959178-485B-43D9-8124-C61D77A80328}" destId="{BD54E92B-188D-F24F-B049-357443DC9D0F}" srcOrd="0" destOrd="0" presId="urn:microsoft.com/office/officeart/2005/8/layout/vList2"/>
    <dgm:cxn modelId="{AE6B4148-5A0A-7541-8919-9E74FCBB72C4}" type="presParOf" srcId="{F50D83A2-73D5-7D44-A414-5EA5D2796A8D}" destId="{911FB000-C2DA-2645-B2D0-F87D75CB108E}" srcOrd="0" destOrd="0" presId="urn:microsoft.com/office/officeart/2005/8/layout/vList2"/>
    <dgm:cxn modelId="{19D08DAA-488A-ED4F-932C-310DA467FAE0}" type="presParOf" srcId="{F50D83A2-73D5-7D44-A414-5EA5D2796A8D}" destId="{CC1F7D99-6756-E545-9CED-B52436D4E98E}" srcOrd="1" destOrd="0" presId="urn:microsoft.com/office/officeart/2005/8/layout/vList2"/>
    <dgm:cxn modelId="{25AFEC53-DA49-BE4A-A929-596C1833C176}" type="presParOf" srcId="{F50D83A2-73D5-7D44-A414-5EA5D2796A8D}" destId="{4B717A2B-21E6-CF43-88E3-CD08FA378C4E}" srcOrd="2" destOrd="0" presId="urn:microsoft.com/office/officeart/2005/8/layout/vList2"/>
    <dgm:cxn modelId="{2A71A285-74E2-994D-A917-53891F011E05}" type="presParOf" srcId="{F50D83A2-73D5-7D44-A414-5EA5D2796A8D}" destId="{5BC06D33-3F12-A843-81D8-C224D25D86CB}" srcOrd="3" destOrd="0" presId="urn:microsoft.com/office/officeart/2005/8/layout/vList2"/>
    <dgm:cxn modelId="{D78EC475-7626-B643-B9DA-772597B93E4C}" type="presParOf" srcId="{F50D83A2-73D5-7D44-A414-5EA5D2796A8D}" destId="{CAB0336E-67A5-3A42-B074-68F69A8B7AD9}" srcOrd="4" destOrd="0" presId="urn:microsoft.com/office/officeart/2005/8/layout/vList2"/>
    <dgm:cxn modelId="{75A07FDD-8AB7-D548-AABF-B69FB95FEFDC}" type="presParOf" srcId="{F50D83A2-73D5-7D44-A414-5EA5D2796A8D}" destId="{66A04F7D-F250-394A-BE64-FA75C795F59F}" srcOrd="5" destOrd="0" presId="urn:microsoft.com/office/officeart/2005/8/layout/vList2"/>
    <dgm:cxn modelId="{E95D8A30-EAC7-8849-B4B1-4B0E450CF714}" type="presParOf" srcId="{F50D83A2-73D5-7D44-A414-5EA5D2796A8D}" destId="{2F2CF26C-B45A-134D-8C4A-5066E445E8E2}" srcOrd="6" destOrd="0" presId="urn:microsoft.com/office/officeart/2005/8/layout/vList2"/>
    <dgm:cxn modelId="{2493EB51-F0FA-C941-B6EE-2C99DE8640B3}" type="presParOf" srcId="{F50D83A2-73D5-7D44-A414-5EA5D2796A8D}" destId="{915A7B42-8EEC-E841-B05A-F55D93A090BA}" srcOrd="7" destOrd="0" presId="urn:microsoft.com/office/officeart/2005/8/layout/vList2"/>
    <dgm:cxn modelId="{0AF04379-710D-8E45-95E1-367FF197E211}" type="presParOf" srcId="{F50D83A2-73D5-7D44-A414-5EA5D2796A8D}" destId="{BD54E92B-188D-F24F-B049-357443DC9D0F}"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2D9FC9-E117-47F1-87E7-ACB4B3519A90}"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CF982890-4030-4C32-B2F0-9163BF57BD4D}">
      <dgm:prSet/>
      <dgm:spPr/>
      <dgm:t>
        <a:bodyPr/>
        <a:lstStyle/>
        <a:p>
          <a:r>
            <a:rPr lang="en-US"/>
            <a:t>Who essential oils are Indicated for;</a:t>
          </a:r>
        </a:p>
      </dgm:t>
    </dgm:pt>
    <dgm:pt modelId="{8CAB8354-ABAD-4E48-B1C0-E996FC9D24E3}" type="parTrans" cxnId="{0F63B99A-6644-4BBB-A440-9CFEDA11CDC9}">
      <dgm:prSet/>
      <dgm:spPr/>
      <dgm:t>
        <a:bodyPr/>
        <a:lstStyle/>
        <a:p>
          <a:endParaRPr lang="en-US"/>
        </a:p>
      </dgm:t>
    </dgm:pt>
    <dgm:pt modelId="{130537E4-AF5F-40D5-BE0A-3E01B750C372}" type="sibTrans" cxnId="{0F63B99A-6644-4BBB-A440-9CFEDA11CDC9}">
      <dgm:prSet/>
      <dgm:spPr/>
      <dgm:t>
        <a:bodyPr/>
        <a:lstStyle/>
        <a:p>
          <a:endParaRPr lang="en-US"/>
        </a:p>
      </dgm:t>
    </dgm:pt>
    <dgm:pt modelId="{9E898C14-D8CC-4CB8-A484-4C99A3B3A02E}">
      <dgm:prSet/>
      <dgm:spPr/>
      <dgm:t>
        <a:bodyPr/>
        <a:lstStyle/>
        <a:p>
          <a:r>
            <a:rPr lang="en-US"/>
            <a:t>Healthy individuals with no comorbidities affected or provoked by fragrance or allergens</a:t>
          </a:r>
        </a:p>
      </dgm:t>
    </dgm:pt>
    <dgm:pt modelId="{26D5E8C2-5F16-4610-BF80-F286A321F877}" type="parTrans" cxnId="{A8FCC277-401C-4738-8A35-93E4ACB7D2CE}">
      <dgm:prSet/>
      <dgm:spPr/>
      <dgm:t>
        <a:bodyPr/>
        <a:lstStyle/>
        <a:p>
          <a:endParaRPr lang="en-US"/>
        </a:p>
      </dgm:t>
    </dgm:pt>
    <dgm:pt modelId="{A3C872F0-1AD1-4913-B077-31B52923CA0A}" type="sibTrans" cxnId="{A8FCC277-401C-4738-8A35-93E4ACB7D2CE}">
      <dgm:prSet/>
      <dgm:spPr/>
      <dgm:t>
        <a:bodyPr/>
        <a:lstStyle/>
        <a:p>
          <a:endParaRPr lang="en-US"/>
        </a:p>
      </dgm:t>
    </dgm:pt>
    <dgm:pt modelId="{EFF8632D-49B8-4410-8141-06C35D05BE49}">
      <dgm:prSet/>
      <dgm:spPr/>
      <dgm:t>
        <a:bodyPr/>
        <a:lstStyle/>
        <a:p>
          <a:r>
            <a:rPr lang="en-US" dirty="0"/>
            <a:t>People suffering from stress, anxiety, restlessness, pain, or fatigue</a:t>
          </a:r>
        </a:p>
      </dgm:t>
    </dgm:pt>
    <dgm:pt modelId="{9D1058AE-05CE-4EC9-90EC-302E26E448FF}" type="parTrans" cxnId="{45DA456A-8218-4245-AF3F-60BB859B1762}">
      <dgm:prSet/>
      <dgm:spPr/>
      <dgm:t>
        <a:bodyPr/>
        <a:lstStyle/>
        <a:p>
          <a:endParaRPr lang="en-US"/>
        </a:p>
      </dgm:t>
    </dgm:pt>
    <dgm:pt modelId="{FFEB75FE-3D52-4DE3-B56D-0C2F7B949E69}" type="sibTrans" cxnId="{45DA456A-8218-4245-AF3F-60BB859B1762}">
      <dgm:prSet/>
      <dgm:spPr/>
      <dgm:t>
        <a:bodyPr/>
        <a:lstStyle/>
        <a:p>
          <a:endParaRPr lang="en-US"/>
        </a:p>
      </dgm:t>
    </dgm:pt>
    <dgm:pt modelId="{951A1BFF-89A7-47A4-8AFB-E101F128EF28}">
      <dgm:prSet/>
      <dgm:spPr/>
      <dgm:t>
        <a:bodyPr/>
        <a:lstStyle/>
        <a:p>
          <a:r>
            <a:rPr lang="en-US" dirty="0">
              <a:solidFill>
                <a:srgbClr val="C00000"/>
              </a:solidFill>
            </a:rPr>
            <a:t>Contraindications</a:t>
          </a:r>
          <a:r>
            <a:rPr lang="en-US" dirty="0"/>
            <a:t>;</a:t>
          </a:r>
        </a:p>
      </dgm:t>
    </dgm:pt>
    <dgm:pt modelId="{8B2424E8-AF27-4A80-A974-DE38A8585899}" type="parTrans" cxnId="{35447A78-FD28-4C6D-A906-39D0AD893276}">
      <dgm:prSet/>
      <dgm:spPr/>
      <dgm:t>
        <a:bodyPr/>
        <a:lstStyle/>
        <a:p>
          <a:endParaRPr lang="en-US"/>
        </a:p>
      </dgm:t>
    </dgm:pt>
    <dgm:pt modelId="{97D09367-0071-41B0-A663-B4CBB447EEB7}" type="sibTrans" cxnId="{35447A78-FD28-4C6D-A906-39D0AD893276}">
      <dgm:prSet/>
      <dgm:spPr/>
      <dgm:t>
        <a:bodyPr/>
        <a:lstStyle/>
        <a:p>
          <a:endParaRPr lang="en-US"/>
        </a:p>
      </dgm:t>
    </dgm:pt>
    <dgm:pt modelId="{FE625E4D-42E3-4443-9A94-C886D8A5B226}">
      <dgm:prSet/>
      <dgm:spPr/>
      <dgm:t>
        <a:bodyPr/>
        <a:lstStyle/>
        <a:p>
          <a:r>
            <a:rPr lang="en-US" sz="1900" dirty="0"/>
            <a:t>Pregnancy</a:t>
          </a:r>
        </a:p>
      </dgm:t>
    </dgm:pt>
    <dgm:pt modelId="{D6439AF7-C034-403A-A113-433D178377C5}" type="parTrans" cxnId="{6AA6561E-0CAD-4BE5-ACFB-7E489B86DBB0}">
      <dgm:prSet/>
      <dgm:spPr/>
      <dgm:t>
        <a:bodyPr/>
        <a:lstStyle/>
        <a:p>
          <a:endParaRPr lang="en-US"/>
        </a:p>
      </dgm:t>
    </dgm:pt>
    <dgm:pt modelId="{53339DF1-FA5D-46EC-82E2-FA83DF6B5EAB}" type="sibTrans" cxnId="{6AA6561E-0CAD-4BE5-ACFB-7E489B86DBB0}">
      <dgm:prSet/>
      <dgm:spPr/>
      <dgm:t>
        <a:bodyPr/>
        <a:lstStyle/>
        <a:p>
          <a:endParaRPr lang="en-US"/>
        </a:p>
      </dgm:t>
    </dgm:pt>
    <dgm:pt modelId="{A67CB93F-57C3-4597-8F21-CD949240C8E8}">
      <dgm:prSet/>
      <dgm:spPr/>
      <dgm:t>
        <a:bodyPr/>
        <a:lstStyle/>
        <a:p>
          <a:r>
            <a:rPr lang="en-US" sz="1900"/>
            <a:t>Cancer or chemotherapy</a:t>
          </a:r>
        </a:p>
      </dgm:t>
    </dgm:pt>
    <dgm:pt modelId="{C7095B88-5B78-4416-A219-2948E7B94024}" type="parTrans" cxnId="{BA570C37-F59D-498A-806B-321F7C52E999}">
      <dgm:prSet/>
      <dgm:spPr/>
      <dgm:t>
        <a:bodyPr/>
        <a:lstStyle/>
        <a:p>
          <a:endParaRPr lang="en-US"/>
        </a:p>
      </dgm:t>
    </dgm:pt>
    <dgm:pt modelId="{C7FA95C6-9F8F-44CD-9F31-BB7EF9561E0A}" type="sibTrans" cxnId="{BA570C37-F59D-498A-806B-321F7C52E999}">
      <dgm:prSet/>
      <dgm:spPr/>
      <dgm:t>
        <a:bodyPr/>
        <a:lstStyle/>
        <a:p>
          <a:endParaRPr lang="en-US"/>
        </a:p>
      </dgm:t>
    </dgm:pt>
    <dgm:pt modelId="{350C3DEA-CB2C-4F2B-8671-91C8A1F4D3F2}">
      <dgm:prSet/>
      <dgm:spPr/>
      <dgm:t>
        <a:bodyPr/>
        <a:lstStyle/>
        <a:p>
          <a:r>
            <a:rPr lang="en-US" sz="1900" dirty="0"/>
            <a:t>Hypertension</a:t>
          </a:r>
        </a:p>
      </dgm:t>
    </dgm:pt>
    <dgm:pt modelId="{DF1CC132-BE9E-4920-8F0A-90F997126E3E}" type="parTrans" cxnId="{74B98E92-368C-47AC-B6B5-30726873CB3B}">
      <dgm:prSet/>
      <dgm:spPr/>
      <dgm:t>
        <a:bodyPr/>
        <a:lstStyle/>
        <a:p>
          <a:endParaRPr lang="en-US"/>
        </a:p>
      </dgm:t>
    </dgm:pt>
    <dgm:pt modelId="{FD6F082A-12C6-42C3-9C4D-026B8F5125F1}" type="sibTrans" cxnId="{74B98E92-368C-47AC-B6B5-30726873CB3B}">
      <dgm:prSet/>
      <dgm:spPr/>
      <dgm:t>
        <a:bodyPr/>
        <a:lstStyle/>
        <a:p>
          <a:endParaRPr lang="en-US"/>
        </a:p>
      </dgm:t>
    </dgm:pt>
    <dgm:pt modelId="{837AC2A3-1544-4645-9236-A88E5A1B5F81}">
      <dgm:prSet/>
      <dgm:spPr/>
      <dgm:t>
        <a:bodyPr/>
        <a:lstStyle/>
        <a:p>
          <a:r>
            <a:rPr lang="en-US" sz="1900"/>
            <a:t>Cardiac Disease</a:t>
          </a:r>
        </a:p>
      </dgm:t>
    </dgm:pt>
    <dgm:pt modelId="{2BAA2898-0784-4F56-A6FE-5B5FBA314052}" type="parTrans" cxnId="{C4D6CC41-5AFC-4715-9C55-7E950B4443F6}">
      <dgm:prSet/>
      <dgm:spPr/>
      <dgm:t>
        <a:bodyPr/>
        <a:lstStyle/>
        <a:p>
          <a:endParaRPr lang="en-US"/>
        </a:p>
      </dgm:t>
    </dgm:pt>
    <dgm:pt modelId="{6382BD44-991A-4246-92AB-F941CCA4E58F}" type="sibTrans" cxnId="{C4D6CC41-5AFC-4715-9C55-7E950B4443F6}">
      <dgm:prSet/>
      <dgm:spPr/>
      <dgm:t>
        <a:bodyPr/>
        <a:lstStyle/>
        <a:p>
          <a:endParaRPr lang="en-US"/>
        </a:p>
      </dgm:t>
    </dgm:pt>
    <dgm:pt modelId="{C465AE33-739C-4977-A3A0-995D2C141052}">
      <dgm:prSet custT="1"/>
      <dgm:spPr/>
      <dgm:t>
        <a:bodyPr/>
        <a:lstStyle/>
        <a:p>
          <a:r>
            <a:rPr lang="en-US" sz="1900" dirty="0"/>
            <a:t>Excessive sun exposure (</a:t>
          </a:r>
          <a:r>
            <a:rPr lang="en-US" sz="1600" dirty="0"/>
            <a:t>especially with citrus</a:t>
          </a:r>
          <a:r>
            <a:rPr lang="en-US" sz="1900" dirty="0"/>
            <a:t>)</a:t>
          </a:r>
        </a:p>
      </dgm:t>
    </dgm:pt>
    <dgm:pt modelId="{8917DC47-03CB-414A-B3CF-4FF6F53A2526}" type="parTrans" cxnId="{13F8C61B-3601-4479-9C01-A6B5810A4B86}">
      <dgm:prSet/>
      <dgm:spPr/>
      <dgm:t>
        <a:bodyPr/>
        <a:lstStyle/>
        <a:p>
          <a:endParaRPr lang="en-US"/>
        </a:p>
      </dgm:t>
    </dgm:pt>
    <dgm:pt modelId="{7FBE9D41-A892-4B20-A28B-13D660686A95}" type="sibTrans" cxnId="{13F8C61B-3601-4479-9C01-A6B5810A4B86}">
      <dgm:prSet/>
      <dgm:spPr/>
      <dgm:t>
        <a:bodyPr/>
        <a:lstStyle/>
        <a:p>
          <a:endParaRPr lang="en-US"/>
        </a:p>
      </dgm:t>
    </dgm:pt>
    <dgm:pt modelId="{66DA67E6-7585-4802-8A3C-5537BE5F4055}">
      <dgm:prSet/>
      <dgm:spPr/>
      <dgm:t>
        <a:bodyPr/>
        <a:lstStyle/>
        <a:p>
          <a:r>
            <a:rPr lang="en-US" sz="1900"/>
            <a:t>High or Low Blood pressure</a:t>
          </a:r>
        </a:p>
      </dgm:t>
    </dgm:pt>
    <dgm:pt modelId="{E1EB5CDB-EFDD-41E4-BFD3-8BC56ED7599D}" type="parTrans" cxnId="{F1323B5D-B363-497C-87C5-FF599DD0C4B1}">
      <dgm:prSet/>
      <dgm:spPr/>
      <dgm:t>
        <a:bodyPr/>
        <a:lstStyle/>
        <a:p>
          <a:endParaRPr lang="en-US"/>
        </a:p>
      </dgm:t>
    </dgm:pt>
    <dgm:pt modelId="{357A8C5F-B74F-4C37-A735-48AF88442813}" type="sibTrans" cxnId="{F1323B5D-B363-497C-87C5-FF599DD0C4B1}">
      <dgm:prSet/>
      <dgm:spPr/>
      <dgm:t>
        <a:bodyPr/>
        <a:lstStyle/>
        <a:p>
          <a:endParaRPr lang="en-US"/>
        </a:p>
      </dgm:t>
    </dgm:pt>
    <dgm:pt modelId="{BC42E3C4-AF4C-442D-BC22-DEAA1C36F721}">
      <dgm:prSet/>
      <dgm:spPr/>
      <dgm:t>
        <a:bodyPr/>
        <a:lstStyle/>
        <a:p>
          <a:r>
            <a:rPr lang="en-US" sz="1900"/>
            <a:t>Epilepsy</a:t>
          </a:r>
        </a:p>
      </dgm:t>
    </dgm:pt>
    <dgm:pt modelId="{CEA40850-BEF5-4F22-AF54-DC40F55D40E3}" type="parTrans" cxnId="{601114FC-8A2A-41C4-80D7-5412AC120B30}">
      <dgm:prSet/>
      <dgm:spPr/>
      <dgm:t>
        <a:bodyPr/>
        <a:lstStyle/>
        <a:p>
          <a:endParaRPr lang="en-US"/>
        </a:p>
      </dgm:t>
    </dgm:pt>
    <dgm:pt modelId="{DA603D81-D129-4A62-9AA0-A884E416542E}" type="sibTrans" cxnId="{601114FC-8A2A-41C4-80D7-5412AC120B30}">
      <dgm:prSet/>
      <dgm:spPr/>
      <dgm:t>
        <a:bodyPr/>
        <a:lstStyle/>
        <a:p>
          <a:endParaRPr lang="en-US"/>
        </a:p>
      </dgm:t>
    </dgm:pt>
    <dgm:pt modelId="{F1FC787B-B43A-4BBD-AE92-A038EC1D3CD7}">
      <dgm:prSet/>
      <dgm:spPr/>
      <dgm:t>
        <a:bodyPr/>
        <a:lstStyle/>
        <a:p>
          <a:r>
            <a:rPr lang="en-US" sz="1900"/>
            <a:t>Children under the age of 5 years old</a:t>
          </a:r>
        </a:p>
      </dgm:t>
    </dgm:pt>
    <dgm:pt modelId="{FFBB75DB-860A-457B-92FC-DD16EB7FD157}" type="parTrans" cxnId="{634B18CD-3E45-44ED-91B3-50EBE9FD4E96}">
      <dgm:prSet/>
      <dgm:spPr/>
      <dgm:t>
        <a:bodyPr/>
        <a:lstStyle/>
        <a:p>
          <a:endParaRPr lang="en-US"/>
        </a:p>
      </dgm:t>
    </dgm:pt>
    <dgm:pt modelId="{94F961F1-E6C7-4AC4-B9F9-4A7707778C97}" type="sibTrans" cxnId="{634B18CD-3E45-44ED-91B3-50EBE9FD4E96}">
      <dgm:prSet/>
      <dgm:spPr/>
      <dgm:t>
        <a:bodyPr/>
        <a:lstStyle/>
        <a:p>
          <a:endParaRPr lang="en-US"/>
        </a:p>
      </dgm:t>
    </dgm:pt>
    <dgm:pt modelId="{7053AFE4-3DE9-4647-B0F0-39CED08E0726}" type="pres">
      <dgm:prSet presAssocID="{EA2D9FC9-E117-47F1-87E7-ACB4B3519A90}" presName="linear" presStyleCnt="0">
        <dgm:presLayoutVars>
          <dgm:animLvl val="lvl"/>
          <dgm:resizeHandles val="exact"/>
        </dgm:presLayoutVars>
      </dgm:prSet>
      <dgm:spPr/>
    </dgm:pt>
    <dgm:pt modelId="{8A4A3E7A-362E-CF4F-98C1-521A52BA0D33}" type="pres">
      <dgm:prSet presAssocID="{CF982890-4030-4C32-B2F0-9163BF57BD4D}" presName="parentText" presStyleLbl="node1" presStyleIdx="0" presStyleCnt="2">
        <dgm:presLayoutVars>
          <dgm:chMax val="0"/>
          <dgm:bulletEnabled val="1"/>
        </dgm:presLayoutVars>
      </dgm:prSet>
      <dgm:spPr/>
    </dgm:pt>
    <dgm:pt modelId="{580F7B95-0BB0-4645-899E-0D5B26ECCC11}" type="pres">
      <dgm:prSet presAssocID="{CF982890-4030-4C32-B2F0-9163BF57BD4D}" presName="childText" presStyleLbl="revTx" presStyleIdx="0" presStyleCnt="2">
        <dgm:presLayoutVars>
          <dgm:bulletEnabled val="1"/>
        </dgm:presLayoutVars>
      </dgm:prSet>
      <dgm:spPr/>
    </dgm:pt>
    <dgm:pt modelId="{43DC554F-8ECB-5147-BFB3-8EC18EF2E023}" type="pres">
      <dgm:prSet presAssocID="{951A1BFF-89A7-47A4-8AFB-E101F128EF28}" presName="parentText" presStyleLbl="node1" presStyleIdx="1" presStyleCnt="2">
        <dgm:presLayoutVars>
          <dgm:chMax val="0"/>
          <dgm:bulletEnabled val="1"/>
        </dgm:presLayoutVars>
      </dgm:prSet>
      <dgm:spPr/>
    </dgm:pt>
    <dgm:pt modelId="{AF211F8E-DD7E-5E4D-8921-B2A7593B6E54}" type="pres">
      <dgm:prSet presAssocID="{951A1BFF-89A7-47A4-8AFB-E101F128EF28}" presName="childText" presStyleLbl="revTx" presStyleIdx="1" presStyleCnt="2">
        <dgm:presLayoutVars>
          <dgm:bulletEnabled val="1"/>
        </dgm:presLayoutVars>
      </dgm:prSet>
      <dgm:spPr/>
    </dgm:pt>
  </dgm:ptLst>
  <dgm:cxnLst>
    <dgm:cxn modelId="{A47AC81A-FFFA-3247-8FAB-5787A2827076}" type="presOf" srcId="{BC42E3C4-AF4C-442D-BC22-DEAA1C36F721}" destId="{AF211F8E-DD7E-5E4D-8921-B2A7593B6E54}" srcOrd="0" destOrd="6" presId="urn:microsoft.com/office/officeart/2005/8/layout/vList2"/>
    <dgm:cxn modelId="{13F8C61B-3601-4479-9C01-A6B5810A4B86}" srcId="{951A1BFF-89A7-47A4-8AFB-E101F128EF28}" destId="{C465AE33-739C-4977-A3A0-995D2C141052}" srcOrd="4" destOrd="0" parTransId="{8917DC47-03CB-414A-B3CF-4FF6F53A2526}" sibTransId="{7FBE9D41-A892-4B20-A28B-13D660686A95}"/>
    <dgm:cxn modelId="{332F1D1E-2388-F443-B7D9-7A83C1664EC1}" type="presOf" srcId="{66DA67E6-7585-4802-8A3C-5537BE5F4055}" destId="{AF211F8E-DD7E-5E4D-8921-B2A7593B6E54}" srcOrd="0" destOrd="5" presId="urn:microsoft.com/office/officeart/2005/8/layout/vList2"/>
    <dgm:cxn modelId="{6AA6561E-0CAD-4BE5-ACFB-7E489B86DBB0}" srcId="{951A1BFF-89A7-47A4-8AFB-E101F128EF28}" destId="{FE625E4D-42E3-4443-9A94-C886D8A5B226}" srcOrd="0" destOrd="0" parTransId="{D6439AF7-C034-403A-A113-433D178377C5}" sibTransId="{53339DF1-FA5D-46EC-82E2-FA83DF6B5EAB}"/>
    <dgm:cxn modelId="{6C191624-1543-7742-A356-7AE7D426A775}" type="presOf" srcId="{EA2D9FC9-E117-47F1-87E7-ACB4B3519A90}" destId="{7053AFE4-3DE9-4647-B0F0-39CED08E0726}" srcOrd="0" destOrd="0" presId="urn:microsoft.com/office/officeart/2005/8/layout/vList2"/>
    <dgm:cxn modelId="{164D4F34-B8A7-7340-AD31-4A3AAE753AE0}" type="presOf" srcId="{951A1BFF-89A7-47A4-8AFB-E101F128EF28}" destId="{43DC554F-8ECB-5147-BFB3-8EC18EF2E023}" srcOrd="0" destOrd="0" presId="urn:microsoft.com/office/officeart/2005/8/layout/vList2"/>
    <dgm:cxn modelId="{BA570C37-F59D-498A-806B-321F7C52E999}" srcId="{951A1BFF-89A7-47A4-8AFB-E101F128EF28}" destId="{A67CB93F-57C3-4597-8F21-CD949240C8E8}" srcOrd="1" destOrd="0" parTransId="{C7095B88-5B78-4416-A219-2948E7B94024}" sibTransId="{C7FA95C6-9F8F-44CD-9F31-BB7EF9561E0A}"/>
    <dgm:cxn modelId="{C4D6CC41-5AFC-4715-9C55-7E950B4443F6}" srcId="{951A1BFF-89A7-47A4-8AFB-E101F128EF28}" destId="{837AC2A3-1544-4645-9236-A88E5A1B5F81}" srcOrd="3" destOrd="0" parTransId="{2BAA2898-0784-4F56-A6FE-5B5FBA314052}" sibTransId="{6382BD44-991A-4246-92AB-F941CCA4E58F}"/>
    <dgm:cxn modelId="{9124C448-88D3-C245-91FD-4D868652E6DB}" type="presOf" srcId="{EFF8632D-49B8-4410-8141-06C35D05BE49}" destId="{580F7B95-0BB0-4645-899E-0D5B26ECCC11}" srcOrd="0" destOrd="1" presId="urn:microsoft.com/office/officeart/2005/8/layout/vList2"/>
    <dgm:cxn modelId="{F1323B5D-B363-497C-87C5-FF599DD0C4B1}" srcId="{951A1BFF-89A7-47A4-8AFB-E101F128EF28}" destId="{66DA67E6-7585-4802-8A3C-5537BE5F4055}" srcOrd="5" destOrd="0" parTransId="{E1EB5CDB-EFDD-41E4-BFD3-8BC56ED7599D}" sibTransId="{357A8C5F-B74F-4C37-A735-48AF88442813}"/>
    <dgm:cxn modelId="{45DA456A-8218-4245-AF3F-60BB859B1762}" srcId="{CF982890-4030-4C32-B2F0-9163BF57BD4D}" destId="{EFF8632D-49B8-4410-8141-06C35D05BE49}" srcOrd="1" destOrd="0" parTransId="{9D1058AE-05CE-4EC9-90EC-302E26E448FF}" sibTransId="{FFEB75FE-3D52-4DE3-B56D-0C2F7B949E69}"/>
    <dgm:cxn modelId="{206F3B6D-A00C-A049-832D-3DDD9FDD2A70}" type="presOf" srcId="{9E898C14-D8CC-4CB8-A484-4C99A3B3A02E}" destId="{580F7B95-0BB0-4645-899E-0D5B26ECCC11}" srcOrd="0" destOrd="0" presId="urn:microsoft.com/office/officeart/2005/8/layout/vList2"/>
    <dgm:cxn modelId="{A8FCC277-401C-4738-8A35-93E4ACB7D2CE}" srcId="{CF982890-4030-4C32-B2F0-9163BF57BD4D}" destId="{9E898C14-D8CC-4CB8-A484-4C99A3B3A02E}" srcOrd="0" destOrd="0" parTransId="{26D5E8C2-5F16-4610-BF80-F286A321F877}" sibTransId="{A3C872F0-1AD1-4913-B077-31B52923CA0A}"/>
    <dgm:cxn modelId="{35447A78-FD28-4C6D-A906-39D0AD893276}" srcId="{EA2D9FC9-E117-47F1-87E7-ACB4B3519A90}" destId="{951A1BFF-89A7-47A4-8AFB-E101F128EF28}" srcOrd="1" destOrd="0" parTransId="{8B2424E8-AF27-4A80-A974-DE38A8585899}" sibTransId="{97D09367-0071-41B0-A663-B4CBB447EEB7}"/>
    <dgm:cxn modelId="{E3CF987A-64D2-4C48-80BD-5991259F6727}" type="presOf" srcId="{350C3DEA-CB2C-4F2B-8671-91C8A1F4D3F2}" destId="{AF211F8E-DD7E-5E4D-8921-B2A7593B6E54}" srcOrd="0" destOrd="2" presId="urn:microsoft.com/office/officeart/2005/8/layout/vList2"/>
    <dgm:cxn modelId="{74B98E92-368C-47AC-B6B5-30726873CB3B}" srcId="{951A1BFF-89A7-47A4-8AFB-E101F128EF28}" destId="{350C3DEA-CB2C-4F2B-8671-91C8A1F4D3F2}" srcOrd="2" destOrd="0" parTransId="{DF1CC132-BE9E-4920-8F0A-90F997126E3E}" sibTransId="{FD6F082A-12C6-42C3-9C4D-026B8F5125F1}"/>
    <dgm:cxn modelId="{0F63B99A-6644-4BBB-A440-9CFEDA11CDC9}" srcId="{EA2D9FC9-E117-47F1-87E7-ACB4B3519A90}" destId="{CF982890-4030-4C32-B2F0-9163BF57BD4D}" srcOrd="0" destOrd="0" parTransId="{8CAB8354-ABAD-4E48-B1C0-E996FC9D24E3}" sibTransId="{130537E4-AF5F-40D5-BE0A-3E01B750C372}"/>
    <dgm:cxn modelId="{6E946DA2-F6DA-974E-81F3-01C9F6A78C93}" type="presOf" srcId="{837AC2A3-1544-4645-9236-A88E5A1B5F81}" destId="{AF211F8E-DD7E-5E4D-8921-B2A7593B6E54}" srcOrd="0" destOrd="3" presId="urn:microsoft.com/office/officeart/2005/8/layout/vList2"/>
    <dgm:cxn modelId="{6ACA42BA-10C3-FF42-9130-F3A4E9032179}" type="presOf" srcId="{C465AE33-739C-4977-A3A0-995D2C141052}" destId="{AF211F8E-DD7E-5E4D-8921-B2A7593B6E54}" srcOrd="0" destOrd="4" presId="urn:microsoft.com/office/officeart/2005/8/layout/vList2"/>
    <dgm:cxn modelId="{C24E79C4-06DD-924E-81A7-7C3499EB695C}" type="presOf" srcId="{FE625E4D-42E3-4443-9A94-C886D8A5B226}" destId="{AF211F8E-DD7E-5E4D-8921-B2A7593B6E54}" srcOrd="0" destOrd="0" presId="urn:microsoft.com/office/officeart/2005/8/layout/vList2"/>
    <dgm:cxn modelId="{17795AC7-D0C5-B047-BF18-2E37361ABF5B}" type="presOf" srcId="{CF982890-4030-4C32-B2F0-9163BF57BD4D}" destId="{8A4A3E7A-362E-CF4F-98C1-521A52BA0D33}" srcOrd="0" destOrd="0" presId="urn:microsoft.com/office/officeart/2005/8/layout/vList2"/>
    <dgm:cxn modelId="{634B18CD-3E45-44ED-91B3-50EBE9FD4E96}" srcId="{951A1BFF-89A7-47A4-8AFB-E101F128EF28}" destId="{F1FC787B-B43A-4BBD-AE92-A038EC1D3CD7}" srcOrd="7" destOrd="0" parTransId="{FFBB75DB-860A-457B-92FC-DD16EB7FD157}" sibTransId="{94F961F1-E6C7-4AC4-B9F9-4A7707778C97}"/>
    <dgm:cxn modelId="{1623F0DA-24C7-DD49-B20B-49959F46CB9F}" type="presOf" srcId="{A67CB93F-57C3-4597-8F21-CD949240C8E8}" destId="{AF211F8E-DD7E-5E4D-8921-B2A7593B6E54}" srcOrd="0" destOrd="1" presId="urn:microsoft.com/office/officeart/2005/8/layout/vList2"/>
    <dgm:cxn modelId="{A4A02BEA-8807-EE49-9B1D-36EDDEEAE1C9}" type="presOf" srcId="{F1FC787B-B43A-4BBD-AE92-A038EC1D3CD7}" destId="{AF211F8E-DD7E-5E4D-8921-B2A7593B6E54}" srcOrd="0" destOrd="7" presId="urn:microsoft.com/office/officeart/2005/8/layout/vList2"/>
    <dgm:cxn modelId="{601114FC-8A2A-41C4-80D7-5412AC120B30}" srcId="{951A1BFF-89A7-47A4-8AFB-E101F128EF28}" destId="{BC42E3C4-AF4C-442D-BC22-DEAA1C36F721}" srcOrd="6" destOrd="0" parTransId="{CEA40850-BEF5-4F22-AF54-DC40F55D40E3}" sibTransId="{DA603D81-D129-4A62-9AA0-A884E416542E}"/>
    <dgm:cxn modelId="{9580072A-6894-CC4F-A26E-0FB89E923856}" type="presParOf" srcId="{7053AFE4-3DE9-4647-B0F0-39CED08E0726}" destId="{8A4A3E7A-362E-CF4F-98C1-521A52BA0D33}" srcOrd="0" destOrd="0" presId="urn:microsoft.com/office/officeart/2005/8/layout/vList2"/>
    <dgm:cxn modelId="{CDF158D0-C2AF-1C4D-AAE8-90359080E39D}" type="presParOf" srcId="{7053AFE4-3DE9-4647-B0F0-39CED08E0726}" destId="{580F7B95-0BB0-4645-899E-0D5B26ECCC11}" srcOrd="1" destOrd="0" presId="urn:microsoft.com/office/officeart/2005/8/layout/vList2"/>
    <dgm:cxn modelId="{E9096DD5-D52C-9249-87A2-CBC2B6B76C11}" type="presParOf" srcId="{7053AFE4-3DE9-4647-B0F0-39CED08E0726}" destId="{43DC554F-8ECB-5147-BFB3-8EC18EF2E023}" srcOrd="2" destOrd="0" presId="urn:microsoft.com/office/officeart/2005/8/layout/vList2"/>
    <dgm:cxn modelId="{EFC19A05-EDA3-7F44-B550-B7F956113E18}" type="presParOf" srcId="{7053AFE4-3DE9-4647-B0F0-39CED08E0726}" destId="{AF211F8E-DD7E-5E4D-8921-B2A7593B6E54}"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4F30916-9482-41E8-B127-3AE1D061FA2C}" type="doc">
      <dgm:prSet loTypeId="urn:microsoft.com/office/officeart/2005/8/layout/default" loCatId="list" qsTypeId="urn:microsoft.com/office/officeart/2005/8/quickstyle/simple2" qsCatId="simple" csTypeId="urn:microsoft.com/office/officeart/2005/8/colors/colorful1" csCatId="colorful" phldr="1"/>
      <dgm:spPr/>
      <dgm:t>
        <a:bodyPr/>
        <a:lstStyle/>
        <a:p>
          <a:endParaRPr lang="en-US"/>
        </a:p>
      </dgm:t>
    </dgm:pt>
    <dgm:pt modelId="{1D876D6F-048E-493D-8700-6101DABB60E0}">
      <dgm:prSet/>
      <dgm:spPr/>
      <dgm:t>
        <a:bodyPr/>
        <a:lstStyle/>
        <a:p>
          <a:r>
            <a:rPr lang="en-US"/>
            <a:t>Smell, the earliest of senses in our ancestors, occurs when a mucus-covered patch of tissue called the </a:t>
          </a:r>
          <a:r>
            <a:rPr lang="en-US" i="1"/>
            <a:t>Olfactory Epithelium </a:t>
          </a:r>
          <a:r>
            <a:rPr lang="en-US"/>
            <a:t>contacts particulate from inhalation or mastication.</a:t>
          </a:r>
        </a:p>
      </dgm:t>
    </dgm:pt>
    <dgm:pt modelId="{05B639FF-9DFD-4A08-99AD-19DCE8581BDA}" type="parTrans" cxnId="{9D2F4825-5E85-409D-B1DB-8D92E0B66552}">
      <dgm:prSet/>
      <dgm:spPr/>
      <dgm:t>
        <a:bodyPr/>
        <a:lstStyle/>
        <a:p>
          <a:endParaRPr lang="en-US"/>
        </a:p>
      </dgm:t>
    </dgm:pt>
    <dgm:pt modelId="{910D5416-B15C-42A7-BD51-1D7B5975FE1C}" type="sibTrans" cxnId="{9D2F4825-5E85-409D-B1DB-8D92E0B66552}">
      <dgm:prSet/>
      <dgm:spPr/>
      <dgm:t>
        <a:bodyPr/>
        <a:lstStyle/>
        <a:p>
          <a:endParaRPr lang="en-US"/>
        </a:p>
      </dgm:t>
    </dgm:pt>
    <dgm:pt modelId="{267A7A46-81F0-4428-84A5-5FE50BDF7DD0}">
      <dgm:prSet/>
      <dgm:spPr/>
      <dgm:t>
        <a:bodyPr/>
        <a:lstStyle/>
        <a:p>
          <a:r>
            <a:rPr lang="en-US" dirty="0"/>
            <a:t>3-4 centimeters wide, the </a:t>
          </a:r>
          <a:r>
            <a:rPr lang="en-US" i="1" dirty="0"/>
            <a:t>Olfactory Epithelium </a:t>
          </a:r>
          <a:r>
            <a:rPr lang="en-US" dirty="0"/>
            <a:t>has more than 100 million receptor cells of which there are 400-450 different types of receptors specifically designed for aromas which allows us to differentiate nearly 1 trillion different types.</a:t>
          </a:r>
        </a:p>
      </dgm:t>
    </dgm:pt>
    <dgm:pt modelId="{CF4974EC-B74E-4382-9CC0-8D263B2847AD}" type="parTrans" cxnId="{849C11CA-F396-486A-A749-CA4F882BF0DA}">
      <dgm:prSet/>
      <dgm:spPr/>
      <dgm:t>
        <a:bodyPr/>
        <a:lstStyle/>
        <a:p>
          <a:endParaRPr lang="en-US"/>
        </a:p>
      </dgm:t>
    </dgm:pt>
    <dgm:pt modelId="{052E0FA8-ECBF-46E3-9455-A1ED6D60E713}" type="sibTrans" cxnId="{849C11CA-F396-486A-A749-CA4F882BF0DA}">
      <dgm:prSet/>
      <dgm:spPr/>
      <dgm:t>
        <a:bodyPr/>
        <a:lstStyle/>
        <a:p>
          <a:endParaRPr lang="en-US"/>
        </a:p>
      </dgm:t>
    </dgm:pt>
    <dgm:pt modelId="{9C981C41-2AA8-434E-86D8-C734BDB732FE}">
      <dgm:prSet/>
      <dgm:spPr/>
      <dgm:t>
        <a:bodyPr/>
        <a:lstStyle/>
        <a:p>
          <a:r>
            <a:rPr lang="en-US"/>
            <a:t>Neurons from the olfactory receptors bundle together to form the</a:t>
          </a:r>
          <a:r>
            <a:rPr lang="en-US" i="1"/>
            <a:t> Olfactory Nerve</a:t>
          </a:r>
          <a:r>
            <a:rPr lang="en-US"/>
            <a:t> which travel to the </a:t>
          </a:r>
          <a:r>
            <a:rPr lang="en-US" i="1"/>
            <a:t>Olfactory Bulb, </a:t>
          </a:r>
          <a:r>
            <a:rPr lang="en-US"/>
            <a:t>to the Limbic System, triggering structures responsible for adrenal flow, emotion, behavior, motivation, long-term memory, &amp; olfaction.</a:t>
          </a:r>
        </a:p>
      </dgm:t>
    </dgm:pt>
    <dgm:pt modelId="{CA8BE076-E472-484F-9D8B-5C0B9824D03E}" type="parTrans" cxnId="{359942A4-27B1-401E-AEB7-A9DCAB6DFF1B}">
      <dgm:prSet/>
      <dgm:spPr/>
      <dgm:t>
        <a:bodyPr/>
        <a:lstStyle/>
        <a:p>
          <a:endParaRPr lang="en-US"/>
        </a:p>
      </dgm:t>
    </dgm:pt>
    <dgm:pt modelId="{F51D3C71-3FD7-4A35-B05F-5DBA4C8A7B0F}" type="sibTrans" cxnId="{359942A4-27B1-401E-AEB7-A9DCAB6DFF1B}">
      <dgm:prSet/>
      <dgm:spPr/>
      <dgm:t>
        <a:bodyPr/>
        <a:lstStyle/>
        <a:p>
          <a:endParaRPr lang="en-US"/>
        </a:p>
      </dgm:t>
    </dgm:pt>
    <dgm:pt modelId="{8E3DF246-ED27-4247-83F7-A5B2E365703B}">
      <dgm:prSet/>
      <dgm:spPr/>
      <dgm:t>
        <a:bodyPr/>
        <a:lstStyle/>
        <a:p>
          <a:r>
            <a:rPr lang="en-US"/>
            <a:t>The Amygdala, as part of the Limbic system, is responsible for integrating emotion, behavior, etc,.</a:t>
          </a:r>
        </a:p>
      </dgm:t>
    </dgm:pt>
    <dgm:pt modelId="{8E52B03B-AF5D-449C-90C1-48A7CFA2A625}" type="parTrans" cxnId="{298533BA-9B34-45F9-87F3-44284B4F38B3}">
      <dgm:prSet/>
      <dgm:spPr/>
      <dgm:t>
        <a:bodyPr/>
        <a:lstStyle/>
        <a:p>
          <a:endParaRPr lang="en-US"/>
        </a:p>
      </dgm:t>
    </dgm:pt>
    <dgm:pt modelId="{E8651263-FB56-4099-B16E-EB5ACA2BC11A}" type="sibTrans" cxnId="{298533BA-9B34-45F9-87F3-44284B4F38B3}">
      <dgm:prSet/>
      <dgm:spPr/>
      <dgm:t>
        <a:bodyPr/>
        <a:lstStyle/>
        <a:p>
          <a:endParaRPr lang="en-US"/>
        </a:p>
      </dgm:t>
    </dgm:pt>
    <dgm:pt modelId="{3B5B9E32-692F-44F4-979B-04074E577211}">
      <dgm:prSet/>
      <dgm:spPr/>
      <dgm:t>
        <a:bodyPr/>
        <a:lstStyle/>
        <a:p>
          <a:r>
            <a:rPr lang="en-US"/>
            <a:t>The Hypothalamus links the nervous system to the endocrine system by way of the pituitary glad, which triggers the brain to start or stop the production of hormones.</a:t>
          </a:r>
        </a:p>
      </dgm:t>
    </dgm:pt>
    <dgm:pt modelId="{5EEB8627-45AE-47D2-86C8-DA2FF5844EFD}" type="parTrans" cxnId="{28751520-6B48-48C5-97DE-406AA90331A2}">
      <dgm:prSet/>
      <dgm:spPr/>
      <dgm:t>
        <a:bodyPr/>
        <a:lstStyle/>
        <a:p>
          <a:endParaRPr lang="en-US"/>
        </a:p>
      </dgm:t>
    </dgm:pt>
    <dgm:pt modelId="{F64BF8A7-DB90-47CC-BA4C-D6D0902C06FD}" type="sibTrans" cxnId="{28751520-6B48-48C5-97DE-406AA90331A2}">
      <dgm:prSet/>
      <dgm:spPr/>
      <dgm:t>
        <a:bodyPr/>
        <a:lstStyle/>
        <a:p>
          <a:endParaRPr lang="en-US"/>
        </a:p>
      </dgm:t>
    </dgm:pt>
    <dgm:pt modelId="{84CAEA81-364D-114C-BC95-42F942EE7818}" type="pres">
      <dgm:prSet presAssocID="{E4F30916-9482-41E8-B127-3AE1D061FA2C}" presName="diagram" presStyleCnt="0">
        <dgm:presLayoutVars>
          <dgm:dir/>
          <dgm:resizeHandles val="exact"/>
        </dgm:presLayoutVars>
      </dgm:prSet>
      <dgm:spPr/>
    </dgm:pt>
    <dgm:pt modelId="{E1794A45-B071-034D-B3A9-833225882E7D}" type="pres">
      <dgm:prSet presAssocID="{1D876D6F-048E-493D-8700-6101DABB60E0}" presName="node" presStyleLbl="node1" presStyleIdx="0" presStyleCnt="5">
        <dgm:presLayoutVars>
          <dgm:bulletEnabled val="1"/>
        </dgm:presLayoutVars>
      </dgm:prSet>
      <dgm:spPr/>
    </dgm:pt>
    <dgm:pt modelId="{CE71CBD0-975E-B14D-BA39-8A644E393523}" type="pres">
      <dgm:prSet presAssocID="{910D5416-B15C-42A7-BD51-1D7B5975FE1C}" presName="sibTrans" presStyleCnt="0"/>
      <dgm:spPr/>
    </dgm:pt>
    <dgm:pt modelId="{FB74CA02-7B48-364E-A6A2-9EC96673C90E}" type="pres">
      <dgm:prSet presAssocID="{267A7A46-81F0-4428-84A5-5FE50BDF7DD0}" presName="node" presStyleLbl="node1" presStyleIdx="1" presStyleCnt="5">
        <dgm:presLayoutVars>
          <dgm:bulletEnabled val="1"/>
        </dgm:presLayoutVars>
      </dgm:prSet>
      <dgm:spPr/>
    </dgm:pt>
    <dgm:pt modelId="{C76A6227-CEB2-DD46-AC8B-8DF06AD01B86}" type="pres">
      <dgm:prSet presAssocID="{052E0FA8-ECBF-46E3-9455-A1ED6D60E713}" presName="sibTrans" presStyleCnt="0"/>
      <dgm:spPr/>
    </dgm:pt>
    <dgm:pt modelId="{1928004F-CA58-7E47-A499-CD89E7691746}" type="pres">
      <dgm:prSet presAssocID="{9C981C41-2AA8-434E-86D8-C734BDB732FE}" presName="node" presStyleLbl="node1" presStyleIdx="2" presStyleCnt="5">
        <dgm:presLayoutVars>
          <dgm:bulletEnabled val="1"/>
        </dgm:presLayoutVars>
      </dgm:prSet>
      <dgm:spPr/>
    </dgm:pt>
    <dgm:pt modelId="{B4294577-E7A6-7D40-A308-6BED0AD3C5A4}" type="pres">
      <dgm:prSet presAssocID="{F51D3C71-3FD7-4A35-B05F-5DBA4C8A7B0F}" presName="sibTrans" presStyleCnt="0"/>
      <dgm:spPr/>
    </dgm:pt>
    <dgm:pt modelId="{6250DD42-3ADF-9B4F-8567-B9E285089B7A}" type="pres">
      <dgm:prSet presAssocID="{8E3DF246-ED27-4247-83F7-A5B2E365703B}" presName="node" presStyleLbl="node1" presStyleIdx="3" presStyleCnt="5">
        <dgm:presLayoutVars>
          <dgm:bulletEnabled val="1"/>
        </dgm:presLayoutVars>
      </dgm:prSet>
      <dgm:spPr/>
    </dgm:pt>
    <dgm:pt modelId="{A7D53E8A-1219-AF40-A2D1-C5E09CD1CC92}" type="pres">
      <dgm:prSet presAssocID="{E8651263-FB56-4099-B16E-EB5ACA2BC11A}" presName="sibTrans" presStyleCnt="0"/>
      <dgm:spPr/>
    </dgm:pt>
    <dgm:pt modelId="{01CEC1D1-417E-5943-AB46-9145458EB5AA}" type="pres">
      <dgm:prSet presAssocID="{3B5B9E32-692F-44F4-979B-04074E577211}" presName="node" presStyleLbl="node1" presStyleIdx="4" presStyleCnt="5">
        <dgm:presLayoutVars>
          <dgm:bulletEnabled val="1"/>
        </dgm:presLayoutVars>
      </dgm:prSet>
      <dgm:spPr/>
    </dgm:pt>
  </dgm:ptLst>
  <dgm:cxnLst>
    <dgm:cxn modelId="{28751520-6B48-48C5-97DE-406AA90331A2}" srcId="{E4F30916-9482-41E8-B127-3AE1D061FA2C}" destId="{3B5B9E32-692F-44F4-979B-04074E577211}" srcOrd="4" destOrd="0" parTransId="{5EEB8627-45AE-47D2-86C8-DA2FF5844EFD}" sibTransId="{F64BF8A7-DB90-47CC-BA4C-D6D0902C06FD}"/>
    <dgm:cxn modelId="{DDC1AB21-3507-6849-B567-541B5A8E0F34}" type="presOf" srcId="{267A7A46-81F0-4428-84A5-5FE50BDF7DD0}" destId="{FB74CA02-7B48-364E-A6A2-9EC96673C90E}" srcOrd="0" destOrd="0" presId="urn:microsoft.com/office/officeart/2005/8/layout/default"/>
    <dgm:cxn modelId="{9D2F4825-5E85-409D-B1DB-8D92E0B66552}" srcId="{E4F30916-9482-41E8-B127-3AE1D061FA2C}" destId="{1D876D6F-048E-493D-8700-6101DABB60E0}" srcOrd="0" destOrd="0" parTransId="{05B639FF-9DFD-4A08-99AD-19DCE8581BDA}" sibTransId="{910D5416-B15C-42A7-BD51-1D7B5975FE1C}"/>
    <dgm:cxn modelId="{E4E86E3B-3D78-5449-A659-F619ED39B810}" type="presOf" srcId="{8E3DF246-ED27-4247-83F7-A5B2E365703B}" destId="{6250DD42-3ADF-9B4F-8567-B9E285089B7A}" srcOrd="0" destOrd="0" presId="urn:microsoft.com/office/officeart/2005/8/layout/default"/>
    <dgm:cxn modelId="{2EB9144C-1861-A743-9499-54F4FBC96D67}" type="presOf" srcId="{9C981C41-2AA8-434E-86D8-C734BDB732FE}" destId="{1928004F-CA58-7E47-A499-CD89E7691746}" srcOrd="0" destOrd="0" presId="urn:microsoft.com/office/officeart/2005/8/layout/default"/>
    <dgm:cxn modelId="{AF0B6055-C289-3143-96EE-E5B56C8274A8}" type="presOf" srcId="{E4F30916-9482-41E8-B127-3AE1D061FA2C}" destId="{84CAEA81-364D-114C-BC95-42F942EE7818}" srcOrd="0" destOrd="0" presId="urn:microsoft.com/office/officeart/2005/8/layout/default"/>
    <dgm:cxn modelId="{89557966-B39E-B94C-9504-4D34071FAAD6}" type="presOf" srcId="{3B5B9E32-692F-44F4-979B-04074E577211}" destId="{01CEC1D1-417E-5943-AB46-9145458EB5AA}" srcOrd="0" destOrd="0" presId="urn:microsoft.com/office/officeart/2005/8/layout/default"/>
    <dgm:cxn modelId="{359942A4-27B1-401E-AEB7-A9DCAB6DFF1B}" srcId="{E4F30916-9482-41E8-B127-3AE1D061FA2C}" destId="{9C981C41-2AA8-434E-86D8-C734BDB732FE}" srcOrd="2" destOrd="0" parTransId="{CA8BE076-E472-484F-9D8B-5C0B9824D03E}" sibTransId="{F51D3C71-3FD7-4A35-B05F-5DBA4C8A7B0F}"/>
    <dgm:cxn modelId="{298533BA-9B34-45F9-87F3-44284B4F38B3}" srcId="{E4F30916-9482-41E8-B127-3AE1D061FA2C}" destId="{8E3DF246-ED27-4247-83F7-A5B2E365703B}" srcOrd="3" destOrd="0" parTransId="{8E52B03B-AF5D-449C-90C1-48A7CFA2A625}" sibTransId="{E8651263-FB56-4099-B16E-EB5ACA2BC11A}"/>
    <dgm:cxn modelId="{849C11CA-F396-486A-A749-CA4F882BF0DA}" srcId="{E4F30916-9482-41E8-B127-3AE1D061FA2C}" destId="{267A7A46-81F0-4428-84A5-5FE50BDF7DD0}" srcOrd="1" destOrd="0" parTransId="{CF4974EC-B74E-4382-9CC0-8D263B2847AD}" sibTransId="{052E0FA8-ECBF-46E3-9455-A1ED6D60E713}"/>
    <dgm:cxn modelId="{8F8529EA-45E0-BC44-A78A-09608082D6F5}" type="presOf" srcId="{1D876D6F-048E-493D-8700-6101DABB60E0}" destId="{E1794A45-B071-034D-B3A9-833225882E7D}" srcOrd="0" destOrd="0" presId="urn:microsoft.com/office/officeart/2005/8/layout/default"/>
    <dgm:cxn modelId="{C42B2DD7-C416-8448-8DE1-EC07C71EB0CB}" type="presParOf" srcId="{84CAEA81-364D-114C-BC95-42F942EE7818}" destId="{E1794A45-B071-034D-B3A9-833225882E7D}" srcOrd="0" destOrd="0" presId="urn:microsoft.com/office/officeart/2005/8/layout/default"/>
    <dgm:cxn modelId="{D0390BEA-52A2-D849-8B20-1FCB8135ED82}" type="presParOf" srcId="{84CAEA81-364D-114C-BC95-42F942EE7818}" destId="{CE71CBD0-975E-B14D-BA39-8A644E393523}" srcOrd="1" destOrd="0" presId="urn:microsoft.com/office/officeart/2005/8/layout/default"/>
    <dgm:cxn modelId="{283E6814-1BED-CA4A-8F94-30B474ABC214}" type="presParOf" srcId="{84CAEA81-364D-114C-BC95-42F942EE7818}" destId="{FB74CA02-7B48-364E-A6A2-9EC96673C90E}" srcOrd="2" destOrd="0" presId="urn:microsoft.com/office/officeart/2005/8/layout/default"/>
    <dgm:cxn modelId="{DC26F6F1-B3B1-1948-8B45-90FB24215047}" type="presParOf" srcId="{84CAEA81-364D-114C-BC95-42F942EE7818}" destId="{C76A6227-CEB2-DD46-AC8B-8DF06AD01B86}" srcOrd="3" destOrd="0" presId="urn:microsoft.com/office/officeart/2005/8/layout/default"/>
    <dgm:cxn modelId="{602CD5DB-6576-D04A-BA8D-9FA246147520}" type="presParOf" srcId="{84CAEA81-364D-114C-BC95-42F942EE7818}" destId="{1928004F-CA58-7E47-A499-CD89E7691746}" srcOrd="4" destOrd="0" presId="urn:microsoft.com/office/officeart/2005/8/layout/default"/>
    <dgm:cxn modelId="{643153FC-CEDF-1145-BAC1-7FBF58053325}" type="presParOf" srcId="{84CAEA81-364D-114C-BC95-42F942EE7818}" destId="{B4294577-E7A6-7D40-A308-6BED0AD3C5A4}" srcOrd="5" destOrd="0" presId="urn:microsoft.com/office/officeart/2005/8/layout/default"/>
    <dgm:cxn modelId="{6305C668-60E2-A349-9C91-CEA3EFE39CDF}" type="presParOf" srcId="{84CAEA81-364D-114C-BC95-42F942EE7818}" destId="{6250DD42-3ADF-9B4F-8567-B9E285089B7A}" srcOrd="6" destOrd="0" presId="urn:microsoft.com/office/officeart/2005/8/layout/default"/>
    <dgm:cxn modelId="{7C06F4B6-6EBB-4E41-A483-4B7E6DF4B1E3}" type="presParOf" srcId="{84CAEA81-364D-114C-BC95-42F942EE7818}" destId="{A7D53E8A-1219-AF40-A2D1-C5E09CD1CC92}" srcOrd="7" destOrd="0" presId="urn:microsoft.com/office/officeart/2005/8/layout/default"/>
    <dgm:cxn modelId="{9E2447BC-64C9-194B-A66A-DB15EA492C72}" type="presParOf" srcId="{84CAEA81-364D-114C-BC95-42F942EE7818}" destId="{01CEC1D1-417E-5943-AB46-9145458EB5AA}"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9FE0690-016F-4A44-97B4-1B83102817A7}"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CB5BAF40-5F6A-447D-9A90-378AED1E220F}">
      <dgm:prSet custT="1"/>
      <dgm:spPr/>
      <dgm:t>
        <a:bodyPr/>
        <a:lstStyle/>
        <a:p>
          <a:r>
            <a:rPr lang="en-US" sz="1400" dirty="0"/>
            <a:t>In our clinic, we diffuse oils site wide, but with each session we purposefully provide direct inhalation of a chosen oil for maximum effectiveness</a:t>
          </a:r>
        </a:p>
      </dgm:t>
    </dgm:pt>
    <dgm:pt modelId="{464CDFC8-AADD-4676-A2AA-67093F3223B1}" type="parTrans" cxnId="{79052312-B7C1-44B6-BF30-B0C04314CF3B}">
      <dgm:prSet/>
      <dgm:spPr/>
      <dgm:t>
        <a:bodyPr/>
        <a:lstStyle/>
        <a:p>
          <a:endParaRPr lang="en-US"/>
        </a:p>
      </dgm:t>
    </dgm:pt>
    <dgm:pt modelId="{38E6C99C-72E2-4BD4-8E04-7BE6B7CC57FF}" type="sibTrans" cxnId="{79052312-B7C1-44B6-BF30-B0C04314CF3B}">
      <dgm:prSet/>
      <dgm:spPr/>
      <dgm:t>
        <a:bodyPr/>
        <a:lstStyle/>
        <a:p>
          <a:endParaRPr lang="en-US"/>
        </a:p>
      </dgm:t>
    </dgm:pt>
    <dgm:pt modelId="{3EC9CD12-5464-4BDF-B135-70B38B6A3622}">
      <dgm:prSet custT="1"/>
      <dgm:spPr/>
      <dgm:t>
        <a:bodyPr/>
        <a:lstStyle/>
        <a:p>
          <a:pPr>
            <a:buFont typeface="+mj-lt"/>
            <a:buAutoNum type="arabicPeriod"/>
          </a:pPr>
          <a:r>
            <a:rPr lang="en-US" sz="1600" dirty="0"/>
            <a:t>Obtain two drops of a selected oil and disperse between two hands which will be directly applied to the non-contact surface of the face cradle cover.</a:t>
          </a:r>
          <a:r>
            <a:rPr lang="en-US" sz="1600" dirty="0">
              <a:solidFill>
                <a:srgbClr val="FF0000"/>
              </a:solidFill>
            </a:rPr>
            <a:t> </a:t>
          </a:r>
          <a:r>
            <a:rPr lang="en-US" sz="1600" b="1" i="1" u="sng" dirty="0">
              <a:solidFill>
                <a:srgbClr val="FF0000"/>
              </a:solidFill>
            </a:rPr>
            <a:t>Ensure the oil will have no chance of contacting the client’s skin when in the prone position</a:t>
          </a:r>
          <a:endParaRPr lang="en-US" sz="1600" dirty="0">
            <a:solidFill>
              <a:srgbClr val="FF0000"/>
            </a:solidFill>
          </a:endParaRPr>
        </a:p>
      </dgm:t>
    </dgm:pt>
    <dgm:pt modelId="{747B00B0-5E27-47E5-8542-43E31C15D21E}" type="parTrans" cxnId="{086A76AD-2316-43E7-836F-946C9BEBEA17}">
      <dgm:prSet/>
      <dgm:spPr/>
      <dgm:t>
        <a:bodyPr/>
        <a:lstStyle/>
        <a:p>
          <a:endParaRPr lang="en-US"/>
        </a:p>
      </dgm:t>
    </dgm:pt>
    <dgm:pt modelId="{0F3CD96E-E9F8-4601-9720-74C64C8F414C}" type="sibTrans" cxnId="{086A76AD-2316-43E7-836F-946C9BEBEA17}">
      <dgm:prSet/>
      <dgm:spPr/>
      <dgm:t>
        <a:bodyPr/>
        <a:lstStyle/>
        <a:p>
          <a:endParaRPr lang="en-US"/>
        </a:p>
      </dgm:t>
    </dgm:pt>
    <dgm:pt modelId="{7F7AD7DA-8D0D-4CF7-87B8-3AF52A0D31B9}">
      <dgm:prSet custT="1"/>
      <dgm:spPr/>
      <dgm:t>
        <a:bodyPr/>
        <a:lstStyle/>
        <a:p>
          <a:pPr>
            <a:buFont typeface="+mj-lt"/>
            <a:buAutoNum type="arabicPeriod"/>
          </a:pPr>
          <a:r>
            <a:rPr lang="en-US" sz="1600" dirty="0"/>
            <a:t>Any remaining essential oil on the practitioner’s hands will be diffused when combined with their chosen emollient</a:t>
          </a:r>
        </a:p>
      </dgm:t>
    </dgm:pt>
    <dgm:pt modelId="{1B62038C-ECD6-430F-80AB-FECBDC5C1A31}" type="parTrans" cxnId="{03CF9D02-C899-4703-B819-DE41D901F435}">
      <dgm:prSet/>
      <dgm:spPr/>
      <dgm:t>
        <a:bodyPr/>
        <a:lstStyle/>
        <a:p>
          <a:endParaRPr lang="en-US"/>
        </a:p>
      </dgm:t>
    </dgm:pt>
    <dgm:pt modelId="{FA2518F1-A52B-42FB-BF31-2BF5AF6A3222}" type="sibTrans" cxnId="{03CF9D02-C899-4703-B819-DE41D901F435}">
      <dgm:prSet/>
      <dgm:spPr/>
      <dgm:t>
        <a:bodyPr/>
        <a:lstStyle/>
        <a:p>
          <a:endParaRPr lang="en-US"/>
        </a:p>
      </dgm:t>
    </dgm:pt>
    <dgm:pt modelId="{2836F3E9-A05E-4FA7-848A-4699AD4FDB36}">
      <dgm:prSet custT="1"/>
      <dgm:spPr/>
      <dgm:t>
        <a:bodyPr/>
        <a:lstStyle/>
        <a:p>
          <a:pPr>
            <a:buFont typeface="+mj-lt"/>
            <a:buAutoNum type="arabicPeriod"/>
          </a:pPr>
          <a:r>
            <a:rPr lang="en-US" sz="1600" dirty="0"/>
            <a:t>After the client has turned to the supine position, the practitioner will distribute another two drops of the essential oil to then be dispersed between two hands and applied to the sheet near the client’s shoulders. </a:t>
          </a:r>
          <a:r>
            <a:rPr lang="en-US" sz="1600" b="1" i="1" u="sng" dirty="0">
              <a:solidFill>
                <a:srgbClr val="FF0000"/>
              </a:solidFill>
            </a:rPr>
            <a:t>Ensure the oil will have no chance of contacting the client’s skin when in the supine position</a:t>
          </a:r>
          <a:endParaRPr lang="en-US" sz="1600" dirty="0">
            <a:solidFill>
              <a:srgbClr val="FF0000"/>
            </a:solidFill>
          </a:endParaRPr>
        </a:p>
      </dgm:t>
    </dgm:pt>
    <dgm:pt modelId="{49A73B2A-0CA5-4A08-B40B-FD78A36B961D}" type="parTrans" cxnId="{4675F625-F3C6-42B6-95E2-FB32567BFAD8}">
      <dgm:prSet/>
      <dgm:spPr/>
      <dgm:t>
        <a:bodyPr/>
        <a:lstStyle/>
        <a:p>
          <a:endParaRPr lang="en-US"/>
        </a:p>
      </dgm:t>
    </dgm:pt>
    <dgm:pt modelId="{F9D2DEA0-7CAB-4353-9A28-4A7AD9A3DE7F}" type="sibTrans" cxnId="{4675F625-F3C6-42B6-95E2-FB32567BFAD8}">
      <dgm:prSet/>
      <dgm:spPr/>
      <dgm:t>
        <a:bodyPr/>
        <a:lstStyle/>
        <a:p>
          <a:endParaRPr lang="en-US"/>
        </a:p>
      </dgm:t>
    </dgm:pt>
    <dgm:pt modelId="{C6BF6278-B236-41AA-875E-95BB7080B21E}">
      <dgm:prSet custT="1"/>
      <dgm:spPr/>
      <dgm:t>
        <a:bodyPr/>
        <a:lstStyle/>
        <a:p>
          <a:pPr>
            <a:buFont typeface="+mj-lt"/>
            <a:buAutoNum type="arabicPeriod"/>
          </a:pPr>
          <a:r>
            <a:rPr lang="en-US" sz="1600" dirty="0"/>
            <a:t>Any remaining essential oil on the practitioner’s hands will be diffused when combined with their chosen emollient</a:t>
          </a:r>
        </a:p>
      </dgm:t>
    </dgm:pt>
    <dgm:pt modelId="{0AE3EB80-7837-4489-8B9C-2CD354431D72}" type="parTrans" cxnId="{DCA888F0-57FE-414F-AB9B-24C2899C265A}">
      <dgm:prSet/>
      <dgm:spPr/>
      <dgm:t>
        <a:bodyPr/>
        <a:lstStyle/>
        <a:p>
          <a:endParaRPr lang="en-US"/>
        </a:p>
      </dgm:t>
    </dgm:pt>
    <dgm:pt modelId="{626553E0-1618-4410-BDF4-56B393C7D857}" type="sibTrans" cxnId="{DCA888F0-57FE-414F-AB9B-24C2899C265A}">
      <dgm:prSet/>
      <dgm:spPr/>
      <dgm:t>
        <a:bodyPr/>
        <a:lstStyle/>
        <a:p>
          <a:endParaRPr lang="en-US"/>
        </a:p>
      </dgm:t>
    </dgm:pt>
    <dgm:pt modelId="{26D1954E-7A22-4E48-A6E9-DFEAEB821DBA}">
      <dgm:prSet/>
      <dgm:spPr/>
      <dgm:t>
        <a:bodyPr/>
        <a:lstStyle/>
        <a:p>
          <a:pPr>
            <a:buFont typeface="+mj-lt"/>
            <a:buAutoNum type="arabicPeriod"/>
          </a:pPr>
          <a:endParaRPr lang="en-US" sz="1400" dirty="0"/>
        </a:p>
      </dgm:t>
    </dgm:pt>
    <dgm:pt modelId="{B8CD4BDC-7899-E247-8D34-A344C101032A}" type="parTrans" cxnId="{84010F30-CF4C-1948-B58E-C0C2583CF0EE}">
      <dgm:prSet/>
      <dgm:spPr/>
      <dgm:t>
        <a:bodyPr/>
        <a:lstStyle/>
        <a:p>
          <a:endParaRPr lang="en-US"/>
        </a:p>
      </dgm:t>
    </dgm:pt>
    <dgm:pt modelId="{1C500760-F4A7-184F-84BF-0F5430EFFC5C}" type="sibTrans" cxnId="{84010F30-CF4C-1948-B58E-C0C2583CF0EE}">
      <dgm:prSet/>
      <dgm:spPr/>
      <dgm:t>
        <a:bodyPr/>
        <a:lstStyle/>
        <a:p>
          <a:endParaRPr lang="en-US"/>
        </a:p>
      </dgm:t>
    </dgm:pt>
    <dgm:pt modelId="{9391FDB5-0EA0-2A4A-85CC-9D59C4D49685}">
      <dgm:prSet/>
      <dgm:spPr/>
      <dgm:t>
        <a:bodyPr/>
        <a:lstStyle/>
        <a:p>
          <a:pPr>
            <a:buFont typeface="+mj-lt"/>
            <a:buAutoNum type="arabicPeriod"/>
          </a:pPr>
          <a:endParaRPr lang="en-US" sz="1400" dirty="0"/>
        </a:p>
      </dgm:t>
    </dgm:pt>
    <dgm:pt modelId="{113260AB-84BA-194E-B9E1-D78AAF41E4DE}" type="parTrans" cxnId="{93644023-3CD5-CB4B-A8DB-8BA9BAB59AAA}">
      <dgm:prSet/>
      <dgm:spPr/>
      <dgm:t>
        <a:bodyPr/>
        <a:lstStyle/>
        <a:p>
          <a:endParaRPr lang="en-US"/>
        </a:p>
      </dgm:t>
    </dgm:pt>
    <dgm:pt modelId="{DA4A0F05-8F07-1543-8439-CFAEFA4C0FCA}" type="sibTrans" cxnId="{93644023-3CD5-CB4B-A8DB-8BA9BAB59AAA}">
      <dgm:prSet/>
      <dgm:spPr/>
      <dgm:t>
        <a:bodyPr/>
        <a:lstStyle/>
        <a:p>
          <a:endParaRPr lang="en-US"/>
        </a:p>
      </dgm:t>
    </dgm:pt>
    <dgm:pt modelId="{09B905C1-230C-BE4F-9D97-D6DFF7F08F8D}">
      <dgm:prSet custT="1"/>
      <dgm:spPr/>
      <dgm:t>
        <a:bodyPr/>
        <a:lstStyle/>
        <a:p>
          <a:pPr>
            <a:buFont typeface="+mj-lt"/>
            <a:buAutoNum type="arabicPeriod"/>
          </a:pPr>
          <a:endParaRPr lang="en-US" sz="1600" dirty="0"/>
        </a:p>
      </dgm:t>
    </dgm:pt>
    <dgm:pt modelId="{210EC090-C02C-404E-97EF-06129C498B19}" type="parTrans" cxnId="{8947EF38-3FC7-5D4C-88BE-E11A6621F0CE}">
      <dgm:prSet/>
      <dgm:spPr/>
      <dgm:t>
        <a:bodyPr/>
        <a:lstStyle/>
        <a:p>
          <a:endParaRPr lang="en-US"/>
        </a:p>
      </dgm:t>
    </dgm:pt>
    <dgm:pt modelId="{01B991C2-B008-DB47-B669-4CDF5EFB26C0}" type="sibTrans" cxnId="{8947EF38-3FC7-5D4C-88BE-E11A6621F0CE}">
      <dgm:prSet/>
      <dgm:spPr/>
      <dgm:t>
        <a:bodyPr/>
        <a:lstStyle/>
        <a:p>
          <a:endParaRPr lang="en-US"/>
        </a:p>
      </dgm:t>
    </dgm:pt>
    <dgm:pt modelId="{5E73A235-71E3-044C-9786-16791742CA3A}">
      <dgm:prSet custT="1"/>
      <dgm:spPr/>
      <dgm:t>
        <a:bodyPr/>
        <a:lstStyle/>
        <a:p>
          <a:pPr>
            <a:buFont typeface="+mj-lt"/>
            <a:buAutoNum type="arabicPeriod"/>
          </a:pPr>
          <a:endParaRPr lang="en-US" sz="1600" dirty="0"/>
        </a:p>
      </dgm:t>
    </dgm:pt>
    <dgm:pt modelId="{DFACA1D7-C9E9-874E-B33B-E71C4502B3D2}" type="parTrans" cxnId="{523B63EC-1C60-1641-B04F-DCC7D7182E46}">
      <dgm:prSet/>
      <dgm:spPr/>
      <dgm:t>
        <a:bodyPr/>
        <a:lstStyle/>
        <a:p>
          <a:endParaRPr lang="en-US"/>
        </a:p>
      </dgm:t>
    </dgm:pt>
    <dgm:pt modelId="{3AB9DBA4-AF72-9E44-ABA9-57A1BBFB1845}" type="sibTrans" cxnId="{523B63EC-1C60-1641-B04F-DCC7D7182E46}">
      <dgm:prSet/>
      <dgm:spPr/>
      <dgm:t>
        <a:bodyPr/>
        <a:lstStyle/>
        <a:p>
          <a:endParaRPr lang="en-US"/>
        </a:p>
      </dgm:t>
    </dgm:pt>
    <dgm:pt modelId="{D3CCABDE-4D75-FA45-A164-F17D0BE32584}">
      <dgm:prSet custT="1"/>
      <dgm:spPr/>
      <dgm:t>
        <a:bodyPr/>
        <a:lstStyle/>
        <a:p>
          <a:pPr>
            <a:buFont typeface="+mj-lt"/>
            <a:buAutoNum type="arabicPeriod"/>
          </a:pPr>
          <a:endParaRPr lang="en-US" sz="1600" dirty="0"/>
        </a:p>
      </dgm:t>
    </dgm:pt>
    <dgm:pt modelId="{B15B34BE-0617-B34B-9C65-25D7AFE01DAC}" type="parTrans" cxnId="{6BE17B34-6103-354D-B413-2481D88056BD}">
      <dgm:prSet/>
      <dgm:spPr/>
      <dgm:t>
        <a:bodyPr/>
        <a:lstStyle/>
        <a:p>
          <a:endParaRPr lang="en-US"/>
        </a:p>
      </dgm:t>
    </dgm:pt>
    <dgm:pt modelId="{F00666FF-7894-C44D-B42D-A055B46B2760}" type="sibTrans" cxnId="{6BE17B34-6103-354D-B413-2481D88056BD}">
      <dgm:prSet/>
      <dgm:spPr/>
      <dgm:t>
        <a:bodyPr/>
        <a:lstStyle/>
        <a:p>
          <a:endParaRPr lang="en-US"/>
        </a:p>
      </dgm:t>
    </dgm:pt>
    <dgm:pt modelId="{C3B6A69B-3C2B-BB42-972C-63698E73D7D0}" type="pres">
      <dgm:prSet presAssocID="{D9FE0690-016F-4A44-97B4-1B83102817A7}" presName="linear" presStyleCnt="0">
        <dgm:presLayoutVars>
          <dgm:animLvl val="lvl"/>
          <dgm:resizeHandles val="exact"/>
        </dgm:presLayoutVars>
      </dgm:prSet>
      <dgm:spPr/>
    </dgm:pt>
    <dgm:pt modelId="{30D3C0F0-42B9-4447-8196-04C11988A498}" type="pres">
      <dgm:prSet presAssocID="{CB5BAF40-5F6A-447D-9A90-378AED1E220F}" presName="parentText" presStyleLbl="node1" presStyleIdx="0" presStyleCnt="1" custScaleY="200245">
        <dgm:presLayoutVars>
          <dgm:chMax val="0"/>
          <dgm:bulletEnabled val="1"/>
        </dgm:presLayoutVars>
      </dgm:prSet>
      <dgm:spPr/>
    </dgm:pt>
    <dgm:pt modelId="{0F8BF07B-16E8-B24B-8209-AA645D493832}" type="pres">
      <dgm:prSet presAssocID="{CB5BAF40-5F6A-447D-9A90-378AED1E220F}" presName="childText" presStyleLbl="revTx" presStyleIdx="0" presStyleCnt="1">
        <dgm:presLayoutVars>
          <dgm:bulletEnabled val="1"/>
        </dgm:presLayoutVars>
      </dgm:prSet>
      <dgm:spPr/>
    </dgm:pt>
  </dgm:ptLst>
  <dgm:cxnLst>
    <dgm:cxn modelId="{03CF9D02-C899-4703-B819-DE41D901F435}" srcId="{CB5BAF40-5F6A-447D-9A90-378AED1E220F}" destId="{7F7AD7DA-8D0D-4CF7-87B8-3AF52A0D31B9}" srcOrd="4" destOrd="0" parTransId="{1B62038C-ECD6-430F-80AB-FECBDC5C1A31}" sibTransId="{FA2518F1-A52B-42FB-BF31-2BF5AF6A3222}"/>
    <dgm:cxn modelId="{A8D62310-5920-D84F-96A2-3E238AA6C2BF}" type="presOf" srcId="{7F7AD7DA-8D0D-4CF7-87B8-3AF52A0D31B9}" destId="{0F8BF07B-16E8-B24B-8209-AA645D493832}" srcOrd="0" destOrd="4" presId="urn:microsoft.com/office/officeart/2005/8/layout/vList2"/>
    <dgm:cxn modelId="{79052312-B7C1-44B6-BF30-B0C04314CF3B}" srcId="{D9FE0690-016F-4A44-97B4-1B83102817A7}" destId="{CB5BAF40-5F6A-447D-9A90-378AED1E220F}" srcOrd="0" destOrd="0" parTransId="{464CDFC8-AADD-4676-A2AA-67093F3223B1}" sibTransId="{38E6C99C-72E2-4BD4-8E04-7BE6B7CC57FF}"/>
    <dgm:cxn modelId="{93644023-3CD5-CB4B-A8DB-8BA9BAB59AAA}" srcId="{CB5BAF40-5F6A-447D-9A90-378AED1E220F}" destId="{9391FDB5-0EA0-2A4A-85CC-9D59C4D49685}" srcOrd="1" destOrd="0" parTransId="{113260AB-84BA-194E-B9E1-D78AAF41E4DE}" sibTransId="{DA4A0F05-8F07-1543-8439-CFAEFA4C0FCA}"/>
    <dgm:cxn modelId="{4675F625-F3C6-42B6-95E2-FB32567BFAD8}" srcId="{CB5BAF40-5F6A-447D-9A90-378AED1E220F}" destId="{2836F3E9-A05E-4FA7-848A-4699AD4FDB36}" srcOrd="6" destOrd="0" parTransId="{49A73B2A-0CA5-4A08-B40B-FD78A36B961D}" sibTransId="{F9D2DEA0-7CAB-4353-9A28-4A7AD9A3DE7F}"/>
    <dgm:cxn modelId="{A4B3482B-B735-304A-9C99-DFA464678233}" type="presOf" srcId="{D9FE0690-016F-4A44-97B4-1B83102817A7}" destId="{C3B6A69B-3C2B-BB42-972C-63698E73D7D0}" srcOrd="0" destOrd="0" presId="urn:microsoft.com/office/officeart/2005/8/layout/vList2"/>
    <dgm:cxn modelId="{84010F30-CF4C-1948-B58E-C0C2583CF0EE}" srcId="{CB5BAF40-5F6A-447D-9A90-378AED1E220F}" destId="{26D1954E-7A22-4E48-A6E9-DFEAEB821DBA}" srcOrd="0" destOrd="0" parTransId="{B8CD4BDC-7899-E247-8D34-A344C101032A}" sibTransId="{1C500760-F4A7-184F-84BF-0F5430EFFC5C}"/>
    <dgm:cxn modelId="{6BE17B34-6103-354D-B413-2481D88056BD}" srcId="{CB5BAF40-5F6A-447D-9A90-378AED1E220F}" destId="{D3CCABDE-4D75-FA45-A164-F17D0BE32584}" srcOrd="7" destOrd="0" parTransId="{B15B34BE-0617-B34B-9C65-25D7AFE01DAC}" sibTransId="{F00666FF-7894-C44D-B42D-A055B46B2760}"/>
    <dgm:cxn modelId="{8947EF38-3FC7-5D4C-88BE-E11A6621F0CE}" srcId="{CB5BAF40-5F6A-447D-9A90-378AED1E220F}" destId="{09B905C1-230C-BE4F-9D97-D6DFF7F08F8D}" srcOrd="3" destOrd="0" parTransId="{210EC090-C02C-404E-97EF-06129C498B19}" sibTransId="{01B991C2-B008-DB47-B669-4CDF5EFB26C0}"/>
    <dgm:cxn modelId="{71A6863B-79EC-704A-98B2-CC73B0A97F7C}" type="presOf" srcId="{CB5BAF40-5F6A-447D-9A90-378AED1E220F}" destId="{30D3C0F0-42B9-4447-8196-04C11988A498}" srcOrd="0" destOrd="0" presId="urn:microsoft.com/office/officeart/2005/8/layout/vList2"/>
    <dgm:cxn modelId="{BF5BFD3B-986D-904B-8D50-E91ECA34E1F5}" type="presOf" srcId="{D3CCABDE-4D75-FA45-A164-F17D0BE32584}" destId="{0F8BF07B-16E8-B24B-8209-AA645D493832}" srcOrd="0" destOrd="7" presId="urn:microsoft.com/office/officeart/2005/8/layout/vList2"/>
    <dgm:cxn modelId="{D65F5346-0B64-7041-AB61-B46F18298B18}" type="presOf" srcId="{5E73A235-71E3-044C-9786-16791742CA3A}" destId="{0F8BF07B-16E8-B24B-8209-AA645D493832}" srcOrd="0" destOrd="5" presId="urn:microsoft.com/office/officeart/2005/8/layout/vList2"/>
    <dgm:cxn modelId="{1414FF51-BBEC-C247-BEC5-BFCE717B934D}" type="presOf" srcId="{2836F3E9-A05E-4FA7-848A-4699AD4FDB36}" destId="{0F8BF07B-16E8-B24B-8209-AA645D493832}" srcOrd="0" destOrd="6" presId="urn:microsoft.com/office/officeart/2005/8/layout/vList2"/>
    <dgm:cxn modelId="{52993674-AA39-D648-9BAE-C893B23F8065}" type="presOf" srcId="{26D1954E-7A22-4E48-A6E9-DFEAEB821DBA}" destId="{0F8BF07B-16E8-B24B-8209-AA645D493832}" srcOrd="0" destOrd="0" presId="urn:microsoft.com/office/officeart/2005/8/layout/vList2"/>
    <dgm:cxn modelId="{086A76AD-2316-43E7-836F-946C9BEBEA17}" srcId="{CB5BAF40-5F6A-447D-9A90-378AED1E220F}" destId="{3EC9CD12-5464-4BDF-B135-70B38B6A3622}" srcOrd="2" destOrd="0" parTransId="{747B00B0-5E27-47E5-8542-43E31C15D21E}" sibTransId="{0F3CD96E-E9F8-4601-9720-74C64C8F414C}"/>
    <dgm:cxn modelId="{B81227BE-1CD0-2D4A-91C5-A9D2E3DA1DCF}" type="presOf" srcId="{09B905C1-230C-BE4F-9D97-D6DFF7F08F8D}" destId="{0F8BF07B-16E8-B24B-8209-AA645D493832}" srcOrd="0" destOrd="3" presId="urn:microsoft.com/office/officeart/2005/8/layout/vList2"/>
    <dgm:cxn modelId="{2761DBCB-07B5-2844-8011-CFB1050A8822}" type="presOf" srcId="{9391FDB5-0EA0-2A4A-85CC-9D59C4D49685}" destId="{0F8BF07B-16E8-B24B-8209-AA645D493832}" srcOrd="0" destOrd="1" presId="urn:microsoft.com/office/officeart/2005/8/layout/vList2"/>
    <dgm:cxn modelId="{523B63EC-1C60-1641-B04F-DCC7D7182E46}" srcId="{CB5BAF40-5F6A-447D-9A90-378AED1E220F}" destId="{5E73A235-71E3-044C-9786-16791742CA3A}" srcOrd="5" destOrd="0" parTransId="{DFACA1D7-C9E9-874E-B33B-E71C4502B3D2}" sibTransId="{3AB9DBA4-AF72-9E44-ABA9-57A1BBFB1845}"/>
    <dgm:cxn modelId="{CD8A25EE-A14A-0E4A-B14D-0B48FE2CDDD0}" type="presOf" srcId="{C6BF6278-B236-41AA-875E-95BB7080B21E}" destId="{0F8BF07B-16E8-B24B-8209-AA645D493832}" srcOrd="0" destOrd="8" presId="urn:microsoft.com/office/officeart/2005/8/layout/vList2"/>
    <dgm:cxn modelId="{DCA888F0-57FE-414F-AB9B-24C2899C265A}" srcId="{CB5BAF40-5F6A-447D-9A90-378AED1E220F}" destId="{C6BF6278-B236-41AA-875E-95BB7080B21E}" srcOrd="8" destOrd="0" parTransId="{0AE3EB80-7837-4489-8B9C-2CD354431D72}" sibTransId="{626553E0-1618-4410-BDF4-56B393C7D857}"/>
    <dgm:cxn modelId="{4E57CDFF-DB3A-6F49-84BC-6355005276E7}" type="presOf" srcId="{3EC9CD12-5464-4BDF-B135-70B38B6A3622}" destId="{0F8BF07B-16E8-B24B-8209-AA645D493832}" srcOrd="0" destOrd="2" presId="urn:microsoft.com/office/officeart/2005/8/layout/vList2"/>
    <dgm:cxn modelId="{D17AE47E-DA4A-3D4A-A65A-033CA152BF95}" type="presParOf" srcId="{C3B6A69B-3C2B-BB42-972C-63698E73D7D0}" destId="{30D3C0F0-42B9-4447-8196-04C11988A498}" srcOrd="0" destOrd="0" presId="urn:microsoft.com/office/officeart/2005/8/layout/vList2"/>
    <dgm:cxn modelId="{619603B1-DE73-884D-9150-0971E21312B0}" type="presParOf" srcId="{C3B6A69B-3C2B-BB42-972C-63698E73D7D0}" destId="{0F8BF07B-16E8-B24B-8209-AA645D493832}"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1FB000-C2DA-2645-B2D0-F87D75CB108E}">
      <dsp:nvSpPr>
        <dsp:cNvPr id="0" name=""/>
        <dsp:cNvSpPr/>
      </dsp:nvSpPr>
      <dsp:spPr>
        <a:xfrm>
          <a:off x="0" y="289757"/>
          <a:ext cx="5821767" cy="902508"/>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Essential oils aren’t oils at all, but instead concentrated organic elements.</a:t>
          </a:r>
        </a:p>
      </dsp:txBody>
      <dsp:txXfrm>
        <a:off x="44057" y="333814"/>
        <a:ext cx="5733653" cy="814394"/>
      </dsp:txXfrm>
    </dsp:sp>
    <dsp:sp modelId="{4B717A2B-21E6-CF43-88E3-CD08FA378C4E}">
      <dsp:nvSpPr>
        <dsp:cNvPr id="0" name=""/>
        <dsp:cNvSpPr/>
      </dsp:nvSpPr>
      <dsp:spPr>
        <a:xfrm>
          <a:off x="0" y="1241225"/>
          <a:ext cx="5821767" cy="902508"/>
        </a:xfrm>
        <a:prstGeom prst="roundRect">
          <a:avLst/>
        </a:prstGeom>
        <a:solidFill>
          <a:schemeClr val="accent2">
            <a:hueOff val="-2803950"/>
            <a:satOff val="-10215"/>
            <a:lumOff val="392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Fragrance oils are not essential oils and should not contain the word fragrance in their description.</a:t>
          </a:r>
        </a:p>
      </dsp:txBody>
      <dsp:txXfrm>
        <a:off x="44057" y="1285282"/>
        <a:ext cx="5733653" cy="814394"/>
      </dsp:txXfrm>
    </dsp:sp>
    <dsp:sp modelId="{CAB0336E-67A5-3A42-B074-68F69A8B7AD9}">
      <dsp:nvSpPr>
        <dsp:cNvPr id="0" name=""/>
        <dsp:cNvSpPr/>
      </dsp:nvSpPr>
      <dsp:spPr>
        <a:xfrm>
          <a:off x="0" y="2192694"/>
          <a:ext cx="5821767" cy="902508"/>
        </a:xfrm>
        <a:prstGeom prst="roundRect">
          <a:avLst/>
        </a:prstGeom>
        <a:solidFill>
          <a:schemeClr val="accent2">
            <a:hueOff val="-5607900"/>
            <a:satOff val="-20430"/>
            <a:lumOff val="784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These concentrates have been pressed or distilled from plants, and contain no fatty acid component</a:t>
          </a:r>
        </a:p>
      </dsp:txBody>
      <dsp:txXfrm>
        <a:off x="44057" y="2236751"/>
        <a:ext cx="5733653" cy="814394"/>
      </dsp:txXfrm>
    </dsp:sp>
    <dsp:sp modelId="{2F2CF26C-B45A-134D-8C4A-5066E445E8E2}">
      <dsp:nvSpPr>
        <dsp:cNvPr id="0" name=""/>
        <dsp:cNvSpPr/>
      </dsp:nvSpPr>
      <dsp:spPr>
        <a:xfrm>
          <a:off x="0" y="3144163"/>
          <a:ext cx="5821767" cy="902508"/>
        </a:xfrm>
        <a:prstGeom prst="roundRect">
          <a:avLst/>
        </a:prstGeom>
        <a:solidFill>
          <a:schemeClr val="accent2">
            <a:hueOff val="-8411850"/>
            <a:satOff val="-30644"/>
            <a:lumOff val="1176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Oils may endure </a:t>
          </a:r>
          <a:r>
            <a:rPr lang="en-US" sz="1700" i="1" kern="1200"/>
            <a:t>rectification</a:t>
          </a:r>
          <a:r>
            <a:rPr lang="en-US" sz="1700" kern="1200"/>
            <a:t> wherein they are redistilled to remove unwanted constituents</a:t>
          </a:r>
        </a:p>
      </dsp:txBody>
      <dsp:txXfrm>
        <a:off x="44057" y="3188220"/>
        <a:ext cx="5733653" cy="814394"/>
      </dsp:txXfrm>
    </dsp:sp>
    <dsp:sp modelId="{BD54E92B-188D-F24F-B049-357443DC9D0F}">
      <dsp:nvSpPr>
        <dsp:cNvPr id="0" name=""/>
        <dsp:cNvSpPr/>
      </dsp:nvSpPr>
      <dsp:spPr>
        <a:xfrm>
          <a:off x="0" y="4095632"/>
          <a:ext cx="5821767" cy="902508"/>
        </a:xfrm>
        <a:prstGeom prst="roundRect">
          <a:avLst/>
        </a:prstGeom>
        <a:solidFill>
          <a:schemeClr val="accent2">
            <a:hueOff val="-11215800"/>
            <a:satOff val="-40859"/>
            <a:lumOff val="1568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All essential Oils are adaptogens, by that they illicit a reaction in the body to suppress, or accelerate, or normalize some bodily functions and healing processes.</a:t>
          </a:r>
        </a:p>
      </dsp:txBody>
      <dsp:txXfrm>
        <a:off x="44057" y="4139689"/>
        <a:ext cx="5733653" cy="8143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4A3E7A-362E-CF4F-98C1-521A52BA0D33}">
      <dsp:nvSpPr>
        <dsp:cNvPr id="0" name=""/>
        <dsp:cNvSpPr/>
      </dsp:nvSpPr>
      <dsp:spPr>
        <a:xfrm>
          <a:off x="0" y="30753"/>
          <a:ext cx="5821767" cy="60840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Who essential oils are Indicated for;</a:t>
          </a:r>
        </a:p>
      </dsp:txBody>
      <dsp:txXfrm>
        <a:off x="29700" y="60453"/>
        <a:ext cx="5762367" cy="549000"/>
      </dsp:txXfrm>
    </dsp:sp>
    <dsp:sp modelId="{580F7B95-0BB0-4645-899E-0D5B26ECCC11}">
      <dsp:nvSpPr>
        <dsp:cNvPr id="0" name=""/>
        <dsp:cNvSpPr/>
      </dsp:nvSpPr>
      <dsp:spPr>
        <a:xfrm>
          <a:off x="0" y="639153"/>
          <a:ext cx="5821767" cy="1480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841"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a:t>Healthy individuals with no comorbidities affected or provoked by fragrance or allergens</a:t>
          </a:r>
        </a:p>
        <a:p>
          <a:pPr marL="228600" lvl="1" indent="-228600" algn="l" defTabSz="889000">
            <a:lnSpc>
              <a:spcPct val="90000"/>
            </a:lnSpc>
            <a:spcBef>
              <a:spcPct val="0"/>
            </a:spcBef>
            <a:spcAft>
              <a:spcPct val="20000"/>
            </a:spcAft>
            <a:buChar char="•"/>
          </a:pPr>
          <a:r>
            <a:rPr lang="en-US" sz="2000" kern="1200" dirty="0"/>
            <a:t>People suffering from stress, anxiety, restlessness, pain, or fatigue</a:t>
          </a:r>
        </a:p>
      </dsp:txBody>
      <dsp:txXfrm>
        <a:off x="0" y="639153"/>
        <a:ext cx="5821767" cy="1480049"/>
      </dsp:txXfrm>
    </dsp:sp>
    <dsp:sp modelId="{43DC554F-8ECB-5147-BFB3-8EC18EF2E023}">
      <dsp:nvSpPr>
        <dsp:cNvPr id="0" name=""/>
        <dsp:cNvSpPr/>
      </dsp:nvSpPr>
      <dsp:spPr>
        <a:xfrm>
          <a:off x="0" y="2119203"/>
          <a:ext cx="5821767" cy="608400"/>
        </a:xfrm>
        <a:prstGeom prst="roundRect">
          <a:avLst/>
        </a:prstGeom>
        <a:solidFill>
          <a:schemeClr val="accent2">
            <a:hueOff val="-11215800"/>
            <a:satOff val="-40859"/>
            <a:lumOff val="1568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solidFill>
                <a:srgbClr val="C00000"/>
              </a:solidFill>
            </a:rPr>
            <a:t>Contraindications</a:t>
          </a:r>
          <a:r>
            <a:rPr lang="en-US" sz="2600" kern="1200" dirty="0"/>
            <a:t>;</a:t>
          </a:r>
        </a:p>
      </dsp:txBody>
      <dsp:txXfrm>
        <a:off x="29700" y="2148903"/>
        <a:ext cx="5762367" cy="549000"/>
      </dsp:txXfrm>
    </dsp:sp>
    <dsp:sp modelId="{AF211F8E-DD7E-5E4D-8921-B2A7593B6E54}">
      <dsp:nvSpPr>
        <dsp:cNvPr id="0" name=""/>
        <dsp:cNvSpPr/>
      </dsp:nvSpPr>
      <dsp:spPr>
        <a:xfrm>
          <a:off x="0" y="2727604"/>
          <a:ext cx="5821767" cy="2529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841" tIns="24130" rIns="135128" bIns="24130" numCol="1" spcCol="1270" anchor="t" anchorCtr="0">
          <a:noAutofit/>
        </a:bodyPr>
        <a:lstStyle/>
        <a:p>
          <a:pPr marL="171450" lvl="1" indent="-171450" algn="l" defTabSz="844550">
            <a:lnSpc>
              <a:spcPct val="90000"/>
            </a:lnSpc>
            <a:spcBef>
              <a:spcPct val="0"/>
            </a:spcBef>
            <a:spcAft>
              <a:spcPct val="20000"/>
            </a:spcAft>
            <a:buChar char="•"/>
          </a:pPr>
          <a:r>
            <a:rPr lang="en-US" sz="1900" kern="1200" dirty="0"/>
            <a:t>Pregnancy</a:t>
          </a:r>
        </a:p>
        <a:p>
          <a:pPr marL="171450" lvl="1" indent="-171450" algn="l" defTabSz="844550">
            <a:lnSpc>
              <a:spcPct val="90000"/>
            </a:lnSpc>
            <a:spcBef>
              <a:spcPct val="0"/>
            </a:spcBef>
            <a:spcAft>
              <a:spcPct val="20000"/>
            </a:spcAft>
            <a:buChar char="•"/>
          </a:pPr>
          <a:r>
            <a:rPr lang="en-US" sz="1900" kern="1200"/>
            <a:t>Cancer or chemotherapy</a:t>
          </a:r>
        </a:p>
        <a:p>
          <a:pPr marL="171450" lvl="1" indent="-171450" algn="l" defTabSz="844550">
            <a:lnSpc>
              <a:spcPct val="90000"/>
            </a:lnSpc>
            <a:spcBef>
              <a:spcPct val="0"/>
            </a:spcBef>
            <a:spcAft>
              <a:spcPct val="20000"/>
            </a:spcAft>
            <a:buChar char="•"/>
          </a:pPr>
          <a:r>
            <a:rPr lang="en-US" sz="1900" kern="1200" dirty="0"/>
            <a:t>Hypertension</a:t>
          </a:r>
        </a:p>
        <a:p>
          <a:pPr marL="171450" lvl="1" indent="-171450" algn="l" defTabSz="844550">
            <a:lnSpc>
              <a:spcPct val="90000"/>
            </a:lnSpc>
            <a:spcBef>
              <a:spcPct val="0"/>
            </a:spcBef>
            <a:spcAft>
              <a:spcPct val="20000"/>
            </a:spcAft>
            <a:buChar char="•"/>
          </a:pPr>
          <a:r>
            <a:rPr lang="en-US" sz="1900" kern="1200"/>
            <a:t>Cardiac Disease</a:t>
          </a:r>
        </a:p>
        <a:p>
          <a:pPr marL="171450" lvl="1" indent="-171450" algn="l" defTabSz="844550">
            <a:lnSpc>
              <a:spcPct val="90000"/>
            </a:lnSpc>
            <a:spcBef>
              <a:spcPct val="0"/>
            </a:spcBef>
            <a:spcAft>
              <a:spcPct val="20000"/>
            </a:spcAft>
            <a:buChar char="•"/>
          </a:pPr>
          <a:r>
            <a:rPr lang="en-US" sz="1900" kern="1200" dirty="0"/>
            <a:t>Excessive sun exposure (</a:t>
          </a:r>
          <a:r>
            <a:rPr lang="en-US" sz="1600" kern="1200" dirty="0"/>
            <a:t>especially with citrus</a:t>
          </a:r>
          <a:r>
            <a:rPr lang="en-US" sz="1900" kern="1200" dirty="0"/>
            <a:t>)</a:t>
          </a:r>
        </a:p>
        <a:p>
          <a:pPr marL="171450" lvl="1" indent="-171450" algn="l" defTabSz="844550">
            <a:lnSpc>
              <a:spcPct val="90000"/>
            </a:lnSpc>
            <a:spcBef>
              <a:spcPct val="0"/>
            </a:spcBef>
            <a:spcAft>
              <a:spcPct val="20000"/>
            </a:spcAft>
            <a:buChar char="•"/>
          </a:pPr>
          <a:r>
            <a:rPr lang="en-US" sz="1900" kern="1200"/>
            <a:t>High or Low Blood pressure</a:t>
          </a:r>
        </a:p>
        <a:p>
          <a:pPr marL="171450" lvl="1" indent="-171450" algn="l" defTabSz="844550">
            <a:lnSpc>
              <a:spcPct val="90000"/>
            </a:lnSpc>
            <a:spcBef>
              <a:spcPct val="0"/>
            </a:spcBef>
            <a:spcAft>
              <a:spcPct val="20000"/>
            </a:spcAft>
            <a:buChar char="•"/>
          </a:pPr>
          <a:r>
            <a:rPr lang="en-US" sz="1900" kern="1200"/>
            <a:t>Epilepsy</a:t>
          </a:r>
        </a:p>
        <a:p>
          <a:pPr marL="171450" lvl="1" indent="-171450" algn="l" defTabSz="844550">
            <a:lnSpc>
              <a:spcPct val="90000"/>
            </a:lnSpc>
            <a:spcBef>
              <a:spcPct val="0"/>
            </a:spcBef>
            <a:spcAft>
              <a:spcPct val="20000"/>
            </a:spcAft>
            <a:buChar char="•"/>
          </a:pPr>
          <a:r>
            <a:rPr lang="en-US" sz="1900" kern="1200"/>
            <a:t>Children under the age of 5 years old</a:t>
          </a:r>
        </a:p>
      </dsp:txBody>
      <dsp:txXfrm>
        <a:off x="0" y="2727604"/>
        <a:ext cx="5821767" cy="25295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794A45-B071-034D-B3A9-833225882E7D}">
      <dsp:nvSpPr>
        <dsp:cNvPr id="0" name=""/>
        <dsp:cNvSpPr/>
      </dsp:nvSpPr>
      <dsp:spPr>
        <a:xfrm>
          <a:off x="0" y="111687"/>
          <a:ext cx="3589734" cy="2153840"/>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Smell, the earliest of senses in our ancestors, occurs when a mucus-covered patch of tissue called the </a:t>
          </a:r>
          <a:r>
            <a:rPr lang="en-US" sz="1700" i="1" kern="1200"/>
            <a:t>Olfactory Epithelium </a:t>
          </a:r>
          <a:r>
            <a:rPr lang="en-US" sz="1700" kern="1200"/>
            <a:t>contacts particulate from inhalation or mastication.</a:t>
          </a:r>
        </a:p>
      </dsp:txBody>
      <dsp:txXfrm>
        <a:off x="0" y="111687"/>
        <a:ext cx="3589734" cy="2153840"/>
      </dsp:txXfrm>
    </dsp:sp>
    <dsp:sp modelId="{FB74CA02-7B48-364E-A6A2-9EC96673C90E}">
      <dsp:nvSpPr>
        <dsp:cNvPr id="0" name=""/>
        <dsp:cNvSpPr/>
      </dsp:nvSpPr>
      <dsp:spPr>
        <a:xfrm>
          <a:off x="3948707" y="111687"/>
          <a:ext cx="3589734" cy="2153840"/>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3-4 centimeters wide, the </a:t>
          </a:r>
          <a:r>
            <a:rPr lang="en-US" sz="1700" i="1" kern="1200" dirty="0"/>
            <a:t>Olfactory Epithelium </a:t>
          </a:r>
          <a:r>
            <a:rPr lang="en-US" sz="1700" kern="1200" dirty="0"/>
            <a:t>has more than 100 million receptor cells of which there are 400-450 different types of receptors specifically designed for aromas which allows us to differentiate nearly 1 trillion different types.</a:t>
          </a:r>
        </a:p>
      </dsp:txBody>
      <dsp:txXfrm>
        <a:off x="3948707" y="111687"/>
        <a:ext cx="3589734" cy="2153840"/>
      </dsp:txXfrm>
    </dsp:sp>
    <dsp:sp modelId="{1928004F-CA58-7E47-A499-CD89E7691746}">
      <dsp:nvSpPr>
        <dsp:cNvPr id="0" name=""/>
        <dsp:cNvSpPr/>
      </dsp:nvSpPr>
      <dsp:spPr>
        <a:xfrm>
          <a:off x="7897414" y="111687"/>
          <a:ext cx="3589734" cy="2153840"/>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Neurons from the olfactory receptors bundle together to form the</a:t>
          </a:r>
          <a:r>
            <a:rPr lang="en-US" sz="1700" i="1" kern="1200"/>
            <a:t> Olfactory Nerve</a:t>
          </a:r>
          <a:r>
            <a:rPr lang="en-US" sz="1700" kern="1200"/>
            <a:t> which travel to the </a:t>
          </a:r>
          <a:r>
            <a:rPr lang="en-US" sz="1700" i="1" kern="1200"/>
            <a:t>Olfactory Bulb, </a:t>
          </a:r>
          <a:r>
            <a:rPr lang="en-US" sz="1700" kern="1200"/>
            <a:t>to the Limbic System, triggering structures responsible for adrenal flow, emotion, behavior, motivation, long-term memory, &amp; olfaction.</a:t>
          </a:r>
        </a:p>
      </dsp:txBody>
      <dsp:txXfrm>
        <a:off x="7897414" y="111687"/>
        <a:ext cx="3589734" cy="2153840"/>
      </dsp:txXfrm>
    </dsp:sp>
    <dsp:sp modelId="{6250DD42-3ADF-9B4F-8567-B9E285089B7A}">
      <dsp:nvSpPr>
        <dsp:cNvPr id="0" name=""/>
        <dsp:cNvSpPr/>
      </dsp:nvSpPr>
      <dsp:spPr>
        <a:xfrm>
          <a:off x="1974353" y="2624501"/>
          <a:ext cx="3589734" cy="2153840"/>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The Amygdala, as part of the Limbic system, is responsible for integrating emotion, behavior, etc,.</a:t>
          </a:r>
        </a:p>
      </dsp:txBody>
      <dsp:txXfrm>
        <a:off x="1974353" y="2624501"/>
        <a:ext cx="3589734" cy="2153840"/>
      </dsp:txXfrm>
    </dsp:sp>
    <dsp:sp modelId="{01CEC1D1-417E-5943-AB46-9145458EB5AA}">
      <dsp:nvSpPr>
        <dsp:cNvPr id="0" name=""/>
        <dsp:cNvSpPr/>
      </dsp:nvSpPr>
      <dsp:spPr>
        <a:xfrm>
          <a:off x="5923061" y="2624501"/>
          <a:ext cx="3589734" cy="2153840"/>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The Hypothalamus links the nervous system to the endocrine system by way of the pituitary glad, which triggers the brain to start or stop the production of hormones.</a:t>
          </a:r>
        </a:p>
      </dsp:txBody>
      <dsp:txXfrm>
        <a:off x="5923061" y="2624501"/>
        <a:ext cx="3589734" cy="21538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D3C0F0-42B9-4447-8196-04C11988A498}">
      <dsp:nvSpPr>
        <dsp:cNvPr id="0" name=""/>
        <dsp:cNvSpPr/>
      </dsp:nvSpPr>
      <dsp:spPr>
        <a:xfrm>
          <a:off x="0" y="5246"/>
          <a:ext cx="5821767" cy="1287318"/>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In our clinic, we diffuse oils site wide, but with each session we purposefully provide direct inhalation of a chosen oil for maximum effectiveness</a:t>
          </a:r>
        </a:p>
      </dsp:txBody>
      <dsp:txXfrm>
        <a:off x="62842" y="68088"/>
        <a:ext cx="5696083" cy="1161634"/>
      </dsp:txXfrm>
    </dsp:sp>
    <dsp:sp modelId="{0F8BF07B-16E8-B24B-8209-AA645D493832}">
      <dsp:nvSpPr>
        <dsp:cNvPr id="0" name=""/>
        <dsp:cNvSpPr/>
      </dsp:nvSpPr>
      <dsp:spPr>
        <a:xfrm>
          <a:off x="0" y="1292564"/>
          <a:ext cx="5821767" cy="44073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841" tIns="20320" rIns="113792" bIns="20320" numCol="1" spcCol="1270" anchor="t" anchorCtr="0">
          <a:noAutofit/>
        </a:bodyPr>
        <a:lstStyle/>
        <a:p>
          <a:pPr marL="114300" lvl="1" indent="-114300" algn="l" defTabSz="622300">
            <a:lnSpc>
              <a:spcPct val="90000"/>
            </a:lnSpc>
            <a:spcBef>
              <a:spcPct val="0"/>
            </a:spcBef>
            <a:spcAft>
              <a:spcPct val="20000"/>
            </a:spcAft>
            <a:buFont typeface="+mj-lt"/>
            <a:buAutoNum type="arabicPeriod"/>
          </a:pPr>
          <a:endParaRPr lang="en-US" sz="1400" kern="1200" dirty="0"/>
        </a:p>
        <a:p>
          <a:pPr marL="114300" lvl="1" indent="-114300" algn="l" defTabSz="622300">
            <a:lnSpc>
              <a:spcPct val="90000"/>
            </a:lnSpc>
            <a:spcBef>
              <a:spcPct val="0"/>
            </a:spcBef>
            <a:spcAft>
              <a:spcPct val="20000"/>
            </a:spcAft>
            <a:buFont typeface="+mj-lt"/>
            <a:buAutoNum type="arabicPeriod"/>
          </a:pPr>
          <a:endParaRPr lang="en-US" sz="1400" kern="1200" dirty="0"/>
        </a:p>
        <a:p>
          <a:pPr marL="171450" lvl="1" indent="-171450" algn="l" defTabSz="711200">
            <a:lnSpc>
              <a:spcPct val="90000"/>
            </a:lnSpc>
            <a:spcBef>
              <a:spcPct val="0"/>
            </a:spcBef>
            <a:spcAft>
              <a:spcPct val="20000"/>
            </a:spcAft>
            <a:buFont typeface="+mj-lt"/>
            <a:buAutoNum type="arabicPeriod"/>
          </a:pPr>
          <a:r>
            <a:rPr lang="en-US" sz="1600" kern="1200" dirty="0"/>
            <a:t>Obtain two drops of a selected oil and disperse between two hands which will be directly applied to the non-contact surface of the face cradle cover.</a:t>
          </a:r>
          <a:r>
            <a:rPr lang="en-US" sz="1600" kern="1200" dirty="0">
              <a:solidFill>
                <a:srgbClr val="FF0000"/>
              </a:solidFill>
            </a:rPr>
            <a:t> </a:t>
          </a:r>
          <a:r>
            <a:rPr lang="en-US" sz="1600" b="1" i="1" u="sng" kern="1200" dirty="0">
              <a:solidFill>
                <a:srgbClr val="FF0000"/>
              </a:solidFill>
            </a:rPr>
            <a:t>Ensure the oil will have no chance of contacting the client’s skin when in the prone position</a:t>
          </a:r>
          <a:endParaRPr lang="en-US" sz="1600" kern="1200" dirty="0">
            <a:solidFill>
              <a:srgbClr val="FF0000"/>
            </a:solidFill>
          </a:endParaRPr>
        </a:p>
        <a:p>
          <a:pPr marL="171450" lvl="1" indent="-171450" algn="l" defTabSz="711200">
            <a:lnSpc>
              <a:spcPct val="90000"/>
            </a:lnSpc>
            <a:spcBef>
              <a:spcPct val="0"/>
            </a:spcBef>
            <a:spcAft>
              <a:spcPct val="20000"/>
            </a:spcAft>
            <a:buFont typeface="+mj-lt"/>
            <a:buAutoNum type="arabicPeriod"/>
          </a:pPr>
          <a:endParaRPr lang="en-US" sz="1600" kern="1200" dirty="0"/>
        </a:p>
        <a:p>
          <a:pPr marL="171450" lvl="1" indent="-171450" algn="l" defTabSz="711200">
            <a:lnSpc>
              <a:spcPct val="90000"/>
            </a:lnSpc>
            <a:spcBef>
              <a:spcPct val="0"/>
            </a:spcBef>
            <a:spcAft>
              <a:spcPct val="20000"/>
            </a:spcAft>
            <a:buFont typeface="+mj-lt"/>
            <a:buAutoNum type="arabicPeriod"/>
          </a:pPr>
          <a:r>
            <a:rPr lang="en-US" sz="1600" kern="1200" dirty="0"/>
            <a:t>Any remaining essential oil on the practitioner’s hands will be diffused when combined with their chosen emollient</a:t>
          </a:r>
        </a:p>
        <a:p>
          <a:pPr marL="171450" lvl="1" indent="-171450" algn="l" defTabSz="711200">
            <a:lnSpc>
              <a:spcPct val="90000"/>
            </a:lnSpc>
            <a:spcBef>
              <a:spcPct val="0"/>
            </a:spcBef>
            <a:spcAft>
              <a:spcPct val="20000"/>
            </a:spcAft>
            <a:buFont typeface="+mj-lt"/>
            <a:buAutoNum type="arabicPeriod"/>
          </a:pPr>
          <a:endParaRPr lang="en-US" sz="1600" kern="1200" dirty="0"/>
        </a:p>
        <a:p>
          <a:pPr marL="171450" lvl="1" indent="-171450" algn="l" defTabSz="711200">
            <a:lnSpc>
              <a:spcPct val="90000"/>
            </a:lnSpc>
            <a:spcBef>
              <a:spcPct val="0"/>
            </a:spcBef>
            <a:spcAft>
              <a:spcPct val="20000"/>
            </a:spcAft>
            <a:buFont typeface="+mj-lt"/>
            <a:buAutoNum type="arabicPeriod"/>
          </a:pPr>
          <a:r>
            <a:rPr lang="en-US" sz="1600" kern="1200" dirty="0"/>
            <a:t>After the client has turned to the supine position, the practitioner will distribute another two drops of the essential oil to then be dispersed between two hands and applied to the sheet near the client’s shoulders. </a:t>
          </a:r>
          <a:r>
            <a:rPr lang="en-US" sz="1600" b="1" i="1" u="sng" kern="1200" dirty="0">
              <a:solidFill>
                <a:srgbClr val="FF0000"/>
              </a:solidFill>
            </a:rPr>
            <a:t>Ensure the oil will have no chance of contacting the client’s skin when in the supine position</a:t>
          </a:r>
          <a:endParaRPr lang="en-US" sz="1600" kern="1200" dirty="0">
            <a:solidFill>
              <a:srgbClr val="FF0000"/>
            </a:solidFill>
          </a:endParaRPr>
        </a:p>
        <a:p>
          <a:pPr marL="171450" lvl="1" indent="-171450" algn="l" defTabSz="711200">
            <a:lnSpc>
              <a:spcPct val="90000"/>
            </a:lnSpc>
            <a:spcBef>
              <a:spcPct val="0"/>
            </a:spcBef>
            <a:spcAft>
              <a:spcPct val="20000"/>
            </a:spcAft>
            <a:buFont typeface="+mj-lt"/>
            <a:buAutoNum type="arabicPeriod"/>
          </a:pPr>
          <a:endParaRPr lang="en-US" sz="1600" kern="1200" dirty="0"/>
        </a:p>
        <a:p>
          <a:pPr marL="171450" lvl="1" indent="-171450" algn="l" defTabSz="711200">
            <a:lnSpc>
              <a:spcPct val="90000"/>
            </a:lnSpc>
            <a:spcBef>
              <a:spcPct val="0"/>
            </a:spcBef>
            <a:spcAft>
              <a:spcPct val="20000"/>
            </a:spcAft>
            <a:buFont typeface="+mj-lt"/>
            <a:buAutoNum type="arabicPeriod"/>
          </a:pPr>
          <a:r>
            <a:rPr lang="en-US" sz="1600" kern="1200" dirty="0"/>
            <a:t>Any remaining essential oil on the practitioner’s hands will be diffused when combined with their chosen emollient</a:t>
          </a:r>
        </a:p>
      </dsp:txBody>
      <dsp:txXfrm>
        <a:off x="0" y="1292564"/>
        <a:ext cx="5821767" cy="440737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3/8/22</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3/8/22</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3/8/22</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3/8/22</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3/8/22</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3/8/22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3/8/22</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3/8/22</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3/8/22</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B579C38-9445-E54E-B2D5-35FD244032AD}"/>
              </a:ext>
            </a:extLst>
          </p:cNvPr>
          <p:cNvSpPr>
            <a:spLocks noGrp="1"/>
          </p:cNvSpPr>
          <p:nvPr>
            <p:ph type="subTitle" idx="1"/>
          </p:nvPr>
        </p:nvSpPr>
        <p:spPr>
          <a:xfrm>
            <a:off x="1759286" y="4732872"/>
            <a:ext cx="8673427" cy="369332"/>
          </a:xfrm>
        </p:spPr>
        <p:txBody>
          <a:bodyPr>
            <a:normAutofit/>
          </a:bodyPr>
          <a:lstStyle/>
          <a:p>
            <a:r>
              <a:rPr lang="en-US" sz="2000" b="1" spc="1500" dirty="0">
                <a:solidFill>
                  <a:srgbClr val="C00000"/>
                </a:solidFill>
                <a:latin typeface="Zapf Humanist 601" pitchFamily="2" charset="77"/>
              </a:rPr>
              <a:t>Training</a:t>
            </a:r>
          </a:p>
        </p:txBody>
      </p:sp>
      <p:sp>
        <p:nvSpPr>
          <p:cNvPr id="4" name="TextBox 3">
            <a:extLst>
              <a:ext uri="{FF2B5EF4-FFF2-40B4-BE49-F238E27FC236}">
                <a16:creationId xmlns:a16="http://schemas.microsoft.com/office/drawing/2014/main" id="{4E9A34B2-28B9-4A45-ABF8-8F29CE062C9C}"/>
              </a:ext>
            </a:extLst>
          </p:cNvPr>
          <p:cNvSpPr txBox="1"/>
          <p:nvPr/>
        </p:nvSpPr>
        <p:spPr>
          <a:xfrm>
            <a:off x="2423711" y="1090670"/>
            <a:ext cx="184731" cy="369332"/>
          </a:xfrm>
          <a:prstGeom prst="rect">
            <a:avLst/>
          </a:prstGeom>
          <a:noFill/>
        </p:spPr>
        <p:txBody>
          <a:bodyPr wrap="none" rtlCol="0">
            <a:spAutoFit/>
          </a:bodyPr>
          <a:lstStyle/>
          <a:p>
            <a:endParaRPr lang="en-US" dirty="0"/>
          </a:p>
        </p:txBody>
      </p:sp>
      <p:pic>
        <p:nvPicPr>
          <p:cNvPr id="8" name="Picture 7">
            <a:extLst>
              <a:ext uri="{FF2B5EF4-FFF2-40B4-BE49-F238E27FC236}">
                <a16:creationId xmlns:a16="http://schemas.microsoft.com/office/drawing/2014/main" id="{FCB214DA-C5E9-B547-A688-ACFA5FEF7E0E}"/>
              </a:ext>
            </a:extLst>
          </p:cNvPr>
          <p:cNvPicPr>
            <a:picLocks noChangeAspect="1"/>
          </p:cNvPicPr>
          <p:nvPr/>
        </p:nvPicPr>
        <p:blipFill>
          <a:blip r:embed="rId2"/>
          <a:stretch>
            <a:fillRect/>
          </a:stretch>
        </p:blipFill>
        <p:spPr>
          <a:xfrm>
            <a:off x="3168649" y="2343150"/>
            <a:ext cx="5854700" cy="2171700"/>
          </a:xfrm>
          <a:prstGeom prst="rect">
            <a:avLst/>
          </a:prstGeom>
        </p:spPr>
      </p:pic>
    </p:spTree>
    <p:extLst>
      <p:ext uri="{BB962C8B-B14F-4D97-AF65-F5344CB8AC3E}">
        <p14:creationId xmlns:p14="http://schemas.microsoft.com/office/powerpoint/2010/main" val="1789499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4"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5C894227-06FA-EE44-98BD-2B4EB6B86C1C}"/>
              </a:ext>
            </a:extLst>
          </p:cNvPr>
          <p:cNvSpPr>
            <a:spLocks noGrp="1"/>
          </p:cNvSpPr>
          <p:nvPr>
            <p:ph type="title"/>
          </p:nvPr>
        </p:nvSpPr>
        <p:spPr>
          <a:xfrm>
            <a:off x="1759287" y="798881"/>
            <a:ext cx="8673427" cy="1048945"/>
          </a:xfrm>
        </p:spPr>
        <p:txBody>
          <a:bodyPr>
            <a:normAutofit/>
          </a:bodyPr>
          <a:lstStyle/>
          <a:p>
            <a:r>
              <a:rPr lang="en-US">
                <a:solidFill>
                  <a:schemeClr val="tx1"/>
                </a:solidFill>
              </a:rPr>
              <a:t>Mechanisms of the Brain</a:t>
            </a:r>
          </a:p>
        </p:txBody>
      </p:sp>
      <p:graphicFrame>
        <p:nvGraphicFramePr>
          <p:cNvPr id="37" name="Content Placeholder 2">
            <a:extLst>
              <a:ext uri="{FF2B5EF4-FFF2-40B4-BE49-F238E27FC236}">
                <a16:creationId xmlns:a16="http://schemas.microsoft.com/office/drawing/2014/main" id="{E6066436-5272-49F6-A0A5-BB2003A6A1DE}"/>
              </a:ext>
            </a:extLst>
          </p:cNvPr>
          <p:cNvGraphicFramePr>
            <a:graphicFrameLocks noGrp="1"/>
          </p:cNvGraphicFramePr>
          <p:nvPr>
            <p:ph idx="1"/>
            <p:extLst>
              <p:ext uri="{D42A27DB-BD31-4B8C-83A1-F6EECF244321}">
                <p14:modId xmlns:p14="http://schemas.microsoft.com/office/powerpoint/2010/main" val="1716611766"/>
              </p:ext>
            </p:extLst>
          </p:nvPr>
        </p:nvGraphicFramePr>
        <p:xfrm>
          <a:off x="365125" y="1594883"/>
          <a:ext cx="11487149" cy="48900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4568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7" name="Rectangle 186">
            <a:extLst>
              <a:ext uri="{FF2B5EF4-FFF2-40B4-BE49-F238E27FC236}">
                <a16:creationId xmlns:a16="http://schemas.microsoft.com/office/drawing/2014/main" id="{EDFF257A-042C-46B5-80D1-3E8CFD3344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9" name="Group 188">
            <a:extLst>
              <a:ext uri="{FF2B5EF4-FFF2-40B4-BE49-F238E27FC236}">
                <a16:creationId xmlns:a16="http://schemas.microsoft.com/office/drawing/2014/main" id="{E2836BD6-A1CD-4253-813F-3EDA642A7A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90" name="Freeform 5">
              <a:extLst>
                <a:ext uri="{FF2B5EF4-FFF2-40B4-BE49-F238E27FC236}">
                  <a16:creationId xmlns:a16="http://schemas.microsoft.com/office/drawing/2014/main" id="{63EE4AB3-C905-497E-988B-4D7394894B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1" name="Freeform 6">
              <a:extLst>
                <a:ext uri="{FF2B5EF4-FFF2-40B4-BE49-F238E27FC236}">
                  <a16:creationId xmlns:a16="http://schemas.microsoft.com/office/drawing/2014/main" id="{774DC5FF-D912-4C9F-811A-337208A3B4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 name="Freeform 7">
              <a:extLst>
                <a:ext uri="{FF2B5EF4-FFF2-40B4-BE49-F238E27FC236}">
                  <a16:creationId xmlns:a16="http://schemas.microsoft.com/office/drawing/2014/main" id="{E04E6A71-624A-4806-A53E-87BC73A85B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3" name="Freeform 8">
              <a:extLst>
                <a:ext uri="{FF2B5EF4-FFF2-40B4-BE49-F238E27FC236}">
                  <a16:creationId xmlns:a16="http://schemas.microsoft.com/office/drawing/2014/main" id="{E1871C83-254F-49CD-8EA7-8CB7089B80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 name="Freeform 9">
              <a:extLst>
                <a:ext uri="{FF2B5EF4-FFF2-40B4-BE49-F238E27FC236}">
                  <a16:creationId xmlns:a16="http://schemas.microsoft.com/office/drawing/2014/main" id="{427141DF-5457-4673-B816-C6C5C72AE9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5" name="Freeform 10">
              <a:extLst>
                <a:ext uri="{FF2B5EF4-FFF2-40B4-BE49-F238E27FC236}">
                  <a16:creationId xmlns:a16="http://schemas.microsoft.com/office/drawing/2014/main" id="{BC9A176E-C84F-4816-97D4-426B396FC0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6" name="Freeform 11">
              <a:extLst>
                <a:ext uri="{FF2B5EF4-FFF2-40B4-BE49-F238E27FC236}">
                  <a16:creationId xmlns:a16="http://schemas.microsoft.com/office/drawing/2014/main" id="{981B905A-332A-49BC-9456-7D0337D9BD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7" name="Freeform 12">
              <a:extLst>
                <a:ext uri="{FF2B5EF4-FFF2-40B4-BE49-F238E27FC236}">
                  <a16:creationId xmlns:a16="http://schemas.microsoft.com/office/drawing/2014/main" id="{2EBD9769-DFB9-4970-91FF-137E685AF6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8" name="Freeform 13">
              <a:extLst>
                <a:ext uri="{FF2B5EF4-FFF2-40B4-BE49-F238E27FC236}">
                  <a16:creationId xmlns:a16="http://schemas.microsoft.com/office/drawing/2014/main" id="{21DCB916-2D3C-46BC-9A95-EFC166D96C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9" name="Freeform 14">
              <a:extLst>
                <a:ext uri="{FF2B5EF4-FFF2-40B4-BE49-F238E27FC236}">
                  <a16:creationId xmlns:a16="http://schemas.microsoft.com/office/drawing/2014/main" id="{189DAD37-FFF7-49FA-8FBB-D20A992D48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0" name="Freeform 15">
              <a:extLst>
                <a:ext uri="{FF2B5EF4-FFF2-40B4-BE49-F238E27FC236}">
                  <a16:creationId xmlns:a16="http://schemas.microsoft.com/office/drawing/2014/main" id="{D148A64A-D598-4309-BCA9-F67ADE72CB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1" name="Freeform 16">
              <a:extLst>
                <a:ext uri="{FF2B5EF4-FFF2-40B4-BE49-F238E27FC236}">
                  <a16:creationId xmlns:a16="http://schemas.microsoft.com/office/drawing/2014/main" id="{38A95D77-7745-4551-BBD5-3515A074D3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2" name="Freeform 17">
              <a:extLst>
                <a:ext uri="{FF2B5EF4-FFF2-40B4-BE49-F238E27FC236}">
                  <a16:creationId xmlns:a16="http://schemas.microsoft.com/office/drawing/2014/main" id="{A2C20B7F-80D6-4D48-BB2A-9AEC854948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 name="Freeform 18">
              <a:extLst>
                <a:ext uri="{FF2B5EF4-FFF2-40B4-BE49-F238E27FC236}">
                  <a16:creationId xmlns:a16="http://schemas.microsoft.com/office/drawing/2014/main" id="{55589882-0BB8-42B0-B42F-32A75B1918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4" name="Freeform 19">
              <a:extLst>
                <a:ext uri="{FF2B5EF4-FFF2-40B4-BE49-F238E27FC236}">
                  <a16:creationId xmlns:a16="http://schemas.microsoft.com/office/drawing/2014/main" id="{53673B9F-5864-445E-82E7-0A8324FA85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 name="Freeform 20">
              <a:extLst>
                <a:ext uri="{FF2B5EF4-FFF2-40B4-BE49-F238E27FC236}">
                  <a16:creationId xmlns:a16="http://schemas.microsoft.com/office/drawing/2014/main" id="{16FF3B3D-59FE-4AE1-AA54-14A691D6BF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 name="Freeform 21">
              <a:extLst>
                <a:ext uri="{FF2B5EF4-FFF2-40B4-BE49-F238E27FC236}">
                  <a16:creationId xmlns:a16="http://schemas.microsoft.com/office/drawing/2014/main" id="{901CA0F0-4962-4EC5-BA5B-3F0A967FC8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 name="Freeform 22">
              <a:extLst>
                <a:ext uri="{FF2B5EF4-FFF2-40B4-BE49-F238E27FC236}">
                  <a16:creationId xmlns:a16="http://schemas.microsoft.com/office/drawing/2014/main" id="{3DD02E26-C2AD-4062-85BD-28D172C9E7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8" name="Freeform 23">
              <a:extLst>
                <a:ext uri="{FF2B5EF4-FFF2-40B4-BE49-F238E27FC236}">
                  <a16:creationId xmlns:a16="http://schemas.microsoft.com/office/drawing/2014/main" id="{D7B60BD4-07C1-461F-B38E-B39EBACA3A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9" name="Freeform 24">
              <a:extLst>
                <a:ext uri="{FF2B5EF4-FFF2-40B4-BE49-F238E27FC236}">
                  <a16:creationId xmlns:a16="http://schemas.microsoft.com/office/drawing/2014/main" id="{D81BB3F7-E4A5-4BD9-A70D-FDA6C9127F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0" name="Freeform 25">
              <a:extLst>
                <a:ext uri="{FF2B5EF4-FFF2-40B4-BE49-F238E27FC236}">
                  <a16:creationId xmlns:a16="http://schemas.microsoft.com/office/drawing/2014/main" id="{B93A80B5-32BA-48BB-941A-4FC64AC62E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12" name="Rectangle 211">
            <a:extLst>
              <a:ext uri="{FF2B5EF4-FFF2-40B4-BE49-F238E27FC236}">
                <a16:creationId xmlns:a16="http://schemas.microsoft.com/office/drawing/2014/main" id="{9C057A66-6E97-4BA5-B4B3-2690ACE3CE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682" y="1047102"/>
            <a:ext cx="5936885"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Isosceles Triangle 22">
            <a:extLst>
              <a:ext uri="{FF2B5EF4-FFF2-40B4-BE49-F238E27FC236}">
                <a16:creationId xmlns:a16="http://schemas.microsoft.com/office/drawing/2014/main" id="{764884A8-16DD-467F-A648-70B32E20BA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602131" y="55465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Rectangle 215">
            <a:extLst>
              <a:ext uri="{FF2B5EF4-FFF2-40B4-BE49-F238E27FC236}">
                <a16:creationId xmlns:a16="http://schemas.microsoft.com/office/drawing/2014/main" id="{276681CD-6924-4550-926C-667FC2C6A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682" y="1634393"/>
            <a:ext cx="5935796" cy="39173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2B8E30-B6E8-8E4F-9E56-25B43320199A}"/>
              </a:ext>
            </a:extLst>
          </p:cNvPr>
          <p:cNvSpPr>
            <a:spLocks noGrp="1"/>
          </p:cNvSpPr>
          <p:nvPr>
            <p:ph type="title"/>
          </p:nvPr>
        </p:nvSpPr>
        <p:spPr>
          <a:xfrm>
            <a:off x="873978" y="1718735"/>
            <a:ext cx="5767566" cy="1072378"/>
          </a:xfrm>
        </p:spPr>
        <p:txBody>
          <a:bodyPr vert="horz" lIns="228600" tIns="228600" rIns="228600" bIns="0" rtlCol="0" anchor="ctr">
            <a:normAutofit/>
          </a:bodyPr>
          <a:lstStyle/>
          <a:p>
            <a:r>
              <a:rPr lang="en-US" sz="5400" dirty="0"/>
              <a:t>Olfaction:</a:t>
            </a:r>
          </a:p>
        </p:txBody>
      </p:sp>
      <p:sp>
        <p:nvSpPr>
          <p:cNvPr id="184" name="Content Placeholder 183">
            <a:extLst>
              <a:ext uri="{FF2B5EF4-FFF2-40B4-BE49-F238E27FC236}">
                <a16:creationId xmlns:a16="http://schemas.microsoft.com/office/drawing/2014/main" id="{ADDCF56B-117D-42FD-B8FE-CBE2E6C3B7C3}"/>
              </a:ext>
            </a:extLst>
          </p:cNvPr>
          <p:cNvSpPr>
            <a:spLocks noGrp="1"/>
          </p:cNvSpPr>
          <p:nvPr>
            <p:ph idx="1"/>
          </p:nvPr>
        </p:nvSpPr>
        <p:spPr>
          <a:xfrm>
            <a:off x="873102" y="2789239"/>
            <a:ext cx="5768442" cy="2683606"/>
          </a:xfrm>
        </p:spPr>
        <p:txBody>
          <a:bodyPr>
            <a:normAutofit/>
          </a:bodyPr>
          <a:lstStyle/>
          <a:p>
            <a:r>
              <a:rPr lang="en-US" sz="2400" dirty="0">
                <a:solidFill>
                  <a:srgbClr val="FFFFFE"/>
                </a:solidFill>
              </a:rPr>
              <a:t>Through an olfactory response, essential oils influence the CNS, amygdala, brain chemistry, and sense of emotional equilibrium.</a:t>
            </a:r>
          </a:p>
        </p:txBody>
      </p:sp>
      <p:pic>
        <p:nvPicPr>
          <p:cNvPr id="5" name="Content Placeholder 4">
            <a:extLst>
              <a:ext uri="{FF2B5EF4-FFF2-40B4-BE49-F238E27FC236}">
                <a16:creationId xmlns:a16="http://schemas.microsoft.com/office/drawing/2014/main" id="{BBE1860C-4895-F246-BD56-DD10DF02F45F}"/>
              </a:ext>
            </a:extLst>
          </p:cNvPr>
          <p:cNvPicPr>
            <a:picLocks noChangeAspect="1"/>
          </p:cNvPicPr>
          <p:nvPr/>
        </p:nvPicPr>
        <p:blipFill rotWithShape="1">
          <a:blip r:embed="rId2"/>
          <a:srcRect l="5046" r="7336"/>
          <a:stretch/>
        </p:blipFill>
        <p:spPr>
          <a:xfrm>
            <a:off x="7549862" y="227"/>
            <a:ext cx="4641833" cy="6858000"/>
          </a:xfrm>
          <a:prstGeom prst="rect">
            <a:avLst/>
          </a:prstGeom>
        </p:spPr>
      </p:pic>
    </p:spTree>
    <p:extLst>
      <p:ext uri="{BB962C8B-B14F-4D97-AF65-F5344CB8AC3E}">
        <p14:creationId xmlns:p14="http://schemas.microsoft.com/office/powerpoint/2010/main" val="1198488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4000"/>
                <a:lumMod val="116000"/>
              </a:schemeClr>
            </a:gs>
            <a:gs pos="100000">
              <a:schemeClr val="bg2">
                <a:tint val="98000"/>
                <a:shade val="86000"/>
                <a:satMod val="90000"/>
                <a:lumMod val="88000"/>
              </a:schemeClr>
            </a:gs>
          </a:gsLst>
          <a:path path="circle">
            <a:fillToRect l="50000" t="15000" r="50000" b="169000"/>
          </a:path>
        </a:gra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90F08744-9D7B-4693-B8D6-2A5210AE9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32">
            <a:extLst>
              <a:ext uri="{FF2B5EF4-FFF2-40B4-BE49-F238E27FC236}">
                <a16:creationId xmlns:a16="http://schemas.microsoft.com/office/drawing/2014/main" id="{5B2E630F-F386-44FA-B1A1-C10A9BF434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36127">
            <a:off x="296272" y="1026251"/>
            <a:ext cx="7298578" cy="5088488"/>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73567C09-8B4D-49A6-A711-C44C5807D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554541" y="-619573"/>
            <a:ext cx="9016699" cy="8033868"/>
          </a:xfrm>
          <a:custGeom>
            <a:avLst/>
            <a:gdLst>
              <a:gd name="connsiteX0" fmla="*/ 6078066 w 9016699"/>
              <a:gd name="connsiteY0" fmla="*/ 782055 h 8033868"/>
              <a:gd name="connsiteX1" fmla="*/ 8705208 w 9016699"/>
              <a:gd name="connsiteY1" fmla="*/ 3409197 h 8033868"/>
              <a:gd name="connsiteX2" fmla="*/ 8793057 w 9016699"/>
              <a:gd name="connsiteY2" fmla="*/ 3617452 h 8033868"/>
              <a:gd name="connsiteX3" fmla="*/ 9016699 w 9016699"/>
              <a:gd name="connsiteY3" fmla="*/ 4793120 h 8033868"/>
              <a:gd name="connsiteX4" fmla="*/ 8960084 w 9016699"/>
              <a:gd name="connsiteY4" fmla="*/ 5272709 h 8033868"/>
              <a:gd name="connsiteX5" fmla="*/ 8920563 w 9016699"/>
              <a:gd name="connsiteY5" fmla="*/ 5444162 h 8033868"/>
              <a:gd name="connsiteX6" fmla="*/ 6620466 w 9016699"/>
              <a:gd name="connsiteY6" fmla="*/ 7744259 h 8033868"/>
              <a:gd name="connsiteX7" fmla="*/ 6480006 w 9016699"/>
              <a:gd name="connsiteY7" fmla="*/ 7795347 h 8033868"/>
              <a:gd name="connsiteX8" fmla="*/ 4389696 w 9016699"/>
              <a:gd name="connsiteY8" fmla="*/ 7987178 h 8033868"/>
              <a:gd name="connsiteX9" fmla="*/ 3086984 w 9016699"/>
              <a:gd name="connsiteY9" fmla="*/ 7466023 h 8033868"/>
              <a:gd name="connsiteX10" fmla="*/ 3024300 w 9016699"/>
              <a:gd name="connsiteY10" fmla="*/ 7426965 h 8033868"/>
              <a:gd name="connsiteX11" fmla="*/ 519567 w 9016699"/>
              <a:gd name="connsiteY11" fmla="*/ 4922232 h 8033868"/>
              <a:gd name="connsiteX12" fmla="*/ 419495 w 9016699"/>
              <a:gd name="connsiteY12" fmla="*/ 4733719 h 8033868"/>
              <a:gd name="connsiteX13" fmla="*/ 3514 w 9016699"/>
              <a:gd name="connsiteY13" fmla="*/ 3245168 h 8033868"/>
              <a:gd name="connsiteX14" fmla="*/ 4193329 w 9016699"/>
              <a:gd name="connsiteY14" fmla="*/ 36108 h 8033868"/>
              <a:gd name="connsiteX15" fmla="*/ 5977677 w 9016699"/>
              <a:gd name="connsiteY15" fmla="*/ 722908 h 8033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016699" h="8033868">
                <a:moveTo>
                  <a:pt x="6078066" y="782055"/>
                </a:moveTo>
                <a:lnTo>
                  <a:pt x="8705208" y="3409197"/>
                </a:lnTo>
                <a:lnTo>
                  <a:pt x="8793057" y="3617452"/>
                </a:lnTo>
                <a:cubicBezTo>
                  <a:pt x="8935615" y="3988374"/>
                  <a:pt x="9016699" y="4381324"/>
                  <a:pt x="9016699" y="4793120"/>
                </a:cubicBezTo>
                <a:cubicBezTo>
                  <a:pt x="9008675" y="4960329"/>
                  <a:pt x="8989449" y="5120121"/>
                  <a:pt x="8960084" y="5272709"/>
                </a:cubicBezTo>
                <a:lnTo>
                  <a:pt x="8920563" y="5444162"/>
                </a:lnTo>
                <a:lnTo>
                  <a:pt x="6620466" y="7744259"/>
                </a:lnTo>
                <a:lnTo>
                  <a:pt x="6480006" y="7795347"/>
                </a:lnTo>
                <a:cubicBezTo>
                  <a:pt x="5726471" y="8035167"/>
                  <a:pt x="4953020" y="8083925"/>
                  <a:pt x="4389696" y="7987178"/>
                </a:cubicBezTo>
                <a:cubicBezTo>
                  <a:pt x="4014146" y="7922680"/>
                  <a:pt x="3559510" y="7740111"/>
                  <a:pt x="3086984" y="7466023"/>
                </a:cubicBezTo>
                <a:lnTo>
                  <a:pt x="3024300" y="7426965"/>
                </a:lnTo>
                <a:lnTo>
                  <a:pt x="519567" y="4922232"/>
                </a:lnTo>
                <a:lnTo>
                  <a:pt x="419495" y="4733719"/>
                </a:lnTo>
                <a:cubicBezTo>
                  <a:pt x="181303" y="4258474"/>
                  <a:pt x="28977" y="3756361"/>
                  <a:pt x="3514" y="3245168"/>
                </a:cubicBezTo>
                <a:cubicBezTo>
                  <a:pt x="-112889" y="908287"/>
                  <a:pt x="2691131" y="-221884"/>
                  <a:pt x="4193329" y="36108"/>
                </a:cubicBezTo>
                <a:cubicBezTo>
                  <a:pt x="4662766" y="116730"/>
                  <a:pt x="5309837" y="354143"/>
                  <a:pt x="5977677" y="72290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3EBD426-1C59-7545-9459-DE4D662BDE7C}"/>
              </a:ext>
            </a:extLst>
          </p:cNvPr>
          <p:cNvSpPr>
            <a:spLocks noGrp="1"/>
          </p:cNvSpPr>
          <p:nvPr>
            <p:ph type="title"/>
          </p:nvPr>
        </p:nvSpPr>
        <p:spPr>
          <a:xfrm>
            <a:off x="807720" y="2349925"/>
            <a:ext cx="2441894" cy="2456442"/>
          </a:xfrm>
        </p:spPr>
        <p:txBody>
          <a:bodyPr>
            <a:normAutofit/>
          </a:bodyPr>
          <a:lstStyle/>
          <a:p>
            <a:pPr algn="l"/>
            <a:r>
              <a:rPr lang="en-US" sz="3200"/>
              <a:t>Amygdala Soothing</a:t>
            </a:r>
          </a:p>
        </p:txBody>
      </p:sp>
      <p:sp>
        <p:nvSpPr>
          <p:cNvPr id="3" name="Content Placeholder 2">
            <a:extLst>
              <a:ext uri="{FF2B5EF4-FFF2-40B4-BE49-F238E27FC236}">
                <a16:creationId xmlns:a16="http://schemas.microsoft.com/office/drawing/2014/main" id="{EC3757BB-57E5-E346-B3D9-19C2107CDE94}"/>
              </a:ext>
            </a:extLst>
          </p:cNvPr>
          <p:cNvSpPr>
            <a:spLocks noGrp="1"/>
          </p:cNvSpPr>
          <p:nvPr>
            <p:ph idx="1"/>
          </p:nvPr>
        </p:nvSpPr>
        <p:spPr>
          <a:xfrm>
            <a:off x="4846319" y="1111249"/>
            <a:ext cx="6554001" cy="4635503"/>
          </a:xfrm>
        </p:spPr>
        <p:txBody>
          <a:bodyPr>
            <a:normAutofit/>
          </a:bodyPr>
          <a:lstStyle/>
          <a:p>
            <a:r>
              <a:rPr lang="en-US" dirty="0"/>
              <a:t>Almond shaped, these sets of neurons located in the medial temporal lobe are associated with fear responses, and  pleasure.</a:t>
            </a:r>
          </a:p>
          <a:p>
            <a:r>
              <a:rPr lang="en-US" dirty="0"/>
              <a:t>Anxiety, autism, depression, PTSD, and phobias correspond to abnormal functioning in this region of the brain.</a:t>
            </a:r>
          </a:p>
          <a:p>
            <a:r>
              <a:rPr lang="en-US" dirty="0"/>
              <a:t>This part of the brain is responsible for the Fight or flight response.</a:t>
            </a:r>
          </a:p>
          <a:p>
            <a:r>
              <a:rPr lang="en-US" dirty="0"/>
              <a:t>Valerian, Lavender, Bergamot, &amp; Rose are the most effective at at reducing hypervigilance in an overactive amygdala</a:t>
            </a:r>
          </a:p>
        </p:txBody>
      </p:sp>
    </p:spTree>
    <p:extLst>
      <p:ext uri="{BB962C8B-B14F-4D97-AF65-F5344CB8AC3E}">
        <p14:creationId xmlns:p14="http://schemas.microsoft.com/office/powerpoint/2010/main" val="503862700"/>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4000"/>
                <a:lumMod val="116000"/>
              </a:schemeClr>
            </a:gs>
            <a:gs pos="100000">
              <a:schemeClr val="bg2">
                <a:tint val="98000"/>
                <a:shade val="86000"/>
                <a:satMod val="90000"/>
                <a:lumMod val="88000"/>
              </a:schemeClr>
            </a:gs>
          </a:gsLst>
          <a:path path="circle">
            <a:fillToRect l="50000" t="15000" r="50000" b="169000"/>
          </a:path>
        </a:gra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90F08744-9D7B-4693-B8D6-2A5210AE9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32">
            <a:extLst>
              <a:ext uri="{FF2B5EF4-FFF2-40B4-BE49-F238E27FC236}">
                <a16:creationId xmlns:a16="http://schemas.microsoft.com/office/drawing/2014/main" id="{5B2E630F-F386-44FA-B1A1-C10A9BF434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36127">
            <a:off x="296272" y="1026251"/>
            <a:ext cx="7298578" cy="5088488"/>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73567C09-8B4D-49A6-A711-C44C5807D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554541" y="-619573"/>
            <a:ext cx="9016699" cy="8033868"/>
          </a:xfrm>
          <a:custGeom>
            <a:avLst/>
            <a:gdLst>
              <a:gd name="connsiteX0" fmla="*/ 6078066 w 9016699"/>
              <a:gd name="connsiteY0" fmla="*/ 782055 h 8033868"/>
              <a:gd name="connsiteX1" fmla="*/ 8705208 w 9016699"/>
              <a:gd name="connsiteY1" fmla="*/ 3409197 h 8033868"/>
              <a:gd name="connsiteX2" fmla="*/ 8793057 w 9016699"/>
              <a:gd name="connsiteY2" fmla="*/ 3617452 h 8033868"/>
              <a:gd name="connsiteX3" fmla="*/ 9016699 w 9016699"/>
              <a:gd name="connsiteY3" fmla="*/ 4793120 h 8033868"/>
              <a:gd name="connsiteX4" fmla="*/ 8960084 w 9016699"/>
              <a:gd name="connsiteY4" fmla="*/ 5272709 h 8033868"/>
              <a:gd name="connsiteX5" fmla="*/ 8920563 w 9016699"/>
              <a:gd name="connsiteY5" fmla="*/ 5444162 h 8033868"/>
              <a:gd name="connsiteX6" fmla="*/ 6620466 w 9016699"/>
              <a:gd name="connsiteY6" fmla="*/ 7744259 h 8033868"/>
              <a:gd name="connsiteX7" fmla="*/ 6480006 w 9016699"/>
              <a:gd name="connsiteY7" fmla="*/ 7795347 h 8033868"/>
              <a:gd name="connsiteX8" fmla="*/ 4389696 w 9016699"/>
              <a:gd name="connsiteY8" fmla="*/ 7987178 h 8033868"/>
              <a:gd name="connsiteX9" fmla="*/ 3086984 w 9016699"/>
              <a:gd name="connsiteY9" fmla="*/ 7466023 h 8033868"/>
              <a:gd name="connsiteX10" fmla="*/ 3024300 w 9016699"/>
              <a:gd name="connsiteY10" fmla="*/ 7426965 h 8033868"/>
              <a:gd name="connsiteX11" fmla="*/ 519567 w 9016699"/>
              <a:gd name="connsiteY11" fmla="*/ 4922232 h 8033868"/>
              <a:gd name="connsiteX12" fmla="*/ 419495 w 9016699"/>
              <a:gd name="connsiteY12" fmla="*/ 4733719 h 8033868"/>
              <a:gd name="connsiteX13" fmla="*/ 3514 w 9016699"/>
              <a:gd name="connsiteY13" fmla="*/ 3245168 h 8033868"/>
              <a:gd name="connsiteX14" fmla="*/ 4193329 w 9016699"/>
              <a:gd name="connsiteY14" fmla="*/ 36108 h 8033868"/>
              <a:gd name="connsiteX15" fmla="*/ 5977677 w 9016699"/>
              <a:gd name="connsiteY15" fmla="*/ 722908 h 8033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016699" h="8033868">
                <a:moveTo>
                  <a:pt x="6078066" y="782055"/>
                </a:moveTo>
                <a:lnTo>
                  <a:pt x="8705208" y="3409197"/>
                </a:lnTo>
                <a:lnTo>
                  <a:pt x="8793057" y="3617452"/>
                </a:lnTo>
                <a:cubicBezTo>
                  <a:pt x="8935615" y="3988374"/>
                  <a:pt x="9016699" y="4381324"/>
                  <a:pt x="9016699" y="4793120"/>
                </a:cubicBezTo>
                <a:cubicBezTo>
                  <a:pt x="9008675" y="4960329"/>
                  <a:pt x="8989449" y="5120121"/>
                  <a:pt x="8960084" y="5272709"/>
                </a:cubicBezTo>
                <a:lnTo>
                  <a:pt x="8920563" y="5444162"/>
                </a:lnTo>
                <a:lnTo>
                  <a:pt x="6620466" y="7744259"/>
                </a:lnTo>
                <a:lnTo>
                  <a:pt x="6480006" y="7795347"/>
                </a:lnTo>
                <a:cubicBezTo>
                  <a:pt x="5726471" y="8035167"/>
                  <a:pt x="4953020" y="8083925"/>
                  <a:pt x="4389696" y="7987178"/>
                </a:cubicBezTo>
                <a:cubicBezTo>
                  <a:pt x="4014146" y="7922680"/>
                  <a:pt x="3559510" y="7740111"/>
                  <a:pt x="3086984" y="7466023"/>
                </a:cubicBezTo>
                <a:lnTo>
                  <a:pt x="3024300" y="7426965"/>
                </a:lnTo>
                <a:lnTo>
                  <a:pt x="519567" y="4922232"/>
                </a:lnTo>
                <a:lnTo>
                  <a:pt x="419495" y="4733719"/>
                </a:lnTo>
                <a:cubicBezTo>
                  <a:pt x="181303" y="4258474"/>
                  <a:pt x="28977" y="3756361"/>
                  <a:pt x="3514" y="3245168"/>
                </a:cubicBezTo>
                <a:cubicBezTo>
                  <a:pt x="-112889" y="908287"/>
                  <a:pt x="2691131" y="-221884"/>
                  <a:pt x="4193329" y="36108"/>
                </a:cubicBezTo>
                <a:cubicBezTo>
                  <a:pt x="4662766" y="116730"/>
                  <a:pt x="5309837" y="354143"/>
                  <a:pt x="5977677" y="72290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8D5F6A4-99D4-7D4B-A6D5-6F301210DA86}"/>
              </a:ext>
            </a:extLst>
          </p:cNvPr>
          <p:cNvSpPr>
            <a:spLocks noGrp="1"/>
          </p:cNvSpPr>
          <p:nvPr>
            <p:ph type="title"/>
          </p:nvPr>
        </p:nvSpPr>
        <p:spPr>
          <a:xfrm>
            <a:off x="807720" y="2349925"/>
            <a:ext cx="2441894" cy="2456442"/>
          </a:xfrm>
        </p:spPr>
        <p:txBody>
          <a:bodyPr>
            <a:normAutofit/>
          </a:bodyPr>
          <a:lstStyle/>
          <a:p>
            <a:pPr algn="l"/>
            <a:r>
              <a:rPr lang="en-US" sz="2700"/>
              <a:t>Antidepressants</a:t>
            </a:r>
          </a:p>
        </p:txBody>
      </p:sp>
      <p:sp>
        <p:nvSpPr>
          <p:cNvPr id="3" name="Content Placeholder 2">
            <a:extLst>
              <a:ext uri="{FF2B5EF4-FFF2-40B4-BE49-F238E27FC236}">
                <a16:creationId xmlns:a16="http://schemas.microsoft.com/office/drawing/2014/main" id="{30E17099-4E76-624E-AE9F-E9332A8B18B0}"/>
              </a:ext>
            </a:extLst>
          </p:cNvPr>
          <p:cNvSpPr>
            <a:spLocks noGrp="1"/>
          </p:cNvSpPr>
          <p:nvPr>
            <p:ph idx="1"/>
          </p:nvPr>
        </p:nvSpPr>
        <p:spPr>
          <a:xfrm>
            <a:off x="4785889" y="1468591"/>
            <a:ext cx="6554001" cy="4635503"/>
          </a:xfrm>
        </p:spPr>
        <p:txBody>
          <a:bodyPr>
            <a:normAutofit/>
          </a:bodyPr>
          <a:lstStyle/>
          <a:p>
            <a:r>
              <a:rPr lang="en-US" dirty="0"/>
              <a:t>Non-clinical depression is considered transitionary, as it is usually due to painful life events during periods of adjustment. </a:t>
            </a:r>
          </a:p>
          <a:p>
            <a:r>
              <a:rPr lang="en-US" dirty="0"/>
              <a:t>Essential Oils with counter effects can reduce non-clinical depression with symptoms of sadness, fear, hopelessness, emotional fatigue and dejection.</a:t>
            </a:r>
          </a:p>
          <a:p>
            <a:endParaRPr lang="en-US" dirty="0"/>
          </a:p>
        </p:txBody>
      </p:sp>
    </p:spTree>
    <p:extLst>
      <p:ext uri="{BB962C8B-B14F-4D97-AF65-F5344CB8AC3E}">
        <p14:creationId xmlns:p14="http://schemas.microsoft.com/office/powerpoint/2010/main" val="1371798850"/>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4000"/>
                <a:lumMod val="116000"/>
              </a:schemeClr>
            </a:gs>
            <a:gs pos="100000">
              <a:schemeClr val="bg2">
                <a:tint val="98000"/>
                <a:shade val="86000"/>
                <a:satMod val="90000"/>
                <a:lumMod val="88000"/>
              </a:schemeClr>
            </a:gs>
          </a:gsLst>
          <a:path path="circle">
            <a:fillToRect l="50000" t="15000" r="50000" b="169000"/>
          </a:path>
        </a:gra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90F08744-9D7B-4693-B8D6-2A5210AE9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32">
            <a:extLst>
              <a:ext uri="{FF2B5EF4-FFF2-40B4-BE49-F238E27FC236}">
                <a16:creationId xmlns:a16="http://schemas.microsoft.com/office/drawing/2014/main" id="{5B2E630F-F386-44FA-B1A1-C10A9BF434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36127">
            <a:off x="296272" y="1026251"/>
            <a:ext cx="7298578" cy="5088488"/>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73567C09-8B4D-49A6-A711-C44C5807D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554541" y="-619573"/>
            <a:ext cx="9016699" cy="8033868"/>
          </a:xfrm>
          <a:custGeom>
            <a:avLst/>
            <a:gdLst>
              <a:gd name="connsiteX0" fmla="*/ 6078066 w 9016699"/>
              <a:gd name="connsiteY0" fmla="*/ 782055 h 8033868"/>
              <a:gd name="connsiteX1" fmla="*/ 8705208 w 9016699"/>
              <a:gd name="connsiteY1" fmla="*/ 3409197 h 8033868"/>
              <a:gd name="connsiteX2" fmla="*/ 8793057 w 9016699"/>
              <a:gd name="connsiteY2" fmla="*/ 3617452 h 8033868"/>
              <a:gd name="connsiteX3" fmla="*/ 9016699 w 9016699"/>
              <a:gd name="connsiteY3" fmla="*/ 4793120 h 8033868"/>
              <a:gd name="connsiteX4" fmla="*/ 8960084 w 9016699"/>
              <a:gd name="connsiteY4" fmla="*/ 5272709 h 8033868"/>
              <a:gd name="connsiteX5" fmla="*/ 8920563 w 9016699"/>
              <a:gd name="connsiteY5" fmla="*/ 5444162 h 8033868"/>
              <a:gd name="connsiteX6" fmla="*/ 6620466 w 9016699"/>
              <a:gd name="connsiteY6" fmla="*/ 7744259 h 8033868"/>
              <a:gd name="connsiteX7" fmla="*/ 6480006 w 9016699"/>
              <a:gd name="connsiteY7" fmla="*/ 7795347 h 8033868"/>
              <a:gd name="connsiteX8" fmla="*/ 4389696 w 9016699"/>
              <a:gd name="connsiteY8" fmla="*/ 7987178 h 8033868"/>
              <a:gd name="connsiteX9" fmla="*/ 3086984 w 9016699"/>
              <a:gd name="connsiteY9" fmla="*/ 7466023 h 8033868"/>
              <a:gd name="connsiteX10" fmla="*/ 3024300 w 9016699"/>
              <a:gd name="connsiteY10" fmla="*/ 7426965 h 8033868"/>
              <a:gd name="connsiteX11" fmla="*/ 519567 w 9016699"/>
              <a:gd name="connsiteY11" fmla="*/ 4922232 h 8033868"/>
              <a:gd name="connsiteX12" fmla="*/ 419495 w 9016699"/>
              <a:gd name="connsiteY12" fmla="*/ 4733719 h 8033868"/>
              <a:gd name="connsiteX13" fmla="*/ 3514 w 9016699"/>
              <a:gd name="connsiteY13" fmla="*/ 3245168 h 8033868"/>
              <a:gd name="connsiteX14" fmla="*/ 4193329 w 9016699"/>
              <a:gd name="connsiteY14" fmla="*/ 36108 h 8033868"/>
              <a:gd name="connsiteX15" fmla="*/ 5977677 w 9016699"/>
              <a:gd name="connsiteY15" fmla="*/ 722908 h 8033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016699" h="8033868">
                <a:moveTo>
                  <a:pt x="6078066" y="782055"/>
                </a:moveTo>
                <a:lnTo>
                  <a:pt x="8705208" y="3409197"/>
                </a:lnTo>
                <a:lnTo>
                  <a:pt x="8793057" y="3617452"/>
                </a:lnTo>
                <a:cubicBezTo>
                  <a:pt x="8935615" y="3988374"/>
                  <a:pt x="9016699" y="4381324"/>
                  <a:pt x="9016699" y="4793120"/>
                </a:cubicBezTo>
                <a:cubicBezTo>
                  <a:pt x="9008675" y="4960329"/>
                  <a:pt x="8989449" y="5120121"/>
                  <a:pt x="8960084" y="5272709"/>
                </a:cubicBezTo>
                <a:lnTo>
                  <a:pt x="8920563" y="5444162"/>
                </a:lnTo>
                <a:lnTo>
                  <a:pt x="6620466" y="7744259"/>
                </a:lnTo>
                <a:lnTo>
                  <a:pt x="6480006" y="7795347"/>
                </a:lnTo>
                <a:cubicBezTo>
                  <a:pt x="5726471" y="8035167"/>
                  <a:pt x="4953020" y="8083925"/>
                  <a:pt x="4389696" y="7987178"/>
                </a:cubicBezTo>
                <a:cubicBezTo>
                  <a:pt x="4014146" y="7922680"/>
                  <a:pt x="3559510" y="7740111"/>
                  <a:pt x="3086984" y="7466023"/>
                </a:cubicBezTo>
                <a:lnTo>
                  <a:pt x="3024300" y="7426965"/>
                </a:lnTo>
                <a:lnTo>
                  <a:pt x="519567" y="4922232"/>
                </a:lnTo>
                <a:lnTo>
                  <a:pt x="419495" y="4733719"/>
                </a:lnTo>
                <a:cubicBezTo>
                  <a:pt x="181303" y="4258474"/>
                  <a:pt x="28977" y="3756361"/>
                  <a:pt x="3514" y="3245168"/>
                </a:cubicBezTo>
                <a:cubicBezTo>
                  <a:pt x="-112889" y="908287"/>
                  <a:pt x="2691131" y="-221884"/>
                  <a:pt x="4193329" y="36108"/>
                </a:cubicBezTo>
                <a:cubicBezTo>
                  <a:pt x="4662766" y="116730"/>
                  <a:pt x="5309837" y="354143"/>
                  <a:pt x="5977677" y="72290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0AEC7FB-CE86-AB4E-B2CE-7846BFDC4A3B}"/>
              </a:ext>
            </a:extLst>
          </p:cNvPr>
          <p:cNvSpPr>
            <a:spLocks noGrp="1"/>
          </p:cNvSpPr>
          <p:nvPr>
            <p:ph type="title"/>
          </p:nvPr>
        </p:nvSpPr>
        <p:spPr>
          <a:xfrm>
            <a:off x="807720" y="2349925"/>
            <a:ext cx="2441894" cy="2456442"/>
          </a:xfrm>
        </p:spPr>
        <p:txBody>
          <a:bodyPr>
            <a:normAutofit/>
          </a:bodyPr>
          <a:lstStyle/>
          <a:p>
            <a:pPr algn="l"/>
            <a:r>
              <a:rPr lang="en-US" sz="2700"/>
              <a:t>Neurosedatives</a:t>
            </a:r>
          </a:p>
        </p:txBody>
      </p:sp>
      <p:sp>
        <p:nvSpPr>
          <p:cNvPr id="3" name="Content Placeholder 2">
            <a:extLst>
              <a:ext uri="{FF2B5EF4-FFF2-40B4-BE49-F238E27FC236}">
                <a16:creationId xmlns:a16="http://schemas.microsoft.com/office/drawing/2014/main" id="{5DF7F651-DB37-2E47-BB47-CE533EEEF6AC}"/>
              </a:ext>
            </a:extLst>
          </p:cNvPr>
          <p:cNvSpPr>
            <a:spLocks noGrp="1"/>
          </p:cNvSpPr>
          <p:nvPr>
            <p:ph idx="1"/>
          </p:nvPr>
        </p:nvSpPr>
        <p:spPr>
          <a:xfrm>
            <a:off x="4846319" y="1111249"/>
            <a:ext cx="6554001" cy="4635503"/>
          </a:xfrm>
        </p:spPr>
        <p:txBody>
          <a:bodyPr>
            <a:normAutofit/>
          </a:bodyPr>
          <a:lstStyle/>
          <a:p>
            <a:r>
              <a:rPr lang="en-US" err="1"/>
              <a:t>Neurosedatives</a:t>
            </a:r>
            <a:r>
              <a:rPr lang="en-US"/>
              <a:t> act on the brain by increasing Gamma-Aminobutyric Acid (GABA) levels, triggering their matched receptors, thereby inhibiting excitatory neurotransmitters.</a:t>
            </a:r>
          </a:p>
          <a:p>
            <a:r>
              <a:rPr lang="en-US"/>
              <a:t>When GABA levels are high, we feel sleepy, and relaxed; visually tranquilized in the eyes of others.</a:t>
            </a:r>
          </a:p>
          <a:p>
            <a:endParaRPr lang="en-US"/>
          </a:p>
        </p:txBody>
      </p:sp>
    </p:spTree>
    <p:extLst>
      <p:ext uri="{BB962C8B-B14F-4D97-AF65-F5344CB8AC3E}">
        <p14:creationId xmlns:p14="http://schemas.microsoft.com/office/powerpoint/2010/main" val="3590876423"/>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40">
            <a:extLst>
              <a:ext uri="{FF2B5EF4-FFF2-40B4-BE49-F238E27FC236}">
                <a16:creationId xmlns:a16="http://schemas.microsoft.com/office/drawing/2014/main" id="{EDFF257A-042C-46B5-80D1-3E8CFD3344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42">
            <a:extLst>
              <a:ext uri="{FF2B5EF4-FFF2-40B4-BE49-F238E27FC236}">
                <a16:creationId xmlns:a16="http://schemas.microsoft.com/office/drawing/2014/main" id="{E2836BD6-A1CD-4253-813F-3EDA642A7A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0" name="Freeform 5">
              <a:extLst>
                <a:ext uri="{FF2B5EF4-FFF2-40B4-BE49-F238E27FC236}">
                  <a16:creationId xmlns:a16="http://schemas.microsoft.com/office/drawing/2014/main" id="{63EE4AB3-C905-497E-988B-4D7394894B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6">
              <a:extLst>
                <a:ext uri="{FF2B5EF4-FFF2-40B4-BE49-F238E27FC236}">
                  <a16:creationId xmlns:a16="http://schemas.microsoft.com/office/drawing/2014/main" id="{774DC5FF-D912-4C9F-811A-337208A3B4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Freeform 7">
              <a:extLst>
                <a:ext uri="{FF2B5EF4-FFF2-40B4-BE49-F238E27FC236}">
                  <a16:creationId xmlns:a16="http://schemas.microsoft.com/office/drawing/2014/main" id="{E04E6A71-624A-4806-A53E-87BC73A85B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Freeform 8">
              <a:extLst>
                <a:ext uri="{FF2B5EF4-FFF2-40B4-BE49-F238E27FC236}">
                  <a16:creationId xmlns:a16="http://schemas.microsoft.com/office/drawing/2014/main" id="{E1871C83-254F-49CD-8EA7-8CB7089B80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Freeform 9">
              <a:extLst>
                <a:ext uri="{FF2B5EF4-FFF2-40B4-BE49-F238E27FC236}">
                  <a16:creationId xmlns:a16="http://schemas.microsoft.com/office/drawing/2014/main" id="{427141DF-5457-4673-B816-C6C5C72AE9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Freeform 10">
              <a:extLst>
                <a:ext uri="{FF2B5EF4-FFF2-40B4-BE49-F238E27FC236}">
                  <a16:creationId xmlns:a16="http://schemas.microsoft.com/office/drawing/2014/main" id="{BC9A176E-C84F-4816-97D4-426B396FC0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Freeform 11">
              <a:extLst>
                <a:ext uri="{FF2B5EF4-FFF2-40B4-BE49-F238E27FC236}">
                  <a16:creationId xmlns:a16="http://schemas.microsoft.com/office/drawing/2014/main" id="{981B905A-332A-49BC-9456-7D0337D9BD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Freeform 12">
              <a:extLst>
                <a:ext uri="{FF2B5EF4-FFF2-40B4-BE49-F238E27FC236}">
                  <a16:creationId xmlns:a16="http://schemas.microsoft.com/office/drawing/2014/main" id="{2EBD9769-DFB9-4970-91FF-137E685AF6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Freeform 13">
              <a:extLst>
                <a:ext uri="{FF2B5EF4-FFF2-40B4-BE49-F238E27FC236}">
                  <a16:creationId xmlns:a16="http://schemas.microsoft.com/office/drawing/2014/main" id="{21DCB916-2D3C-46BC-9A95-EFC166D96C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Freeform 14">
              <a:extLst>
                <a:ext uri="{FF2B5EF4-FFF2-40B4-BE49-F238E27FC236}">
                  <a16:creationId xmlns:a16="http://schemas.microsoft.com/office/drawing/2014/main" id="{189DAD37-FFF7-49FA-8FBB-D20A992D48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Freeform 15">
              <a:extLst>
                <a:ext uri="{FF2B5EF4-FFF2-40B4-BE49-F238E27FC236}">
                  <a16:creationId xmlns:a16="http://schemas.microsoft.com/office/drawing/2014/main" id="{D148A64A-D598-4309-BCA9-F67ADE72CB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Freeform 16">
              <a:extLst>
                <a:ext uri="{FF2B5EF4-FFF2-40B4-BE49-F238E27FC236}">
                  <a16:creationId xmlns:a16="http://schemas.microsoft.com/office/drawing/2014/main" id="{38A95D77-7745-4551-BBD5-3515A074D3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Freeform 17">
              <a:extLst>
                <a:ext uri="{FF2B5EF4-FFF2-40B4-BE49-F238E27FC236}">
                  <a16:creationId xmlns:a16="http://schemas.microsoft.com/office/drawing/2014/main" id="{A2C20B7F-80D6-4D48-BB2A-9AEC854948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Freeform 18">
              <a:extLst>
                <a:ext uri="{FF2B5EF4-FFF2-40B4-BE49-F238E27FC236}">
                  <a16:creationId xmlns:a16="http://schemas.microsoft.com/office/drawing/2014/main" id="{55589882-0BB8-42B0-B42F-32A75B1918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Freeform 19">
              <a:extLst>
                <a:ext uri="{FF2B5EF4-FFF2-40B4-BE49-F238E27FC236}">
                  <a16:creationId xmlns:a16="http://schemas.microsoft.com/office/drawing/2014/main" id="{53673B9F-5864-445E-82E7-0A8324FA85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Freeform 20">
              <a:extLst>
                <a:ext uri="{FF2B5EF4-FFF2-40B4-BE49-F238E27FC236}">
                  <a16:creationId xmlns:a16="http://schemas.microsoft.com/office/drawing/2014/main" id="{16FF3B3D-59FE-4AE1-AA54-14A691D6BF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Freeform 21">
              <a:extLst>
                <a:ext uri="{FF2B5EF4-FFF2-40B4-BE49-F238E27FC236}">
                  <a16:creationId xmlns:a16="http://schemas.microsoft.com/office/drawing/2014/main" id="{901CA0F0-4962-4EC5-BA5B-3F0A967FC8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Freeform 22">
              <a:extLst>
                <a:ext uri="{FF2B5EF4-FFF2-40B4-BE49-F238E27FC236}">
                  <a16:creationId xmlns:a16="http://schemas.microsoft.com/office/drawing/2014/main" id="{3DD02E26-C2AD-4062-85BD-28D172C9E7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Freeform 23">
              <a:extLst>
                <a:ext uri="{FF2B5EF4-FFF2-40B4-BE49-F238E27FC236}">
                  <a16:creationId xmlns:a16="http://schemas.microsoft.com/office/drawing/2014/main" id="{D7B60BD4-07C1-461F-B38E-B39EBACA3A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Freeform 24">
              <a:extLst>
                <a:ext uri="{FF2B5EF4-FFF2-40B4-BE49-F238E27FC236}">
                  <a16:creationId xmlns:a16="http://schemas.microsoft.com/office/drawing/2014/main" id="{D81BB3F7-E4A5-4BD9-A70D-FDA6C9127F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Freeform 25">
              <a:extLst>
                <a:ext uri="{FF2B5EF4-FFF2-40B4-BE49-F238E27FC236}">
                  <a16:creationId xmlns:a16="http://schemas.microsoft.com/office/drawing/2014/main" id="{B93A80B5-32BA-48BB-941A-4FC64AC62E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87" name="Rectangle 65">
            <a:extLst>
              <a:ext uri="{FF2B5EF4-FFF2-40B4-BE49-F238E27FC236}">
                <a16:creationId xmlns:a16="http://schemas.microsoft.com/office/drawing/2014/main" id="{9C057A66-6E97-4BA5-B4B3-2690ACE3CE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682" y="1047102"/>
            <a:ext cx="5936885"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Isosceles Triangle 22">
            <a:extLst>
              <a:ext uri="{FF2B5EF4-FFF2-40B4-BE49-F238E27FC236}">
                <a16:creationId xmlns:a16="http://schemas.microsoft.com/office/drawing/2014/main" id="{764884A8-16DD-467F-A648-70B32E20BA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602131" y="55465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69">
            <a:extLst>
              <a:ext uri="{FF2B5EF4-FFF2-40B4-BE49-F238E27FC236}">
                <a16:creationId xmlns:a16="http://schemas.microsoft.com/office/drawing/2014/main" id="{276681CD-6924-4550-926C-667FC2C6A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682" y="1634393"/>
            <a:ext cx="5935796" cy="39173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A29F6D-C4C1-9646-A6ED-34FBCDBB3EF0}"/>
              </a:ext>
            </a:extLst>
          </p:cNvPr>
          <p:cNvSpPr>
            <a:spLocks noGrp="1"/>
          </p:cNvSpPr>
          <p:nvPr>
            <p:ph type="title"/>
          </p:nvPr>
        </p:nvSpPr>
        <p:spPr>
          <a:xfrm>
            <a:off x="873978" y="1718735"/>
            <a:ext cx="5767566" cy="1072378"/>
          </a:xfrm>
        </p:spPr>
        <p:txBody>
          <a:bodyPr anchor="ctr">
            <a:normAutofit/>
          </a:bodyPr>
          <a:lstStyle/>
          <a:p>
            <a:r>
              <a:rPr lang="en-US" sz="3600"/>
              <a:t>Neurostimulants</a:t>
            </a:r>
          </a:p>
        </p:txBody>
      </p:sp>
      <p:sp>
        <p:nvSpPr>
          <p:cNvPr id="3" name="Content Placeholder 2">
            <a:extLst>
              <a:ext uri="{FF2B5EF4-FFF2-40B4-BE49-F238E27FC236}">
                <a16:creationId xmlns:a16="http://schemas.microsoft.com/office/drawing/2014/main" id="{64435583-C06C-EF46-AF4B-6EBC460B58F0}"/>
              </a:ext>
            </a:extLst>
          </p:cNvPr>
          <p:cNvSpPr>
            <a:spLocks noGrp="1"/>
          </p:cNvSpPr>
          <p:nvPr>
            <p:ph idx="1"/>
          </p:nvPr>
        </p:nvSpPr>
        <p:spPr>
          <a:xfrm>
            <a:off x="873102" y="2789239"/>
            <a:ext cx="5768442" cy="2683606"/>
          </a:xfrm>
        </p:spPr>
        <p:txBody>
          <a:bodyPr>
            <a:normAutofit/>
          </a:bodyPr>
          <a:lstStyle/>
          <a:p>
            <a:pPr>
              <a:lnSpc>
                <a:spcPct val="110000"/>
              </a:lnSpc>
            </a:pPr>
            <a:r>
              <a:rPr lang="en-US" sz="1200" dirty="0">
                <a:solidFill>
                  <a:srgbClr val="FFFFFE"/>
                </a:solidFill>
              </a:rPr>
              <a:t>By stimulating the CNS, a sense of alertness is produced causing an increase in cerebral blood flow, beta wave activity, and stimulating the Locus Coeruleus (section of the brain associated with the production of norepinephrine).</a:t>
            </a:r>
          </a:p>
          <a:p>
            <a:pPr>
              <a:lnSpc>
                <a:spcPct val="110000"/>
              </a:lnSpc>
            </a:pPr>
            <a:r>
              <a:rPr lang="en-US" sz="1200">
                <a:solidFill>
                  <a:srgbClr val="FFFFFE"/>
                </a:solidFill>
              </a:rPr>
              <a:t>Norepinephrine </a:t>
            </a:r>
            <a:r>
              <a:rPr lang="en-US" sz="1200" dirty="0">
                <a:solidFill>
                  <a:srgbClr val="FFFFFE"/>
                </a:solidFill>
              </a:rPr>
              <a:t>helps us focus attention, increase alertness, &amp; promotes forming memories and also retrieving them.</a:t>
            </a:r>
          </a:p>
          <a:p>
            <a:pPr>
              <a:lnSpc>
                <a:spcPct val="110000"/>
              </a:lnSpc>
            </a:pPr>
            <a:r>
              <a:rPr lang="en-US" sz="1200" dirty="0">
                <a:solidFill>
                  <a:srgbClr val="FFFFFE"/>
                </a:solidFill>
              </a:rPr>
              <a:t>High levels of this is associated with the fight or flight response system. </a:t>
            </a:r>
          </a:p>
          <a:p>
            <a:pPr>
              <a:lnSpc>
                <a:spcPct val="110000"/>
              </a:lnSpc>
            </a:pPr>
            <a:r>
              <a:rPr lang="en-US" sz="1200" dirty="0">
                <a:solidFill>
                  <a:srgbClr val="FFFFFE"/>
                </a:solidFill>
              </a:rPr>
              <a:t>Some </a:t>
            </a:r>
            <a:r>
              <a:rPr lang="en-US" sz="1200" dirty="0" err="1">
                <a:solidFill>
                  <a:srgbClr val="FFFFFE"/>
                </a:solidFill>
              </a:rPr>
              <a:t>Neurostimulants</a:t>
            </a:r>
            <a:r>
              <a:rPr lang="en-US" sz="1200" dirty="0">
                <a:solidFill>
                  <a:srgbClr val="FFFFFE"/>
                </a:solidFill>
              </a:rPr>
              <a:t> block receptor sites for GABA, reducing GABA activity and improves alertness and attention.</a:t>
            </a:r>
          </a:p>
        </p:txBody>
      </p:sp>
      <p:pic>
        <p:nvPicPr>
          <p:cNvPr id="90" name="Picture 36" descr="Neuron system in 3D rendering">
            <a:extLst>
              <a:ext uri="{FF2B5EF4-FFF2-40B4-BE49-F238E27FC236}">
                <a16:creationId xmlns:a16="http://schemas.microsoft.com/office/drawing/2014/main" id="{D41301DF-2C91-490E-B148-CEB24002D468}"/>
              </a:ext>
            </a:extLst>
          </p:cNvPr>
          <p:cNvPicPr>
            <a:picLocks noChangeAspect="1"/>
          </p:cNvPicPr>
          <p:nvPr/>
        </p:nvPicPr>
        <p:blipFill rotWithShape="1">
          <a:blip r:embed="rId2"/>
          <a:srcRect l="35096" r="19047" b="-1"/>
          <a:stretch/>
        </p:blipFill>
        <p:spPr>
          <a:xfrm>
            <a:off x="7549862" y="227"/>
            <a:ext cx="4641833" cy="6858000"/>
          </a:xfrm>
          <a:prstGeom prst="rect">
            <a:avLst/>
          </a:prstGeom>
        </p:spPr>
      </p:pic>
    </p:spTree>
    <p:extLst>
      <p:ext uri="{BB962C8B-B14F-4D97-AF65-F5344CB8AC3E}">
        <p14:creationId xmlns:p14="http://schemas.microsoft.com/office/powerpoint/2010/main" val="3734128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4000"/>
                <a:lumMod val="116000"/>
              </a:schemeClr>
            </a:gs>
            <a:gs pos="100000">
              <a:schemeClr val="bg2">
                <a:tint val="98000"/>
                <a:shade val="86000"/>
                <a:satMod val="90000"/>
                <a:lumMod val="88000"/>
              </a:schemeClr>
            </a:gs>
          </a:gsLst>
          <a:path path="circle">
            <a:fillToRect l="50000" t="15000" r="50000" b="169000"/>
          </a:path>
        </a:gra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90F08744-9D7B-4693-B8D6-2A5210AE9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32">
            <a:extLst>
              <a:ext uri="{FF2B5EF4-FFF2-40B4-BE49-F238E27FC236}">
                <a16:creationId xmlns:a16="http://schemas.microsoft.com/office/drawing/2014/main" id="{5B2E630F-F386-44FA-B1A1-C10A9BF434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36127">
            <a:off x="296272" y="1026251"/>
            <a:ext cx="7298578" cy="5088488"/>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73567C09-8B4D-49A6-A711-C44C5807D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554541" y="-619573"/>
            <a:ext cx="9016699" cy="8033868"/>
          </a:xfrm>
          <a:custGeom>
            <a:avLst/>
            <a:gdLst>
              <a:gd name="connsiteX0" fmla="*/ 6078066 w 9016699"/>
              <a:gd name="connsiteY0" fmla="*/ 782055 h 8033868"/>
              <a:gd name="connsiteX1" fmla="*/ 8705208 w 9016699"/>
              <a:gd name="connsiteY1" fmla="*/ 3409197 h 8033868"/>
              <a:gd name="connsiteX2" fmla="*/ 8793057 w 9016699"/>
              <a:gd name="connsiteY2" fmla="*/ 3617452 h 8033868"/>
              <a:gd name="connsiteX3" fmla="*/ 9016699 w 9016699"/>
              <a:gd name="connsiteY3" fmla="*/ 4793120 h 8033868"/>
              <a:gd name="connsiteX4" fmla="*/ 8960084 w 9016699"/>
              <a:gd name="connsiteY4" fmla="*/ 5272709 h 8033868"/>
              <a:gd name="connsiteX5" fmla="*/ 8920563 w 9016699"/>
              <a:gd name="connsiteY5" fmla="*/ 5444162 h 8033868"/>
              <a:gd name="connsiteX6" fmla="*/ 6620466 w 9016699"/>
              <a:gd name="connsiteY6" fmla="*/ 7744259 h 8033868"/>
              <a:gd name="connsiteX7" fmla="*/ 6480006 w 9016699"/>
              <a:gd name="connsiteY7" fmla="*/ 7795347 h 8033868"/>
              <a:gd name="connsiteX8" fmla="*/ 4389696 w 9016699"/>
              <a:gd name="connsiteY8" fmla="*/ 7987178 h 8033868"/>
              <a:gd name="connsiteX9" fmla="*/ 3086984 w 9016699"/>
              <a:gd name="connsiteY9" fmla="*/ 7466023 h 8033868"/>
              <a:gd name="connsiteX10" fmla="*/ 3024300 w 9016699"/>
              <a:gd name="connsiteY10" fmla="*/ 7426965 h 8033868"/>
              <a:gd name="connsiteX11" fmla="*/ 519567 w 9016699"/>
              <a:gd name="connsiteY11" fmla="*/ 4922232 h 8033868"/>
              <a:gd name="connsiteX12" fmla="*/ 419495 w 9016699"/>
              <a:gd name="connsiteY12" fmla="*/ 4733719 h 8033868"/>
              <a:gd name="connsiteX13" fmla="*/ 3514 w 9016699"/>
              <a:gd name="connsiteY13" fmla="*/ 3245168 h 8033868"/>
              <a:gd name="connsiteX14" fmla="*/ 4193329 w 9016699"/>
              <a:gd name="connsiteY14" fmla="*/ 36108 h 8033868"/>
              <a:gd name="connsiteX15" fmla="*/ 5977677 w 9016699"/>
              <a:gd name="connsiteY15" fmla="*/ 722908 h 8033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016699" h="8033868">
                <a:moveTo>
                  <a:pt x="6078066" y="782055"/>
                </a:moveTo>
                <a:lnTo>
                  <a:pt x="8705208" y="3409197"/>
                </a:lnTo>
                <a:lnTo>
                  <a:pt x="8793057" y="3617452"/>
                </a:lnTo>
                <a:cubicBezTo>
                  <a:pt x="8935615" y="3988374"/>
                  <a:pt x="9016699" y="4381324"/>
                  <a:pt x="9016699" y="4793120"/>
                </a:cubicBezTo>
                <a:cubicBezTo>
                  <a:pt x="9008675" y="4960329"/>
                  <a:pt x="8989449" y="5120121"/>
                  <a:pt x="8960084" y="5272709"/>
                </a:cubicBezTo>
                <a:lnTo>
                  <a:pt x="8920563" y="5444162"/>
                </a:lnTo>
                <a:lnTo>
                  <a:pt x="6620466" y="7744259"/>
                </a:lnTo>
                <a:lnTo>
                  <a:pt x="6480006" y="7795347"/>
                </a:lnTo>
                <a:cubicBezTo>
                  <a:pt x="5726471" y="8035167"/>
                  <a:pt x="4953020" y="8083925"/>
                  <a:pt x="4389696" y="7987178"/>
                </a:cubicBezTo>
                <a:cubicBezTo>
                  <a:pt x="4014146" y="7922680"/>
                  <a:pt x="3559510" y="7740111"/>
                  <a:pt x="3086984" y="7466023"/>
                </a:cubicBezTo>
                <a:lnTo>
                  <a:pt x="3024300" y="7426965"/>
                </a:lnTo>
                <a:lnTo>
                  <a:pt x="519567" y="4922232"/>
                </a:lnTo>
                <a:lnTo>
                  <a:pt x="419495" y="4733719"/>
                </a:lnTo>
                <a:cubicBezTo>
                  <a:pt x="181303" y="4258474"/>
                  <a:pt x="28977" y="3756361"/>
                  <a:pt x="3514" y="3245168"/>
                </a:cubicBezTo>
                <a:cubicBezTo>
                  <a:pt x="-112889" y="908287"/>
                  <a:pt x="2691131" y="-221884"/>
                  <a:pt x="4193329" y="36108"/>
                </a:cubicBezTo>
                <a:cubicBezTo>
                  <a:pt x="4662766" y="116730"/>
                  <a:pt x="5309837" y="354143"/>
                  <a:pt x="5977677" y="72290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F7549C2-BD50-4541-A0E3-A62678095A7D}"/>
              </a:ext>
            </a:extLst>
          </p:cNvPr>
          <p:cNvSpPr>
            <a:spLocks noGrp="1"/>
          </p:cNvSpPr>
          <p:nvPr>
            <p:ph type="title"/>
          </p:nvPr>
        </p:nvSpPr>
        <p:spPr>
          <a:xfrm>
            <a:off x="807720" y="2349925"/>
            <a:ext cx="2441894" cy="2456442"/>
          </a:xfrm>
        </p:spPr>
        <p:txBody>
          <a:bodyPr>
            <a:normAutofit/>
          </a:bodyPr>
          <a:lstStyle/>
          <a:p>
            <a:pPr algn="l"/>
            <a:r>
              <a:rPr lang="en-US" sz="3200"/>
              <a:t>Dopamine Balancers</a:t>
            </a:r>
          </a:p>
        </p:txBody>
      </p:sp>
      <p:sp>
        <p:nvSpPr>
          <p:cNvPr id="3" name="Content Placeholder 2">
            <a:extLst>
              <a:ext uri="{FF2B5EF4-FFF2-40B4-BE49-F238E27FC236}">
                <a16:creationId xmlns:a16="http://schemas.microsoft.com/office/drawing/2014/main" id="{89118781-CCBB-BD45-B6E2-E43EDFC38AFD}"/>
              </a:ext>
            </a:extLst>
          </p:cNvPr>
          <p:cNvSpPr>
            <a:spLocks noGrp="1"/>
          </p:cNvSpPr>
          <p:nvPr>
            <p:ph idx="1"/>
          </p:nvPr>
        </p:nvSpPr>
        <p:spPr>
          <a:xfrm>
            <a:off x="4846319" y="1111249"/>
            <a:ext cx="6554001" cy="4635503"/>
          </a:xfrm>
        </p:spPr>
        <p:txBody>
          <a:bodyPr>
            <a:normAutofit/>
          </a:bodyPr>
          <a:lstStyle/>
          <a:p>
            <a:r>
              <a:rPr lang="en-US"/>
              <a:t>Dopamine is the brain’s reward system, where behaviors associated with biologicals advantages bring a sense of gratification.</a:t>
            </a:r>
          </a:p>
          <a:p>
            <a:r>
              <a:rPr lang="en-US"/>
              <a:t>Drugs like nicotine, amphetamines, and activities like eating and coitus induce the production dopamine.</a:t>
            </a:r>
          </a:p>
          <a:p>
            <a:r>
              <a:rPr lang="en-US"/>
              <a:t>Dopamine plays a major role in motor activity, mood, sensations of well-being, sleep patterns, attention allocation, &amp; learning.</a:t>
            </a:r>
          </a:p>
          <a:p>
            <a:endParaRPr lang="en-US"/>
          </a:p>
        </p:txBody>
      </p:sp>
    </p:spTree>
    <p:extLst>
      <p:ext uri="{BB962C8B-B14F-4D97-AF65-F5344CB8AC3E}">
        <p14:creationId xmlns:p14="http://schemas.microsoft.com/office/powerpoint/2010/main" val="250821038"/>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4000"/>
                <a:lumMod val="116000"/>
              </a:schemeClr>
            </a:gs>
            <a:gs pos="100000">
              <a:schemeClr val="bg2">
                <a:tint val="98000"/>
                <a:shade val="86000"/>
                <a:satMod val="90000"/>
                <a:lumMod val="88000"/>
              </a:schemeClr>
            </a:gs>
          </a:gsLst>
          <a:path path="circle">
            <a:fillToRect l="50000" t="15000" r="50000" b="169000"/>
          </a:path>
        </a:gra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90F08744-9D7B-4693-B8D6-2A5210AE9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32">
            <a:extLst>
              <a:ext uri="{FF2B5EF4-FFF2-40B4-BE49-F238E27FC236}">
                <a16:creationId xmlns:a16="http://schemas.microsoft.com/office/drawing/2014/main" id="{5B2E630F-F386-44FA-B1A1-C10A9BF434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36127">
            <a:off x="296272" y="1026251"/>
            <a:ext cx="7298578" cy="5088488"/>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73567C09-8B4D-49A6-A711-C44C5807D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554541" y="-619573"/>
            <a:ext cx="9016699" cy="8033868"/>
          </a:xfrm>
          <a:custGeom>
            <a:avLst/>
            <a:gdLst>
              <a:gd name="connsiteX0" fmla="*/ 6078066 w 9016699"/>
              <a:gd name="connsiteY0" fmla="*/ 782055 h 8033868"/>
              <a:gd name="connsiteX1" fmla="*/ 8705208 w 9016699"/>
              <a:gd name="connsiteY1" fmla="*/ 3409197 h 8033868"/>
              <a:gd name="connsiteX2" fmla="*/ 8793057 w 9016699"/>
              <a:gd name="connsiteY2" fmla="*/ 3617452 h 8033868"/>
              <a:gd name="connsiteX3" fmla="*/ 9016699 w 9016699"/>
              <a:gd name="connsiteY3" fmla="*/ 4793120 h 8033868"/>
              <a:gd name="connsiteX4" fmla="*/ 8960084 w 9016699"/>
              <a:gd name="connsiteY4" fmla="*/ 5272709 h 8033868"/>
              <a:gd name="connsiteX5" fmla="*/ 8920563 w 9016699"/>
              <a:gd name="connsiteY5" fmla="*/ 5444162 h 8033868"/>
              <a:gd name="connsiteX6" fmla="*/ 6620466 w 9016699"/>
              <a:gd name="connsiteY6" fmla="*/ 7744259 h 8033868"/>
              <a:gd name="connsiteX7" fmla="*/ 6480006 w 9016699"/>
              <a:gd name="connsiteY7" fmla="*/ 7795347 h 8033868"/>
              <a:gd name="connsiteX8" fmla="*/ 4389696 w 9016699"/>
              <a:gd name="connsiteY8" fmla="*/ 7987178 h 8033868"/>
              <a:gd name="connsiteX9" fmla="*/ 3086984 w 9016699"/>
              <a:gd name="connsiteY9" fmla="*/ 7466023 h 8033868"/>
              <a:gd name="connsiteX10" fmla="*/ 3024300 w 9016699"/>
              <a:gd name="connsiteY10" fmla="*/ 7426965 h 8033868"/>
              <a:gd name="connsiteX11" fmla="*/ 519567 w 9016699"/>
              <a:gd name="connsiteY11" fmla="*/ 4922232 h 8033868"/>
              <a:gd name="connsiteX12" fmla="*/ 419495 w 9016699"/>
              <a:gd name="connsiteY12" fmla="*/ 4733719 h 8033868"/>
              <a:gd name="connsiteX13" fmla="*/ 3514 w 9016699"/>
              <a:gd name="connsiteY13" fmla="*/ 3245168 h 8033868"/>
              <a:gd name="connsiteX14" fmla="*/ 4193329 w 9016699"/>
              <a:gd name="connsiteY14" fmla="*/ 36108 h 8033868"/>
              <a:gd name="connsiteX15" fmla="*/ 5977677 w 9016699"/>
              <a:gd name="connsiteY15" fmla="*/ 722908 h 8033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016699" h="8033868">
                <a:moveTo>
                  <a:pt x="6078066" y="782055"/>
                </a:moveTo>
                <a:lnTo>
                  <a:pt x="8705208" y="3409197"/>
                </a:lnTo>
                <a:lnTo>
                  <a:pt x="8793057" y="3617452"/>
                </a:lnTo>
                <a:cubicBezTo>
                  <a:pt x="8935615" y="3988374"/>
                  <a:pt x="9016699" y="4381324"/>
                  <a:pt x="9016699" y="4793120"/>
                </a:cubicBezTo>
                <a:cubicBezTo>
                  <a:pt x="9008675" y="4960329"/>
                  <a:pt x="8989449" y="5120121"/>
                  <a:pt x="8960084" y="5272709"/>
                </a:cubicBezTo>
                <a:lnTo>
                  <a:pt x="8920563" y="5444162"/>
                </a:lnTo>
                <a:lnTo>
                  <a:pt x="6620466" y="7744259"/>
                </a:lnTo>
                <a:lnTo>
                  <a:pt x="6480006" y="7795347"/>
                </a:lnTo>
                <a:cubicBezTo>
                  <a:pt x="5726471" y="8035167"/>
                  <a:pt x="4953020" y="8083925"/>
                  <a:pt x="4389696" y="7987178"/>
                </a:cubicBezTo>
                <a:cubicBezTo>
                  <a:pt x="4014146" y="7922680"/>
                  <a:pt x="3559510" y="7740111"/>
                  <a:pt x="3086984" y="7466023"/>
                </a:cubicBezTo>
                <a:lnTo>
                  <a:pt x="3024300" y="7426965"/>
                </a:lnTo>
                <a:lnTo>
                  <a:pt x="519567" y="4922232"/>
                </a:lnTo>
                <a:lnTo>
                  <a:pt x="419495" y="4733719"/>
                </a:lnTo>
                <a:cubicBezTo>
                  <a:pt x="181303" y="4258474"/>
                  <a:pt x="28977" y="3756361"/>
                  <a:pt x="3514" y="3245168"/>
                </a:cubicBezTo>
                <a:cubicBezTo>
                  <a:pt x="-112889" y="908287"/>
                  <a:pt x="2691131" y="-221884"/>
                  <a:pt x="4193329" y="36108"/>
                </a:cubicBezTo>
                <a:cubicBezTo>
                  <a:pt x="4662766" y="116730"/>
                  <a:pt x="5309837" y="354143"/>
                  <a:pt x="5977677" y="72290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082B428-F134-8449-8DBF-6685E4F238BB}"/>
              </a:ext>
            </a:extLst>
          </p:cNvPr>
          <p:cNvSpPr>
            <a:spLocks noGrp="1"/>
          </p:cNvSpPr>
          <p:nvPr>
            <p:ph type="title"/>
          </p:nvPr>
        </p:nvSpPr>
        <p:spPr>
          <a:xfrm>
            <a:off x="807720" y="2349925"/>
            <a:ext cx="2441894" cy="2456442"/>
          </a:xfrm>
        </p:spPr>
        <p:txBody>
          <a:bodyPr>
            <a:normAutofit/>
          </a:bodyPr>
          <a:lstStyle/>
          <a:p>
            <a:pPr algn="l"/>
            <a:r>
              <a:rPr lang="en-US" sz="3200"/>
              <a:t>Serotonin Stimulants</a:t>
            </a:r>
          </a:p>
        </p:txBody>
      </p:sp>
      <p:sp>
        <p:nvSpPr>
          <p:cNvPr id="3" name="Content Placeholder 2">
            <a:extLst>
              <a:ext uri="{FF2B5EF4-FFF2-40B4-BE49-F238E27FC236}">
                <a16:creationId xmlns:a16="http://schemas.microsoft.com/office/drawing/2014/main" id="{AE15D91D-2CDC-1E46-9B80-7A89CF9C3316}"/>
              </a:ext>
            </a:extLst>
          </p:cNvPr>
          <p:cNvSpPr>
            <a:spLocks noGrp="1"/>
          </p:cNvSpPr>
          <p:nvPr>
            <p:ph idx="1"/>
          </p:nvPr>
        </p:nvSpPr>
        <p:spPr>
          <a:xfrm>
            <a:off x="4846319" y="1111249"/>
            <a:ext cx="6554001" cy="4635503"/>
          </a:xfrm>
        </p:spPr>
        <p:txBody>
          <a:bodyPr>
            <a:normAutofit/>
          </a:bodyPr>
          <a:lstStyle/>
          <a:p>
            <a:r>
              <a:rPr lang="en-US"/>
              <a:t>Serotonin is associated with mood, sleep, sexuality, &amp; appetite, but low serotonin levels are associated with depression, anger, aggression, anxiety, and OCD. Moreover, it may also be linked to migraines and Fibromyalgia.</a:t>
            </a:r>
          </a:p>
          <a:p>
            <a:endParaRPr lang="en-US"/>
          </a:p>
          <a:p>
            <a:endParaRPr lang="en-US"/>
          </a:p>
          <a:p>
            <a:endParaRPr lang="en-US"/>
          </a:p>
        </p:txBody>
      </p:sp>
    </p:spTree>
    <p:extLst>
      <p:ext uri="{BB962C8B-B14F-4D97-AF65-F5344CB8AC3E}">
        <p14:creationId xmlns:p14="http://schemas.microsoft.com/office/powerpoint/2010/main" val="3634280534"/>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EDFF257A-042C-46B5-80D1-3E8CFD3344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E2836BD6-A1CD-4253-813F-3EDA642A7A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4" name="Freeform 5">
              <a:extLst>
                <a:ext uri="{FF2B5EF4-FFF2-40B4-BE49-F238E27FC236}">
                  <a16:creationId xmlns:a16="http://schemas.microsoft.com/office/drawing/2014/main" id="{63EE4AB3-C905-497E-988B-4D7394894B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6">
              <a:extLst>
                <a:ext uri="{FF2B5EF4-FFF2-40B4-BE49-F238E27FC236}">
                  <a16:creationId xmlns:a16="http://schemas.microsoft.com/office/drawing/2014/main" id="{774DC5FF-D912-4C9F-811A-337208A3B4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7">
              <a:extLst>
                <a:ext uri="{FF2B5EF4-FFF2-40B4-BE49-F238E27FC236}">
                  <a16:creationId xmlns:a16="http://schemas.microsoft.com/office/drawing/2014/main" id="{E04E6A71-624A-4806-A53E-87BC73A85B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8">
              <a:extLst>
                <a:ext uri="{FF2B5EF4-FFF2-40B4-BE49-F238E27FC236}">
                  <a16:creationId xmlns:a16="http://schemas.microsoft.com/office/drawing/2014/main" id="{E1871C83-254F-49CD-8EA7-8CB7089B80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9">
              <a:extLst>
                <a:ext uri="{FF2B5EF4-FFF2-40B4-BE49-F238E27FC236}">
                  <a16:creationId xmlns:a16="http://schemas.microsoft.com/office/drawing/2014/main" id="{427141DF-5457-4673-B816-C6C5C72AE9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0">
              <a:extLst>
                <a:ext uri="{FF2B5EF4-FFF2-40B4-BE49-F238E27FC236}">
                  <a16:creationId xmlns:a16="http://schemas.microsoft.com/office/drawing/2014/main" id="{BC9A176E-C84F-4816-97D4-426B396FC0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1">
              <a:extLst>
                <a:ext uri="{FF2B5EF4-FFF2-40B4-BE49-F238E27FC236}">
                  <a16:creationId xmlns:a16="http://schemas.microsoft.com/office/drawing/2014/main" id="{981B905A-332A-49BC-9456-7D0337D9BD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2">
              <a:extLst>
                <a:ext uri="{FF2B5EF4-FFF2-40B4-BE49-F238E27FC236}">
                  <a16:creationId xmlns:a16="http://schemas.microsoft.com/office/drawing/2014/main" id="{2EBD9769-DFB9-4970-91FF-137E685AF6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3">
              <a:extLst>
                <a:ext uri="{FF2B5EF4-FFF2-40B4-BE49-F238E27FC236}">
                  <a16:creationId xmlns:a16="http://schemas.microsoft.com/office/drawing/2014/main" id="{21DCB916-2D3C-46BC-9A95-EFC166D96C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4">
              <a:extLst>
                <a:ext uri="{FF2B5EF4-FFF2-40B4-BE49-F238E27FC236}">
                  <a16:creationId xmlns:a16="http://schemas.microsoft.com/office/drawing/2014/main" id="{189DAD37-FFF7-49FA-8FBB-D20A992D48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5">
              <a:extLst>
                <a:ext uri="{FF2B5EF4-FFF2-40B4-BE49-F238E27FC236}">
                  <a16:creationId xmlns:a16="http://schemas.microsoft.com/office/drawing/2014/main" id="{D148A64A-D598-4309-BCA9-F67ADE72CB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6">
              <a:extLst>
                <a:ext uri="{FF2B5EF4-FFF2-40B4-BE49-F238E27FC236}">
                  <a16:creationId xmlns:a16="http://schemas.microsoft.com/office/drawing/2014/main" id="{38A95D77-7745-4551-BBD5-3515A074D3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17">
              <a:extLst>
                <a:ext uri="{FF2B5EF4-FFF2-40B4-BE49-F238E27FC236}">
                  <a16:creationId xmlns:a16="http://schemas.microsoft.com/office/drawing/2014/main" id="{A2C20B7F-80D6-4D48-BB2A-9AEC854948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18">
              <a:extLst>
                <a:ext uri="{FF2B5EF4-FFF2-40B4-BE49-F238E27FC236}">
                  <a16:creationId xmlns:a16="http://schemas.microsoft.com/office/drawing/2014/main" id="{55589882-0BB8-42B0-B42F-32A75B1918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19">
              <a:extLst>
                <a:ext uri="{FF2B5EF4-FFF2-40B4-BE49-F238E27FC236}">
                  <a16:creationId xmlns:a16="http://schemas.microsoft.com/office/drawing/2014/main" id="{53673B9F-5864-445E-82E7-0A8324FA85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20">
              <a:extLst>
                <a:ext uri="{FF2B5EF4-FFF2-40B4-BE49-F238E27FC236}">
                  <a16:creationId xmlns:a16="http://schemas.microsoft.com/office/drawing/2014/main" id="{16FF3B3D-59FE-4AE1-AA54-14A691D6BF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21">
              <a:extLst>
                <a:ext uri="{FF2B5EF4-FFF2-40B4-BE49-F238E27FC236}">
                  <a16:creationId xmlns:a16="http://schemas.microsoft.com/office/drawing/2014/main" id="{901CA0F0-4962-4EC5-BA5B-3F0A967FC8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22">
              <a:extLst>
                <a:ext uri="{FF2B5EF4-FFF2-40B4-BE49-F238E27FC236}">
                  <a16:creationId xmlns:a16="http://schemas.microsoft.com/office/drawing/2014/main" id="{3DD02E26-C2AD-4062-85BD-28D172C9E7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23">
              <a:extLst>
                <a:ext uri="{FF2B5EF4-FFF2-40B4-BE49-F238E27FC236}">
                  <a16:creationId xmlns:a16="http://schemas.microsoft.com/office/drawing/2014/main" id="{D7B60BD4-07C1-461F-B38E-B39EBACA3A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Freeform 24">
              <a:extLst>
                <a:ext uri="{FF2B5EF4-FFF2-40B4-BE49-F238E27FC236}">
                  <a16:creationId xmlns:a16="http://schemas.microsoft.com/office/drawing/2014/main" id="{D81BB3F7-E4A5-4BD9-A70D-FDA6C9127F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Freeform 25">
              <a:extLst>
                <a:ext uri="{FF2B5EF4-FFF2-40B4-BE49-F238E27FC236}">
                  <a16:creationId xmlns:a16="http://schemas.microsoft.com/office/drawing/2014/main" id="{B93A80B5-32BA-48BB-941A-4FC64AC62E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66" name="Rectangle 65">
            <a:extLst>
              <a:ext uri="{FF2B5EF4-FFF2-40B4-BE49-F238E27FC236}">
                <a16:creationId xmlns:a16="http://schemas.microsoft.com/office/drawing/2014/main" id="{9C057A66-6E97-4BA5-B4B3-2690ACE3CE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682" y="1047102"/>
            <a:ext cx="5936885"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Isosceles Triangle 22">
            <a:extLst>
              <a:ext uri="{FF2B5EF4-FFF2-40B4-BE49-F238E27FC236}">
                <a16:creationId xmlns:a16="http://schemas.microsoft.com/office/drawing/2014/main" id="{764884A8-16DD-467F-A648-70B32E20BA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602131" y="55465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276681CD-6924-4550-926C-667FC2C6A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682" y="1634393"/>
            <a:ext cx="5935796" cy="39173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B3919C-9F51-8542-8A1B-4F30B29115BA}"/>
              </a:ext>
            </a:extLst>
          </p:cNvPr>
          <p:cNvSpPr>
            <a:spLocks noGrp="1"/>
          </p:cNvSpPr>
          <p:nvPr>
            <p:ph type="title"/>
          </p:nvPr>
        </p:nvSpPr>
        <p:spPr>
          <a:xfrm>
            <a:off x="873978" y="1718735"/>
            <a:ext cx="5767566" cy="1072378"/>
          </a:xfrm>
        </p:spPr>
        <p:txBody>
          <a:bodyPr anchor="ctr">
            <a:normAutofit/>
          </a:bodyPr>
          <a:lstStyle/>
          <a:p>
            <a:r>
              <a:rPr lang="en-US" sz="3600"/>
              <a:t>Euphorics</a:t>
            </a:r>
          </a:p>
        </p:txBody>
      </p:sp>
      <p:sp>
        <p:nvSpPr>
          <p:cNvPr id="3" name="Content Placeholder 2">
            <a:extLst>
              <a:ext uri="{FF2B5EF4-FFF2-40B4-BE49-F238E27FC236}">
                <a16:creationId xmlns:a16="http://schemas.microsoft.com/office/drawing/2014/main" id="{E7225654-7BCD-2B46-8D25-E7BAFA5399BE}"/>
              </a:ext>
            </a:extLst>
          </p:cNvPr>
          <p:cNvSpPr>
            <a:spLocks noGrp="1"/>
          </p:cNvSpPr>
          <p:nvPr>
            <p:ph idx="1"/>
          </p:nvPr>
        </p:nvSpPr>
        <p:spPr>
          <a:xfrm>
            <a:off x="873102" y="2789239"/>
            <a:ext cx="5768442" cy="2683606"/>
          </a:xfrm>
        </p:spPr>
        <p:txBody>
          <a:bodyPr>
            <a:normAutofit/>
          </a:bodyPr>
          <a:lstStyle/>
          <a:p>
            <a:r>
              <a:rPr lang="en-US" sz="1600">
                <a:solidFill>
                  <a:srgbClr val="FFFFFE"/>
                </a:solidFill>
              </a:rPr>
              <a:t>Agents that promote positive feeling of expansion, connection, and consciousness. This occurs by way of an increase of activity in the prefrontal cortex, but also on some types of serotonin receptors.</a:t>
            </a:r>
          </a:p>
          <a:p>
            <a:r>
              <a:rPr lang="en-US" sz="1600">
                <a:solidFill>
                  <a:srgbClr val="FFFFFE"/>
                </a:solidFill>
              </a:rPr>
              <a:t>Euphorics sedate the amygdala and Thalmus, which regulate pleasure, fear, sleep, alertness, and wakefullness.</a:t>
            </a:r>
          </a:p>
        </p:txBody>
      </p:sp>
      <p:pic>
        <p:nvPicPr>
          <p:cNvPr id="37" name="Picture 36" descr="Chemical formulae are written on paper">
            <a:extLst>
              <a:ext uri="{FF2B5EF4-FFF2-40B4-BE49-F238E27FC236}">
                <a16:creationId xmlns:a16="http://schemas.microsoft.com/office/drawing/2014/main" id="{AED27FD6-3B65-4B12-B183-5C37CF1190D5}"/>
              </a:ext>
            </a:extLst>
          </p:cNvPr>
          <p:cNvPicPr>
            <a:picLocks noChangeAspect="1"/>
          </p:cNvPicPr>
          <p:nvPr/>
        </p:nvPicPr>
        <p:blipFill rotWithShape="1">
          <a:blip r:embed="rId2"/>
          <a:srcRect l="30736" r="31192"/>
          <a:stretch/>
        </p:blipFill>
        <p:spPr>
          <a:xfrm>
            <a:off x="7549862" y="227"/>
            <a:ext cx="4641833" cy="6858000"/>
          </a:xfrm>
          <a:prstGeom prst="rect">
            <a:avLst/>
          </a:prstGeom>
        </p:spPr>
      </p:pic>
    </p:spTree>
    <p:extLst>
      <p:ext uri="{BB962C8B-B14F-4D97-AF65-F5344CB8AC3E}">
        <p14:creationId xmlns:p14="http://schemas.microsoft.com/office/powerpoint/2010/main" val="2437230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1" name="Group 8">
            <a:extLst>
              <a:ext uri="{FF2B5EF4-FFF2-40B4-BE49-F238E27FC236}">
                <a16:creationId xmlns:a16="http://schemas.microsoft.com/office/drawing/2014/main" id="{4800B320-C486-4967-AFB8-58E3EBDA9E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0624" y="0"/>
            <a:ext cx="12584114" cy="6853238"/>
            <a:chOff x="-417513" y="0"/>
            <a:chExt cx="12584114" cy="6853238"/>
          </a:xfrm>
        </p:grpSpPr>
        <p:sp>
          <p:nvSpPr>
            <p:cNvPr id="10" name="Freeform 5">
              <a:extLst>
                <a:ext uri="{FF2B5EF4-FFF2-40B4-BE49-F238E27FC236}">
                  <a16:creationId xmlns:a16="http://schemas.microsoft.com/office/drawing/2014/main" id="{B6E6BEB2-753A-4253-9BE2-9E569A8A5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6">
              <a:extLst>
                <a:ext uri="{FF2B5EF4-FFF2-40B4-BE49-F238E27FC236}">
                  <a16:creationId xmlns:a16="http://schemas.microsoft.com/office/drawing/2014/main" id="{196A6026-E2E2-4401-BB72-F8314907A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7">
              <a:extLst>
                <a:ext uri="{FF2B5EF4-FFF2-40B4-BE49-F238E27FC236}">
                  <a16:creationId xmlns:a16="http://schemas.microsoft.com/office/drawing/2014/main" id="{C852B828-3E4B-4404-AEE7-815B0B6EE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8">
              <a:extLst>
                <a:ext uri="{FF2B5EF4-FFF2-40B4-BE49-F238E27FC236}">
                  <a16:creationId xmlns:a16="http://schemas.microsoft.com/office/drawing/2014/main" id="{B2BAC571-023A-4027-9689-5A7375FE5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9">
              <a:extLst>
                <a:ext uri="{FF2B5EF4-FFF2-40B4-BE49-F238E27FC236}">
                  <a16:creationId xmlns:a16="http://schemas.microsoft.com/office/drawing/2014/main" id="{6BB424FB-2158-48AB-9A28-A11889AA5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10">
              <a:extLst>
                <a:ext uri="{FF2B5EF4-FFF2-40B4-BE49-F238E27FC236}">
                  <a16:creationId xmlns:a16="http://schemas.microsoft.com/office/drawing/2014/main" id="{BE5FA512-D3FE-4F91-AE23-51DAAAA74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1">
              <a:extLst>
                <a:ext uri="{FF2B5EF4-FFF2-40B4-BE49-F238E27FC236}">
                  <a16:creationId xmlns:a16="http://schemas.microsoft.com/office/drawing/2014/main" id="{83CF3A0A-06AA-4987-8182-4F86E662EC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2">
              <a:extLst>
                <a:ext uri="{FF2B5EF4-FFF2-40B4-BE49-F238E27FC236}">
                  <a16:creationId xmlns:a16="http://schemas.microsoft.com/office/drawing/2014/main" id="{969C6F15-1F6D-46D5-8C47-3FBC312536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3">
              <a:extLst>
                <a:ext uri="{FF2B5EF4-FFF2-40B4-BE49-F238E27FC236}">
                  <a16:creationId xmlns:a16="http://schemas.microsoft.com/office/drawing/2014/main" id="{01E2B94D-4E93-4C11-A1FC-B3A6E8CC5F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4">
              <a:extLst>
                <a:ext uri="{FF2B5EF4-FFF2-40B4-BE49-F238E27FC236}">
                  <a16:creationId xmlns:a16="http://schemas.microsoft.com/office/drawing/2014/main" id="{F47C1110-8C08-4C26-BD0D-3083BFAC1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5">
              <a:extLst>
                <a:ext uri="{FF2B5EF4-FFF2-40B4-BE49-F238E27FC236}">
                  <a16:creationId xmlns:a16="http://schemas.microsoft.com/office/drawing/2014/main" id="{3085CEBC-D1F5-4F82-93C8-8ED38B7CBE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6">
              <a:extLst>
                <a:ext uri="{FF2B5EF4-FFF2-40B4-BE49-F238E27FC236}">
                  <a16:creationId xmlns:a16="http://schemas.microsoft.com/office/drawing/2014/main" id="{3ED8F25D-E867-46B6-A62D-3B2114768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7">
              <a:extLst>
                <a:ext uri="{FF2B5EF4-FFF2-40B4-BE49-F238E27FC236}">
                  <a16:creationId xmlns:a16="http://schemas.microsoft.com/office/drawing/2014/main" id="{6BB81545-0C01-4B56-BADD-6B7D5B72AF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8">
              <a:extLst>
                <a:ext uri="{FF2B5EF4-FFF2-40B4-BE49-F238E27FC236}">
                  <a16:creationId xmlns:a16="http://schemas.microsoft.com/office/drawing/2014/main" id="{A1574FCC-646A-4771-AB54-A44212F198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9">
              <a:extLst>
                <a:ext uri="{FF2B5EF4-FFF2-40B4-BE49-F238E27FC236}">
                  <a16:creationId xmlns:a16="http://schemas.microsoft.com/office/drawing/2014/main" id="{A56CC2BC-E51D-4A79-AA80-770FAA7844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0">
              <a:extLst>
                <a:ext uri="{FF2B5EF4-FFF2-40B4-BE49-F238E27FC236}">
                  <a16:creationId xmlns:a16="http://schemas.microsoft.com/office/drawing/2014/main" id="{C95E0495-B7F8-44C5-AD1F-5F3C8633E3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6" name="Freeform 21">
              <a:extLst>
                <a:ext uri="{FF2B5EF4-FFF2-40B4-BE49-F238E27FC236}">
                  <a16:creationId xmlns:a16="http://schemas.microsoft.com/office/drawing/2014/main" id="{28C1E7AA-A198-498A-9426-7632D7AA3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7" name="Freeform 22">
              <a:extLst>
                <a:ext uri="{FF2B5EF4-FFF2-40B4-BE49-F238E27FC236}">
                  <a16:creationId xmlns:a16="http://schemas.microsoft.com/office/drawing/2014/main" id="{96410611-0DF8-42D3-91B1-B87AE692EB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3">
              <a:extLst>
                <a:ext uri="{FF2B5EF4-FFF2-40B4-BE49-F238E27FC236}">
                  <a16:creationId xmlns:a16="http://schemas.microsoft.com/office/drawing/2014/main" id="{EACF821F-24B2-49B5-8688-744B0EADF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4">
              <a:extLst>
                <a:ext uri="{FF2B5EF4-FFF2-40B4-BE49-F238E27FC236}">
                  <a16:creationId xmlns:a16="http://schemas.microsoft.com/office/drawing/2014/main" id="{418BD791-FEEE-4A18-A5EF-F3815F184C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5">
              <a:extLst>
                <a:ext uri="{FF2B5EF4-FFF2-40B4-BE49-F238E27FC236}">
                  <a16:creationId xmlns:a16="http://schemas.microsoft.com/office/drawing/2014/main" id="{D5D16C8F-EA4F-447C-934A-06E7BFAE92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pic>
        <p:nvPicPr>
          <p:cNvPr id="3" name="Picture 2">
            <a:extLst>
              <a:ext uri="{FF2B5EF4-FFF2-40B4-BE49-F238E27FC236}">
                <a16:creationId xmlns:a16="http://schemas.microsoft.com/office/drawing/2014/main" id="{AFA5BB48-2211-2C44-AB98-EC212DEBE771}"/>
              </a:ext>
            </a:extLst>
          </p:cNvPr>
          <p:cNvPicPr>
            <a:picLocks noChangeAspect="1"/>
          </p:cNvPicPr>
          <p:nvPr/>
        </p:nvPicPr>
        <p:blipFill>
          <a:blip r:embed="rId2"/>
          <a:stretch>
            <a:fillRect/>
          </a:stretch>
        </p:blipFill>
        <p:spPr>
          <a:xfrm>
            <a:off x="105503" y="1"/>
            <a:ext cx="5862381" cy="7440706"/>
          </a:xfrm>
          <a:prstGeom prst="rect">
            <a:avLst/>
          </a:prstGeom>
        </p:spPr>
      </p:pic>
      <p:pic>
        <p:nvPicPr>
          <p:cNvPr id="4" name="Picture 3">
            <a:extLst>
              <a:ext uri="{FF2B5EF4-FFF2-40B4-BE49-F238E27FC236}">
                <a16:creationId xmlns:a16="http://schemas.microsoft.com/office/drawing/2014/main" id="{33C66589-CBC4-CF45-84EA-470080E456C3}"/>
              </a:ext>
            </a:extLst>
          </p:cNvPr>
          <p:cNvPicPr>
            <a:picLocks noChangeAspect="1"/>
          </p:cNvPicPr>
          <p:nvPr/>
        </p:nvPicPr>
        <p:blipFill>
          <a:blip r:embed="rId3"/>
          <a:stretch>
            <a:fillRect/>
          </a:stretch>
        </p:blipFill>
        <p:spPr>
          <a:xfrm>
            <a:off x="5873557" y="1"/>
            <a:ext cx="6285169" cy="8122023"/>
          </a:xfrm>
          <a:prstGeom prst="rect">
            <a:avLst/>
          </a:prstGeom>
        </p:spPr>
      </p:pic>
    </p:spTree>
    <p:extLst>
      <p:ext uri="{BB962C8B-B14F-4D97-AF65-F5344CB8AC3E}">
        <p14:creationId xmlns:p14="http://schemas.microsoft.com/office/powerpoint/2010/main" val="423914350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2BF732-E38B-E84F-87F4-E58E0F826846}"/>
              </a:ext>
            </a:extLst>
          </p:cNvPr>
          <p:cNvSpPr>
            <a:spLocks noGrp="1"/>
          </p:cNvSpPr>
          <p:nvPr>
            <p:ph type="title"/>
          </p:nvPr>
        </p:nvSpPr>
        <p:spPr>
          <a:xfrm>
            <a:off x="645459" y="960120"/>
            <a:ext cx="3865695" cy="4171278"/>
          </a:xfrm>
        </p:spPr>
        <p:txBody>
          <a:bodyPr>
            <a:normAutofit/>
          </a:bodyPr>
          <a:lstStyle/>
          <a:p>
            <a:pPr algn="r"/>
            <a:r>
              <a:rPr lang="en-US" sz="4400" dirty="0">
                <a:solidFill>
                  <a:schemeClr val="tx1"/>
                </a:solidFill>
              </a:rPr>
              <a:t>Aroma Therapy</a:t>
            </a: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5F6BCA5-35F4-4C43-8B08-6CFAD80255A3}"/>
              </a:ext>
            </a:extLst>
          </p:cNvPr>
          <p:cNvSpPr>
            <a:spLocks noGrp="1"/>
          </p:cNvSpPr>
          <p:nvPr>
            <p:ph idx="1"/>
          </p:nvPr>
        </p:nvSpPr>
        <p:spPr>
          <a:xfrm>
            <a:off x="4983164" y="960120"/>
            <a:ext cx="5511800" cy="4171278"/>
          </a:xfrm>
        </p:spPr>
        <p:txBody>
          <a:bodyPr>
            <a:normAutofit/>
          </a:bodyPr>
          <a:lstStyle/>
          <a:p>
            <a:pPr marL="0" indent="0">
              <a:buNone/>
            </a:pPr>
            <a:r>
              <a:rPr lang="en-US" u="sng" dirty="0"/>
              <a:t>Course Description</a:t>
            </a:r>
          </a:p>
          <a:p>
            <a:pPr marL="0" indent="0">
              <a:buNone/>
            </a:pPr>
            <a:r>
              <a:rPr lang="en-US" dirty="0"/>
              <a:t>This course is designed to add to the existing aromatherapy knowledge of practitioners to further the benefit of our patients.</a:t>
            </a:r>
          </a:p>
          <a:p>
            <a:pPr marL="0" indent="0">
              <a:buNone/>
            </a:pPr>
            <a:r>
              <a:rPr lang="en-US" dirty="0"/>
              <a:t>We will learn about the benefits of the most common essential oils, and in which manner they are most easily applied and most helpful.</a:t>
            </a:r>
          </a:p>
          <a:p>
            <a:pPr marL="0" indent="0">
              <a:buNone/>
            </a:pPr>
            <a:endParaRPr lang="en-US" u="sng" dirty="0"/>
          </a:p>
          <a:p>
            <a:endParaRPr lang="en-US" dirty="0"/>
          </a:p>
        </p:txBody>
      </p:sp>
      <p:sp>
        <p:nvSpPr>
          <p:cNvPr id="4" name="TextBox 3">
            <a:extLst>
              <a:ext uri="{FF2B5EF4-FFF2-40B4-BE49-F238E27FC236}">
                <a16:creationId xmlns:a16="http://schemas.microsoft.com/office/drawing/2014/main" id="{6340A0AB-7BDD-4548-8789-58539AB0D325}"/>
              </a:ext>
            </a:extLst>
          </p:cNvPr>
          <p:cNvSpPr txBox="1"/>
          <p:nvPr/>
        </p:nvSpPr>
        <p:spPr>
          <a:xfrm>
            <a:off x="45171" y="5457331"/>
            <a:ext cx="5067349" cy="369332"/>
          </a:xfrm>
          <a:prstGeom prst="rect">
            <a:avLst/>
          </a:prstGeom>
          <a:noFill/>
        </p:spPr>
        <p:txBody>
          <a:bodyPr wrap="none" rtlCol="0">
            <a:spAutoFit/>
          </a:bodyPr>
          <a:lstStyle/>
          <a:p>
            <a:r>
              <a:rPr lang="en-US" dirty="0"/>
              <a:t>Presented by Thomas Hammond, CMT #59099</a:t>
            </a:r>
          </a:p>
        </p:txBody>
      </p:sp>
    </p:spTree>
    <p:extLst>
      <p:ext uri="{BB962C8B-B14F-4D97-AF65-F5344CB8AC3E}">
        <p14:creationId xmlns:p14="http://schemas.microsoft.com/office/powerpoint/2010/main" val="3768731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7539E-D2FD-C047-A17F-6E7C46C92197}"/>
              </a:ext>
            </a:extLst>
          </p:cNvPr>
          <p:cNvSpPr>
            <a:spLocks noGrp="1"/>
          </p:cNvSpPr>
          <p:nvPr>
            <p:ph type="title"/>
          </p:nvPr>
        </p:nvSpPr>
        <p:spPr>
          <a:xfrm>
            <a:off x="888631" y="2349925"/>
            <a:ext cx="3498979" cy="2456442"/>
          </a:xfrm>
        </p:spPr>
        <p:txBody>
          <a:bodyPr>
            <a:normAutofit/>
          </a:bodyPr>
          <a:lstStyle/>
          <a:p>
            <a:r>
              <a:rPr lang="en-US" dirty="0"/>
              <a:t>Application in Clinic</a:t>
            </a:r>
          </a:p>
        </p:txBody>
      </p:sp>
      <p:graphicFrame>
        <p:nvGraphicFramePr>
          <p:cNvPr id="5" name="Content Placeholder 2">
            <a:extLst>
              <a:ext uri="{FF2B5EF4-FFF2-40B4-BE49-F238E27FC236}">
                <a16:creationId xmlns:a16="http://schemas.microsoft.com/office/drawing/2014/main" id="{7DF54D2A-B15D-4F8B-A396-6008DC49A80A}"/>
              </a:ext>
            </a:extLst>
          </p:cNvPr>
          <p:cNvGraphicFramePr>
            <a:graphicFrameLocks noGrp="1"/>
          </p:cNvGraphicFramePr>
          <p:nvPr>
            <p:ph idx="1"/>
            <p:extLst>
              <p:ext uri="{D42A27DB-BD31-4B8C-83A1-F6EECF244321}">
                <p14:modId xmlns:p14="http://schemas.microsoft.com/office/powerpoint/2010/main" val="1238107799"/>
              </p:ext>
            </p:extLst>
          </p:nvPr>
        </p:nvGraphicFramePr>
        <p:xfrm>
          <a:off x="5481602" y="323899"/>
          <a:ext cx="5821767" cy="57051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7104277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5F8C8-58BD-E843-952C-6C38CB5C9477}"/>
              </a:ext>
            </a:extLst>
          </p:cNvPr>
          <p:cNvSpPr>
            <a:spLocks noGrp="1"/>
          </p:cNvSpPr>
          <p:nvPr>
            <p:ph type="title"/>
          </p:nvPr>
        </p:nvSpPr>
        <p:spPr/>
        <p:txBody>
          <a:bodyPr/>
          <a:lstStyle/>
          <a:p>
            <a:r>
              <a:rPr lang="en-US" dirty="0"/>
              <a:t>Learning Outcomes</a:t>
            </a:r>
          </a:p>
        </p:txBody>
      </p:sp>
      <p:sp>
        <p:nvSpPr>
          <p:cNvPr id="3" name="Content Placeholder 2">
            <a:extLst>
              <a:ext uri="{FF2B5EF4-FFF2-40B4-BE49-F238E27FC236}">
                <a16:creationId xmlns:a16="http://schemas.microsoft.com/office/drawing/2014/main" id="{CCEA17A6-A28F-7F4B-A627-C2432A87D509}"/>
              </a:ext>
            </a:extLst>
          </p:cNvPr>
          <p:cNvSpPr>
            <a:spLocks noGrp="1"/>
          </p:cNvSpPr>
          <p:nvPr>
            <p:ph idx="1"/>
          </p:nvPr>
        </p:nvSpPr>
        <p:spPr/>
        <p:txBody>
          <a:bodyPr/>
          <a:lstStyle/>
          <a:p>
            <a:pPr marL="0" indent="0">
              <a:buNone/>
            </a:pPr>
            <a:r>
              <a:rPr lang="en-US" u="sng" dirty="0"/>
              <a:t>Upon Successful Completion of this course;</a:t>
            </a:r>
          </a:p>
          <a:p>
            <a:r>
              <a:rPr lang="en-US" dirty="0"/>
              <a:t>Students will gain a better understanding of how to appropriately apply essential oils in a treatment</a:t>
            </a:r>
          </a:p>
          <a:p>
            <a:r>
              <a:rPr lang="en-US" dirty="0"/>
              <a:t>All students will learn the indications and contraindications of essential oils</a:t>
            </a:r>
          </a:p>
          <a:p>
            <a:r>
              <a:rPr lang="en-US" dirty="0"/>
              <a:t>Students will be given a brief history, and how they affect humans</a:t>
            </a:r>
          </a:p>
          <a:p>
            <a:r>
              <a:rPr lang="en-US" dirty="0"/>
              <a:t>Each participant will learn how essential oils affect the brain</a:t>
            </a:r>
          </a:p>
          <a:p>
            <a:r>
              <a:rPr lang="en-US" dirty="0"/>
              <a:t>Students will learn about the benefits of most common oils used in spas or clinical settings</a:t>
            </a:r>
          </a:p>
          <a:p>
            <a:r>
              <a:rPr lang="en-US" dirty="0"/>
              <a:t>Participants will go through a refresher on basic anatomy of the human brain</a:t>
            </a:r>
          </a:p>
          <a:p>
            <a:endParaRPr lang="en-US" dirty="0"/>
          </a:p>
        </p:txBody>
      </p:sp>
    </p:spTree>
    <p:extLst>
      <p:ext uri="{BB962C8B-B14F-4D97-AF65-F5344CB8AC3E}">
        <p14:creationId xmlns:p14="http://schemas.microsoft.com/office/powerpoint/2010/main" val="2040197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54B12-E85F-E544-A5F9-C742CEA8A6AC}"/>
              </a:ext>
            </a:extLst>
          </p:cNvPr>
          <p:cNvSpPr>
            <a:spLocks noGrp="1"/>
          </p:cNvSpPr>
          <p:nvPr>
            <p:ph type="title"/>
          </p:nvPr>
        </p:nvSpPr>
        <p:spPr>
          <a:xfrm>
            <a:off x="888631" y="2349925"/>
            <a:ext cx="3498979" cy="2456442"/>
          </a:xfrm>
        </p:spPr>
        <p:txBody>
          <a:bodyPr>
            <a:normAutofit/>
          </a:bodyPr>
          <a:lstStyle/>
          <a:p>
            <a:r>
              <a:rPr lang="en-US" dirty="0"/>
              <a:t>What Are Essential Oils?</a:t>
            </a:r>
          </a:p>
        </p:txBody>
      </p:sp>
      <p:graphicFrame>
        <p:nvGraphicFramePr>
          <p:cNvPr id="5" name="Content Placeholder 2">
            <a:extLst>
              <a:ext uri="{FF2B5EF4-FFF2-40B4-BE49-F238E27FC236}">
                <a16:creationId xmlns:a16="http://schemas.microsoft.com/office/drawing/2014/main" id="{417D7D37-4B06-4A63-A631-1AD0180B063C}"/>
              </a:ext>
            </a:extLst>
          </p:cNvPr>
          <p:cNvGraphicFramePr>
            <a:graphicFrameLocks noGrp="1"/>
          </p:cNvGraphicFramePr>
          <p:nvPr>
            <p:ph idx="1"/>
            <p:extLst>
              <p:ext uri="{D42A27DB-BD31-4B8C-83A1-F6EECF244321}">
                <p14:modId xmlns:p14="http://schemas.microsoft.com/office/powerpoint/2010/main" val="2921944869"/>
              </p:ext>
            </p:extLst>
          </p:nvPr>
        </p:nvGraphicFramePr>
        <p:xfrm>
          <a:off x="5574890" y="803186"/>
          <a:ext cx="5821767" cy="52878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0243802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CC443-A39C-D64B-9DE3-A8D99BCB41C9}"/>
              </a:ext>
            </a:extLst>
          </p:cNvPr>
          <p:cNvSpPr>
            <a:spLocks noGrp="1"/>
          </p:cNvSpPr>
          <p:nvPr>
            <p:ph type="title"/>
          </p:nvPr>
        </p:nvSpPr>
        <p:spPr/>
        <p:txBody>
          <a:bodyPr/>
          <a:lstStyle/>
          <a:p>
            <a:r>
              <a:rPr lang="en-US" dirty="0"/>
              <a:t>Essential Oil Usage</a:t>
            </a:r>
          </a:p>
        </p:txBody>
      </p:sp>
      <p:sp>
        <p:nvSpPr>
          <p:cNvPr id="3" name="Text Placeholder 2">
            <a:extLst>
              <a:ext uri="{FF2B5EF4-FFF2-40B4-BE49-F238E27FC236}">
                <a16:creationId xmlns:a16="http://schemas.microsoft.com/office/drawing/2014/main" id="{3C3CC14D-CC55-4548-95F6-F1EB2B3B51E3}"/>
              </a:ext>
            </a:extLst>
          </p:cNvPr>
          <p:cNvSpPr>
            <a:spLocks noGrp="1"/>
          </p:cNvSpPr>
          <p:nvPr>
            <p:ph type="body" idx="1"/>
          </p:nvPr>
        </p:nvSpPr>
        <p:spPr/>
        <p:txBody>
          <a:bodyPr/>
          <a:lstStyle/>
          <a:p>
            <a:r>
              <a:rPr lang="en-US" dirty="0"/>
              <a:t>At Home</a:t>
            </a:r>
          </a:p>
        </p:txBody>
      </p:sp>
      <p:sp>
        <p:nvSpPr>
          <p:cNvPr id="4" name="Content Placeholder 3">
            <a:extLst>
              <a:ext uri="{FF2B5EF4-FFF2-40B4-BE49-F238E27FC236}">
                <a16:creationId xmlns:a16="http://schemas.microsoft.com/office/drawing/2014/main" id="{C2849752-107F-4E4E-AF0D-E7837304D0C3}"/>
              </a:ext>
            </a:extLst>
          </p:cNvPr>
          <p:cNvSpPr>
            <a:spLocks noGrp="1"/>
          </p:cNvSpPr>
          <p:nvPr>
            <p:ph sz="half" idx="2"/>
          </p:nvPr>
        </p:nvSpPr>
        <p:spPr/>
        <p:txBody>
          <a:bodyPr>
            <a:normAutofit fontScale="92500" lnSpcReduction="10000"/>
          </a:bodyPr>
          <a:lstStyle/>
          <a:p>
            <a:r>
              <a:rPr lang="en-US" dirty="0"/>
              <a:t>Many essential oil enthusiasts will use them for diffusion in the home to clear unwanted smells</a:t>
            </a:r>
          </a:p>
          <a:p>
            <a:r>
              <a:rPr lang="en-US" dirty="0"/>
              <a:t>Enthusiasts may also employ them for use in household cleaners, pest deterrents and medicinally</a:t>
            </a:r>
          </a:p>
        </p:txBody>
      </p:sp>
      <p:sp>
        <p:nvSpPr>
          <p:cNvPr id="5" name="Text Placeholder 4">
            <a:extLst>
              <a:ext uri="{FF2B5EF4-FFF2-40B4-BE49-F238E27FC236}">
                <a16:creationId xmlns:a16="http://schemas.microsoft.com/office/drawing/2014/main" id="{F857EA83-957F-8B4A-BF61-D8630475C1A4}"/>
              </a:ext>
            </a:extLst>
          </p:cNvPr>
          <p:cNvSpPr>
            <a:spLocks noGrp="1"/>
          </p:cNvSpPr>
          <p:nvPr>
            <p:ph type="body" sz="quarter" idx="3"/>
          </p:nvPr>
        </p:nvSpPr>
        <p:spPr/>
        <p:txBody>
          <a:bodyPr/>
          <a:lstStyle/>
          <a:p>
            <a:r>
              <a:rPr lang="en-US" dirty="0"/>
              <a:t>In Spa</a:t>
            </a:r>
          </a:p>
        </p:txBody>
      </p:sp>
      <p:sp>
        <p:nvSpPr>
          <p:cNvPr id="6" name="Content Placeholder 5">
            <a:extLst>
              <a:ext uri="{FF2B5EF4-FFF2-40B4-BE49-F238E27FC236}">
                <a16:creationId xmlns:a16="http://schemas.microsoft.com/office/drawing/2014/main" id="{E3B646AB-D869-FB4E-A068-02577C5E5B37}"/>
              </a:ext>
            </a:extLst>
          </p:cNvPr>
          <p:cNvSpPr>
            <a:spLocks noGrp="1"/>
          </p:cNvSpPr>
          <p:nvPr>
            <p:ph sz="quarter" idx="4"/>
          </p:nvPr>
        </p:nvSpPr>
        <p:spPr/>
        <p:txBody>
          <a:bodyPr>
            <a:normAutofit fontScale="92500" lnSpcReduction="10000"/>
          </a:bodyPr>
          <a:lstStyle/>
          <a:p>
            <a:r>
              <a:rPr lang="en-US" dirty="0"/>
              <a:t>Spa treatments may include diffusion throughout the clinic to illicit a state of mind</a:t>
            </a:r>
          </a:p>
          <a:p>
            <a:r>
              <a:rPr lang="en-US" dirty="0"/>
              <a:t>They also enhance the effects of bodywork when applied with carrier oils or directly inhaled (the most effective form of usage)</a:t>
            </a:r>
          </a:p>
        </p:txBody>
      </p:sp>
    </p:spTree>
    <p:extLst>
      <p:ext uri="{BB962C8B-B14F-4D97-AF65-F5344CB8AC3E}">
        <p14:creationId xmlns:p14="http://schemas.microsoft.com/office/powerpoint/2010/main" val="2697963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E5D92-14D4-6C45-A995-11E93651AFE5}"/>
              </a:ext>
            </a:extLst>
          </p:cNvPr>
          <p:cNvSpPr>
            <a:spLocks noGrp="1"/>
          </p:cNvSpPr>
          <p:nvPr>
            <p:ph type="title"/>
          </p:nvPr>
        </p:nvSpPr>
        <p:spPr>
          <a:xfrm>
            <a:off x="888631" y="2349925"/>
            <a:ext cx="3498979" cy="2456442"/>
          </a:xfrm>
        </p:spPr>
        <p:txBody>
          <a:bodyPr>
            <a:normAutofit/>
          </a:bodyPr>
          <a:lstStyle/>
          <a:p>
            <a:r>
              <a:rPr lang="en-US" sz="3700"/>
              <a:t>Indications &amp; Contraindications</a:t>
            </a:r>
          </a:p>
        </p:txBody>
      </p:sp>
      <p:graphicFrame>
        <p:nvGraphicFramePr>
          <p:cNvPr id="5" name="Content Placeholder 2">
            <a:extLst>
              <a:ext uri="{FF2B5EF4-FFF2-40B4-BE49-F238E27FC236}">
                <a16:creationId xmlns:a16="http://schemas.microsoft.com/office/drawing/2014/main" id="{423116E8-B206-4BD2-9076-5E64398FC783}"/>
              </a:ext>
            </a:extLst>
          </p:cNvPr>
          <p:cNvGraphicFramePr>
            <a:graphicFrameLocks noGrp="1"/>
          </p:cNvGraphicFramePr>
          <p:nvPr>
            <p:ph idx="1"/>
            <p:extLst>
              <p:ext uri="{D42A27DB-BD31-4B8C-83A1-F6EECF244321}">
                <p14:modId xmlns:p14="http://schemas.microsoft.com/office/powerpoint/2010/main" val="4151743782"/>
              </p:ext>
            </p:extLst>
          </p:nvPr>
        </p:nvGraphicFramePr>
        <p:xfrm>
          <a:off x="5574890" y="803186"/>
          <a:ext cx="5821767" cy="52878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6406309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1" name="Freeform: Shape 30">
            <a:extLst>
              <a:ext uri="{FF2B5EF4-FFF2-40B4-BE49-F238E27FC236}">
                <a16:creationId xmlns:a16="http://schemas.microsoft.com/office/drawing/2014/main" id="{B3D296CC-CA82-4C71-A176-6A9FECDB8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075000"/>
          </a:xfrm>
          <a:custGeom>
            <a:avLst/>
            <a:gdLst>
              <a:gd name="connsiteX0" fmla="*/ 0 w 12192000"/>
              <a:gd name="connsiteY0" fmla="*/ 0 h 2075000"/>
              <a:gd name="connsiteX1" fmla="*/ 12192000 w 12192000"/>
              <a:gd name="connsiteY1" fmla="*/ 0 h 2075000"/>
              <a:gd name="connsiteX2" fmla="*/ 12192000 w 12192000"/>
              <a:gd name="connsiteY2" fmla="*/ 558112 h 2075000"/>
              <a:gd name="connsiteX3" fmla="*/ 12192000 w 12192000"/>
              <a:gd name="connsiteY3" fmla="*/ 750237 h 2075000"/>
              <a:gd name="connsiteX4" fmla="*/ 12192000 w 12192000"/>
              <a:gd name="connsiteY4" fmla="*/ 1726055 h 2075000"/>
              <a:gd name="connsiteX5" fmla="*/ 12113803 w 12192000"/>
              <a:gd name="connsiteY5" fmla="*/ 1734338 h 2075000"/>
              <a:gd name="connsiteX6" fmla="*/ 6753597 w 12192000"/>
              <a:gd name="connsiteY6" fmla="*/ 2057895 h 2075000"/>
              <a:gd name="connsiteX7" fmla="*/ 400746 w 12192000"/>
              <a:gd name="connsiteY7" fmla="*/ 1886552 h 2075000"/>
              <a:gd name="connsiteX8" fmla="*/ 0 w 12192000"/>
              <a:gd name="connsiteY8" fmla="*/ 1849576 h 2075000"/>
              <a:gd name="connsiteX9" fmla="*/ 0 w 12192000"/>
              <a:gd name="connsiteY9" fmla="*/ 750237 h 2075000"/>
              <a:gd name="connsiteX10" fmla="*/ 0 w 12192000"/>
              <a:gd name="connsiteY10" fmla="*/ 558112 h 207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2075000">
                <a:moveTo>
                  <a:pt x="0" y="0"/>
                </a:moveTo>
                <a:lnTo>
                  <a:pt x="12192000" y="0"/>
                </a:lnTo>
                <a:lnTo>
                  <a:pt x="12192000" y="558112"/>
                </a:lnTo>
                <a:lnTo>
                  <a:pt x="12192000" y="750237"/>
                </a:lnTo>
                <a:lnTo>
                  <a:pt x="12192000" y="1726055"/>
                </a:lnTo>
                <a:lnTo>
                  <a:pt x="12113803" y="1734338"/>
                </a:lnTo>
                <a:cubicBezTo>
                  <a:pt x="10139508" y="1932287"/>
                  <a:pt x="8237152" y="2025290"/>
                  <a:pt x="6753597" y="2057895"/>
                </a:cubicBezTo>
                <a:cubicBezTo>
                  <a:pt x="4940362" y="2097744"/>
                  <a:pt x="2657278" y="2078414"/>
                  <a:pt x="400746" y="1886552"/>
                </a:cubicBezTo>
                <a:lnTo>
                  <a:pt x="0" y="1849576"/>
                </a:lnTo>
                <a:lnTo>
                  <a:pt x="0" y="750237"/>
                </a:lnTo>
                <a:lnTo>
                  <a:pt x="0" y="558112"/>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A43C8CC-E2D8-2E47-8D95-B9BAE09CDABA}"/>
              </a:ext>
            </a:extLst>
          </p:cNvPr>
          <p:cNvSpPr>
            <a:spLocks noGrp="1"/>
          </p:cNvSpPr>
          <p:nvPr>
            <p:ph type="title"/>
          </p:nvPr>
        </p:nvSpPr>
        <p:spPr>
          <a:xfrm>
            <a:off x="807720" y="762608"/>
            <a:ext cx="10481519" cy="1003932"/>
          </a:xfrm>
        </p:spPr>
        <p:txBody>
          <a:bodyPr anchor="ctr">
            <a:normAutofit/>
          </a:bodyPr>
          <a:lstStyle/>
          <a:p>
            <a:pPr algn="l"/>
            <a:r>
              <a:rPr lang="en-US" sz="3600">
                <a:solidFill>
                  <a:schemeClr val="accent1"/>
                </a:solidFill>
              </a:rPr>
              <a:t>A Brief History of Essential Oils</a:t>
            </a:r>
          </a:p>
        </p:txBody>
      </p:sp>
      <p:sp>
        <p:nvSpPr>
          <p:cNvPr id="3" name="Content Placeholder 2">
            <a:extLst>
              <a:ext uri="{FF2B5EF4-FFF2-40B4-BE49-F238E27FC236}">
                <a16:creationId xmlns:a16="http://schemas.microsoft.com/office/drawing/2014/main" id="{0CB8073F-0DA3-D841-BEEC-C8DC94D4582C}"/>
              </a:ext>
            </a:extLst>
          </p:cNvPr>
          <p:cNvSpPr>
            <a:spLocks noGrp="1"/>
          </p:cNvSpPr>
          <p:nvPr>
            <p:ph idx="1"/>
          </p:nvPr>
        </p:nvSpPr>
        <p:spPr>
          <a:xfrm>
            <a:off x="807721" y="2635976"/>
            <a:ext cx="8227269" cy="3542776"/>
          </a:xfrm>
        </p:spPr>
        <p:txBody>
          <a:bodyPr>
            <a:normAutofit/>
          </a:bodyPr>
          <a:lstStyle/>
          <a:p>
            <a:pPr>
              <a:buClr>
                <a:schemeClr val="accent3"/>
              </a:buClr>
              <a:buFont typeface="Wingdings" pitchFamily="2" charset="2"/>
              <a:buChar char="q"/>
            </a:pPr>
            <a:r>
              <a:rPr lang="en-US" sz="1600" dirty="0"/>
              <a:t>Essential oils were used in Ayurveda practices in India,  Ancient Egypt, Rome and Greece</a:t>
            </a:r>
          </a:p>
          <a:p>
            <a:pPr>
              <a:buClr>
                <a:schemeClr val="accent3"/>
              </a:buClr>
              <a:buFont typeface="Wingdings" pitchFamily="2" charset="2"/>
              <a:buChar char="q"/>
            </a:pPr>
            <a:r>
              <a:rPr lang="en-US" sz="1600" dirty="0"/>
              <a:t>Modern pharmaceuticals started in the middle ages, with the first drugstore in Baghdad in 754</a:t>
            </a:r>
          </a:p>
          <a:p>
            <a:pPr>
              <a:buClr>
                <a:schemeClr val="accent3"/>
              </a:buClr>
              <a:buFont typeface="Wingdings" pitchFamily="2" charset="2"/>
              <a:buChar char="q"/>
            </a:pPr>
            <a:r>
              <a:rPr lang="en-US" sz="1600" dirty="0"/>
              <a:t>The late 1800’s saw the boom of Big Pharma like Parke-Davis, Squibb, Upjohn, Pfizer, J&amp;J and others who produced both plant based, and synthetic medicines</a:t>
            </a:r>
          </a:p>
          <a:p>
            <a:pPr>
              <a:buClr>
                <a:schemeClr val="accent3"/>
              </a:buClr>
              <a:buFont typeface="Wingdings" pitchFamily="2" charset="2"/>
              <a:buChar char="q"/>
            </a:pPr>
            <a:r>
              <a:rPr lang="en-US" sz="1600" dirty="0"/>
              <a:t>At the start of the 20</a:t>
            </a:r>
            <a:r>
              <a:rPr lang="en-US" sz="1600" baseline="30000" dirty="0"/>
              <a:t>th</a:t>
            </a:r>
            <a:r>
              <a:rPr lang="en-US" sz="1600" dirty="0"/>
              <a:t> century, consumers had strayed from plant derived medicine in favor of convenient preparations by drug manufacturers.</a:t>
            </a:r>
          </a:p>
          <a:p>
            <a:pPr>
              <a:buClr>
                <a:schemeClr val="accent3"/>
              </a:buClr>
              <a:buFont typeface="Wingdings" pitchFamily="2" charset="2"/>
              <a:buChar char="q"/>
            </a:pPr>
            <a:r>
              <a:rPr lang="en-US" sz="1600" dirty="0"/>
              <a:t>In WWII, Dr. Jean </a:t>
            </a:r>
            <a:r>
              <a:rPr lang="en-US" sz="1600" dirty="0" err="1"/>
              <a:t>Valnet</a:t>
            </a:r>
            <a:r>
              <a:rPr lang="en-US" sz="1600" dirty="0"/>
              <a:t> used eucalyptus oil as a bactericide when he ran out of anti-biotics.</a:t>
            </a:r>
          </a:p>
        </p:txBody>
      </p:sp>
    </p:spTree>
    <p:extLst>
      <p:ext uri="{BB962C8B-B14F-4D97-AF65-F5344CB8AC3E}">
        <p14:creationId xmlns:p14="http://schemas.microsoft.com/office/powerpoint/2010/main" val="1733642490"/>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3C5918A-1DC5-4CF3-AA27-00AA3088A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B786683A-6FD6-4BF7-B3B0-DC3976773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274788" y="-15796"/>
            <a:ext cx="7911916" cy="6889592"/>
          </a:xfrm>
          <a:custGeom>
            <a:avLst/>
            <a:gdLst>
              <a:gd name="connsiteX0" fmla="*/ 1144064 w 7911916"/>
              <a:gd name="connsiteY0" fmla="*/ 0 h 6889592"/>
              <a:gd name="connsiteX1" fmla="*/ 7911916 w 7911916"/>
              <a:gd name="connsiteY1" fmla="*/ 0 h 6889592"/>
              <a:gd name="connsiteX2" fmla="*/ 7911916 w 7911916"/>
              <a:gd name="connsiteY2" fmla="*/ 6889592 h 6889592"/>
              <a:gd name="connsiteX3" fmla="*/ 1282780 w 7911916"/>
              <a:gd name="connsiteY3" fmla="*/ 6889592 h 6889592"/>
              <a:gd name="connsiteX4" fmla="*/ 1021588 w 7911916"/>
              <a:gd name="connsiteY4" fmla="*/ 6461391 h 6889592"/>
              <a:gd name="connsiteX5" fmla="*/ 841264 w 7911916"/>
              <a:gd name="connsiteY5" fmla="*/ 370936 h 6889592"/>
              <a:gd name="connsiteX6" fmla="*/ 1119707 w 7911916"/>
              <a:gd name="connsiteY6" fmla="*/ 26053 h 6889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11916" h="6889592">
                <a:moveTo>
                  <a:pt x="1144064" y="0"/>
                </a:moveTo>
                <a:lnTo>
                  <a:pt x="7911916" y="0"/>
                </a:lnTo>
                <a:lnTo>
                  <a:pt x="7911916" y="6889592"/>
                </a:lnTo>
                <a:lnTo>
                  <a:pt x="1282780" y="6889592"/>
                </a:lnTo>
                <a:lnTo>
                  <a:pt x="1021588" y="6461391"/>
                </a:lnTo>
                <a:cubicBezTo>
                  <a:pt x="-73086" y="4533675"/>
                  <a:pt x="-509682" y="2192905"/>
                  <a:pt x="841264" y="370936"/>
                </a:cubicBezTo>
                <a:cubicBezTo>
                  <a:pt x="928899" y="253509"/>
                  <a:pt x="1021859" y="138477"/>
                  <a:pt x="1119707" y="26053"/>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Shape 11">
            <a:extLst>
              <a:ext uri="{FF2B5EF4-FFF2-40B4-BE49-F238E27FC236}">
                <a16:creationId xmlns:a16="http://schemas.microsoft.com/office/drawing/2014/main" id="{05169E50-59FB-4AEE-B61D-44A882A4C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49750" y="-6726"/>
            <a:ext cx="5931659" cy="6871452"/>
          </a:xfrm>
          <a:custGeom>
            <a:avLst/>
            <a:gdLst>
              <a:gd name="connsiteX0" fmla="*/ 2429503 w 5931659"/>
              <a:gd name="connsiteY0" fmla="*/ 0 h 6871452"/>
              <a:gd name="connsiteX1" fmla="*/ 5931659 w 5931659"/>
              <a:gd name="connsiteY1" fmla="*/ 0 h 6871452"/>
              <a:gd name="connsiteX2" fmla="*/ 5931659 w 5931659"/>
              <a:gd name="connsiteY2" fmla="*/ 6871452 h 6871452"/>
              <a:gd name="connsiteX3" fmla="*/ 1302090 w 5931659"/>
              <a:gd name="connsiteY3" fmla="*/ 6871452 h 6871452"/>
              <a:gd name="connsiteX4" fmla="*/ 1257860 w 5931659"/>
              <a:gd name="connsiteY4" fmla="*/ 6820098 h 6871452"/>
              <a:gd name="connsiteX5" fmla="*/ 456609 w 5931659"/>
              <a:gd name="connsiteY5" fmla="*/ 1965059 h 6871452"/>
              <a:gd name="connsiteX6" fmla="*/ 2356353 w 5931659"/>
              <a:gd name="connsiteY6" fmla="*/ 42030 h 6871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31659" h="6871452">
                <a:moveTo>
                  <a:pt x="2429503" y="0"/>
                </a:moveTo>
                <a:lnTo>
                  <a:pt x="5931659" y="0"/>
                </a:lnTo>
                <a:lnTo>
                  <a:pt x="5931659" y="6871452"/>
                </a:lnTo>
                <a:lnTo>
                  <a:pt x="1302090" y="6871452"/>
                </a:lnTo>
                <a:lnTo>
                  <a:pt x="1257860" y="6820098"/>
                </a:lnTo>
                <a:cubicBezTo>
                  <a:pt x="121068" y="5395213"/>
                  <a:pt x="-469022" y="3541076"/>
                  <a:pt x="456609" y="1965059"/>
                </a:cubicBezTo>
                <a:cubicBezTo>
                  <a:pt x="919425" y="1178905"/>
                  <a:pt x="1583566" y="524859"/>
                  <a:pt x="2356353" y="42030"/>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Shape 13">
            <a:extLst>
              <a:ext uri="{FF2B5EF4-FFF2-40B4-BE49-F238E27FC236}">
                <a16:creationId xmlns:a16="http://schemas.microsoft.com/office/drawing/2014/main" id="{117C30F0-5A38-4B60-B632-3AF7C2780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33528" y="-3116"/>
            <a:ext cx="6766974" cy="6864232"/>
          </a:xfrm>
          <a:custGeom>
            <a:avLst/>
            <a:gdLst>
              <a:gd name="connsiteX0" fmla="*/ 2135088 w 6766974"/>
              <a:gd name="connsiteY0" fmla="*/ 0 h 6864232"/>
              <a:gd name="connsiteX1" fmla="*/ 6766974 w 6766974"/>
              <a:gd name="connsiteY1" fmla="*/ 0 h 6864232"/>
              <a:gd name="connsiteX2" fmla="*/ 6766974 w 6766974"/>
              <a:gd name="connsiteY2" fmla="*/ 6864232 h 6864232"/>
              <a:gd name="connsiteX3" fmla="*/ 1128977 w 6766974"/>
              <a:gd name="connsiteY3" fmla="*/ 6864232 h 6864232"/>
              <a:gd name="connsiteX4" fmla="*/ 1004776 w 6766974"/>
              <a:gd name="connsiteY4" fmla="*/ 6687663 h 6864232"/>
              <a:gd name="connsiteX5" fmla="*/ 709736 w 6766974"/>
              <a:gd name="connsiteY5" fmla="*/ 1521351 h 6864232"/>
              <a:gd name="connsiteX6" fmla="*/ 1896284 w 6766974"/>
              <a:gd name="connsiteY6" fmla="*/ 197391 h 686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66974" h="6864232">
                <a:moveTo>
                  <a:pt x="2135088" y="0"/>
                </a:moveTo>
                <a:lnTo>
                  <a:pt x="6766974" y="0"/>
                </a:lnTo>
                <a:lnTo>
                  <a:pt x="6766974" y="6864232"/>
                </a:lnTo>
                <a:lnTo>
                  <a:pt x="1128977" y="6864232"/>
                </a:lnTo>
                <a:lnTo>
                  <a:pt x="1004776" y="6687663"/>
                </a:lnTo>
                <a:cubicBezTo>
                  <a:pt x="-54053" y="5122098"/>
                  <a:pt x="-463081" y="3202457"/>
                  <a:pt x="709736" y="1521351"/>
                </a:cubicBezTo>
                <a:cubicBezTo>
                  <a:pt x="1045443" y="1039181"/>
                  <a:pt x="1446565" y="592246"/>
                  <a:pt x="1896284" y="197391"/>
                </a:cubicBezTo>
                <a:close/>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Shape 15">
            <a:extLst>
              <a:ext uri="{FF2B5EF4-FFF2-40B4-BE49-F238E27FC236}">
                <a16:creationId xmlns:a16="http://schemas.microsoft.com/office/drawing/2014/main" id="{A200CBA5-3F2B-4AAC-9F86-99AFECC19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3136" y="0"/>
            <a:ext cx="5238864" cy="6858000"/>
          </a:xfrm>
          <a:custGeom>
            <a:avLst/>
            <a:gdLst>
              <a:gd name="connsiteX0" fmla="*/ 2829115 w 5238864"/>
              <a:gd name="connsiteY0" fmla="*/ 0 h 6864726"/>
              <a:gd name="connsiteX1" fmla="*/ 5238864 w 5238864"/>
              <a:gd name="connsiteY1" fmla="*/ 0 h 6864726"/>
              <a:gd name="connsiteX2" fmla="*/ 5238864 w 5238864"/>
              <a:gd name="connsiteY2" fmla="*/ 6864726 h 6864726"/>
              <a:gd name="connsiteX3" fmla="*/ 1518091 w 5238864"/>
              <a:gd name="connsiteY3" fmla="*/ 6864726 h 6864726"/>
              <a:gd name="connsiteX4" fmla="*/ 1435414 w 5238864"/>
              <a:gd name="connsiteY4" fmla="*/ 6778879 h 6864726"/>
              <a:gd name="connsiteX5" fmla="*/ 406006 w 5238864"/>
              <a:gd name="connsiteY5" fmla="*/ 2093910 h 6864726"/>
              <a:gd name="connsiteX6" fmla="*/ 2559142 w 5238864"/>
              <a:gd name="connsiteY6" fmla="*/ 124487 h 6864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38864" h="6864726">
                <a:moveTo>
                  <a:pt x="2829115" y="0"/>
                </a:moveTo>
                <a:lnTo>
                  <a:pt x="5238864" y="0"/>
                </a:lnTo>
                <a:lnTo>
                  <a:pt x="5238864" y="6864726"/>
                </a:lnTo>
                <a:lnTo>
                  <a:pt x="1518091" y="6864726"/>
                </a:lnTo>
                <a:lnTo>
                  <a:pt x="1435414" y="6778879"/>
                </a:lnTo>
                <a:cubicBezTo>
                  <a:pt x="226066" y="5476104"/>
                  <a:pt x="-499346" y="3635393"/>
                  <a:pt x="406006" y="2093910"/>
                </a:cubicBezTo>
                <a:cubicBezTo>
                  <a:pt x="907547" y="1241972"/>
                  <a:pt x="1674986" y="564513"/>
                  <a:pt x="2559142" y="12448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EEDFF56-815A-9E4C-9987-2DC83F28DBD3}"/>
              </a:ext>
            </a:extLst>
          </p:cNvPr>
          <p:cNvSpPr>
            <a:spLocks noGrp="1"/>
          </p:cNvSpPr>
          <p:nvPr>
            <p:ph type="title"/>
          </p:nvPr>
        </p:nvSpPr>
        <p:spPr>
          <a:xfrm>
            <a:off x="7874928" y="1124998"/>
            <a:ext cx="3456122" cy="4589717"/>
          </a:xfrm>
        </p:spPr>
        <p:txBody>
          <a:bodyPr>
            <a:normAutofit/>
          </a:bodyPr>
          <a:lstStyle/>
          <a:p>
            <a:pPr algn="l"/>
            <a:r>
              <a:rPr lang="en-US" sz="4800"/>
              <a:t>How Oils Affect Us</a:t>
            </a:r>
          </a:p>
        </p:txBody>
      </p:sp>
      <p:sp>
        <p:nvSpPr>
          <p:cNvPr id="3" name="Content Placeholder 2">
            <a:extLst>
              <a:ext uri="{FF2B5EF4-FFF2-40B4-BE49-F238E27FC236}">
                <a16:creationId xmlns:a16="http://schemas.microsoft.com/office/drawing/2014/main" id="{A72ED163-C560-C84E-9297-B50E4088BE6A}"/>
              </a:ext>
            </a:extLst>
          </p:cNvPr>
          <p:cNvSpPr>
            <a:spLocks noGrp="1"/>
          </p:cNvSpPr>
          <p:nvPr>
            <p:ph idx="1"/>
          </p:nvPr>
        </p:nvSpPr>
        <p:spPr>
          <a:xfrm>
            <a:off x="798577" y="794042"/>
            <a:ext cx="5427137" cy="5248622"/>
          </a:xfrm>
        </p:spPr>
        <p:txBody>
          <a:bodyPr>
            <a:normAutofit/>
          </a:bodyPr>
          <a:lstStyle/>
          <a:p>
            <a:r>
              <a:rPr lang="en-US" sz="1600"/>
              <a:t>When diffused into the air or through the skin, miniscule amounts of the chemicals from essential oils enter the bloodstream</a:t>
            </a:r>
          </a:p>
          <a:p>
            <a:r>
              <a:rPr lang="en-US" sz="1600"/>
              <a:t>As the molecules of the oils diffuse into the air, they can kill bacteria and viruses that would otherwise be inhaled</a:t>
            </a:r>
          </a:p>
          <a:p>
            <a:r>
              <a:rPr lang="en-US" sz="1600"/>
              <a:t>After inhalation, many studies have shown that an increase in cerebral blood flow in witnessed which will provide greater cognitive abilities</a:t>
            </a:r>
          </a:p>
          <a:p>
            <a:r>
              <a:rPr lang="en-US" sz="1600"/>
              <a:t>Specific essential oils will incite a psychological effect within the brain by way of olfaction</a:t>
            </a:r>
          </a:p>
        </p:txBody>
      </p:sp>
    </p:spTree>
    <p:extLst>
      <p:ext uri="{BB962C8B-B14F-4D97-AF65-F5344CB8AC3E}">
        <p14:creationId xmlns:p14="http://schemas.microsoft.com/office/powerpoint/2010/main" val="454903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6" name="Group 65">
            <a:extLst>
              <a:ext uri="{FF2B5EF4-FFF2-40B4-BE49-F238E27FC236}">
                <a16:creationId xmlns:a16="http://schemas.microsoft.com/office/drawing/2014/main" id="{2DAE3342-9DFC-49D4-B09C-25E3107693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67" name="Freeform 5">
              <a:extLst>
                <a:ext uri="{FF2B5EF4-FFF2-40B4-BE49-F238E27FC236}">
                  <a16:creationId xmlns:a16="http://schemas.microsoft.com/office/drawing/2014/main" id="{E49E0D20-8423-4612-99A5-14AEF8F6BB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8" name="Freeform 6">
              <a:extLst>
                <a:ext uri="{FF2B5EF4-FFF2-40B4-BE49-F238E27FC236}">
                  <a16:creationId xmlns:a16="http://schemas.microsoft.com/office/drawing/2014/main" id="{57C2C108-5A30-48CA-9203-56747AEB7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9" name="Freeform 7">
              <a:extLst>
                <a:ext uri="{FF2B5EF4-FFF2-40B4-BE49-F238E27FC236}">
                  <a16:creationId xmlns:a16="http://schemas.microsoft.com/office/drawing/2014/main" id="{1A343912-2EFC-408E-A862-5C9BF108D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0" name="Freeform 8">
              <a:extLst>
                <a:ext uri="{FF2B5EF4-FFF2-40B4-BE49-F238E27FC236}">
                  <a16:creationId xmlns:a16="http://schemas.microsoft.com/office/drawing/2014/main" id="{AA50D1CF-9DAE-4CF6-B829-E66CEE9D5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9">
              <a:extLst>
                <a:ext uri="{FF2B5EF4-FFF2-40B4-BE49-F238E27FC236}">
                  <a16:creationId xmlns:a16="http://schemas.microsoft.com/office/drawing/2014/main" id="{FE5799A4-0568-433E-BF41-752CF516A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2" name="Freeform 10">
              <a:extLst>
                <a:ext uri="{FF2B5EF4-FFF2-40B4-BE49-F238E27FC236}">
                  <a16:creationId xmlns:a16="http://schemas.microsoft.com/office/drawing/2014/main" id="{CDBB86ED-F16F-4C28-BDD5-72D771176F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11">
              <a:extLst>
                <a:ext uri="{FF2B5EF4-FFF2-40B4-BE49-F238E27FC236}">
                  <a16:creationId xmlns:a16="http://schemas.microsoft.com/office/drawing/2014/main" id="{3347939E-8B76-4CFC-B2EC-63A7E2278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12">
              <a:extLst>
                <a:ext uri="{FF2B5EF4-FFF2-40B4-BE49-F238E27FC236}">
                  <a16:creationId xmlns:a16="http://schemas.microsoft.com/office/drawing/2014/main" id="{FA1DD132-02E4-4CD3-B496-BFF924558A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13">
              <a:extLst>
                <a:ext uri="{FF2B5EF4-FFF2-40B4-BE49-F238E27FC236}">
                  <a16:creationId xmlns:a16="http://schemas.microsoft.com/office/drawing/2014/main" id="{710BDA52-A7D7-4E4E-9F36-EC8F983EAF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6" name="Freeform 14">
              <a:extLst>
                <a:ext uri="{FF2B5EF4-FFF2-40B4-BE49-F238E27FC236}">
                  <a16:creationId xmlns:a16="http://schemas.microsoft.com/office/drawing/2014/main" id="{B1BDF852-319F-42B8-9A50-7C9A9387C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7" name="Freeform 15">
              <a:extLst>
                <a:ext uri="{FF2B5EF4-FFF2-40B4-BE49-F238E27FC236}">
                  <a16:creationId xmlns:a16="http://schemas.microsoft.com/office/drawing/2014/main" id="{3AACE376-C01E-4F1F-91B7-39D0274BFE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8" name="Freeform 16">
              <a:extLst>
                <a:ext uri="{FF2B5EF4-FFF2-40B4-BE49-F238E27FC236}">
                  <a16:creationId xmlns:a16="http://schemas.microsoft.com/office/drawing/2014/main" id="{7F612F4C-050E-459D-9771-ED088374A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9" name="Freeform 17">
              <a:extLst>
                <a:ext uri="{FF2B5EF4-FFF2-40B4-BE49-F238E27FC236}">
                  <a16:creationId xmlns:a16="http://schemas.microsoft.com/office/drawing/2014/main" id="{94E4211B-3E41-4905-8F4E-76811B9E5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18">
              <a:extLst>
                <a:ext uri="{FF2B5EF4-FFF2-40B4-BE49-F238E27FC236}">
                  <a16:creationId xmlns:a16="http://schemas.microsoft.com/office/drawing/2014/main" id="{6AEC87EE-0CB8-43DE-8FEB-4586A92E80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19">
              <a:extLst>
                <a:ext uri="{FF2B5EF4-FFF2-40B4-BE49-F238E27FC236}">
                  <a16:creationId xmlns:a16="http://schemas.microsoft.com/office/drawing/2014/main" id="{277C1C5D-7BDC-47E4-8B81-C3C4AE949B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20">
              <a:extLst>
                <a:ext uri="{FF2B5EF4-FFF2-40B4-BE49-F238E27FC236}">
                  <a16:creationId xmlns:a16="http://schemas.microsoft.com/office/drawing/2014/main" id="{7A2A6EF8-9768-4478-9CD3-DFA547CEF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21">
              <a:extLst>
                <a:ext uri="{FF2B5EF4-FFF2-40B4-BE49-F238E27FC236}">
                  <a16:creationId xmlns:a16="http://schemas.microsoft.com/office/drawing/2014/main" id="{1FD9091C-E8FA-4ADA-937F-A74426ED1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22">
              <a:extLst>
                <a:ext uri="{FF2B5EF4-FFF2-40B4-BE49-F238E27FC236}">
                  <a16:creationId xmlns:a16="http://schemas.microsoft.com/office/drawing/2014/main" id="{B69923E7-63C4-47CE-956E-09D384D4F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23">
              <a:extLst>
                <a:ext uri="{FF2B5EF4-FFF2-40B4-BE49-F238E27FC236}">
                  <a16:creationId xmlns:a16="http://schemas.microsoft.com/office/drawing/2014/main" id="{A2576784-872E-494C-A041-0E346226B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87" name="Group 86">
            <a:extLst>
              <a:ext uri="{FF2B5EF4-FFF2-40B4-BE49-F238E27FC236}">
                <a16:creationId xmlns:a16="http://schemas.microsoft.com/office/drawing/2014/main" id="{B54F73D8-62C2-4127-9D19-01219BBB99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88" name="Rectangle 87">
              <a:extLst>
                <a:ext uri="{FF2B5EF4-FFF2-40B4-BE49-F238E27FC236}">
                  <a16:creationId xmlns:a16="http://schemas.microsoft.com/office/drawing/2014/main" id="{CFD8CA02-9BE5-4B82-8129-6EF618402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 name="Isosceles Triangle 88">
              <a:extLst>
                <a:ext uri="{FF2B5EF4-FFF2-40B4-BE49-F238E27FC236}">
                  <a16:creationId xmlns:a16="http://schemas.microsoft.com/office/drawing/2014/main" id="{01515E68-030C-4313-B300-35253163D3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 name="Rectangle 89">
              <a:extLst>
                <a:ext uri="{FF2B5EF4-FFF2-40B4-BE49-F238E27FC236}">
                  <a16:creationId xmlns:a16="http://schemas.microsoft.com/office/drawing/2014/main" id="{1937725F-1DDF-4225-937E-106DBB047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92" name="Rectangle 91">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4" name="Group 93">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95"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8"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2"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4"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5"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6"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7"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8"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9"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0"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1"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2"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3"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57BCF2DF-1C95-2C46-9288-D4686E3C2C8C}"/>
              </a:ext>
            </a:extLst>
          </p:cNvPr>
          <p:cNvSpPr>
            <a:spLocks noGrp="1"/>
          </p:cNvSpPr>
          <p:nvPr>
            <p:ph type="title"/>
          </p:nvPr>
        </p:nvSpPr>
        <p:spPr>
          <a:xfrm>
            <a:off x="1378425" y="5199797"/>
            <a:ext cx="9435152" cy="789673"/>
          </a:xfrm>
        </p:spPr>
        <p:txBody>
          <a:bodyPr vert="horz" lIns="228600" tIns="228600" rIns="228600" bIns="0" rtlCol="0" anchor="ctr">
            <a:normAutofit/>
          </a:bodyPr>
          <a:lstStyle/>
          <a:p>
            <a:pPr>
              <a:lnSpc>
                <a:spcPct val="80000"/>
              </a:lnSpc>
            </a:pPr>
            <a:r>
              <a:rPr lang="en-US">
                <a:solidFill>
                  <a:schemeClr val="bg1"/>
                </a:solidFill>
              </a:rPr>
              <a:t>The Human Brain</a:t>
            </a:r>
          </a:p>
        </p:txBody>
      </p:sp>
      <p:pic>
        <p:nvPicPr>
          <p:cNvPr id="5" name="Picture 4" descr="Scan of a human brain in a neurology clinic">
            <a:extLst>
              <a:ext uri="{FF2B5EF4-FFF2-40B4-BE49-F238E27FC236}">
                <a16:creationId xmlns:a16="http://schemas.microsoft.com/office/drawing/2014/main" id="{1DD6BE36-AECB-4359-A2BF-0705DA476589}"/>
              </a:ext>
            </a:extLst>
          </p:cNvPr>
          <p:cNvPicPr>
            <a:picLocks noChangeAspect="1"/>
          </p:cNvPicPr>
          <p:nvPr/>
        </p:nvPicPr>
        <p:blipFill rotWithShape="1">
          <a:blip r:embed="rId2"/>
          <a:srcRect t="26180" b="18494"/>
          <a:stretch/>
        </p:blipFill>
        <p:spPr>
          <a:xfrm>
            <a:off x="20" y="10"/>
            <a:ext cx="12191980" cy="5058947"/>
          </a:xfrm>
          <a:custGeom>
            <a:avLst/>
            <a:gdLst/>
            <a:ahLst/>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p:spPr>
      </p:pic>
    </p:spTree>
    <p:extLst>
      <p:ext uri="{BB962C8B-B14F-4D97-AF65-F5344CB8AC3E}">
        <p14:creationId xmlns:p14="http://schemas.microsoft.com/office/powerpoint/2010/main" val="146185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Atlas">
  <a:themeElements>
    <a:clrScheme name="Mellow 4">
      <a:dk1>
        <a:srgbClr val="4553B7"/>
      </a:dk1>
      <a:lt1>
        <a:srgbClr val="FFEDD2"/>
      </a:lt1>
      <a:dk2>
        <a:srgbClr val="2D406D"/>
      </a:dk2>
      <a:lt2>
        <a:srgbClr val="ACCBF9"/>
      </a:lt2>
      <a:accent1>
        <a:srgbClr val="275183"/>
      </a:accent1>
      <a:accent2>
        <a:srgbClr val="629DD1"/>
      </a:accent2>
      <a:accent3>
        <a:srgbClr val="CABFB9"/>
      </a:accent3>
      <a:accent4>
        <a:srgbClr val="53678E"/>
      </a:accent4>
      <a:accent5>
        <a:srgbClr val="5A88AF"/>
      </a:accent5>
      <a:accent6>
        <a:srgbClr val="898A9F"/>
      </a:accent6>
      <a:hlink>
        <a:srgbClr val="8593C0"/>
      </a:hlink>
      <a:folHlink>
        <a:srgbClr val="3EBBF0"/>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Atlas</Template>
  <TotalTime>16036</TotalTime>
  <Words>1355</Words>
  <Application>Microsoft Macintosh PowerPoint</Application>
  <PresentationFormat>Widescreen</PresentationFormat>
  <Paragraphs>92</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Calibri Light</vt:lpstr>
      <vt:lpstr>Rockwell</vt:lpstr>
      <vt:lpstr>Wingdings</vt:lpstr>
      <vt:lpstr>Zapf Humanist 601</vt:lpstr>
      <vt:lpstr>Atlas</vt:lpstr>
      <vt:lpstr>PowerPoint Presentation</vt:lpstr>
      <vt:lpstr>Aroma Therapy</vt:lpstr>
      <vt:lpstr>Learning Outcomes</vt:lpstr>
      <vt:lpstr>What Are Essential Oils?</vt:lpstr>
      <vt:lpstr>Essential Oil Usage</vt:lpstr>
      <vt:lpstr>Indications &amp; Contraindications</vt:lpstr>
      <vt:lpstr>A Brief History of Essential Oils</vt:lpstr>
      <vt:lpstr>How Oils Affect Us</vt:lpstr>
      <vt:lpstr>The Human Brain</vt:lpstr>
      <vt:lpstr>Mechanisms of the Brain</vt:lpstr>
      <vt:lpstr>Olfaction:</vt:lpstr>
      <vt:lpstr>Amygdala Soothing</vt:lpstr>
      <vt:lpstr>Antidepressants</vt:lpstr>
      <vt:lpstr>Neurosedatives</vt:lpstr>
      <vt:lpstr>Neurostimulants</vt:lpstr>
      <vt:lpstr>Dopamine Balancers</vt:lpstr>
      <vt:lpstr>Serotonin Stimulants</vt:lpstr>
      <vt:lpstr>Euphorics</vt:lpstr>
      <vt:lpstr>PowerPoint Presentation</vt:lpstr>
      <vt:lpstr>Application in Clinic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Mellow massage</dc:title>
  <dc:creator>tommy@wadeintowellness.com</dc:creator>
  <cp:lastModifiedBy>tommy@wadeintowellness.com</cp:lastModifiedBy>
  <cp:revision>3</cp:revision>
  <dcterms:created xsi:type="dcterms:W3CDTF">2021-08-19T21:42:04Z</dcterms:created>
  <dcterms:modified xsi:type="dcterms:W3CDTF">2022-03-08T21:59:03Z</dcterms:modified>
</cp:coreProperties>
</file>