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07" autoAdjust="0"/>
    <p:restoredTop sz="94660"/>
  </p:normalViewPr>
  <p:slideViewPr>
    <p:cSldViewPr>
      <p:cViewPr varScale="1">
        <p:scale>
          <a:sx n="77" d="100"/>
          <a:sy n="77" d="100"/>
        </p:scale>
        <p:origin x="-979"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94784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30025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44080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36900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22631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49219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394977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93677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424342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399770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DB3DF-CD8C-435F-86F9-38670EC6638D}" type="datetimeFigureOut">
              <a:rPr lang="en-IN" smtClean="0"/>
              <a:t>07-12-2020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09205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DB3DF-CD8C-435F-86F9-38670EC6638D}" type="datetimeFigureOut">
              <a:rPr lang="en-IN" smtClean="0"/>
              <a:t>07-12-2020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309F9-276E-45FF-9C55-63BCC36D9E18}" type="slidenum">
              <a:rPr lang="en-IN" smtClean="0"/>
              <a:t>‹#›</a:t>
            </a:fld>
            <a:endParaRPr lang="en-IN" dirty="0"/>
          </a:p>
        </p:txBody>
      </p:sp>
    </p:spTree>
    <p:extLst>
      <p:ext uri="{BB962C8B-B14F-4D97-AF65-F5344CB8AC3E}">
        <p14:creationId xmlns:p14="http://schemas.microsoft.com/office/powerpoint/2010/main" val="229402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107504" y="561593"/>
            <a:ext cx="9036496" cy="5747727"/>
          </a:xfrm>
          <a:prstGeom prst="rect">
            <a:avLst/>
          </a:prstGeom>
        </p:spPr>
        <p:txBody>
          <a:bodyPr wrap="square">
            <a:spAutoFit/>
          </a:bodyPr>
          <a:lstStyle/>
          <a:p>
            <a:pPr algn="ctr">
              <a:lnSpc>
                <a:spcPct val="125000"/>
              </a:lnSpc>
              <a:spcBef>
                <a:spcPts val="600"/>
              </a:spcBef>
              <a:spcAft>
                <a:spcPts val="600"/>
              </a:spcAft>
            </a:pPr>
            <a:r>
              <a:rPr lang="en-US" sz="2800" b="1" dirty="0" smtClean="0">
                <a:solidFill>
                  <a:srgbClr val="C00000"/>
                </a:solidFill>
                <a:latin typeface="Book Antiqua" pitchFamily="18" charset="0"/>
              </a:rPr>
              <a:t>Bachelor of Computer Application (BCA) – III</a:t>
            </a:r>
          </a:p>
          <a:p>
            <a:pPr algn="ctr">
              <a:lnSpc>
                <a:spcPct val="125000"/>
              </a:lnSpc>
            </a:pPr>
            <a:r>
              <a:rPr lang="en-US" sz="2800" b="1" dirty="0" smtClean="0">
                <a:solidFill>
                  <a:srgbClr val="C00000"/>
                </a:solidFill>
                <a:latin typeface="Book Antiqua" pitchFamily="18" charset="0"/>
              </a:rPr>
              <a:t>Semester - V</a:t>
            </a:r>
            <a:endParaRPr lang="en-US" sz="4400" b="1" dirty="0" smtClean="0">
              <a:solidFill>
                <a:srgbClr val="C00000"/>
              </a:solidFill>
              <a:latin typeface="Book Antiqua" pitchFamily="18" charset="0"/>
            </a:endParaRPr>
          </a:p>
          <a:p>
            <a:pPr algn="ctr">
              <a:lnSpc>
                <a:spcPct val="125000"/>
              </a:lnSpc>
              <a:spcBef>
                <a:spcPts val="600"/>
              </a:spcBef>
              <a:spcAft>
                <a:spcPts val="600"/>
              </a:spcAft>
            </a:pPr>
            <a:r>
              <a:rPr lang="en-US" sz="3600" b="1" dirty="0" smtClean="0">
                <a:solidFill>
                  <a:srgbClr val="002060"/>
                </a:solidFill>
                <a:latin typeface="Book Antiqua" pitchFamily="18" charset="0"/>
              </a:rPr>
              <a:t>Compiler Construction</a:t>
            </a:r>
            <a:r>
              <a:rPr lang="en-US" sz="2000" dirty="0" smtClean="0"/>
              <a:t/>
            </a:r>
            <a:br>
              <a:rPr lang="en-US" sz="2000" dirty="0" smtClean="0"/>
            </a:br>
            <a:endParaRPr lang="en-US" sz="300" dirty="0" smtClean="0"/>
          </a:p>
          <a:p>
            <a:pPr algn="ctr">
              <a:lnSpc>
                <a:spcPct val="125000"/>
              </a:lnSpc>
              <a:spcBef>
                <a:spcPts val="600"/>
              </a:spcBef>
              <a:spcAft>
                <a:spcPts val="600"/>
              </a:spcAft>
            </a:pPr>
            <a:r>
              <a:rPr lang="en-US" sz="2800" b="1" dirty="0" smtClean="0">
                <a:solidFill>
                  <a:srgbClr val="7030A0"/>
                </a:solidFill>
                <a:latin typeface="Century" pitchFamily="18" charset="0"/>
              </a:rPr>
              <a:t>Unit – I </a:t>
            </a:r>
            <a:br>
              <a:rPr lang="en-US" sz="2800" b="1" dirty="0" smtClean="0">
                <a:solidFill>
                  <a:srgbClr val="7030A0"/>
                </a:solidFill>
                <a:latin typeface="Century" pitchFamily="18" charset="0"/>
              </a:rPr>
            </a:br>
            <a:endParaRPr lang="en-US" sz="900" b="1" dirty="0" smtClean="0">
              <a:solidFill>
                <a:srgbClr val="7030A0"/>
              </a:solidFill>
              <a:latin typeface="Century" pitchFamily="18" charset="0"/>
            </a:endParaRPr>
          </a:p>
          <a:p>
            <a:pPr algn="ctr">
              <a:lnSpc>
                <a:spcPct val="125000"/>
              </a:lnSpc>
              <a:spcBef>
                <a:spcPts val="600"/>
              </a:spcBef>
              <a:spcAft>
                <a:spcPts val="600"/>
              </a:spcAft>
            </a:pPr>
            <a:endParaRPr lang="en-US" sz="900" b="1" u="sng" dirty="0" smtClean="0">
              <a:solidFill>
                <a:srgbClr val="00B050"/>
              </a:solidFill>
              <a:latin typeface="Georgia" pitchFamily="18" charset="0"/>
            </a:endParaRPr>
          </a:p>
          <a:p>
            <a:pPr algn="ctr">
              <a:lnSpc>
                <a:spcPct val="125000"/>
              </a:lnSpc>
              <a:spcAft>
                <a:spcPts val="600"/>
              </a:spcAft>
            </a:pPr>
            <a:r>
              <a:rPr lang="en-US" sz="900" b="1" u="sng" dirty="0" smtClean="0">
                <a:solidFill>
                  <a:srgbClr val="00B050"/>
                </a:solidFill>
                <a:latin typeface="Georgia" pitchFamily="18" charset="0"/>
              </a:rPr>
              <a:t/>
            </a:r>
            <a:br>
              <a:rPr lang="en-US" sz="900" b="1" u="sng" dirty="0" smtClean="0">
                <a:solidFill>
                  <a:srgbClr val="00B050"/>
                </a:solidFill>
                <a:latin typeface="Georgia" pitchFamily="18" charset="0"/>
              </a:rPr>
            </a:br>
            <a:r>
              <a:rPr lang="en-US" sz="2000" b="1" i="1" dirty="0" err="1" smtClean="0">
                <a:solidFill>
                  <a:schemeClr val="tx1">
                    <a:lumMod val="85000"/>
                    <a:lumOff val="15000"/>
                  </a:schemeClr>
                </a:solidFill>
                <a:latin typeface="Georgia" pitchFamily="18" charset="0"/>
              </a:rPr>
              <a:t>Dr</a:t>
            </a:r>
            <a:r>
              <a:rPr lang="en-US" sz="2000" b="1" i="1" dirty="0" smtClean="0">
                <a:solidFill>
                  <a:schemeClr val="tx1">
                    <a:lumMod val="85000"/>
                    <a:lumOff val="15000"/>
                  </a:schemeClr>
                </a:solidFill>
                <a:latin typeface="Georgia" pitchFamily="18" charset="0"/>
              </a:rPr>
              <a:t>  </a:t>
            </a:r>
            <a:r>
              <a:rPr lang="en-US" sz="2000" b="1" i="1" dirty="0" err="1" smtClean="0">
                <a:solidFill>
                  <a:schemeClr val="tx1">
                    <a:lumMod val="85000"/>
                    <a:lumOff val="15000"/>
                  </a:schemeClr>
                </a:solidFill>
                <a:latin typeface="Georgia" pitchFamily="18" charset="0"/>
              </a:rPr>
              <a:t>Liladhar</a:t>
            </a:r>
            <a:r>
              <a:rPr lang="en-US" sz="2000" b="1" i="1" dirty="0" smtClean="0">
                <a:solidFill>
                  <a:schemeClr val="tx1">
                    <a:lumMod val="85000"/>
                    <a:lumOff val="15000"/>
                  </a:schemeClr>
                </a:solidFill>
                <a:latin typeface="Georgia" pitchFamily="18" charset="0"/>
              </a:rPr>
              <a:t>  </a:t>
            </a:r>
            <a:r>
              <a:rPr lang="en-US" sz="2000" b="1" i="1" dirty="0" err="1" smtClean="0">
                <a:solidFill>
                  <a:schemeClr val="tx1">
                    <a:lumMod val="85000"/>
                    <a:lumOff val="15000"/>
                  </a:schemeClr>
                </a:solidFill>
                <a:latin typeface="Georgia" pitchFamily="18" charset="0"/>
              </a:rPr>
              <a:t>Rewatkar</a:t>
            </a:r>
            <a:endParaRPr lang="en-US" sz="2000" b="1" i="1" dirty="0" smtClean="0">
              <a:solidFill>
                <a:schemeClr val="tx1">
                  <a:lumMod val="85000"/>
                  <a:lumOff val="15000"/>
                </a:schemeClr>
              </a:solidFill>
              <a:latin typeface="Georgia" pitchFamily="18" charset="0"/>
            </a:endParaRPr>
          </a:p>
          <a:p>
            <a:pPr algn="ctr">
              <a:lnSpc>
                <a:spcPct val="125000"/>
              </a:lnSpc>
              <a:spcAft>
                <a:spcPts val="600"/>
              </a:spcAft>
            </a:pPr>
            <a:r>
              <a:rPr lang="en-US" sz="2000" b="1" i="1" dirty="0" smtClean="0">
                <a:solidFill>
                  <a:schemeClr val="tx1">
                    <a:lumMod val="85000"/>
                    <a:lumOff val="15000"/>
                  </a:schemeClr>
                </a:solidFill>
                <a:latin typeface="Georgia" pitchFamily="18" charset="0"/>
              </a:rPr>
              <a:t>M. Sc., M. Phil., Ph. D.</a:t>
            </a:r>
          </a:p>
          <a:p>
            <a:pPr algn="ctr">
              <a:lnSpc>
                <a:spcPct val="125000"/>
              </a:lnSpc>
              <a:spcAft>
                <a:spcPts val="600"/>
              </a:spcAft>
            </a:pPr>
            <a:r>
              <a:rPr lang="en-US" sz="2000" b="1" i="1" dirty="0" smtClean="0">
                <a:solidFill>
                  <a:schemeClr val="tx1">
                    <a:lumMod val="85000"/>
                    <a:lumOff val="15000"/>
                  </a:schemeClr>
                </a:solidFill>
                <a:latin typeface="Georgia" pitchFamily="18" charset="0"/>
              </a:rPr>
              <a:t>Assistant  Professor,</a:t>
            </a:r>
          </a:p>
          <a:p>
            <a:pPr algn="ctr">
              <a:lnSpc>
                <a:spcPct val="125000"/>
              </a:lnSpc>
              <a:spcAft>
                <a:spcPts val="600"/>
              </a:spcAft>
            </a:pPr>
            <a:r>
              <a:rPr lang="en-US" sz="2000" b="1" i="1" dirty="0" smtClean="0">
                <a:solidFill>
                  <a:schemeClr val="tx1">
                    <a:lumMod val="85000"/>
                    <a:lumOff val="15000"/>
                  </a:schemeClr>
                </a:solidFill>
                <a:latin typeface="Georgia" pitchFamily="18" charset="0"/>
              </a:rPr>
              <a:t>Department  of  Computer  Science</a:t>
            </a:r>
          </a:p>
          <a:p>
            <a:pPr algn="ctr">
              <a:lnSpc>
                <a:spcPct val="125000"/>
              </a:lnSpc>
              <a:spcAft>
                <a:spcPts val="600"/>
              </a:spcAft>
            </a:pPr>
            <a:r>
              <a:rPr lang="en-US" sz="2000" b="1" i="1" dirty="0" err="1" smtClean="0">
                <a:solidFill>
                  <a:schemeClr val="tx1">
                    <a:lumMod val="85000"/>
                    <a:lumOff val="15000"/>
                  </a:schemeClr>
                </a:solidFill>
                <a:latin typeface="Georgia" pitchFamily="18" charset="0"/>
              </a:rPr>
              <a:t>Prerna</a:t>
            </a:r>
            <a:r>
              <a:rPr lang="en-US" sz="2000" b="1" i="1" dirty="0" smtClean="0">
                <a:solidFill>
                  <a:schemeClr val="tx1">
                    <a:lumMod val="85000"/>
                    <a:lumOff val="15000"/>
                  </a:schemeClr>
                </a:solidFill>
                <a:latin typeface="Georgia" pitchFamily="18" charset="0"/>
              </a:rPr>
              <a:t> College of Commerce, </a:t>
            </a:r>
            <a:r>
              <a:rPr lang="en-US" sz="2000" b="1" i="1" dirty="0" err="1" smtClean="0">
                <a:solidFill>
                  <a:schemeClr val="tx1">
                    <a:lumMod val="85000"/>
                    <a:lumOff val="15000"/>
                  </a:schemeClr>
                </a:solidFill>
                <a:latin typeface="Georgia" pitchFamily="18" charset="0"/>
              </a:rPr>
              <a:t>Reshimbag</a:t>
            </a:r>
            <a:r>
              <a:rPr lang="en-US" sz="2000" b="1" i="1" dirty="0" smtClean="0">
                <a:solidFill>
                  <a:schemeClr val="tx1">
                    <a:lumMod val="85000"/>
                    <a:lumOff val="15000"/>
                  </a:schemeClr>
                </a:solidFill>
                <a:latin typeface="Georgia" pitchFamily="18" charset="0"/>
              </a:rPr>
              <a:t>, Nagpur</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185082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45618"/>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492443"/>
          </a:xfrm>
          <a:prstGeom prst="rect">
            <a:avLst/>
          </a:prstGeom>
          <a:noFill/>
        </p:spPr>
        <p:txBody>
          <a:bodyPr wrap="square" rtlCol="0">
            <a:spAutoFit/>
          </a:bodyPr>
          <a:lstStyle/>
          <a:p>
            <a:pPr algn="ctr"/>
            <a:r>
              <a:rPr lang="en-IN" sz="2600" b="1" i="1" dirty="0" smtClean="0">
                <a:solidFill>
                  <a:srgbClr val="E60000"/>
                </a:solidFill>
                <a:latin typeface="Bookman Old Style" pitchFamily="18" charset="0"/>
              </a:rPr>
              <a:t>Difference Between Interpreter and Compiler</a:t>
            </a:r>
            <a:endParaRPr lang="en-IN" sz="2600" b="1" i="1" dirty="0">
              <a:solidFill>
                <a:srgbClr val="E60000"/>
              </a:solidFill>
              <a:latin typeface="Bookman Old Style"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74702696"/>
              </p:ext>
            </p:extLst>
          </p:nvPr>
        </p:nvGraphicFramePr>
        <p:xfrm>
          <a:off x="145" y="980728"/>
          <a:ext cx="9143854" cy="6035040"/>
        </p:xfrm>
        <a:graphic>
          <a:graphicData uri="http://schemas.openxmlformats.org/drawingml/2006/table">
            <a:tbl>
              <a:tblPr firstRow="1" bandRow="1">
                <a:tableStyleId>{10A1B5D5-9B99-4C35-A422-299274C87663}</a:tableStyleId>
              </a:tblPr>
              <a:tblGrid>
                <a:gridCol w="4571927"/>
                <a:gridCol w="4571927"/>
              </a:tblGrid>
              <a:tr h="370840">
                <a:tc>
                  <a:txBody>
                    <a:bodyPr/>
                    <a:lstStyle/>
                    <a:p>
                      <a:pPr algn="ctr"/>
                      <a:r>
                        <a:rPr lang="en-IN" sz="2400" dirty="0" smtClean="0">
                          <a:latin typeface="Bookman Old Style" pitchFamily="18" charset="0"/>
                        </a:rPr>
                        <a:t>Interpreter</a:t>
                      </a:r>
                      <a:endParaRPr lang="en-IN" sz="2400" dirty="0">
                        <a:latin typeface="Bookman Old Style" pitchFamily="18" charset="0"/>
                      </a:endParaRPr>
                    </a:p>
                  </a:txBody>
                  <a:tcPr/>
                </a:tc>
                <a:tc>
                  <a:txBody>
                    <a:bodyPr/>
                    <a:lstStyle/>
                    <a:p>
                      <a:pPr algn="ctr"/>
                      <a:r>
                        <a:rPr lang="en-IN" sz="2400" dirty="0" smtClean="0">
                          <a:latin typeface="Bookman Old Style" pitchFamily="18" charset="0"/>
                        </a:rPr>
                        <a:t>Compiler</a:t>
                      </a:r>
                      <a:endParaRPr lang="en-IN" sz="2400" dirty="0">
                        <a:latin typeface="Bookman Old Style" pitchFamily="18" charset="0"/>
                      </a:endParaRPr>
                    </a:p>
                  </a:txBody>
                  <a:tcPr/>
                </a:tc>
              </a:tr>
              <a:tr h="370840">
                <a:tc>
                  <a:txBody>
                    <a:bodyPr/>
                    <a:lstStyle/>
                    <a:p>
                      <a:pPr marL="342900" indent="-342900" algn="just">
                        <a:lnSpc>
                          <a:spcPct val="125000"/>
                        </a:lnSpc>
                        <a:spcBef>
                          <a:spcPts val="300"/>
                        </a:spcBef>
                        <a:spcAft>
                          <a:spcPts val="300"/>
                        </a:spcAft>
                        <a:buFont typeface="Arial" pitchFamily="34" charset="0"/>
                        <a:buChar char="•"/>
                      </a:pPr>
                      <a:r>
                        <a:rPr lang="en-IN" sz="2400" dirty="0" smtClean="0">
                          <a:latin typeface="Georgia" pitchFamily="18" charset="0"/>
                        </a:rPr>
                        <a:t>Translate the program line</a:t>
                      </a:r>
                      <a:r>
                        <a:rPr lang="en-IN" sz="2400" baseline="0" dirty="0" smtClean="0">
                          <a:latin typeface="Georgia" pitchFamily="18" charset="0"/>
                        </a:rPr>
                        <a:t> by line</a:t>
                      </a:r>
                    </a:p>
                    <a:p>
                      <a:pPr marL="342900" indent="-342900" algn="just">
                        <a:lnSpc>
                          <a:spcPct val="125000"/>
                        </a:lnSpc>
                        <a:spcBef>
                          <a:spcPts val="300"/>
                        </a:spcBef>
                        <a:spcAft>
                          <a:spcPts val="300"/>
                        </a:spcAft>
                        <a:buFont typeface="Arial" pitchFamily="34" charset="0"/>
                        <a:buChar char="•"/>
                      </a:pPr>
                      <a:r>
                        <a:rPr lang="en-IN" sz="2400" baseline="0" dirty="0" smtClean="0">
                          <a:latin typeface="Georgia" pitchFamily="18" charset="0"/>
                        </a:rPr>
                        <a:t>Requires less main memory</a:t>
                      </a:r>
                    </a:p>
                    <a:p>
                      <a:pPr marL="342900" indent="-342900" algn="just">
                        <a:lnSpc>
                          <a:spcPct val="125000"/>
                        </a:lnSpc>
                        <a:spcBef>
                          <a:spcPts val="300"/>
                        </a:spcBef>
                        <a:spcAft>
                          <a:spcPts val="300"/>
                        </a:spcAft>
                        <a:buFont typeface="Arial" pitchFamily="34" charset="0"/>
                        <a:buChar char="•"/>
                      </a:pPr>
                      <a:r>
                        <a:rPr lang="en-IN" sz="2400" baseline="0" dirty="0" smtClean="0">
                          <a:latin typeface="Georgia" pitchFamily="18" charset="0"/>
                        </a:rPr>
                        <a:t>Locating an error is instant</a:t>
                      </a:r>
                    </a:p>
                    <a:p>
                      <a:pPr marL="342900" indent="-342900" algn="just">
                        <a:lnSpc>
                          <a:spcPct val="125000"/>
                        </a:lnSpc>
                        <a:spcBef>
                          <a:spcPts val="300"/>
                        </a:spcBef>
                        <a:spcAft>
                          <a:spcPts val="300"/>
                        </a:spcAft>
                        <a:buFont typeface="Arial" pitchFamily="34" charset="0"/>
                        <a:buChar char="•"/>
                      </a:pPr>
                      <a:r>
                        <a:rPr lang="en-IN" sz="2400" baseline="0" dirty="0" smtClean="0">
                          <a:latin typeface="Georgia" pitchFamily="18" charset="0"/>
                        </a:rPr>
                        <a:t>Accurate in finding errors</a:t>
                      </a:r>
                    </a:p>
                    <a:p>
                      <a:pPr marL="342900" indent="-342900" algn="just">
                        <a:lnSpc>
                          <a:spcPct val="125000"/>
                        </a:lnSpc>
                        <a:spcBef>
                          <a:spcPts val="300"/>
                        </a:spcBef>
                        <a:spcAft>
                          <a:spcPts val="300"/>
                        </a:spcAft>
                        <a:buFont typeface="Arial" pitchFamily="34" charset="0"/>
                        <a:buChar char="•"/>
                      </a:pPr>
                      <a:r>
                        <a:rPr lang="en-IN" sz="2400" baseline="0" dirty="0" smtClean="0">
                          <a:latin typeface="Georgia" pitchFamily="18" charset="0"/>
                        </a:rPr>
                        <a:t>It is very easy to debug</a:t>
                      </a:r>
                    </a:p>
                    <a:p>
                      <a:pPr marL="342900" indent="-342900" algn="just">
                        <a:lnSpc>
                          <a:spcPct val="125000"/>
                        </a:lnSpc>
                        <a:spcBef>
                          <a:spcPts val="300"/>
                        </a:spcBef>
                        <a:spcAft>
                          <a:spcPts val="0"/>
                        </a:spcAft>
                        <a:buFont typeface="Arial" pitchFamily="34" charset="0"/>
                        <a:buChar char="•"/>
                      </a:pPr>
                      <a:endParaRPr lang="en-IN" sz="2400" baseline="0" dirty="0" smtClean="0">
                        <a:latin typeface="Georgia" pitchFamily="18" charset="0"/>
                      </a:endParaRPr>
                    </a:p>
                    <a:p>
                      <a:pPr marL="342900" indent="-342900" algn="just">
                        <a:lnSpc>
                          <a:spcPct val="125000"/>
                        </a:lnSpc>
                        <a:spcBef>
                          <a:spcPts val="0"/>
                        </a:spcBef>
                        <a:spcAft>
                          <a:spcPts val="300"/>
                        </a:spcAft>
                        <a:buFont typeface="Arial" pitchFamily="34" charset="0"/>
                        <a:buChar char="•"/>
                      </a:pPr>
                      <a:r>
                        <a:rPr lang="en-IN" sz="2400" baseline="0" dirty="0" smtClean="0">
                          <a:latin typeface="Georgia" pitchFamily="18" charset="0"/>
                        </a:rPr>
                        <a:t>Good for fast debugging and at testing stage</a:t>
                      </a:r>
                    </a:p>
                    <a:p>
                      <a:pPr marL="342900" indent="-342900" algn="just">
                        <a:lnSpc>
                          <a:spcPct val="125000"/>
                        </a:lnSpc>
                        <a:spcBef>
                          <a:spcPts val="300"/>
                        </a:spcBef>
                        <a:spcAft>
                          <a:spcPts val="300"/>
                        </a:spcAft>
                        <a:buFont typeface="Arial" pitchFamily="34" charset="0"/>
                        <a:buChar char="•"/>
                      </a:pPr>
                      <a:r>
                        <a:rPr lang="en-IN" sz="2400" baseline="0" dirty="0" smtClean="0">
                          <a:latin typeface="Georgia" pitchFamily="18" charset="0"/>
                        </a:rPr>
                        <a:t>Transaction and execution is simultaneous</a:t>
                      </a:r>
                      <a:endParaRPr lang="en-IN" sz="2400" dirty="0">
                        <a:latin typeface="Georgia" pitchFamily="18" charset="0"/>
                      </a:endParaRPr>
                    </a:p>
                  </a:txBody>
                  <a:tcPr/>
                </a:tc>
                <a:tc>
                  <a:txBody>
                    <a:bodyPr/>
                    <a:lstStyle/>
                    <a:p>
                      <a:pPr marL="342900" indent="-342900" algn="just">
                        <a:lnSpc>
                          <a:spcPct val="125000"/>
                        </a:lnSpc>
                        <a:spcBef>
                          <a:spcPts val="300"/>
                        </a:spcBef>
                        <a:spcAft>
                          <a:spcPts val="300"/>
                        </a:spcAft>
                        <a:buFont typeface="Arial" pitchFamily="34" charset="0"/>
                        <a:buChar char="•"/>
                      </a:pPr>
                      <a:r>
                        <a:rPr lang="en-IN" sz="2400" dirty="0" smtClean="0">
                          <a:latin typeface="Georgia" pitchFamily="18" charset="0"/>
                        </a:rPr>
                        <a:t>Translate the entire program at a time</a:t>
                      </a:r>
                    </a:p>
                    <a:p>
                      <a:pPr marL="342900" indent="-342900" algn="just">
                        <a:lnSpc>
                          <a:spcPct val="125000"/>
                        </a:lnSpc>
                        <a:spcBef>
                          <a:spcPts val="300"/>
                        </a:spcBef>
                        <a:spcAft>
                          <a:spcPts val="300"/>
                        </a:spcAft>
                        <a:buFont typeface="Arial" pitchFamily="34" charset="0"/>
                        <a:buChar char="•"/>
                      </a:pPr>
                      <a:r>
                        <a:rPr lang="en-IN" sz="2400" dirty="0" smtClean="0">
                          <a:latin typeface="Georgia" pitchFamily="18" charset="0"/>
                        </a:rPr>
                        <a:t>Require more main memory</a:t>
                      </a:r>
                    </a:p>
                    <a:p>
                      <a:pPr marL="342900" indent="-342900" algn="just">
                        <a:lnSpc>
                          <a:spcPct val="125000"/>
                        </a:lnSpc>
                        <a:spcBef>
                          <a:spcPts val="300"/>
                        </a:spcBef>
                        <a:spcAft>
                          <a:spcPts val="300"/>
                        </a:spcAft>
                        <a:buFont typeface="Arial" pitchFamily="34" charset="0"/>
                        <a:buChar char="•"/>
                      </a:pPr>
                      <a:r>
                        <a:rPr lang="en-IN" sz="2400" dirty="0" smtClean="0">
                          <a:latin typeface="Georgia" pitchFamily="18" charset="0"/>
                        </a:rPr>
                        <a:t>Locating error is not instant</a:t>
                      </a:r>
                    </a:p>
                    <a:p>
                      <a:pPr marL="342900" indent="-342900" algn="just">
                        <a:lnSpc>
                          <a:spcPct val="125000"/>
                        </a:lnSpc>
                        <a:spcBef>
                          <a:spcPts val="300"/>
                        </a:spcBef>
                        <a:spcAft>
                          <a:spcPts val="300"/>
                        </a:spcAft>
                        <a:buFont typeface="Arial" pitchFamily="34" charset="0"/>
                        <a:buChar char="•"/>
                      </a:pPr>
                      <a:r>
                        <a:rPr lang="en-IN" sz="2400" dirty="0" smtClean="0">
                          <a:latin typeface="Georgia" pitchFamily="18" charset="0"/>
                        </a:rPr>
                        <a:t>It is not much accurate</a:t>
                      </a:r>
                    </a:p>
                    <a:p>
                      <a:pPr marL="342900" indent="-342900" algn="just">
                        <a:lnSpc>
                          <a:spcPct val="125000"/>
                        </a:lnSpc>
                        <a:spcBef>
                          <a:spcPts val="300"/>
                        </a:spcBef>
                        <a:spcAft>
                          <a:spcPts val="300"/>
                        </a:spcAft>
                        <a:buFont typeface="Arial" pitchFamily="34" charset="0"/>
                        <a:buChar char="•"/>
                      </a:pPr>
                      <a:r>
                        <a:rPr lang="en-IN" sz="2400" dirty="0" smtClean="0">
                          <a:latin typeface="Georgia" pitchFamily="18" charset="0"/>
                        </a:rPr>
                        <a:t>Difficult to debug</a:t>
                      </a:r>
                      <a:r>
                        <a:rPr lang="en-IN" sz="2400" baseline="0" dirty="0" smtClean="0">
                          <a:latin typeface="Georgia" pitchFamily="18" charset="0"/>
                        </a:rPr>
                        <a:t> as compared with interpreter</a:t>
                      </a:r>
                    </a:p>
                    <a:p>
                      <a:pPr marL="342900" indent="-342900" algn="just">
                        <a:lnSpc>
                          <a:spcPct val="125000"/>
                        </a:lnSpc>
                        <a:spcBef>
                          <a:spcPts val="300"/>
                        </a:spcBef>
                        <a:spcAft>
                          <a:spcPts val="300"/>
                        </a:spcAft>
                        <a:buFont typeface="Arial" pitchFamily="34" charset="0"/>
                        <a:buChar char="•"/>
                      </a:pPr>
                      <a:r>
                        <a:rPr lang="en-IN" sz="2400" baseline="0" dirty="0" smtClean="0">
                          <a:latin typeface="Georgia" pitchFamily="18" charset="0"/>
                        </a:rPr>
                        <a:t>Slow for debugging and testing</a:t>
                      </a:r>
                      <a:r>
                        <a:rPr lang="en-IN" sz="2400" dirty="0" smtClean="0">
                          <a:latin typeface="Georgia" pitchFamily="18" charset="0"/>
                        </a:rPr>
                        <a:t> </a:t>
                      </a:r>
                    </a:p>
                    <a:p>
                      <a:pPr marL="342900" indent="-342900" algn="just">
                        <a:buFont typeface="Arial" pitchFamily="34" charset="0"/>
                        <a:buChar char="•"/>
                      </a:pPr>
                      <a:r>
                        <a:rPr lang="en-IN" sz="2400" dirty="0" smtClean="0">
                          <a:latin typeface="Georgia" pitchFamily="18" charset="0"/>
                        </a:rPr>
                        <a:t>Transaction and execution are done in two different state</a:t>
                      </a:r>
                      <a:endParaRPr lang="en-IN" sz="2400" dirty="0">
                        <a:latin typeface="Georgia" pitchFamily="18" charset="0"/>
                      </a:endParaRPr>
                    </a:p>
                  </a:txBody>
                  <a:tcPr/>
                </a:tc>
              </a:tr>
            </a:tbl>
          </a:graphicData>
        </a:graphic>
      </p:graphicFrame>
    </p:spTree>
    <p:extLst>
      <p:ext uri="{BB962C8B-B14F-4D97-AF65-F5344CB8AC3E}">
        <p14:creationId xmlns:p14="http://schemas.microsoft.com/office/powerpoint/2010/main" val="1973293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45618"/>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492443"/>
          </a:xfrm>
          <a:prstGeom prst="rect">
            <a:avLst/>
          </a:prstGeom>
          <a:noFill/>
        </p:spPr>
        <p:txBody>
          <a:bodyPr wrap="square" rtlCol="0">
            <a:spAutoFit/>
          </a:bodyPr>
          <a:lstStyle/>
          <a:p>
            <a:pPr algn="ctr"/>
            <a:r>
              <a:rPr lang="en-IN" sz="2600" b="1" i="1" dirty="0" smtClean="0">
                <a:solidFill>
                  <a:srgbClr val="E60000"/>
                </a:solidFill>
                <a:latin typeface="Bookman Old Style" pitchFamily="18" charset="0"/>
              </a:rPr>
              <a:t>Difference Between Interpreter and Compiler</a:t>
            </a:r>
            <a:endParaRPr lang="en-IN" sz="2600" b="1" i="1" dirty="0">
              <a:solidFill>
                <a:srgbClr val="E60000"/>
              </a:solidFill>
              <a:latin typeface="Bookman Old Style"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86690755"/>
              </p:ext>
            </p:extLst>
          </p:nvPr>
        </p:nvGraphicFramePr>
        <p:xfrm>
          <a:off x="145" y="980728"/>
          <a:ext cx="9143854" cy="2987040"/>
        </p:xfrm>
        <a:graphic>
          <a:graphicData uri="http://schemas.openxmlformats.org/drawingml/2006/table">
            <a:tbl>
              <a:tblPr firstRow="1" bandRow="1">
                <a:tableStyleId>{10A1B5D5-9B99-4C35-A422-299274C87663}</a:tableStyleId>
              </a:tblPr>
              <a:tblGrid>
                <a:gridCol w="4571927"/>
                <a:gridCol w="4571927"/>
              </a:tblGrid>
              <a:tr h="370840">
                <a:tc>
                  <a:txBody>
                    <a:bodyPr/>
                    <a:lstStyle/>
                    <a:p>
                      <a:pPr algn="ctr"/>
                      <a:r>
                        <a:rPr lang="en-IN" sz="2400" dirty="0" smtClean="0">
                          <a:latin typeface="Bookman Old Style" pitchFamily="18" charset="0"/>
                        </a:rPr>
                        <a:t>Interpreter</a:t>
                      </a:r>
                      <a:endParaRPr lang="en-IN" sz="2400" dirty="0">
                        <a:latin typeface="Bookman Old Style" pitchFamily="18" charset="0"/>
                      </a:endParaRPr>
                    </a:p>
                  </a:txBody>
                  <a:tcPr/>
                </a:tc>
                <a:tc>
                  <a:txBody>
                    <a:bodyPr/>
                    <a:lstStyle/>
                    <a:p>
                      <a:pPr algn="ctr"/>
                      <a:r>
                        <a:rPr lang="en-IN" sz="2400" dirty="0" smtClean="0">
                          <a:latin typeface="Bookman Old Style" pitchFamily="18" charset="0"/>
                        </a:rPr>
                        <a:t>Compiler</a:t>
                      </a:r>
                      <a:endParaRPr lang="en-IN" sz="2400" dirty="0">
                        <a:latin typeface="Bookman Old Style" pitchFamily="18" charset="0"/>
                      </a:endParaRPr>
                    </a:p>
                  </a:txBody>
                  <a:tcPr/>
                </a:tc>
              </a:tr>
              <a:tr h="370840">
                <a:tc>
                  <a:txBody>
                    <a:bodyPr/>
                    <a:lstStyle/>
                    <a:p>
                      <a:pPr marL="342900" indent="-342900" algn="just">
                        <a:lnSpc>
                          <a:spcPct val="125000"/>
                        </a:lnSpc>
                        <a:spcBef>
                          <a:spcPts val="300"/>
                        </a:spcBef>
                        <a:spcAft>
                          <a:spcPts val="300"/>
                        </a:spcAft>
                        <a:buFont typeface="Arial" pitchFamily="34" charset="0"/>
                        <a:buChar char="•"/>
                      </a:pPr>
                      <a:r>
                        <a:rPr lang="en-US" sz="2400" dirty="0" smtClean="0">
                          <a:latin typeface="Georgia" pitchFamily="18" charset="0"/>
                        </a:rPr>
                        <a:t>Execution time is more i.e. slow</a:t>
                      </a:r>
                    </a:p>
                    <a:p>
                      <a:pPr marL="342900" indent="-342900" algn="just">
                        <a:lnSpc>
                          <a:spcPct val="125000"/>
                        </a:lnSpc>
                        <a:spcBef>
                          <a:spcPts val="300"/>
                        </a:spcBef>
                        <a:spcAft>
                          <a:spcPts val="300"/>
                        </a:spcAft>
                        <a:buFont typeface="Arial" pitchFamily="34" charset="0"/>
                        <a:buChar char="•"/>
                      </a:pPr>
                      <a:r>
                        <a:rPr lang="en-US" sz="2400" dirty="0" smtClean="0">
                          <a:latin typeface="Georgia" pitchFamily="18" charset="0"/>
                        </a:rPr>
                        <a:t>No object file is generated</a:t>
                      </a:r>
                    </a:p>
                    <a:p>
                      <a:pPr marL="342900" indent="-342900" algn="just">
                        <a:lnSpc>
                          <a:spcPct val="125000"/>
                        </a:lnSpc>
                        <a:spcBef>
                          <a:spcPts val="300"/>
                        </a:spcBef>
                        <a:spcAft>
                          <a:spcPts val="300"/>
                        </a:spcAft>
                        <a:buFont typeface="Arial" pitchFamily="34" charset="0"/>
                        <a:buChar char="•"/>
                      </a:pPr>
                      <a:r>
                        <a:rPr lang="en-US" sz="2400" dirty="0" smtClean="0">
                          <a:latin typeface="Georgia" pitchFamily="18" charset="0"/>
                        </a:rPr>
                        <a:t>BASIC, JAVA are the examples</a:t>
                      </a:r>
                    </a:p>
                  </a:txBody>
                  <a:tcPr/>
                </a:tc>
                <a:tc>
                  <a:txBody>
                    <a:bodyPr/>
                    <a:lstStyle/>
                    <a:p>
                      <a:pPr marL="342900" indent="-342900" algn="just">
                        <a:lnSpc>
                          <a:spcPct val="125000"/>
                        </a:lnSpc>
                        <a:spcBef>
                          <a:spcPts val="300"/>
                        </a:spcBef>
                        <a:spcAft>
                          <a:spcPts val="300"/>
                        </a:spcAft>
                        <a:buFont typeface="Arial" pitchFamily="34" charset="0"/>
                        <a:buChar char="•"/>
                      </a:pPr>
                      <a:r>
                        <a:rPr lang="en-US" sz="2400" dirty="0" smtClean="0">
                          <a:latin typeface="Georgia" pitchFamily="18" charset="0"/>
                        </a:rPr>
                        <a:t>Execution time is less i.e. faster</a:t>
                      </a:r>
                    </a:p>
                    <a:p>
                      <a:pPr marL="342900" indent="-342900" algn="just">
                        <a:lnSpc>
                          <a:spcPct val="125000"/>
                        </a:lnSpc>
                        <a:spcBef>
                          <a:spcPts val="300"/>
                        </a:spcBef>
                        <a:spcAft>
                          <a:spcPts val="300"/>
                        </a:spcAft>
                        <a:buFont typeface="Arial" pitchFamily="34" charset="0"/>
                        <a:buChar char="•"/>
                      </a:pPr>
                      <a:r>
                        <a:rPr lang="en-US" sz="2400" dirty="0" smtClean="0">
                          <a:latin typeface="Georgia" pitchFamily="18" charset="0"/>
                        </a:rPr>
                        <a:t>Object file is generated</a:t>
                      </a:r>
                    </a:p>
                    <a:p>
                      <a:pPr marL="342900" indent="-342900" algn="just">
                        <a:lnSpc>
                          <a:spcPct val="125000"/>
                        </a:lnSpc>
                        <a:spcBef>
                          <a:spcPts val="300"/>
                        </a:spcBef>
                        <a:spcAft>
                          <a:spcPts val="300"/>
                        </a:spcAft>
                        <a:buFont typeface="Arial" pitchFamily="34" charset="0"/>
                        <a:buChar char="•"/>
                      </a:pPr>
                      <a:r>
                        <a:rPr lang="en-US" sz="2400" dirty="0" smtClean="0">
                          <a:latin typeface="Georgia" pitchFamily="18" charset="0"/>
                        </a:rPr>
                        <a:t>C, C++ are the examples</a:t>
                      </a:r>
                    </a:p>
                  </a:txBody>
                  <a:tcPr/>
                </a:tc>
              </a:tr>
            </a:tbl>
          </a:graphicData>
        </a:graphic>
      </p:graphicFrame>
    </p:spTree>
    <p:extLst>
      <p:ext uri="{BB962C8B-B14F-4D97-AF65-F5344CB8AC3E}">
        <p14:creationId xmlns:p14="http://schemas.microsoft.com/office/powerpoint/2010/main" val="1605758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87182"/>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Types of  Compiler</a:t>
            </a:r>
            <a:endParaRPr lang="en-IN" sz="3600" b="1" i="1" dirty="0">
              <a:solidFill>
                <a:srgbClr val="E60000"/>
              </a:solidFill>
              <a:latin typeface="Bookman Old Style" pitchFamily="18" charset="0"/>
            </a:endParaRPr>
          </a:p>
        </p:txBody>
      </p:sp>
      <p:sp>
        <p:nvSpPr>
          <p:cNvPr id="8" name="Rectangle 7"/>
          <p:cNvSpPr/>
          <p:nvPr/>
        </p:nvSpPr>
        <p:spPr>
          <a:xfrm>
            <a:off x="0" y="980728"/>
            <a:ext cx="9144000" cy="2092881"/>
          </a:xfrm>
          <a:prstGeom prst="rect">
            <a:avLst/>
          </a:prstGeom>
        </p:spPr>
        <p:txBody>
          <a:bodyPr wrap="square">
            <a:spAutoFit/>
          </a:bodyPr>
          <a:lstStyle/>
          <a:p>
            <a:pPr algn="just">
              <a:lnSpc>
                <a:spcPct val="125000"/>
              </a:lnSpc>
              <a:spcBef>
                <a:spcPts val="900"/>
              </a:spcBef>
            </a:pPr>
            <a:r>
              <a:rPr lang="en-US" sz="2400" dirty="0" smtClean="0">
                <a:latin typeface="Georgia" pitchFamily="18" charset="0"/>
              </a:rPr>
              <a:t>There are three types of compilers</a:t>
            </a:r>
          </a:p>
          <a:p>
            <a:pPr marL="446088" indent="-446088" algn="just">
              <a:lnSpc>
                <a:spcPct val="125000"/>
              </a:lnSpc>
              <a:spcBef>
                <a:spcPts val="900"/>
              </a:spcBef>
              <a:buFont typeface="Wingdings" pitchFamily="2" charset="2"/>
              <a:buChar char="v"/>
            </a:pPr>
            <a:r>
              <a:rPr lang="en-US" sz="2600" b="1" dirty="0" smtClean="0">
                <a:solidFill>
                  <a:srgbClr val="002060"/>
                </a:solidFill>
                <a:latin typeface="Georgia" pitchFamily="18" charset="0"/>
              </a:rPr>
              <a:t>Sing</a:t>
            </a:r>
            <a:r>
              <a:rPr lang="en-US" sz="2400" b="1" dirty="0" smtClean="0">
                <a:solidFill>
                  <a:srgbClr val="002060"/>
                </a:solidFill>
                <a:latin typeface="Georgia" pitchFamily="18" charset="0"/>
              </a:rPr>
              <a:t>le Pass Compiler- </a:t>
            </a:r>
            <a:r>
              <a:rPr lang="en-US" sz="2400" dirty="0" smtClean="0">
                <a:latin typeface="Georgia" pitchFamily="18" charset="0"/>
              </a:rPr>
              <a:t>In single pass Compiler source code directly transforms into machine code. For example, Pascal language.</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919" b="-1"/>
          <a:stretch/>
        </p:blipFill>
        <p:spPr bwMode="auto">
          <a:xfrm>
            <a:off x="900113" y="3212976"/>
            <a:ext cx="7343775"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233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87182"/>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Types of  Compiler</a:t>
            </a:r>
            <a:endParaRPr lang="en-IN" sz="3600" b="1" i="1" dirty="0">
              <a:solidFill>
                <a:srgbClr val="E60000"/>
              </a:solidFill>
              <a:latin typeface="Bookman Old Style" pitchFamily="18" charset="0"/>
            </a:endParaRPr>
          </a:p>
        </p:txBody>
      </p:sp>
      <p:sp>
        <p:nvSpPr>
          <p:cNvPr id="8" name="Rectangle 7"/>
          <p:cNvSpPr/>
          <p:nvPr/>
        </p:nvSpPr>
        <p:spPr>
          <a:xfrm>
            <a:off x="0" y="980728"/>
            <a:ext cx="9144000" cy="3708708"/>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600" b="1" dirty="0" smtClean="0">
                <a:solidFill>
                  <a:srgbClr val="002060"/>
                </a:solidFill>
                <a:latin typeface="Georgia" pitchFamily="18" charset="0"/>
              </a:rPr>
              <a:t>Two</a:t>
            </a:r>
            <a:r>
              <a:rPr lang="en-US" sz="2400" b="1" dirty="0" smtClean="0">
                <a:solidFill>
                  <a:srgbClr val="002060"/>
                </a:solidFill>
                <a:latin typeface="Georgia" pitchFamily="18" charset="0"/>
              </a:rPr>
              <a:t> Pass Compiler- </a:t>
            </a:r>
            <a:r>
              <a:rPr lang="en-US" sz="2400" dirty="0" smtClean="0">
                <a:latin typeface="Georgia" pitchFamily="18" charset="0"/>
              </a:rPr>
              <a:t>Two pass Compiler is divided into two sections, viz.</a:t>
            </a:r>
          </a:p>
          <a:p>
            <a:pPr marL="987425" indent="-363538" algn="just">
              <a:lnSpc>
                <a:spcPct val="125000"/>
              </a:lnSpc>
              <a:spcBef>
                <a:spcPts val="900"/>
              </a:spcBef>
              <a:buFont typeface="+mj-lt"/>
              <a:buAutoNum type="arabicPeriod"/>
            </a:pPr>
            <a:r>
              <a:rPr lang="en-US" sz="2400" dirty="0" smtClean="0">
                <a:latin typeface="Georgia" pitchFamily="18" charset="0"/>
              </a:rPr>
              <a:t>Front end: It maps legal code into Intermediate Representation (IR).</a:t>
            </a:r>
          </a:p>
          <a:p>
            <a:pPr marL="987425" indent="-363538" algn="just">
              <a:lnSpc>
                <a:spcPct val="125000"/>
              </a:lnSpc>
              <a:spcBef>
                <a:spcPts val="900"/>
              </a:spcBef>
              <a:buFont typeface="+mj-lt"/>
              <a:buAutoNum type="arabicPeriod"/>
            </a:pPr>
            <a:r>
              <a:rPr lang="en-US" sz="2400" dirty="0" smtClean="0">
                <a:latin typeface="Georgia" pitchFamily="18" charset="0"/>
              </a:rPr>
              <a:t>Back end: It maps IR onto the target machine</a:t>
            </a:r>
          </a:p>
          <a:p>
            <a:pPr marL="446088" indent="635000" algn="just">
              <a:lnSpc>
                <a:spcPct val="125000"/>
              </a:lnSpc>
              <a:spcBef>
                <a:spcPts val="900"/>
              </a:spcBef>
            </a:pPr>
            <a:r>
              <a:rPr lang="en-US" sz="2400" dirty="0" smtClean="0">
                <a:latin typeface="Georgia" pitchFamily="18" charset="0"/>
              </a:rPr>
              <a:t>The Two pass compiler method also simplifies the retargeting process. It also allows multiple front ends.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941168"/>
            <a:ext cx="73437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925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87182"/>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Types of  Compiler</a:t>
            </a:r>
            <a:endParaRPr lang="en-IN" sz="3600" b="1" i="1" dirty="0">
              <a:solidFill>
                <a:srgbClr val="E60000"/>
              </a:solidFill>
              <a:latin typeface="Bookman Old Style" pitchFamily="18" charset="0"/>
            </a:endParaRPr>
          </a:p>
        </p:txBody>
      </p:sp>
      <p:sp>
        <p:nvSpPr>
          <p:cNvPr id="8" name="Rectangle 7"/>
          <p:cNvSpPr/>
          <p:nvPr/>
        </p:nvSpPr>
        <p:spPr>
          <a:xfrm>
            <a:off x="0" y="980728"/>
            <a:ext cx="9144000" cy="3318281"/>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600" b="1" dirty="0" smtClean="0">
                <a:solidFill>
                  <a:srgbClr val="002060"/>
                </a:solidFill>
                <a:latin typeface="Georgia" pitchFamily="18" charset="0"/>
              </a:rPr>
              <a:t>Multi</a:t>
            </a:r>
            <a:r>
              <a:rPr lang="en-US" sz="2400" b="1" dirty="0" smtClean="0">
                <a:solidFill>
                  <a:srgbClr val="002060"/>
                </a:solidFill>
                <a:latin typeface="Georgia" pitchFamily="18" charset="0"/>
              </a:rPr>
              <a:t> Pass Compiler- </a:t>
            </a:r>
            <a:r>
              <a:rPr lang="en-US" sz="2400" dirty="0" smtClean="0">
                <a:latin typeface="Georgia" pitchFamily="18" charset="0"/>
              </a:rPr>
              <a:t>The </a:t>
            </a:r>
            <a:r>
              <a:rPr lang="en-US" sz="2400" dirty="0" err="1" smtClean="0">
                <a:latin typeface="Georgia" pitchFamily="18" charset="0"/>
              </a:rPr>
              <a:t>multipass</a:t>
            </a:r>
            <a:r>
              <a:rPr lang="en-US" sz="2400" dirty="0" smtClean="0">
                <a:latin typeface="Georgia" pitchFamily="18" charset="0"/>
              </a:rPr>
              <a:t> compiler processes the source code or syntax tree of a program several times. It divided a large program into multiple small programs and process them. It develops multiple intermediate codes. All of these </a:t>
            </a:r>
            <a:r>
              <a:rPr lang="en-US" sz="2400" dirty="0" err="1" smtClean="0">
                <a:latin typeface="Georgia" pitchFamily="18" charset="0"/>
              </a:rPr>
              <a:t>multipass</a:t>
            </a:r>
            <a:r>
              <a:rPr lang="en-US" sz="2400" dirty="0" smtClean="0">
                <a:latin typeface="Georgia" pitchFamily="18" charset="0"/>
              </a:rPr>
              <a:t> take the output of the previous phase as an input. So it requires less memory. It is also known as 'Wide Compiler'.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8" y="4417900"/>
            <a:ext cx="7477125" cy="202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283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87182"/>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Compilation Issues</a:t>
            </a:r>
            <a:endParaRPr lang="en-IN" sz="3600" b="1" i="1" dirty="0">
              <a:solidFill>
                <a:srgbClr val="E60000"/>
              </a:solidFill>
              <a:latin typeface="Bookman Old Style" pitchFamily="18" charset="0"/>
            </a:endParaRPr>
          </a:p>
        </p:txBody>
      </p:sp>
      <p:sp>
        <p:nvSpPr>
          <p:cNvPr id="8" name="Rectangle 7"/>
          <p:cNvSpPr/>
          <p:nvPr/>
        </p:nvSpPr>
        <p:spPr>
          <a:xfrm>
            <a:off x="0" y="980728"/>
            <a:ext cx="9144000" cy="5588133"/>
          </a:xfrm>
          <a:prstGeom prst="rect">
            <a:avLst/>
          </a:prstGeom>
        </p:spPr>
        <p:txBody>
          <a:bodyPr wrap="square">
            <a:spAutoFit/>
          </a:bodyPr>
          <a:lstStyle/>
          <a:p>
            <a:pPr algn="just">
              <a:lnSpc>
                <a:spcPct val="125000"/>
              </a:lnSpc>
              <a:spcBef>
                <a:spcPts val="900"/>
              </a:spcBef>
            </a:pPr>
            <a:r>
              <a:rPr lang="en-US" sz="2400" dirty="0" smtClean="0">
                <a:latin typeface="Georgia" pitchFamily="18" charset="0"/>
              </a:rPr>
              <a:t>While designing a compiler one has deal with various issues like</a:t>
            </a:r>
          </a:p>
          <a:p>
            <a:pPr marL="717550" indent="-541338" algn="just">
              <a:lnSpc>
                <a:spcPct val="125000"/>
              </a:lnSpc>
              <a:spcBef>
                <a:spcPts val="900"/>
              </a:spcBef>
              <a:buFont typeface="Wingdings" pitchFamily="2" charset="2"/>
              <a:buChar char="v"/>
            </a:pPr>
            <a:r>
              <a:rPr lang="en-US" sz="2400" dirty="0" smtClean="0">
                <a:latin typeface="Georgia" pitchFamily="18" charset="0"/>
              </a:rPr>
              <a:t>Maintaining data type integrity</a:t>
            </a:r>
          </a:p>
          <a:p>
            <a:pPr marL="717550" indent="-541338" algn="just">
              <a:lnSpc>
                <a:spcPct val="125000"/>
              </a:lnSpc>
              <a:spcBef>
                <a:spcPts val="900"/>
              </a:spcBef>
              <a:buFont typeface="Wingdings" pitchFamily="2" charset="2"/>
              <a:buChar char="v"/>
            </a:pPr>
            <a:r>
              <a:rPr lang="en-US" sz="2400" dirty="0" smtClean="0">
                <a:latin typeface="Georgia" pitchFamily="18" charset="0"/>
              </a:rPr>
              <a:t>Handling complex expression</a:t>
            </a:r>
          </a:p>
          <a:p>
            <a:pPr marL="717550" indent="-541338" algn="just">
              <a:lnSpc>
                <a:spcPct val="125000"/>
              </a:lnSpc>
              <a:spcBef>
                <a:spcPts val="900"/>
              </a:spcBef>
              <a:buFont typeface="Wingdings" pitchFamily="2" charset="2"/>
              <a:buChar char="v"/>
            </a:pPr>
            <a:r>
              <a:rPr lang="en-US" sz="2400" dirty="0" smtClean="0">
                <a:latin typeface="Georgia" pitchFamily="18" charset="0"/>
              </a:rPr>
              <a:t>Handling operator hierarchies</a:t>
            </a:r>
          </a:p>
          <a:p>
            <a:pPr marL="717550" indent="-541338" algn="just">
              <a:lnSpc>
                <a:spcPct val="125000"/>
              </a:lnSpc>
              <a:spcBef>
                <a:spcPts val="900"/>
              </a:spcBef>
              <a:buFont typeface="Wingdings" pitchFamily="2" charset="2"/>
              <a:buChar char="v"/>
            </a:pPr>
            <a:r>
              <a:rPr lang="en-US" sz="2400" dirty="0" smtClean="0">
                <a:latin typeface="Georgia" pitchFamily="18" charset="0"/>
              </a:rPr>
              <a:t>Implementing the scope and rules of the language.</a:t>
            </a:r>
          </a:p>
          <a:p>
            <a:pPr marL="717550" indent="-541338" algn="just">
              <a:lnSpc>
                <a:spcPct val="125000"/>
              </a:lnSpc>
              <a:spcBef>
                <a:spcPts val="900"/>
              </a:spcBef>
              <a:buFont typeface="Wingdings" pitchFamily="2" charset="2"/>
              <a:buChar char="v"/>
            </a:pPr>
            <a:r>
              <a:rPr lang="en-US" sz="2400" dirty="0" smtClean="0">
                <a:latin typeface="Georgia" pitchFamily="18" charset="0"/>
              </a:rPr>
              <a:t>Handling user defined types</a:t>
            </a:r>
          </a:p>
          <a:p>
            <a:pPr marL="717550" indent="-541338" algn="just">
              <a:lnSpc>
                <a:spcPct val="125000"/>
              </a:lnSpc>
              <a:spcBef>
                <a:spcPts val="900"/>
              </a:spcBef>
              <a:buFont typeface="Wingdings" pitchFamily="2" charset="2"/>
              <a:buChar char="v"/>
            </a:pPr>
            <a:r>
              <a:rPr lang="en-US" sz="2400" dirty="0" smtClean="0">
                <a:latin typeface="Georgia" pitchFamily="18" charset="0"/>
              </a:rPr>
              <a:t>Developing appropriate storage mappings for data structures used in the program</a:t>
            </a:r>
          </a:p>
          <a:p>
            <a:pPr marL="717550" indent="-541338" algn="just">
              <a:lnSpc>
                <a:spcPct val="125000"/>
              </a:lnSpc>
              <a:spcBef>
                <a:spcPts val="900"/>
              </a:spcBef>
              <a:buFont typeface="Wingdings" pitchFamily="2" charset="2"/>
              <a:buChar char="v"/>
            </a:pPr>
            <a:r>
              <a:rPr lang="en-US" sz="2400" dirty="0" smtClean="0">
                <a:latin typeface="Georgia" pitchFamily="18" charset="0"/>
              </a:rPr>
              <a:t>Implementing the semantics of the HLL control structures</a:t>
            </a:r>
          </a:p>
          <a:p>
            <a:pPr marL="717550" indent="-541338" algn="just">
              <a:lnSpc>
                <a:spcPct val="125000"/>
              </a:lnSpc>
              <a:spcBef>
                <a:spcPts val="900"/>
              </a:spcBef>
              <a:buFont typeface="Wingdings" pitchFamily="2" charset="2"/>
              <a:buChar char="v"/>
            </a:pPr>
            <a:r>
              <a:rPr lang="en-US" sz="2400" dirty="0" smtClean="0">
                <a:latin typeface="Georgia" pitchFamily="18" charset="0"/>
              </a:rPr>
              <a:t>Program optimization etc.</a:t>
            </a:r>
          </a:p>
        </p:txBody>
      </p:sp>
    </p:spTree>
    <p:extLst>
      <p:ext uri="{BB962C8B-B14F-4D97-AF65-F5344CB8AC3E}">
        <p14:creationId xmlns:p14="http://schemas.microsoft.com/office/powerpoint/2010/main" val="2863025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53998"/>
          </a:xfrm>
          <a:prstGeom prst="rect">
            <a:avLst/>
          </a:prstGeom>
          <a:noFill/>
        </p:spPr>
        <p:txBody>
          <a:bodyPr wrap="square" rtlCol="0">
            <a:spAutoFit/>
          </a:bodyPr>
          <a:lstStyle/>
          <a:p>
            <a:pPr algn="ctr"/>
            <a:r>
              <a:rPr lang="en-IN" sz="3000" b="1" i="1" dirty="0" smtClean="0">
                <a:solidFill>
                  <a:srgbClr val="E60000"/>
                </a:solidFill>
                <a:latin typeface="Bookman Old Style" pitchFamily="18" charset="0"/>
              </a:rPr>
              <a:t>Need of Compiler or Why to Study Compiler</a:t>
            </a:r>
            <a:endParaRPr lang="en-IN" sz="3000" b="1" i="1" dirty="0">
              <a:solidFill>
                <a:srgbClr val="E60000"/>
              </a:solidFill>
              <a:latin typeface="Bookman Old Style" pitchFamily="18" charset="0"/>
            </a:endParaRPr>
          </a:p>
        </p:txBody>
      </p:sp>
      <p:sp>
        <p:nvSpPr>
          <p:cNvPr id="8" name="Rectangle 7"/>
          <p:cNvSpPr/>
          <p:nvPr/>
        </p:nvSpPr>
        <p:spPr>
          <a:xfrm>
            <a:off x="0" y="980728"/>
            <a:ext cx="9144000" cy="5209118"/>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200" dirty="0" smtClean="0">
                <a:latin typeface="Georgia" pitchFamily="18" charset="0"/>
              </a:rPr>
              <a:t>It became necessary to write sequences of codes or programs that would cause these computers to perform the desired operations. </a:t>
            </a:r>
          </a:p>
          <a:p>
            <a:pPr marL="446088" indent="-446088" algn="just">
              <a:lnSpc>
                <a:spcPct val="125000"/>
              </a:lnSpc>
              <a:spcBef>
                <a:spcPts val="900"/>
              </a:spcBef>
              <a:buFont typeface="Wingdings" pitchFamily="2" charset="2"/>
              <a:buChar char="v"/>
            </a:pPr>
            <a:r>
              <a:rPr lang="en-US" sz="2200" dirty="0" smtClean="0">
                <a:latin typeface="Georgia" pitchFamily="18" charset="0"/>
              </a:rPr>
              <a:t>Initially these programs were written in machine language numeric codes that represented the actual machine operations to be performed. For example,</a:t>
            </a:r>
          </a:p>
          <a:p>
            <a:pPr algn="just">
              <a:lnSpc>
                <a:spcPct val="125000"/>
              </a:lnSpc>
              <a:spcBef>
                <a:spcPts val="900"/>
              </a:spcBef>
            </a:pPr>
            <a:r>
              <a:rPr lang="en-US" sz="2200" dirty="0" smtClean="0">
                <a:latin typeface="Georgia" pitchFamily="18" charset="0"/>
              </a:rPr>
              <a:t>		C7 06 0000 0002</a:t>
            </a:r>
          </a:p>
          <a:p>
            <a:pPr marL="446088" indent="-446088" algn="just">
              <a:lnSpc>
                <a:spcPct val="125000"/>
              </a:lnSpc>
              <a:spcBef>
                <a:spcPts val="900"/>
              </a:spcBef>
              <a:buFont typeface="Wingdings" pitchFamily="2" charset="2"/>
              <a:buChar char="v"/>
            </a:pPr>
            <a:r>
              <a:rPr lang="en-US" sz="2200" dirty="0" smtClean="0">
                <a:latin typeface="Georgia" pitchFamily="18" charset="0"/>
              </a:rPr>
              <a:t>The above code represents that instruction to move the number 2 to the location 0000 (hexadecimal). </a:t>
            </a:r>
          </a:p>
          <a:p>
            <a:pPr marL="446088" indent="-446088" algn="just">
              <a:lnSpc>
                <a:spcPct val="125000"/>
              </a:lnSpc>
              <a:spcBef>
                <a:spcPts val="900"/>
              </a:spcBef>
              <a:buFont typeface="Wingdings" pitchFamily="2" charset="2"/>
              <a:buChar char="v"/>
            </a:pPr>
            <a:r>
              <a:rPr lang="en-US" sz="2200" dirty="0" smtClean="0">
                <a:latin typeface="Georgia" pitchFamily="18" charset="0"/>
              </a:rPr>
              <a:t>Writing such codes is extremely time consuming and tedious, and this form of coding was soon replaced by assembly language in which instructions and memory locations are symbolic forms. </a:t>
            </a:r>
            <a:endParaRPr lang="en-US" sz="2400" dirty="0" smtClean="0">
              <a:latin typeface="Georgia" pitchFamily="18" charset="0"/>
            </a:endParaRPr>
          </a:p>
        </p:txBody>
      </p:sp>
    </p:spTree>
    <p:extLst>
      <p:ext uri="{BB962C8B-B14F-4D97-AF65-F5344CB8AC3E}">
        <p14:creationId xmlns:p14="http://schemas.microsoft.com/office/powerpoint/2010/main" val="226171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53998"/>
          </a:xfrm>
          <a:prstGeom prst="rect">
            <a:avLst/>
          </a:prstGeom>
          <a:noFill/>
        </p:spPr>
        <p:txBody>
          <a:bodyPr wrap="square" rtlCol="0">
            <a:spAutoFit/>
          </a:bodyPr>
          <a:lstStyle/>
          <a:p>
            <a:pPr algn="ctr"/>
            <a:r>
              <a:rPr lang="en-IN" sz="3000" b="1" i="1" dirty="0" smtClean="0">
                <a:solidFill>
                  <a:srgbClr val="E60000"/>
                </a:solidFill>
                <a:latin typeface="Bookman Old Style" pitchFamily="18" charset="0"/>
              </a:rPr>
              <a:t>Need of Compiler or Why to Study Compiler</a:t>
            </a:r>
            <a:endParaRPr lang="en-IN" sz="3000" b="1" i="1" dirty="0">
              <a:solidFill>
                <a:srgbClr val="E60000"/>
              </a:solidFill>
              <a:latin typeface="Bookman Old Style" pitchFamily="18" charset="0"/>
            </a:endParaRPr>
          </a:p>
        </p:txBody>
      </p:sp>
      <p:sp>
        <p:nvSpPr>
          <p:cNvPr id="8" name="Rectangle 7"/>
          <p:cNvSpPr/>
          <p:nvPr/>
        </p:nvSpPr>
        <p:spPr>
          <a:xfrm>
            <a:off x="0" y="980728"/>
            <a:ext cx="9144000" cy="5747727"/>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400" dirty="0" smtClean="0">
                <a:latin typeface="Georgia" pitchFamily="18" charset="0"/>
              </a:rPr>
              <a:t>For example, the assembly language instruction</a:t>
            </a:r>
          </a:p>
          <a:p>
            <a:pPr algn="just">
              <a:lnSpc>
                <a:spcPct val="125000"/>
              </a:lnSpc>
              <a:spcBef>
                <a:spcPts val="900"/>
              </a:spcBef>
            </a:pPr>
            <a:r>
              <a:rPr lang="en-US" sz="2400" dirty="0" smtClean="0">
                <a:latin typeface="Georgia" pitchFamily="18" charset="0"/>
              </a:rPr>
              <a:t>		MOV X, 2</a:t>
            </a:r>
          </a:p>
          <a:p>
            <a:pPr marL="446088" indent="-446088" algn="just">
              <a:lnSpc>
                <a:spcPct val="125000"/>
              </a:lnSpc>
              <a:spcBef>
                <a:spcPts val="900"/>
              </a:spcBef>
              <a:buFont typeface="Wingdings" pitchFamily="2" charset="2"/>
              <a:buChar char="v"/>
            </a:pPr>
            <a:r>
              <a:rPr lang="en-US" sz="2400" dirty="0" smtClean="0">
                <a:latin typeface="Georgia" pitchFamily="18" charset="0"/>
              </a:rPr>
              <a:t>It is equivalent to the previous machine instruction. The symbolic codes and memory locations of assembly language are translated into the corresponding machine codes by assembler. Assembly language has number of defects.</a:t>
            </a:r>
          </a:p>
          <a:p>
            <a:pPr marL="893763" indent="-447675" algn="just">
              <a:lnSpc>
                <a:spcPct val="125000"/>
              </a:lnSpc>
              <a:spcBef>
                <a:spcPts val="900"/>
              </a:spcBef>
              <a:buFont typeface="+mj-lt"/>
              <a:buAutoNum type="arabicParenR"/>
            </a:pPr>
            <a:r>
              <a:rPr lang="en-US" sz="2400" dirty="0" smtClean="0">
                <a:latin typeface="Georgia" pitchFamily="18" charset="0"/>
              </a:rPr>
              <a:t>It is not easy to read and write.</a:t>
            </a:r>
          </a:p>
          <a:p>
            <a:pPr marL="893763" indent="-447675" algn="just">
              <a:lnSpc>
                <a:spcPct val="125000"/>
              </a:lnSpc>
              <a:spcBef>
                <a:spcPts val="900"/>
              </a:spcBef>
              <a:buFont typeface="+mj-lt"/>
              <a:buAutoNum type="arabicParenR"/>
            </a:pPr>
            <a:r>
              <a:rPr lang="en-US" sz="2400" dirty="0" smtClean="0">
                <a:latin typeface="Georgia" pitchFamily="18" charset="0"/>
              </a:rPr>
              <a:t>It is extremely dependent on the particular machine for which it was written, so code written for one computer must be completely rewritten for others. </a:t>
            </a:r>
          </a:p>
          <a:p>
            <a:pPr marL="446088" indent="-446088" algn="just">
              <a:lnSpc>
                <a:spcPct val="125000"/>
              </a:lnSpc>
              <a:spcBef>
                <a:spcPts val="900"/>
              </a:spcBef>
              <a:buFont typeface="Wingdings" pitchFamily="2" charset="2"/>
              <a:buChar char="v"/>
            </a:pPr>
            <a:endParaRPr lang="en-US" sz="2400" dirty="0" smtClean="0">
              <a:latin typeface="Georgia" pitchFamily="18" charset="0"/>
            </a:endParaRPr>
          </a:p>
        </p:txBody>
      </p:sp>
    </p:spTree>
    <p:extLst>
      <p:ext uri="{BB962C8B-B14F-4D97-AF65-F5344CB8AC3E}">
        <p14:creationId xmlns:p14="http://schemas.microsoft.com/office/powerpoint/2010/main" val="328691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53998"/>
          </a:xfrm>
          <a:prstGeom prst="rect">
            <a:avLst/>
          </a:prstGeom>
          <a:noFill/>
        </p:spPr>
        <p:txBody>
          <a:bodyPr wrap="square" rtlCol="0">
            <a:spAutoFit/>
          </a:bodyPr>
          <a:lstStyle/>
          <a:p>
            <a:pPr algn="ctr"/>
            <a:r>
              <a:rPr lang="en-IN" sz="3000" b="1" i="1" dirty="0" smtClean="0">
                <a:solidFill>
                  <a:srgbClr val="E60000"/>
                </a:solidFill>
                <a:latin typeface="Bookman Old Style" pitchFamily="18" charset="0"/>
              </a:rPr>
              <a:t>Need of Compiler or Why to Study Compiler</a:t>
            </a:r>
            <a:endParaRPr lang="en-IN" sz="3000" b="1" i="1" dirty="0">
              <a:solidFill>
                <a:srgbClr val="E60000"/>
              </a:solidFill>
              <a:latin typeface="Bookman Old Style" pitchFamily="18" charset="0"/>
            </a:endParaRPr>
          </a:p>
        </p:txBody>
      </p:sp>
      <p:sp>
        <p:nvSpPr>
          <p:cNvPr id="8" name="Rectangle 7"/>
          <p:cNvSpPr/>
          <p:nvPr/>
        </p:nvSpPr>
        <p:spPr>
          <a:xfrm>
            <a:off x="0" y="980728"/>
            <a:ext cx="9144000" cy="6093976"/>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400" dirty="0" smtClean="0">
                <a:latin typeface="Georgia" pitchFamily="18" charset="0"/>
              </a:rPr>
              <a:t>So, the next step in programming technology was to write the operations of a program in a concise form using mathematical notations or natural language, in a way that was independent of any one particular machine.    </a:t>
            </a:r>
          </a:p>
          <a:p>
            <a:pPr marL="446088" indent="-446088" algn="just">
              <a:lnSpc>
                <a:spcPct val="125000"/>
              </a:lnSpc>
              <a:spcBef>
                <a:spcPts val="900"/>
              </a:spcBef>
              <a:buFont typeface="Wingdings" pitchFamily="2" charset="2"/>
              <a:buChar char="v"/>
            </a:pPr>
            <a:r>
              <a:rPr lang="en-US" sz="2400" dirty="0" smtClean="0">
                <a:latin typeface="Georgia" pitchFamily="18" charset="0"/>
              </a:rPr>
              <a:t>At the same time, the first compiler was under development; Noam Chomsky began his study of the structure of natural language.  </a:t>
            </a:r>
          </a:p>
          <a:p>
            <a:pPr marL="446088" indent="-446088" algn="just">
              <a:lnSpc>
                <a:spcPct val="125000"/>
              </a:lnSpc>
              <a:spcBef>
                <a:spcPts val="900"/>
              </a:spcBef>
              <a:buFont typeface="Wingdings" pitchFamily="2" charset="2"/>
              <a:buChar char="v"/>
            </a:pPr>
            <a:r>
              <a:rPr lang="en-US" sz="2400" dirty="0" smtClean="0">
                <a:latin typeface="Georgia" pitchFamily="18" charset="0"/>
              </a:rPr>
              <a:t>His finding made the construction of compiler. </a:t>
            </a:r>
          </a:p>
          <a:p>
            <a:pPr marL="446088" indent="-446088" algn="just">
              <a:lnSpc>
                <a:spcPct val="125000"/>
              </a:lnSpc>
              <a:spcBef>
                <a:spcPts val="900"/>
              </a:spcBef>
              <a:buFont typeface="Wingdings" pitchFamily="2" charset="2"/>
              <a:buChar char="v"/>
            </a:pPr>
            <a:r>
              <a:rPr lang="en-US" sz="2400" dirty="0" smtClean="0">
                <a:latin typeface="Georgia" pitchFamily="18" charset="0"/>
              </a:rPr>
              <a:t>Chomsky’s study led to the classification of languages into four levels of grammars called type 0, type 1, type 2 and type 3 grammars.</a:t>
            </a:r>
          </a:p>
          <a:p>
            <a:pPr marL="446088" indent="-446088" algn="just">
              <a:lnSpc>
                <a:spcPct val="125000"/>
              </a:lnSpc>
              <a:spcBef>
                <a:spcPts val="900"/>
              </a:spcBef>
              <a:buFont typeface="Wingdings" pitchFamily="2" charset="2"/>
              <a:buChar char="v"/>
            </a:pPr>
            <a:endParaRPr lang="en-US" sz="2400" dirty="0" smtClean="0">
              <a:latin typeface="Georgia" pitchFamily="18" charset="0"/>
            </a:endParaRPr>
          </a:p>
        </p:txBody>
      </p:sp>
    </p:spTree>
    <p:extLst>
      <p:ext uri="{BB962C8B-B14F-4D97-AF65-F5344CB8AC3E}">
        <p14:creationId xmlns:p14="http://schemas.microsoft.com/office/powerpoint/2010/main" val="808180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Features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6093976"/>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400" dirty="0" smtClean="0">
                <a:latin typeface="Georgia" pitchFamily="18" charset="0"/>
              </a:rPr>
              <a:t>Compiler verifies entire program, so there are no syntax or semantic errors</a:t>
            </a:r>
          </a:p>
          <a:p>
            <a:pPr marL="446088" indent="-446088" algn="just">
              <a:lnSpc>
                <a:spcPct val="125000"/>
              </a:lnSpc>
              <a:spcBef>
                <a:spcPts val="900"/>
              </a:spcBef>
              <a:buFont typeface="Wingdings" pitchFamily="2" charset="2"/>
              <a:buChar char="v"/>
            </a:pPr>
            <a:r>
              <a:rPr lang="en-US" sz="2400" dirty="0" smtClean="0">
                <a:latin typeface="Georgia" pitchFamily="18" charset="0"/>
              </a:rPr>
              <a:t>The executable file is optimized by the compiler, so it is executes faster</a:t>
            </a:r>
          </a:p>
          <a:p>
            <a:pPr marL="446088" indent="-446088" algn="just">
              <a:lnSpc>
                <a:spcPct val="125000"/>
              </a:lnSpc>
              <a:spcBef>
                <a:spcPts val="900"/>
              </a:spcBef>
              <a:buFont typeface="Wingdings" pitchFamily="2" charset="2"/>
              <a:buChar char="v"/>
            </a:pPr>
            <a:r>
              <a:rPr lang="en-US" sz="2400" dirty="0" smtClean="0">
                <a:latin typeface="Georgia" pitchFamily="18" charset="0"/>
              </a:rPr>
              <a:t>Allows you to create internal structure in memory</a:t>
            </a:r>
          </a:p>
          <a:p>
            <a:pPr marL="446088" indent="-446088" algn="just">
              <a:lnSpc>
                <a:spcPct val="125000"/>
              </a:lnSpc>
              <a:spcBef>
                <a:spcPts val="900"/>
              </a:spcBef>
              <a:buFont typeface="Wingdings" pitchFamily="2" charset="2"/>
              <a:buChar char="v"/>
            </a:pPr>
            <a:r>
              <a:rPr lang="en-US" sz="2400" dirty="0" smtClean="0">
                <a:latin typeface="Georgia" pitchFamily="18" charset="0"/>
              </a:rPr>
              <a:t>There is no need to execute the program on the same machine it was built</a:t>
            </a:r>
          </a:p>
          <a:p>
            <a:pPr marL="446088" indent="-446088" algn="just">
              <a:lnSpc>
                <a:spcPct val="125000"/>
              </a:lnSpc>
              <a:spcBef>
                <a:spcPts val="900"/>
              </a:spcBef>
              <a:buFont typeface="Wingdings" pitchFamily="2" charset="2"/>
              <a:buChar char="v"/>
            </a:pPr>
            <a:r>
              <a:rPr lang="en-US" sz="2400" dirty="0" smtClean="0">
                <a:latin typeface="Georgia" pitchFamily="18" charset="0"/>
              </a:rPr>
              <a:t>Translate entire program in other language</a:t>
            </a:r>
          </a:p>
          <a:p>
            <a:pPr marL="446088" indent="-446088" algn="just">
              <a:lnSpc>
                <a:spcPct val="125000"/>
              </a:lnSpc>
              <a:spcBef>
                <a:spcPts val="900"/>
              </a:spcBef>
              <a:buFont typeface="Wingdings" pitchFamily="2" charset="2"/>
              <a:buChar char="v"/>
            </a:pPr>
            <a:r>
              <a:rPr lang="en-US" sz="2400" dirty="0" smtClean="0">
                <a:latin typeface="Georgia" pitchFamily="18" charset="0"/>
              </a:rPr>
              <a:t>Generate files on disk</a:t>
            </a:r>
          </a:p>
          <a:p>
            <a:pPr marL="446088" indent="-446088" algn="just">
              <a:lnSpc>
                <a:spcPct val="125000"/>
              </a:lnSpc>
              <a:spcBef>
                <a:spcPts val="900"/>
              </a:spcBef>
              <a:buFont typeface="Wingdings" pitchFamily="2" charset="2"/>
              <a:buChar char="v"/>
            </a:pPr>
            <a:r>
              <a:rPr lang="en-US" sz="2400" dirty="0" smtClean="0">
                <a:latin typeface="Georgia" pitchFamily="18" charset="0"/>
              </a:rPr>
              <a:t>Link the files into an executable format</a:t>
            </a:r>
          </a:p>
          <a:p>
            <a:pPr marL="446088" indent="-446088" algn="just">
              <a:lnSpc>
                <a:spcPct val="125000"/>
              </a:lnSpc>
              <a:spcBef>
                <a:spcPts val="900"/>
              </a:spcBef>
              <a:buFont typeface="Wingdings" pitchFamily="2" charset="2"/>
              <a:buChar char="v"/>
            </a:pPr>
            <a:r>
              <a:rPr lang="en-US" sz="2400" dirty="0" smtClean="0">
                <a:latin typeface="Georgia" pitchFamily="18" charset="0"/>
              </a:rPr>
              <a:t>Check for syntax errors and data types.</a:t>
            </a:r>
          </a:p>
        </p:txBody>
      </p:sp>
    </p:spTree>
    <p:extLst>
      <p:ext uri="{BB962C8B-B14F-4D97-AF65-F5344CB8AC3E}">
        <p14:creationId xmlns:p14="http://schemas.microsoft.com/office/powerpoint/2010/main" val="2774460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Compilers and Translators</a:t>
            </a:r>
            <a:endParaRPr lang="en-IN" sz="3600" b="1" i="1" dirty="0">
              <a:solidFill>
                <a:srgbClr val="E60000"/>
              </a:solidFill>
              <a:latin typeface="Bookman Old Style" pitchFamily="18" charset="0"/>
            </a:endParaRPr>
          </a:p>
        </p:txBody>
      </p:sp>
      <p:sp>
        <p:nvSpPr>
          <p:cNvPr id="8" name="Rectangle 7"/>
          <p:cNvSpPr/>
          <p:nvPr/>
        </p:nvSpPr>
        <p:spPr>
          <a:xfrm>
            <a:off x="0" y="1028343"/>
            <a:ext cx="9144000" cy="5632311"/>
          </a:xfrm>
          <a:prstGeom prst="rect">
            <a:avLst/>
          </a:prstGeom>
        </p:spPr>
        <p:txBody>
          <a:bodyPr wrap="square">
            <a:spAutoFit/>
          </a:bodyPr>
          <a:lstStyle/>
          <a:p>
            <a:pPr marL="342900" indent="-342900" algn="just">
              <a:lnSpc>
                <a:spcPct val="125000"/>
              </a:lnSpc>
              <a:spcBef>
                <a:spcPts val="1200"/>
              </a:spcBef>
              <a:buFont typeface="Wingdings" pitchFamily="2" charset="2"/>
              <a:buChar char="Ø"/>
            </a:pPr>
            <a:r>
              <a:rPr lang="en-US" sz="2400" dirty="0">
                <a:latin typeface="Georgia" pitchFamily="18" charset="0"/>
              </a:rPr>
              <a:t>As computer understands only machine language and not able to understand the instructions written in high-level (HLL), therefore these high level languages codes have to be translated into the machine level codes for the execution of the programs. </a:t>
            </a:r>
            <a:endParaRPr lang="en-US" sz="2400" dirty="0" smtClean="0">
              <a:latin typeface="Georgia" pitchFamily="18" charset="0"/>
            </a:endParaRPr>
          </a:p>
          <a:p>
            <a:pPr marL="342900" indent="-3429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set of programs that translate the HLL into the low level language is called </a:t>
            </a:r>
            <a:r>
              <a:rPr lang="en-US" sz="2400" dirty="0" smtClean="0">
                <a:latin typeface="Georgia" pitchFamily="18" charset="0"/>
              </a:rPr>
              <a:t>translators.</a:t>
            </a:r>
            <a:endParaRPr lang="en-IN" sz="2400" dirty="0" smtClean="0">
              <a:latin typeface="Georgia" pitchFamily="18" charset="0"/>
            </a:endParaRPr>
          </a:p>
          <a:p>
            <a:pPr marL="342900" indent="-3429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translation rules are very simple and intensive work is carried out by the computer itself. </a:t>
            </a:r>
            <a:endParaRPr lang="en-US" sz="2400" dirty="0" smtClean="0">
              <a:latin typeface="Georgia" pitchFamily="18" charset="0"/>
            </a:endParaRPr>
          </a:p>
          <a:p>
            <a:pPr marL="342900" indent="-342900" algn="just">
              <a:lnSpc>
                <a:spcPct val="125000"/>
              </a:lnSpc>
              <a:spcBef>
                <a:spcPts val="1200"/>
              </a:spcBef>
              <a:buFont typeface="Wingdings" pitchFamily="2" charset="2"/>
              <a:buChar char="Ø"/>
            </a:pPr>
            <a:r>
              <a:rPr lang="en-US" sz="2400" dirty="0" smtClean="0">
                <a:latin typeface="Georgia" pitchFamily="18" charset="0"/>
              </a:rPr>
              <a:t>Programs </a:t>
            </a:r>
            <a:r>
              <a:rPr lang="en-US" sz="2400" dirty="0">
                <a:latin typeface="Georgia" pitchFamily="18" charset="0"/>
              </a:rPr>
              <a:t>are designed which are called as translators, it translate source statements or symbolic language into the machine language for a specific computer. </a:t>
            </a:r>
            <a:endParaRPr lang="en-US" sz="2400" dirty="0" smtClean="0">
              <a:latin typeface="Georgia" pitchFamily="18" charset="0"/>
            </a:endParaRPr>
          </a:p>
        </p:txBody>
      </p:sp>
    </p:spTree>
    <p:extLst>
      <p:ext uri="{BB962C8B-B14F-4D97-AF65-F5344CB8AC3E}">
        <p14:creationId xmlns:p14="http://schemas.microsoft.com/office/powerpoint/2010/main" val="1075362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Features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3164392"/>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400" dirty="0" smtClean="0">
                <a:latin typeface="Georgia" pitchFamily="18" charset="0"/>
              </a:rPr>
              <a:t>Helps you to enhance your understanding of language semantics</a:t>
            </a:r>
          </a:p>
          <a:p>
            <a:pPr marL="446088" indent="-446088" algn="just">
              <a:lnSpc>
                <a:spcPct val="125000"/>
              </a:lnSpc>
              <a:spcBef>
                <a:spcPts val="900"/>
              </a:spcBef>
              <a:buFont typeface="Wingdings" pitchFamily="2" charset="2"/>
              <a:buChar char="v"/>
            </a:pPr>
            <a:r>
              <a:rPr lang="en-US" sz="2400" dirty="0" smtClean="0">
                <a:latin typeface="Georgia" pitchFamily="18" charset="0"/>
              </a:rPr>
              <a:t>Helps to handle language performance issues</a:t>
            </a:r>
          </a:p>
          <a:p>
            <a:pPr marL="446088" indent="-446088" algn="just">
              <a:lnSpc>
                <a:spcPct val="125000"/>
              </a:lnSpc>
              <a:spcBef>
                <a:spcPts val="900"/>
              </a:spcBef>
              <a:buFont typeface="Wingdings" pitchFamily="2" charset="2"/>
              <a:buChar char="v"/>
            </a:pPr>
            <a:r>
              <a:rPr lang="en-US" sz="2400" dirty="0" smtClean="0">
                <a:latin typeface="Georgia" pitchFamily="18" charset="0"/>
              </a:rPr>
              <a:t>Opportunity for a non-trivial programming project</a:t>
            </a:r>
          </a:p>
          <a:p>
            <a:pPr marL="446088" indent="-446088" algn="just">
              <a:lnSpc>
                <a:spcPct val="125000"/>
              </a:lnSpc>
              <a:spcBef>
                <a:spcPts val="900"/>
              </a:spcBef>
              <a:buFont typeface="Wingdings" pitchFamily="2" charset="2"/>
              <a:buChar char="v"/>
            </a:pPr>
            <a:r>
              <a:rPr lang="en-US" sz="2400" dirty="0" smtClean="0">
                <a:latin typeface="Georgia" pitchFamily="18" charset="0"/>
              </a:rPr>
              <a:t>The techniques used for constructing a compiler can be useful for other purposes as well</a:t>
            </a:r>
          </a:p>
        </p:txBody>
      </p:sp>
    </p:spTree>
    <p:extLst>
      <p:ext uri="{BB962C8B-B14F-4D97-AF65-F5344CB8AC3E}">
        <p14:creationId xmlns:p14="http://schemas.microsoft.com/office/powerpoint/2010/main" val="3569923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Applications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3279809"/>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400" dirty="0" smtClean="0">
                <a:latin typeface="Georgia" pitchFamily="18" charset="0"/>
              </a:rPr>
              <a:t>Compiler design helps full implementation Of High-Level Programming Languages</a:t>
            </a:r>
          </a:p>
          <a:p>
            <a:pPr marL="446088" indent="-446088" algn="just">
              <a:lnSpc>
                <a:spcPct val="125000"/>
              </a:lnSpc>
              <a:spcBef>
                <a:spcPts val="900"/>
              </a:spcBef>
              <a:buFont typeface="Wingdings" pitchFamily="2" charset="2"/>
              <a:buChar char="v"/>
            </a:pPr>
            <a:r>
              <a:rPr lang="en-US" sz="2400" dirty="0" smtClean="0">
                <a:latin typeface="Georgia" pitchFamily="18" charset="0"/>
              </a:rPr>
              <a:t>Support optimization for Computer Architecture Parallelism</a:t>
            </a:r>
          </a:p>
          <a:p>
            <a:pPr marL="446088" indent="-446088" algn="just">
              <a:lnSpc>
                <a:spcPct val="125000"/>
              </a:lnSpc>
              <a:spcBef>
                <a:spcPts val="900"/>
              </a:spcBef>
              <a:buFont typeface="Wingdings" pitchFamily="2" charset="2"/>
              <a:buChar char="v"/>
            </a:pPr>
            <a:r>
              <a:rPr lang="en-US" sz="2400" dirty="0" smtClean="0">
                <a:latin typeface="Georgia" pitchFamily="18" charset="0"/>
              </a:rPr>
              <a:t>Design of New Memory Hierarchies of Machines</a:t>
            </a:r>
          </a:p>
          <a:p>
            <a:pPr marL="446088" indent="-446088" algn="just">
              <a:lnSpc>
                <a:spcPct val="125000"/>
              </a:lnSpc>
              <a:spcBef>
                <a:spcPts val="900"/>
              </a:spcBef>
              <a:buFont typeface="Wingdings" pitchFamily="2" charset="2"/>
              <a:buChar char="v"/>
            </a:pPr>
            <a:r>
              <a:rPr lang="en-US" sz="2400" dirty="0" smtClean="0">
                <a:latin typeface="Georgia" pitchFamily="18" charset="0"/>
              </a:rPr>
              <a:t>Widely used for Translating Programs</a:t>
            </a:r>
          </a:p>
          <a:p>
            <a:pPr marL="446088" indent="-446088" algn="just">
              <a:lnSpc>
                <a:spcPct val="125000"/>
              </a:lnSpc>
              <a:spcBef>
                <a:spcPts val="900"/>
              </a:spcBef>
              <a:buFont typeface="Wingdings" pitchFamily="2" charset="2"/>
              <a:buChar char="v"/>
            </a:pPr>
            <a:r>
              <a:rPr lang="en-US" sz="2400" dirty="0" smtClean="0">
                <a:latin typeface="Georgia" pitchFamily="18" charset="0"/>
              </a:rPr>
              <a:t>Used with other Software Productivity Tools</a:t>
            </a:r>
          </a:p>
        </p:txBody>
      </p:sp>
    </p:spTree>
    <p:extLst>
      <p:ext uri="{BB962C8B-B14F-4D97-AF65-F5344CB8AC3E}">
        <p14:creationId xmlns:p14="http://schemas.microsoft.com/office/powerpoint/2010/main" val="2334401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Structure or Phases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5670783"/>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400" dirty="0" smtClean="0">
                <a:latin typeface="Georgia" pitchFamily="18" charset="0"/>
              </a:rPr>
              <a:t>Compiler is a translator that convert source code into object code. Source code are the high level instruction which is converted into the equivalent binary code (Machine Code).</a:t>
            </a:r>
          </a:p>
          <a:p>
            <a:pPr marL="446088" indent="-446088" algn="just">
              <a:lnSpc>
                <a:spcPct val="125000"/>
              </a:lnSpc>
              <a:spcBef>
                <a:spcPts val="900"/>
              </a:spcBef>
              <a:buFont typeface="Wingdings" pitchFamily="2" charset="2"/>
              <a:buChar char="v"/>
            </a:pPr>
            <a:r>
              <a:rPr lang="en-US" sz="2400" dirty="0" smtClean="0">
                <a:latin typeface="Georgia" pitchFamily="18" charset="0"/>
              </a:rPr>
              <a:t>There are different phases that convert the source program into the  object program, which is easily understood by system.</a:t>
            </a:r>
          </a:p>
          <a:p>
            <a:pPr marL="446088" indent="-446088" algn="just">
              <a:lnSpc>
                <a:spcPct val="125000"/>
              </a:lnSpc>
              <a:spcBef>
                <a:spcPts val="900"/>
              </a:spcBef>
              <a:buFont typeface="Wingdings" pitchFamily="2" charset="2"/>
              <a:buChar char="v"/>
            </a:pPr>
            <a:r>
              <a:rPr lang="en-US" sz="2400" dirty="0" smtClean="0">
                <a:solidFill>
                  <a:srgbClr val="0070C0"/>
                </a:solidFill>
                <a:latin typeface="Georgia" pitchFamily="18" charset="0"/>
              </a:rPr>
              <a:t>Example:-</a:t>
            </a:r>
          </a:p>
          <a:p>
            <a:pPr lvl="4" algn="just">
              <a:lnSpc>
                <a:spcPct val="125000"/>
              </a:lnSpc>
            </a:pPr>
            <a:r>
              <a:rPr lang="en-US" sz="2200" dirty="0" err="1" smtClean="0">
                <a:latin typeface="Georgia" pitchFamily="18" charset="0"/>
              </a:rPr>
              <a:t>int</a:t>
            </a:r>
            <a:r>
              <a:rPr lang="en-US" sz="2200" dirty="0" smtClean="0">
                <a:latin typeface="Georgia" pitchFamily="18" charset="0"/>
              </a:rPr>
              <a:t> A=10</a:t>
            </a:r>
          </a:p>
          <a:p>
            <a:pPr lvl="4" algn="just">
              <a:lnSpc>
                <a:spcPct val="125000"/>
              </a:lnSpc>
            </a:pPr>
            <a:r>
              <a:rPr lang="en-US" sz="2200" dirty="0" smtClean="0">
                <a:latin typeface="Georgia" pitchFamily="18" charset="0"/>
              </a:rPr>
              <a:t>if (A&gt;15)</a:t>
            </a:r>
          </a:p>
          <a:p>
            <a:pPr lvl="4" algn="just">
              <a:lnSpc>
                <a:spcPct val="125000"/>
              </a:lnSpc>
            </a:pPr>
            <a:r>
              <a:rPr lang="en-US" sz="2200" dirty="0" smtClean="0">
                <a:latin typeface="Georgia" pitchFamily="18" charset="0"/>
              </a:rPr>
              <a:t>         L=A</a:t>
            </a:r>
          </a:p>
          <a:p>
            <a:pPr lvl="4" algn="just">
              <a:lnSpc>
                <a:spcPct val="125000"/>
              </a:lnSpc>
            </a:pPr>
            <a:r>
              <a:rPr lang="en-US" sz="2200" dirty="0" smtClean="0">
                <a:latin typeface="Georgia" pitchFamily="18" charset="0"/>
              </a:rPr>
              <a:t>else</a:t>
            </a:r>
          </a:p>
          <a:p>
            <a:pPr lvl="4" algn="just">
              <a:lnSpc>
                <a:spcPct val="125000"/>
              </a:lnSpc>
            </a:pPr>
            <a:r>
              <a:rPr lang="en-US" sz="2200" dirty="0" smtClean="0">
                <a:latin typeface="Georgia" pitchFamily="18" charset="0"/>
              </a:rPr>
              <a:t>         L=15</a:t>
            </a:r>
          </a:p>
          <a:p>
            <a:pPr lvl="4" algn="just">
              <a:lnSpc>
                <a:spcPct val="125000"/>
              </a:lnSpc>
            </a:pPr>
            <a:r>
              <a:rPr lang="en-US" sz="2200" dirty="0" smtClean="0">
                <a:latin typeface="Georgia" pitchFamily="18" charset="0"/>
              </a:rPr>
              <a:t>(Source code)</a:t>
            </a:r>
          </a:p>
        </p:txBody>
      </p:sp>
    </p:spTree>
    <p:extLst>
      <p:ext uri="{BB962C8B-B14F-4D97-AF65-F5344CB8AC3E}">
        <p14:creationId xmlns:p14="http://schemas.microsoft.com/office/powerpoint/2010/main" val="4190170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Structure or Phases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5934381"/>
          </a:xfrm>
          <a:prstGeom prst="rect">
            <a:avLst/>
          </a:prstGeom>
        </p:spPr>
        <p:txBody>
          <a:bodyPr wrap="square">
            <a:spAutoFit/>
          </a:bodyPr>
          <a:lstStyle/>
          <a:p>
            <a:pPr marL="457200" indent="-457200" algn="just">
              <a:lnSpc>
                <a:spcPct val="125000"/>
              </a:lnSpc>
              <a:spcBef>
                <a:spcPts val="900"/>
              </a:spcBef>
              <a:buFont typeface="+mj-lt"/>
              <a:buAutoNum type="arabicParenR"/>
            </a:pPr>
            <a:r>
              <a:rPr lang="en-US" sz="2400" b="1" dirty="0" smtClean="0">
                <a:solidFill>
                  <a:srgbClr val="0070C0"/>
                </a:solidFill>
                <a:latin typeface="Georgia" pitchFamily="18" charset="0"/>
              </a:rPr>
              <a:t>Lexical Analyzer</a:t>
            </a:r>
            <a:r>
              <a:rPr lang="en-US" sz="2400" dirty="0" smtClean="0">
                <a:latin typeface="Georgia" pitchFamily="18" charset="0"/>
              </a:rPr>
              <a:t>- The first phase lexical analyzer read one by one instruction from the source program and separate all the tokens in the desired format. Token are the instruction &amp; symbols which is logically collected into there separate group.</a:t>
            </a:r>
          </a:p>
          <a:p>
            <a:pPr lvl="5" algn="just">
              <a:lnSpc>
                <a:spcPct val="125000"/>
              </a:lnSpc>
              <a:spcBef>
                <a:spcPts val="900"/>
              </a:spcBef>
            </a:pPr>
            <a:r>
              <a:rPr lang="en-US" sz="2400" dirty="0" smtClean="0">
                <a:latin typeface="Georgia" pitchFamily="18" charset="0"/>
              </a:rPr>
              <a:t>TOKENS :-</a:t>
            </a:r>
          </a:p>
          <a:p>
            <a:pPr lvl="5" algn="just">
              <a:lnSpc>
                <a:spcPct val="125000"/>
              </a:lnSpc>
              <a:spcBef>
                <a:spcPts val="900"/>
              </a:spcBef>
            </a:pPr>
            <a:r>
              <a:rPr lang="en-US" sz="2400" dirty="0" smtClean="0">
                <a:latin typeface="Georgia" pitchFamily="18" charset="0"/>
              </a:rPr>
              <a:t>		Constant :- 10, 15</a:t>
            </a:r>
          </a:p>
          <a:p>
            <a:pPr lvl="5" algn="just">
              <a:lnSpc>
                <a:spcPct val="125000"/>
              </a:lnSpc>
              <a:spcBef>
                <a:spcPts val="900"/>
              </a:spcBef>
            </a:pPr>
            <a:r>
              <a:rPr lang="en-US" sz="2400" dirty="0" smtClean="0">
                <a:latin typeface="Georgia" pitchFamily="18" charset="0"/>
              </a:rPr>
              <a:t>		Operator :- &gt;, =, </a:t>
            </a:r>
          </a:p>
          <a:p>
            <a:pPr lvl="5" algn="just">
              <a:lnSpc>
                <a:spcPct val="125000"/>
              </a:lnSpc>
              <a:spcBef>
                <a:spcPts val="900"/>
              </a:spcBef>
            </a:pPr>
            <a:r>
              <a:rPr lang="en-US" sz="2400" dirty="0" smtClean="0">
                <a:latin typeface="Georgia" pitchFamily="18" charset="0"/>
              </a:rPr>
              <a:t>Variable :- l, A, P</a:t>
            </a:r>
          </a:p>
          <a:p>
            <a:pPr lvl="5" algn="just">
              <a:lnSpc>
                <a:spcPct val="125000"/>
              </a:lnSpc>
              <a:spcBef>
                <a:spcPts val="900"/>
              </a:spcBef>
            </a:pPr>
            <a:r>
              <a:rPr lang="en-US" sz="2400" dirty="0" smtClean="0">
                <a:latin typeface="Georgia" pitchFamily="18" charset="0"/>
              </a:rPr>
              <a:t>Strings  :- ‘AAA’, ‘-‘</a:t>
            </a:r>
          </a:p>
          <a:p>
            <a:pPr lvl="5" algn="just">
              <a:lnSpc>
                <a:spcPct val="125000"/>
              </a:lnSpc>
              <a:spcBef>
                <a:spcPts val="900"/>
              </a:spcBef>
            </a:pPr>
            <a:r>
              <a:rPr lang="en-US" sz="2400" dirty="0" smtClean="0">
                <a:latin typeface="Georgia" pitchFamily="18" charset="0"/>
              </a:rPr>
              <a:t>Special characters :- ‘,’, @, $</a:t>
            </a:r>
          </a:p>
          <a:p>
            <a:pPr lvl="5" algn="just">
              <a:lnSpc>
                <a:spcPct val="125000"/>
              </a:lnSpc>
              <a:spcBef>
                <a:spcPts val="900"/>
              </a:spcBef>
            </a:pPr>
            <a:r>
              <a:rPr lang="en-US" sz="2400" dirty="0" smtClean="0">
                <a:latin typeface="Georgia" pitchFamily="18" charset="0"/>
              </a:rPr>
              <a:t>Keywords :- if, else, </a:t>
            </a:r>
            <a:r>
              <a:rPr lang="en-US" sz="2400" dirty="0" err="1" smtClean="0">
                <a:latin typeface="Georgia" pitchFamily="18" charset="0"/>
              </a:rPr>
              <a:t>int</a:t>
            </a:r>
            <a:r>
              <a:rPr lang="en-US" sz="2400" dirty="0" smtClean="0">
                <a:latin typeface="Georgia" pitchFamily="18" charset="0"/>
              </a:rPr>
              <a:t>…...</a:t>
            </a:r>
          </a:p>
        </p:txBody>
      </p:sp>
    </p:spTree>
    <p:extLst>
      <p:ext uri="{BB962C8B-B14F-4D97-AF65-F5344CB8AC3E}">
        <p14:creationId xmlns:p14="http://schemas.microsoft.com/office/powerpoint/2010/main" val="37794512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Structure or Phases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1894814"/>
          </a:xfrm>
          <a:prstGeom prst="rect">
            <a:avLst/>
          </a:prstGeom>
        </p:spPr>
        <p:txBody>
          <a:bodyPr wrap="square">
            <a:spAutoFit/>
          </a:bodyPr>
          <a:lstStyle/>
          <a:p>
            <a:pPr marL="539750" indent="-539750" algn="just">
              <a:lnSpc>
                <a:spcPct val="125000"/>
              </a:lnSpc>
              <a:spcBef>
                <a:spcPts val="900"/>
              </a:spcBef>
            </a:pPr>
            <a:r>
              <a:rPr lang="en-US" sz="2400" b="1" dirty="0" smtClean="0">
                <a:solidFill>
                  <a:srgbClr val="0070C0"/>
                </a:solidFill>
                <a:latin typeface="Georgia" pitchFamily="18" charset="0"/>
              </a:rPr>
              <a:t>2)  Syntax Analyzer</a:t>
            </a:r>
            <a:r>
              <a:rPr lang="en-US" sz="2400" dirty="0" smtClean="0">
                <a:latin typeface="Georgia" pitchFamily="18" charset="0"/>
              </a:rPr>
              <a:t>- The second phase syntax analyzer create parse tree &amp; check the given syntax properly use by the user. If tree is not generated successes fully then error transfer to the error handler.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819747"/>
            <a:ext cx="5040560" cy="392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398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Structure or Phases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4780219"/>
          </a:xfrm>
          <a:prstGeom prst="rect">
            <a:avLst/>
          </a:prstGeom>
        </p:spPr>
        <p:txBody>
          <a:bodyPr wrap="square">
            <a:spAutoFit/>
          </a:bodyPr>
          <a:lstStyle/>
          <a:p>
            <a:pPr marL="539750" indent="-539750" algn="just">
              <a:lnSpc>
                <a:spcPct val="125000"/>
              </a:lnSpc>
              <a:spcBef>
                <a:spcPts val="900"/>
              </a:spcBef>
            </a:pPr>
            <a:r>
              <a:rPr lang="en-US" sz="2400" b="1" dirty="0" smtClean="0">
                <a:solidFill>
                  <a:srgbClr val="0070C0"/>
                </a:solidFill>
                <a:latin typeface="Georgia" pitchFamily="18" charset="0"/>
              </a:rPr>
              <a:t>3) Intermediate Code Generator</a:t>
            </a:r>
            <a:r>
              <a:rPr lang="en-US" sz="2400" dirty="0" smtClean="0">
                <a:latin typeface="Georgia" pitchFamily="18" charset="0"/>
              </a:rPr>
              <a:t>- The third phase intermediate code generator read the actual value for the variable &amp; returns the desired result. This phase Sign the actual value for the variable.</a:t>
            </a:r>
          </a:p>
          <a:p>
            <a:pPr marL="539750" indent="-539750" algn="just">
              <a:lnSpc>
                <a:spcPct val="125000"/>
              </a:lnSpc>
              <a:spcBef>
                <a:spcPts val="900"/>
              </a:spcBef>
            </a:pPr>
            <a:r>
              <a:rPr lang="en-US" sz="2400" dirty="0" smtClean="0">
                <a:latin typeface="Georgia" pitchFamily="18" charset="0"/>
              </a:rPr>
              <a:t>	For ex:- 1) if A=10 then,</a:t>
            </a:r>
          </a:p>
          <a:p>
            <a:pPr marL="539750" indent="-539750" algn="just">
              <a:lnSpc>
                <a:spcPct val="125000"/>
              </a:lnSpc>
              <a:spcBef>
                <a:spcPts val="900"/>
              </a:spcBef>
            </a:pPr>
            <a:r>
              <a:rPr lang="en-US" sz="2400" dirty="0" smtClean="0">
                <a:latin typeface="Georgia" pitchFamily="18" charset="0"/>
              </a:rPr>
              <a:t>				L=15</a:t>
            </a:r>
          </a:p>
          <a:p>
            <a:pPr marL="539750" indent="-539750" algn="just">
              <a:lnSpc>
                <a:spcPct val="125000"/>
              </a:lnSpc>
              <a:spcBef>
                <a:spcPts val="900"/>
              </a:spcBef>
            </a:pPr>
            <a:r>
              <a:rPr lang="en-US" sz="2400" dirty="0" smtClean="0">
                <a:latin typeface="Georgia" pitchFamily="18" charset="0"/>
              </a:rPr>
              <a:t>		          2) if A=100 then,</a:t>
            </a:r>
          </a:p>
          <a:p>
            <a:pPr marL="539750" indent="-539750" algn="just">
              <a:lnSpc>
                <a:spcPct val="125000"/>
              </a:lnSpc>
              <a:spcBef>
                <a:spcPts val="900"/>
              </a:spcBef>
            </a:pPr>
            <a:r>
              <a:rPr lang="en-US" sz="2400" dirty="0" smtClean="0">
                <a:latin typeface="Georgia" pitchFamily="18" charset="0"/>
              </a:rPr>
              <a:t>                                      l=100</a:t>
            </a:r>
          </a:p>
          <a:p>
            <a:pPr marL="539750" indent="-539750" algn="just">
              <a:lnSpc>
                <a:spcPct val="125000"/>
              </a:lnSpc>
              <a:spcBef>
                <a:spcPts val="900"/>
              </a:spcBef>
            </a:pPr>
            <a:endParaRPr lang="en-US" sz="2400" dirty="0" smtClean="0">
              <a:latin typeface="Georgia" pitchFamily="18" charset="0"/>
            </a:endParaRPr>
          </a:p>
        </p:txBody>
      </p:sp>
    </p:spTree>
    <p:extLst>
      <p:ext uri="{BB962C8B-B14F-4D97-AF65-F5344CB8AC3E}">
        <p14:creationId xmlns:p14="http://schemas.microsoft.com/office/powerpoint/2010/main" val="18806190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Structure or Phases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5934381"/>
          </a:xfrm>
          <a:prstGeom prst="rect">
            <a:avLst/>
          </a:prstGeom>
        </p:spPr>
        <p:txBody>
          <a:bodyPr wrap="square">
            <a:spAutoFit/>
          </a:bodyPr>
          <a:lstStyle/>
          <a:p>
            <a:pPr marL="539750" indent="-539750" algn="just">
              <a:lnSpc>
                <a:spcPct val="125000"/>
              </a:lnSpc>
              <a:spcBef>
                <a:spcPts val="900"/>
              </a:spcBef>
            </a:pPr>
            <a:r>
              <a:rPr lang="en-US" sz="2400" b="1" dirty="0">
                <a:solidFill>
                  <a:srgbClr val="0070C0"/>
                </a:solidFill>
                <a:latin typeface="Georgia" pitchFamily="18" charset="0"/>
              </a:rPr>
              <a:t>4</a:t>
            </a:r>
            <a:r>
              <a:rPr lang="en-US" sz="2400" b="1" dirty="0" smtClean="0">
                <a:solidFill>
                  <a:srgbClr val="0070C0"/>
                </a:solidFill>
                <a:latin typeface="Georgia" pitchFamily="18" charset="0"/>
              </a:rPr>
              <a:t>)  Code Optimization</a:t>
            </a:r>
            <a:r>
              <a:rPr lang="en-US" sz="2400" dirty="0" smtClean="0">
                <a:latin typeface="Georgia" pitchFamily="18" charset="0"/>
              </a:rPr>
              <a:t>- The code phase, code optimization is optimal &amp; it increases the speed of the programmer. Code optimization creates dummy variable &amp; reduce the program length.	</a:t>
            </a:r>
          </a:p>
          <a:p>
            <a:pPr marL="539750" indent="-539750" algn="just">
              <a:lnSpc>
                <a:spcPct val="125000"/>
              </a:lnSpc>
              <a:spcBef>
                <a:spcPts val="900"/>
              </a:spcBef>
            </a:pPr>
            <a:r>
              <a:rPr lang="en-US" sz="2400" dirty="0" smtClean="0">
                <a:latin typeface="Georgia" pitchFamily="18" charset="0"/>
              </a:rPr>
              <a:t>	For ex :- 		Y = A + B + C + 10;</a:t>
            </a:r>
          </a:p>
          <a:p>
            <a:pPr marL="539750" indent="-539750" algn="just">
              <a:lnSpc>
                <a:spcPct val="125000"/>
              </a:lnSpc>
              <a:spcBef>
                <a:spcPts val="900"/>
              </a:spcBef>
            </a:pPr>
            <a:r>
              <a:rPr lang="en-US" sz="2400" dirty="0" smtClean="0">
                <a:latin typeface="Georgia" pitchFamily="18" charset="0"/>
              </a:rPr>
              <a:t>	   			X = (A + B + C) / 3	 </a:t>
            </a:r>
          </a:p>
          <a:p>
            <a:pPr marL="539750" indent="-539750" algn="just">
              <a:lnSpc>
                <a:spcPct val="125000"/>
              </a:lnSpc>
              <a:spcBef>
                <a:spcPts val="900"/>
              </a:spcBef>
            </a:pPr>
            <a:r>
              <a:rPr lang="en-US" sz="2400" dirty="0" smtClean="0">
                <a:latin typeface="Georgia" pitchFamily="18" charset="0"/>
              </a:rPr>
              <a:t>   				Z = (A + B + C * 6.2);</a:t>
            </a:r>
          </a:p>
          <a:p>
            <a:pPr marL="539750" indent="-539750" algn="just">
              <a:lnSpc>
                <a:spcPct val="125000"/>
              </a:lnSpc>
              <a:spcBef>
                <a:spcPts val="900"/>
              </a:spcBef>
            </a:pPr>
            <a:r>
              <a:rPr lang="en-US" sz="2400" dirty="0" smtClean="0">
                <a:latin typeface="Georgia" pitchFamily="18" charset="0"/>
              </a:rPr>
              <a:t>  				T = (A + B + C);</a:t>
            </a:r>
          </a:p>
          <a:p>
            <a:pPr marL="539750" indent="-539750" algn="just">
              <a:lnSpc>
                <a:spcPct val="125000"/>
              </a:lnSpc>
              <a:spcBef>
                <a:spcPts val="900"/>
              </a:spcBef>
            </a:pPr>
            <a:r>
              <a:rPr lang="en-US" sz="2400" dirty="0" smtClean="0">
                <a:latin typeface="Georgia" pitchFamily="18" charset="0"/>
              </a:rPr>
              <a:t>    				Y = T + 10;  X = T / 3;  Z = T * 6.2</a:t>
            </a:r>
          </a:p>
          <a:p>
            <a:pPr marL="539750" indent="-539750" algn="just">
              <a:lnSpc>
                <a:spcPct val="125000"/>
              </a:lnSpc>
              <a:spcBef>
                <a:spcPts val="900"/>
              </a:spcBef>
            </a:pPr>
            <a:r>
              <a:rPr lang="en-US" sz="2400" dirty="0" smtClean="0">
                <a:latin typeface="Georgia" pitchFamily="18" charset="0"/>
              </a:rPr>
              <a:t>			Here y, x, z is actual variable &amp; T is dummy variable.</a:t>
            </a:r>
          </a:p>
          <a:p>
            <a:pPr marL="539750" indent="-539750" algn="just">
              <a:lnSpc>
                <a:spcPct val="125000"/>
              </a:lnSpc>
              <a:spcBef>
                <a:spcPts val="900"/>
              </a:spcBef>
            </a:pPr>
            <a:endParaRPr lang="en-US" sz="2400" dirty="0" smtClean="0">
              <a:latin typeface="Georgia" pitchFamily="18" charset="0"/>
            </a:endParaRPr>
          </a:p>
        </p:txBody>
      </p:sp>
    </p:spTree>
    <p:extLst>
      <p:ext uri="{BB962C8B-B14F-4D97-AF65-F5344CB8AC3E}">
        <p14:creationId xmlns:p14="http://schemas.microsoft.com/office/powerpoint/2010/main" val="3044890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Structure or Phases of Compiler</a:t>
            </a:r>
            <a:endParaRPr lang="en-IN" sz="3200" b="1" i="1" dirty="0">
              <a:solidFill>
                <a:srgbClr val="E60000"/>
              </a:solidFill>
              <a:latin typeface="Bookman Old Style"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867494"/>
            <a:ext cx="7377434" cy="587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5709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Structure or Phases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5863144"/>
          </a:xfrm>
          <a:prstGeom prst="rect">
            <a:avLst/>
          </a:prstGeom>
        </p:spPr>
        <p:txBody>
          <a:bodyPr wrap="square">
            <a:spAutoFit/>
          </a:bodyPr>
          <a:lstStyle/>
          <a:p>
            <a:pPr marL="539750" indent="-539750" algn="just">
              <a:lnSpc>
                <a:spcPct val="125000"/>
              </a:lnSpc>
              <a:spcBef>
                <a:spcPts val="900"/>
              </a:spcBef>
            </a:pPr>
            <a:r>
              <a:rPr lang="en-US" sz="2400" b="1" dirty="0">
                <a:solidFill>
                  <a:srgbClr val="0070C0"/>
                </a:solidFill>
                <a:latin typeface="Georgia" pitchFamily="18" charset="0"/>
              </a:rPr>
              <a:t>5</a:t>
            </a:r>
            <a:r>
              <a:rPr lang="en-US" sz="2400" b="1" dirty="0" smtClean="0">
                <a:solidFill>
                  <a:srgbClr val="0070C0"/>
                </a:solidFill>
                <a:latin typeface="Georgia" pitchFamily="18" charset="0"/>
              </a:rPr>
              <a:t>)  Code Generator</a:t>
            </a:r>
            <a:r>
              <a:rPr lang="en-US" sz="2400" dirty="0" smtClean="0">
                <a:latin typeface="Georgia" pitchFamily="18" charset="0"/>
              </a:rPr>
              <a:t>- The fifth phase convert source program into the binary code (machine code) directly use by the system and print the information. Object code in the form of 0 &amp; 1 which is directly transferred to the CPU.</a:t>
            </a:r>
          </a:p>
          <a:p>
            <a:pPr marL="539750" indent="-539750" algn="just">
              <a:lnSpc>
                <a:spcPct val="125000"/>
              </a:lnSpc>
              <a:spcBef>
                <a:spcPts val="1800"/>
              </a:spcBef>
            </a:pPr>
            <a:r>
              <a:rPr lang="en-US" sz="2400" b="1" dirty="0" smtClean="0">
                <a:solidFill>
                  <a:srgbClr val="0070C0"/>
                </a:solidFill>
                <a:latin typeface="Georgia" pitchFamily="18" charset="0"/>
              </a:rPr>
              <a:t>6)	Table Management-  </a:t>
            </a:r>
            <a:r>
              <a:rPr lang="en-US" sz="2400" dirty="0" smtClean="0">
                <a:latin typeface="Georgia" pitchFamily="18" charset="0"/>
              </a:rPr>
              <a:t>The supported phase table management reserved sufficient memory for every variables such as </a:t>
            </a:r>
          </a:p>
          <a:p>
            <a:pPr marL="2368550" lvl="4" indent="-539750" algn="just">
              <a:lnSpc>
                <a:spcPct val="125000"/>
              </a:lnSpc>
              <a:spcBef>
                <a:spcPts val="900"/>
              </a:spcBef>
            </a:pPr>
            <a:r>
              <a:rPr lang="en-US" sz="2400" dirty="0" smtClean="0">
                <a:latin typeface="Georgia" pitchFamily="18" charset="0"/>
              </a:rPr>
              <a:t>integer: - 2 bytes</a:t>
            </a:r>
          </a:p>
          <a:p>
            <a:pPr marL="2368550" lvl="4" indent="-539750" algn="just">
              <a:lnSpc>
                <a:spcPct val="125000"/>
              </a:lnSpc>
              <a:spcBef>
                <a:spcPts val="900"/>
              </a:spcBef>
            </a:pPr>
            <a:r>
              <a:rPr lang="en-US" sz="2400" dirty="0" smtClean="0">
                <a:latin typeface="Georgia" pitchFamily="18" charset="0"/>
              </a:rPr>
              <a:t>float or Real :- 4 bytes</a:t>
            </a:r>
          </a:p>
          <a:p>
            <a:pPr marL="2368550" lvl="4" indent="-539750" algn="just">
              <a:lnSpc>
                <a:spcPct val="125000"/>
              </a:lnSpc>
              <a:spcBef>
                <a:spcPts val="900"/>
              </a:spcBef>
            </a:pPr>
            <a:r>
              <a:rPr lang="en-US" sz="2400" dirty="0" smtClean="0">
                <a:latin typeface="Georgia" pitchFamily="18" charset="0"/>
              </a:rPr>
              <a:t>char :- 1 bytes</a:t>
            </a:r>
          </a:p>
          <a:p>
            <a:pPr marL="539750" indent="-539750" algn="just">
              <a:lnSpc>
                <a:spcPct val="125000"/>
              </a:lnSpc>
              <a:spcBef>
                <a:spcPts val="900"/>
              </a:spcBef>
            </a:pPr>
            <a:endParaRPr lang="en-US" sz="2400" dirty="0" smtClean="0">
              <a:latin typeface="Georgia" pitchFamily="18" charset="0"/>
            </a:endParaRPr>
          </a:p>
        </p:txBody>
      </p:sp>
    </p:spTree>
    <p:extLst>
      <p:ext uri="{BB962C8B-B14F-4D97-AF65-F5344CB8AC3E}">
        <p14:creationId xmlns:p14="http://schemas.microsoft.com/office/powerpoint/2010/main" val="2298519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Structure or Phases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3279809"/>
          </a:xfrm>
          <a:prstGeom prst="rect">
            <a:avLst/>
          </a:prstGeom>
        </p:spPr>
        <p:txBody>
          <a:bodyPr wrap="square">
            <a:spAutoFit/>
          </a:bodyPr>
          <a:lstStyle/>
          <a:p>
            <a:pPr marL="539750" indent="-539750" algn="just">
              <a:lnSpc>
                <a:spcPct val="125000"/>
              </a:lnSpc>
              <a:spcBef>
                <a:spcPts val="900"/>
              </a:spcBef>
            </a:pPr>
            <a:r>
              <a:rPr lang="en-US" sz="2400" b="1" dirty="0" smtClean="0">
                <a:solidFill>
                  <a:srgbClr val="0070C0"/>
                </a:solidFill>
                <a:latin typeface="Georgia" pitchFamily="18" charset="0"/>
              </a:rPr>
              <a:t>7)  Error Handler</a:t>
            </a:r>
            <a:r>
              <a:rPr lang="en-US" sz="2400" dirty="0" smtClean="0">
                <a:latin typeface="Georgia" pitchFamily="18" charset="0"/>
              </a:rPr>
              <a:t>- This phase detect an error from different phases &amp; display the proper error massage so that user can easily remove this error. Error handler activates depending on the phases. Error handler activates when the error occurs during program execution. The common error messages are “undefined symbol”, “statement not terminates with semicolon”, “undefined data type” etc.</a:t>
            </a:r>
          </a:p>
        </p:txBody>
      </p:sp>
    </p:spTree>
    <p:extLst>
      <p:ext uri="{BB962C8B-B14F-4D97-AF65-F5344CB8AC3E}">
        <p14:creationId xmlns:p14="http://schemas.microsoft.com/office/powerpoint/2010/main" val="3637893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99030"/>
            <a:ext cx="8352928" cy="574323"/>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Compilers and Translators</a:t>
            </a:r>
            <a:endParaRPr lang="en-IN" sz="3600" b="1" i="1" dirty="0">
              <a:solidFill>
                <a:srgbClr val="E60000"/>
              </a:solidFill>
              <a:latin typeface="Bookman Old Style" pitchFamily="18" charset="0"/>
            </a:endParaRPr>
          </a:p>
        </p:txBody>
      </p:sp>
      <p:sp>
        <p:nvSpPr>
          <p:cNvPr id="8" name="Rectangle 7"/>
          <p:cNvSpPr/>
          <p:nvPr/>
        </p:nvSpPr>
        <p:spPr>
          <a:xfrm>
            <a:off x="0" y="1028343"/>
            <a:ext cx="9144000" cy="2092881"/>
          </a:xfrm>
          <a:prstGeom prst="rect">
            <a:avLst/>
          </a:prstGeom>
        </p:spPr>
        <p:txBody>
          <a:bodyPr wrap="square">
            <a:spAutoFit/>
          </a:bodyPr>
          <a:lstStyle/>
          <a:p>
            <a:pPr marL="342900" indent="-342900" algn="just">
              <a:lnSpc>
                <a:spcPct val="125000"/>
              </a:lnSpc>
              <a:spcBef>
                <a:spcPts val="1200"/>
              </a:spcBef>
              <a:buFont typeface="Wingdings" pitchFamily="2" charset="2"/>
              <a:buChar char="Ø"/>
            </a:pPr>
            <a:r>
              <a:rPr lang="en-US" sz="2400" dirty="0" smtClean="0">
                <a:latin typeface="Georgia" pitchFamily="18" charset="0"/>
              </a:rPr>
              <a:t>The </a:t>
            </a:r>
            <a:r>
              <a:rPr lang="en-US" sz="2400" dirty="0">
                <a:latin typeface="Georgia" pitchFamily="18" charset="0"/>
              </a:rPr>
              <a:t>input to the translator is a program written in a symbolic language and the information output from it is a program in the machine language</a:t>
            </a:r>
            <a:r>
              <a:rPr lang="en-US" sz="2400" dirty="0" smtClean="0">
                <a:latin typeface="Georgia" pitchFamily="18" charset="0"/>
              </a:rPr>
              <a:t>.</a:t>
            </a:r>
          </a:p>
          <a:p>
            <a:pPr algn="just">
              <a:lnSpc>
                <a:spcPct val="125000"/>
              </a:lnSpc>
              <a:spcBef>
                <a:spcPts val="1200"/>
              </a:spcBef>
            </a:pPr>
            <a:endParaRPr lang="en-IN" sz="2400" dirty="0">
              <a:latin typeface="Georgia"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824679"/>
            <a:ext cx="5751338"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640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Passes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5516895"/>
          </a:xfrm>
          <a:prstGeom prst="rect">
            <a:avLst/>
          </a:prstGeom>
        </p:spPr>
        <p:txBody>
          <a:bodyPr wrap="square">
            <a:spAutoFit/>
          </a:bodyPr>
          <a:lstStyle/>
          <a:p>
            <a:pPr marL="539750" indent="-539750" algn="just">
              <a:lnSpc>
                <a:spcPct val="125000"/>
              </a:lnSpc>
              <a:spcBef>
                <a:spcPts val="900"/>
              </a:spcBef>
              <a:buFont typeface="Wingdings" pitchFamily="2" charset="2"/>
              <a:buChar char="v"/>
            </a:pPr>
            <a:r>
              <a:rPr lang="en-US" sz="2400" dirty="0" smtClean="0">
                <a:latin typeface="Georgia" pitchFamily="18" charset="0"/>
              </a:rPr>
              <a:t>A phase is a logically operation that takes as input one representation of the source program and produce as output another representation. </a:t>
            </a:r>
          </a:p>
          <a:p>
            <a:pPr marL="539750" indent="-539750" algn="just">
              <a:lnSpc>
                <a:spcPct val="125000"/>
              </a:lnSpc>
              <a:spcBef>
                <a:spcPts val="900"/>
              </a:spcBef>
              <a:buFont typeface="Wingdings" pitchFamily="2" charset="2"/>
              <a:buChar char="v"/>
            </a:pPr>
            <a:r>
              <a:rPr lang="en-US" sz="2400" dirty="0" smtClean="0">
                <a:latin typeface="Georgia" pitchFamily="18" charset="0"/>
              </a:rPr>
              <a:t>For example, lexical analyzer takes input as source program and produce output as a stream of tokens.</a:t>
            </a:r>
          </a:p>
          <a:p>
            <a:pPr marL="539750" indent="-539750" algn="just">
              <a:lnSpc>
                <a:spcPct val="125000"/>
              </a:lnSpc>
              <a:spcBef>
                <a:spcPts val="900"/>
              </a:spcBef>
              <a:buFont typeface="Wingdings" pitchFamily="2" charset="2"/>
              <a:buChar char="v"/>
            </a:pPr>
            <a:r>
              <a:rPr lang="en-US" sz="2400" dirty="0" smtClean="0">
                <a:latin typeface="Georgia" pitchFamily="18" charset="0"/>
              </a:rPr>
              <a:t>In an implementation of compiler, portion of one or more phase are combined into a module called as a </a:t>
            </a:r>
            <a:r>
              <a:rPr lang="en-US" sz="2400" b="1" dirty="0" smtClean="0">
                <a:solidFill>
                  <a:srgbClr val="0070C0"/>
                </a:solidFill>
                <a:latin typeface="Georgia" pitchFamily="18" charset="0"/>
              </a:rPr>
              <a:t>pass</a:t>
            </a:r>
            <a:r>
              <a:rPr lang="en-US" sz="2400" dirty="0" smtClean="0">
                <a:latin typeface="Georgia" pitchFamily="18" charset="0"/>
              </a:rPr>
              <a:t>. </a:t>
            </a:r>
          </a:p>
          <a:p>
            <a:pPr marL="539750" indent="-539750" algn="just">
              <a:lnSpc>
                <a:spcPct val="125000"/>
              </a:lnSpc>
              <a:spcBef>
                <a:spcPts val="900"/>
              </a:spcBef>
              <a:buFont typeface="Wingdings" pitchFamily="2" charset="2"/>
              <a:buChar char="v"/>
            </a:pPr>
            <a:r>
              <a:rPr lang="en-US" sz="2400" dirty="0" smtClean="0">
                <a:latin typeface="Georgia" pitchFamily="18" charset="0"/>
              </a:rPr>
              <a:t>A pass reads the source program or output of the previous pass makes the transformation specified by its phase and writes output into an intermediate file, which may then be read by a subsequent </a:t>
            </a:r>
            <a:r>
              <a:rPr lang="en-US" sz="2400" smtClean="0">
                <a:latin typeface="Georgia" pitchFamily="18" charset="0"/>
              </a:rPr>
              <a:t>pass.</a:t>
            </a:r>
            <a:endParaRPr lang="en-US" sz="2400" dirty="0" smtClean="0">
              <a:latin typeface="Georgia" pitchFamily="18" charset="0"/>
            </a:endParaRPr>
          </a:p>
        </p:txBody>
      </p:sp>
    </p:spTree>
    <p:extLst>
      <p:ext uri="{BB962C8B-B14F-4D97-AF65-F5344CB8AC3E}">
        <p14:creationId xmlns:p14="http://schemas.microsoft.com/office/powerpoint/2010/main" val="4193493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Passes of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2054409"/>
          </a:xfrm>
          <a:prstGeom prst="rect">
            <a:avLst/>
          </a:prstGeom>
        </p:spPr>
        <p:txBody>
          <a:bodyPr wrap="square">
            <a:spAutoFit/>
          </a:bodyPr>
          <a:lstStyle/>
          <a:p>
            <a:pPr marL="539750" indent="-539750" algn="just">
              <a:lnSpc>
                <a:spcPct val="125000"/>
              </a:lnSpc>
              <a:spcBef>
                <a:spcPts val="900"/>
              </a:spcBef>
              <a:buFont typeface="Wingdings" pitchFamily="2" charset="2"/>
              <a:buChar char="v"/>
            </a:pPr>
            <a:r>
              <a:rPr lang="en-US" sz="2400" dirty="0" smtClean="0">
                <a:latin typeface="Georgia" pitchFamily="18" charset="0"/>
              </a:rPr>
              <a:t>If several phases are grouped into one pass, then the operation of the phases may be interleaved, with control alternating among several phases.</a:t>
            </a:r>
          </a:p>
          <a:p>
            <a:pPr algn="just">
              <a:lnSpc>
                <a:spcPct val="125000"/>
              </a:lnSpc>
              <a:spcBef>
                <a:spcPts val="900"/>
              </a:spcBef>
            </a:pPr>
            <a:endParaRPr lang="en-US" sz="2400" dirty="0" smtClean="0">
              <a:latin typeface="Georg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39567264"/>
              </p:ext>
            </p:extLst>
          </p:nvPr>
        </p:nvGraphicFramePr>
        <p:xfrm>
          <a:off x="5097" y="2492896"/>
          <a:ext cx="9138902" cy="4236720"/>
        </p:xfrm>
        <a:graphic>
          <a:graphicData uri="http://schemas.openxmlformats.org/drawingml/2006/table">
            <a:tbl>
              <a:tblPr firstRow="1" bandRow="1">
                <a:tableStyleId>{10A1B5D5-9B99-4C35-A422-299274C87663}</a:tableStyleId>
              </a:tblPr>
              <a:tblGrid>
                <a:gridCol w="4569451"/>
                <a:gridCol w="4569451"/>
              </a:tblGrid>
              <a:tr h="370840">
                <a:tc>
                  <a:txBody>
                    <a:bodyPr/>
                    <a:lstStyle/>
                    <a:p>
                      <a:pPr algn="ctr">
                        <a:spcBef>
                          <a:spcPts val="300"/>
                        </a:spcBef>
                        <a:spcAft>
                          <a:spcPts val="300"/>
                        </a:spcAft>
                      </a:pPr>
                      <a:r>
                        <a:rPr lang="en-IN" sz="2400" dirty="0" smtClean="0">
                          <a:latin typeface="Georgia" pitchFamily="18" charset="0"/>
                        </a:rPr>
                        <a:t>Pass</a:t>
                      </a:r>
                      <a:endParaRPr lang="en-IN" sz="2400" dirty="0">
                        <a:latin typeface="Georgia" pitchFamily="18" charset="0"/>
                      </a:endParaRPr>
                    </a:p>
                  </a:txBody>
                  <a:tcPr/>
                </a:tc>
                <a:tc>
                  <a:txBody>
                    <a:bodyPr/>
                    <a:lstStyle/>
                    <a:p>
                      <a:pPr algn="ctr">
                        <a:spcBef>
                          <a:spcPts val="300"/>
                        </a:spcBef>
                        <a:spcAft>
                          <a:spcPts val="300"/>
                        </a:spcAft>
                      </a:pPr>
                      <a:r>
                        <a:rPr lang="en-IN" sz="2400" dirty="0" smtClean="0">
                          <a:latin typeface="Georgia" pitchFamily="18" charset="0"/>
                        </a:rPr>
                        <a:t>Phase</a:t>
                      </a:r>
                      <a:endParaRPr lang="en-IN" sz="2400" dirty="0">
                        <a:latin typeface="Georgia" pitchFamily="18" charset="0"/>
                      </a:endParaRPr>
                    </a:p>
                  </a:txBody>
                  <a:tcPr/>
                </a:tc>
              </a:tr>
              <a:tr h="370840">
                <a:tc>
                  <a:txBody>
                    <a:bodyPr/>
                    <a:lstStyle/>
                    <a:p>
                      <a:pPr marL="363538" indent="-363538" algn="just">
                        <a:lnSpc>
                          <a:spcPct val="100000"/>
                        </a:lnSpc>
                        <a:spcBef>
                          <a:spcPts val="600"/>
                        </a:spcBef>
                        <a:spcAft>
                          <a:spcPts val="300"/>
                        </a:spcAft>
                        <a:buFont typeface="+mj-lt"/>
                        <a:buAutoNum type="arabicPeriod"/>
                      </a:pPr>
                      <a:r>
                        <a:rPr lang="en-US" sz="2200" dirty="0" smtClean="0">
                          <a:latin typeface="Georgia" pitchFamily="18" charset="0"/>
                        </a:rPr>
                        <a:t>Pass is a physical scan over a source program (number of times source code is scanned)</a:t>
                      </a:r>
                    </a:p>
                    <a:p>
                      <a:pPr marL="363538" indent="-363538" algn="just">
                        <a:lnSpc>
                          <a:spcPct val="100000"/>
                        </a:lnSpc>
                        <a:spcBef>
                          <a:spcPts val="0"/>
                        </a:spcBef>
                        <a:spcAft>
                          <a:spcPts val="300"/>
                        </a:spcAft>
                        <a:buFont typeface="+mj-lt"/>
                        <a:buAutoNum type="arabicPeriod"/>
                      </a:pPr>
                      <a:endParaRPr lang="en-US" sz="2200" dirty="0" smtClean="0">
                        <a:latin typeface="Georgia" pitchFamily="18" charset="0"/>
                      </a:endParaRPr>
                    </a:p>
                    <a:p>
                      <a:pPr marL="363538" indent="-363538" algn="just">
                        <a:lnSpc>
                          <a:spcPct val="100000"/>
                        </a:lnSpc>
                        <a:spcBef>
                          <a:spcPts val="0"/>
                        </a:spcBef>
                        <a:spcAft>
                          <a:spcPts val="300"/>
                        </a:spcAft>
                        <a:buFont typeface="+mj-lt"/>
                        <a:buAutoNum type="arabicPeriod"/>
                      </a:pPr>
                      <a:endParaRPr lang="en-US" sz="2200" dirty="0" smtClean="0">
                        <a:latin typeface="Georgia" pitchFamily="18" charset="0"/>
                      </a:endParaRPr>
                    </a:p>
                    <a:p>
                      <a:pPr marL="363538" indent="-363538" algn="just">
                        <a:lnSpc>
                          <a:spcPct val="100000"/>
                        </a:lnSpc>
                        <a:spcBef>
                          <a:spcPts val="0"/>
                        </a:spcBef>
                        <a:spcAft>
                          <a:spcPts val="300"/>
                        </a:spcAft>
                        <a:buFont typeface="+mj-lt"/>
                        <a:buAutoNum type="arabicPeriod"/>
                      </a:pPr>
                      <a:r>
                        <a:rPr lang="en-US" sz="2200" dirty="0" smtClean="0">
                          <a:latin typeface="Georgia" pitchFamily="18" charset="0"/>
                        </a:rPr>
                        <a:t>It creates an intermediate file between each pass</a:t>
                      </a:r>
                    </a:p>
                    <a:p>
                      <a:pPr marL="363538" indent="-363538" algn="just">
                        <a:lnSpc>
                          <a:spcPct val="100000"/>
                        </a:lnSpc>
                        <a:spcBef>
                          <a:spcPts val="600"/>
                        </a:spcBef>
                        <a:spcAft>
                          <a:spcPts val="300"/>
                        </a:spcAft>
                        <a:buFont typeface="+mj-lt"/>
                        <a:buAutoNum type="arabicPeriod"/>
                      </a:pPr>
                      <a:r>
                        <a:rPr lang="en-US" sz="2200" dirty="0" smtClean="0">
                          <a:latin typeface="Georgia" pitchFamily="18" charset="0"/>
                        </a:rPr>
                        <a:t>Splitting the scanning process into number of passes reduces memory</a:t>
                      </a:r>
                    </a:p>
                  </a:txBody>
                  <a:tcPr/>
                </a:tc>
                <a:tc>
                  <a:txBody>
                    <a:bodyPr/>
                    <a:lstStyle/>
                    <a:p>
                      <a:pPr marL="363538" indent="-363538" algn="just">
                        <a:spcBef>
                          <a:spcPts val="600"/>
                        </a:spcBef>
                        <a:spcAft>
                          <a:spcPts val="300"/>
                        </a:spcAft>
                        <a:buFont typeface="+mj-lt"/>
                        <a:buAutoNum type="arabicPeriod"/>
                      </a:pPr>
                      <a:r>
                        <a:rPr lang="en-US" sz="2200" dirty="0" smtClean="0">
                          <a:latin typeface="Georgia" pitchFamily="18" charset="0"/>
                        </a:rPr>
                        <a:t>It is a logically operation that takes as input in one representation of the source program and produces as output in another representation.</a:t>
                      </a:r>
                    </a:p>
                    <a:p>
                      <a:pPr marL="363538" indent="-363538" algn="just">
                        <a:spcBef>
                          <a:spcPts val="600"/>
                        </a:spcBef>
                        <a:spcAft>
                          <a:spcPts val="300"/>
                        </a:spcAft>
                        <a:buFont typeface="+mj-lt"/>
                        <a:buAutoNum type="arabicPeriod"/>
                      </a:pPr>
                      <a:r>
                        <a:rPr lang="en-US" sz="2200" dirty="0" smtClean="0">
                          <a:latin typeface="Georgia" pitchFamily="18" charset="0"/>
                        </a:rPr>
                        <a:t>It does not need any file between phases</a:t>
                      </a:r>
                    </a:p>
                    <a:p>
                      <a:pPr marL="363538" indent="-363538" algn="just">
                        <a:spcBef>
                          <a:spcPts val="600"/>
                        </a:spcBef>
                        <a:spcAft>
                          <a:spcPts val="300"/>
                        </a:spcAft>
                        <a:buFont typeface="+mj-lt"/>
                        <a:buAutoNum type="arabicPeriod"/>
                      </a:pPr>
                      <a:r>
                        <a:rPr lang="en-US" sz="2200" dirty="0" smtClean="0">
                          <a:latin typeface="Georgia" pitchFamily="18" charset="0"/>
                        </a:rPr>
                        <a:t>It reduces a complexity rather than memory</a:t>
                      </a:r>
                    </a:p>
                    <a:p>
                      <a:pPr>
                        <a:spcBef>
                          <a:spcPts val="300"/>
                        </a:spcBef>
                        <a:spcAft>
                          <a:spcPts val="300"/>
                        </a:spcAft>
                      </a:pPr>
                      <a:endParaRPr lang="en-IN" sz="2400" dirty="0">
                        <a:latin typeface="Georgia" pitchFamily="18" charset="0"/>
                      </a:endParaRPr>
                    </a:p>
                  </a:txBody>
                  <a:tcPr/>
                </a:tc>
              </a:tr>
            </a:tbl>
          </a:graphicData>
        </a:graphic>
      </p:graphicFrame>
    </p:spTree>
    <p:extLst>
      <p:ext uri="{BB962C8B-B14F-4D97-AF65-F5344CB8AC3E}">
        <p14:creationId xmlns:p14="http://schemas.microsoft.com/office/powerpoint/2010/main" val="24675582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Single Pass and Multi Pass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3093154"/>
          </a:xfrm>
          <a:prstGeom prst="rect">
            <a:avLst/>
          </a:prstGeom>
        </p:spPr>
        <p:txBody>
          <a:bodyPr wrap="square">
            <a:spAutoFit/>
          </a:bodyPr>
          <a:lstStyle/>
          <a:p>
            <a:pPr algn="just">
              <a:lnSpc>
                <a:spcPct val="125000"/>
              </a:lnSpc>
              <a:spcBef>
                <a:spcPts val="900"/>
              </a:spcBef>
            </a:pPr>
            <a:r>
              <a:rPr lang="en-US" sz="2400" dirty="0">
                <a:latin typeface="Georgia" pitchFamily="18" charset="0"/>
              </a:rPr>
              <a:t>	</a:t>
            </a:r>
            <a:r>
              <a:rPr lang="en-US" sz="2400" dirty="0" smtClean="0">
                <a:latin typeface="Georgia" pitchFamily="18" charset="0"/>
              </a:rPr>
              <a:t>A </a:t>
            </a:r>
            <a:r>
              <a:rPr lang="en-US" sz="2400" b="1" dirty="0" smtClean="0">
                <a:solidFill>
                  <a:srgbClr val="0070C0"/>
                </a:solidFill>
                <a:latin typeface="Georgia" pitchFamily="18" charset="0"/>
              </a:rPr>
              <a:t>Compiler pass </a:t>
            </a:r>
            <a:r>
              <a:rPr lang="en-US" sz="2400" dirty="0" smtClean="0">
                <a:latin typeface="Georgia" pitchFamily="18" charset="0"/>
              </a:rPr>
              <a:t>refers to the traversal of a compiler through the entire program. Compiler pass are two types: Single Pass Compiler, and Two Pass Compiler or Multi Pass Compiler. These are explained as following below.</a:t>
            </a:r>
          </a:p>
          <a:p>
            <a:pPr algn="just">
              <a:lnSpc>
                <a:spcPct val="125000"/>
              </a:lnSpc>
              <a:spcBef>
                <a:spcPts val="1800"/>
              </a:spcBef>
            </a:pPr>
            <a:r>
              <a:rPr lang="en-US" sz="2400" b="1" dirty="0" smtClean="0">
                <a:solidFill>
                  <a:srgbClr val="002060"/>
                </a:solidFill>
                <a:latin typeface="Georgia" pitchFamily="18" charset="0"/>
              </a:rPr>
              <a:t>Single Pass Compiler: </a:t>
            </a:r>
            <a:r>
              <a:rPr lang="en-US" sz="2400" dirty="0" smtClean="0">
                <a:latin typeface="Georgia" pitchFamily="18" charset="0"/>
              </a:rPr>
              <a:t>If we combine or group all the phases of compiler design in a single module known as single pass compiler.</a:t>
            </a:r>
          </a:p>
        </p:txBody>
      </p:sp>
    </p:spTree>
    <p:extLst>
      <p:ext uri="{BB962C8B-B14F-4D97-AF65-F5344CB8AC3E}">
        <p14:creationId xmlns:p14="http://schemas.microsoft.com/office/powerpoint/2010/main" val="1458849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Single Pass and Multi Pass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509820"/>
          </a:xfrm>
          <a:prstGeom prst="rect">
            <a:avLst/>
          </a:prstGeom>
        </p:spPr>
        <p:txBody>
          <a:bodyPr wrap="square">
            <a:spAutoFit/>
          </a:bodyPr>
          <a:lstStyle/>
          <a:p>
            <a:pPr algn="just">
              <a:lnSpc>
                <a:spcPct val="125000"/>
              </a:lnSpc>
              <a:spcBef>
                <a:spcPts val="900"/>
              </a:spcBef>
            </a:pPr>
            <a:r>
              <a:rPr lang="en-US" sz="2400" dirty="0">
                <a:latin typeface="Georgia" pitchFamily="18" charset="0"/>
              </a:rPr>
              <a:t>	</a:t>
            </a:r>
            <a:endParaRPr lang="en-US" sz="2400" dirty="0" smtClean="0">
              <a:latin typeface="Georgia" pitchFamily="18" charset="0"/>
            </a:endParaRPr>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912068"/>
            <a:ext cx="6912768"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6329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Single Pass and Multi Pass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5588133"/>
          </a:xfrm>
          <a:prstGeom prst="rect">
            <a:avLst/>
          </a:prstGeom>
        </p:spPr>
        <p:txBody>
          <a:bodyPr wrap="square">
            <a:spAutoFit/>
          </a:bodyPr>
          <a:lstStyle/>
          <a:p>
            <a:pPr algn="just">
              <a:lnSpc>
                <a:spcPct val="125000"/>
              </a:lnSpc>
              <a:spcBef>
                <a:spcPts val="900"/>
              </a:spcBef>
            </a:pPr>
            <a:r>
              <a:rPr lang="en-US" sz="2400" dirty="0" smtClean="0">
                <a:latin typeface="Georgia" pitchFamily="18" charset="0"/>
              </a:rPr>
              <a:t>	In above diagram there are all 6 phases are grouped in a single module, some points of single pass compiler is as:</a:t>
            </a:r>
          </a:p>
          <a:p>
            <a:pPr marL="457200" indent="-457200" algn="just">
              <a:lnSpc>
                <a:spcPct val="125000"/>
              </a:lnSpc>
              <a:spcBef>
                <a:spcPts val="900"/>
              </a:spcBef>
              <a:buFont typeface="+mj-lt"/>
              <a:buAutoNum type="arabicParenR"/>
            </a:pPr>
            <a:r>
              <a:rPr lang="en-US" sz="2400" dirty="0" smtClean="0">
                <a:latin typeface="Georgia" pitchFamily="18" charset="0"/>
              </a:rPr>
              <a:t>A one pass/single pass compiler is that type of compiler that passes through the part of each compilation unit exactly once.</a:t>
            </a:r>
          </a:p>
          <a:p>
            <a:pPr marL="457200" indent="-457200" algn="just">
              <a:lnSpc>
                <a:spcPct val="125000"/>
              </a:lnSpc>
              <a:spcBef>
                <a:spcPts val="900"/>
              </a:spcBef>
              <a:buFont typeface="+mj-lt"/>
              <a:buAutoNum type="arabicParenR"/>
            </a:pPr>
            <a:r>
              <a:rPr lang="en-US" sz="2400" dirty="0" smtClean="0">
                <a:latin typeface="Georgia" pitchFamily="18" charset="0"/>
              </a:rPr>
              <a:t>Single pass compiler is faster and smaller than the multi pass compiler.</a:t>
            </a:r>
          </a:p>
          <a:p>
            <a:pPr marL="457200" indent="-457200" algn="just">
              <a:lnSpc>
                <a:spcPct val="125000"/>
              </a:lnSpc>
              <a:spcBef>
                <a:spcPts val="900"/>
              </a:spcBef>
              <a:buFont typeface="+mj-lt"/>
              <a:buAutoNum type="arabicParenR"/>
            </a:pPr>
            <a:r>
              <a:rPr lang="en-US" sz="2400" dirty="0" smtClean="0">
                <a:latin typeface="Georgia" pitchFamily="18" charset="0"/>
              </a:rPr>
              <a:t>As a disadvantage of single pass compiler is that it is less efficient in comparison with </a:t>
            </a:r>
            <a:r>
              <a:rPr lang="en-US" sz="2400" dirty="0" err="1" smtClean="0">
                <a:latin typeface="Georgia" pitchFamily="18" charset="0"/>
              </a:rPr>
              <a:t>multipass</a:t>
            </a:r>
            <a:r>
              <a:rPr lang="en-US" sz="2400" dirty="0" smtClean="0">
                <a:latin typeface="Georgia" pitchFamily="18" charset="0"/>
              </a:rPr>
              <a:t> compiler.</a:t>
            </a:r>
          </a:p>
          <a:p>
            <a:pPr marL="457200" indent="-457200" algn="just">
              <a:lnSpc>
                <a:spcPct val="125000"/>
              </a:lnSpc>
              <a:spcBef>
                <a:spcPts val="900"/>
              </a:spcBef>
              <a:buFont typeface="+mj-lt"/>
              <a:buAutoNum type="arabicParenR"/>
            </a:pPr>
            <a:r>
              <a:rPr lang="en-US" sz="2400" dirty="0" smtClean="0">
                <a:latin typeface="Georgia" pitchFamily="18" charset="0"/>
              </a:rPr>
              <a:t>Single pass compiler is one that processes the input exactly once, so going directly from lexical analysis to code generator, and then going back for the next read.</a:t>
            </a:r>
          </a:p>
        </p:txBody>
      </p:sp>
    </p:spTree>
    <p:extLst>
      <p:ext uri="{BB962C8B-B14F-4D97-AF65-F5344CB8AC3E}">
        <p14:creationId xmlns:p14="http://schemas.microsoft.com/office/powerpoint/2010/main" val="4223628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Single Pass and Multi Pass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4131900"/>
          </a:xfrm>
          <a:prstGeom prst="rect">
            <a:avLst/>
          </a:prstGeom>
        </p:spPr>
        <p:txBody>
          <a:bodyPr wrap="square">
            <a:spAutoFit/>
          </a:bodyPr>
          <a:lstStyle/>
          <a:p>
            <a:pPr algn="just">
              <a:lnSpc>
                <a:spcPct val="125000"/>
              </a:lnSpc>
              <a:spcBef>
                <a:spcPts val="900"/>
              </a:spcBef>
            </a:pPr>
            <a:r>
              <a:rPr lang="en-US" sz="2400" b="1" dirty="0" smtClean="0">
                <a:solidFill>
                  <a:srgbClr val="0070C0"/>
                </a:solidFill>
                <a:latin typeface="Georgia" pitchFamily="18" charset="0"/>
              </a:rPr>
              <a:t>Problems with single pass compiler: </a:t>
            </a:r>
          </a:p>
          <a:p>
            <a:pPr marL="457200" indent="-457200" algn="just">
              <a:lnSpc>
                <a:spcPct val="125000"/>
              </a:lnSpc>
              <a:spcBef>
                <a:spcPts val="900"/>
              </a:spcBef>
              <a:buFont typeface="+mj-lt"/>
              <a:buAutoNum type="arabicParenR"/>
            </a:pPr>
            <a:r>
              <a:rPr lang="en-US" sz="2400" dirty="0" smtClean="0">
                <a:latin typeface="Georgia" pitchFamily="18" charset="0"/>
              </a:rPr>
              <a:t>We can not optimize very well due to the context of expressions are limited.</a:t>
            </a:r>
          </a:p>
          <a:p>
            <a:pPr marL="457200" indent="-457200" algn="just">
              <a:lnSpc>
                <a:spcPct val="125000"/>
              </a:lnSpc>
              <a:spcBef>
                <a:spcPts val="900"/>
              </a:spcBef>
              <a:buFont typeface="+mj-lt"/>
              <a:buAutoNum type="arabicParenR"/>
            </a:pPr>
            <a:r>
              <a:rPr lang="en-US" sz="2400" dirty="0" smtClean="0">
                <a:latin typeface="Georgia" pitchFamily="18" charset="0"/>
              </a:rPr>
              <a:t>As we can’t backup and process, it again so grammar should be limited or simplified.</a:t>
            </a:r>
          </a:p>
          <a:p>
            <a:pPr marL="457200" indent="-457200" algn="just">
              <a:lnSpc>
                <a:spcPct val="125000"/>
              </a:lnSpc>
              <a:spcBef>
                <a:spcPts val="900"/>
              </a:spcBef>
              <a:buFont typeface="+mj-lt"/>
              <a:buAutoNum type="arabicParenR"/>
            </a:pPr>
            <a:r>
              <a:rPr lang="en-US" sz="2400" dirty="0" smtClean="0">
                <a:latin typeface="Georgia" pitchFamily="18" charset="0"/>
              </a:rPr>
              <a:t>Command interpreters such as bash/</a:t>
            </a:r>
            <a:r>
              <a:rPr lang="en-US" sz="2400" dirty="0" err="1" smtClean="0">
                <a:latin typeface="Georgia" pitchFamily="18" charset="0"/>
              </a:rPr>
              <a:t>sh</a:t>
            </a:r>
            <a:r>
              <a:rPr lang="en-US" sz="2400" dirty="0" smtClean="0">
                <a:latin typeface="Georgia" pitchFamily="18" charset="0"/>
              </a:rPr>
              <a:t>/</a:t>
            </a:r>
            <a:r>
              <a:rPr lang="en-US" sz="2400" dirty="0" err="1" smtClean="0">
                <a:latin typeface="Georgia" pitchFamily="18" charset="0"/>
              </a:rPr>
              <a:t>tcsh</a:t>
            </a:r>
            <a:r>
              <a:rPr lang="en-US" sz="2400" dirty="0" smtClean="0">
                <a:latin typeface="Georgia" pitchFamily="18" charset="0"/>
              </a:rPr>
              <a:t> can be considered as Single pass compiler, but they also execute entry as soon as they are processed.</a:t>
            </a:r>
          </a:p>
        </p:txBody>
      </p:sp>
    </p:spTree>
    <p:extLst>
      <p:ext uri="{BB962C8B-B14F-4D97-AF65-F5344CB8AC3E}">
        <p14:creationId xmlns:p14="http://schemas.microsoft.com/office/powerpoint/2010/main" val="2959102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Single Pass and Multi Pass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4247317"/>
          </a:xfrm>
          <a:prstGeom prst="rect">
            <a:avLst/>
          </a:prstGeom>
        </p:spPr>
        <p:txBody>
          <a:bodyPr wrap="square">
            <a:spAutoFit/>
          </a:bodyPr>
          <a:lstStyle/>
          <a:p>
            <a:pPr algn="just">
              <a:lnSpc>
                <a:spcPct val="125000"/>
              </a:lnSpc>
              <a:spcBef>
                <a:spcPts val="900"/>
              </a:spcBef>
            </a:pPr>
            <a:r>
              <a:rPr lang="en-US" sz="2400" b="1" dirty="0" smtClean="0">
                <a:solidFill>
                  <a:srgbClr val="002060"/>
                </a:solidFill>
                <a:latin typeface="Georgia" pitchFamily="18" charset="0"/>
              </a:rPr>
              <a:t>Two Pass or Multi Pass Compiler: </a:t>
            </a:r>
            <a:r>
              <a:rPr lang="en-US" sz="2400" dirty="0" smtClean="0">
                <a:latin typeface="Georgia" pitchFamily="18" charset="0"/>
              </a:rPr>
              <a:t>A Two pass/multi-pass Compiler is a type of compiler that processes the source code or abstract syntax tree of a program multiple times. In </a:t>
            </a:r>
            <a:r>
              <a:rPr lang="en-US" sz="2400" dirty="0" err="1" smtClean="0">
                <a:latin typeface="Georgia" pitchFamily="18" charset="0"/>
              </a:rPr>
              <a:t>multipass</a:t>
            </a:r>
            <a:r>
              <a:rPr lang="en-US" sz="2400" dirty="0" smtClean="0">
                <a:latin typeface="Georgia" pitchFamily="18" charset="0"/>
              </a:rPr>
              <a:t> Compiler we divide phases in two pass as:</a:t>
            </a:r>
          </a:p>
          <a:p>
            <a:pPr algn="just">
              <a:lnSpc>
                <a:spcPct val="125000"/>
              </a:lnSpc>
              <a:spcBef>
                <a:spcPts val="900"/>
              </a:spcBef>
            </a:pPr>
            <a:r>
              <a:rPr lang="en-US" sz="2400" dirty="0" smtClean="0">
                <a:solidFill>
                  <a:srgbClr val="0070C0"/>
                </a:solidFill>
                <a:latin typeface="Georgia" pitchFamily="18" charset="0"/>
              </a:rPr>
              <a:t>First Pass</a:t>
            </a:r>
            <a:r>
              <a:rPr lang="en-US" sz="2400" dirty="0" smtClean="0">
                <a:latin typeface="Georgia" pitchFamily="18" charset="0"/>
              </a:rPr>
              <a:t>: is refers as</a:t>
            </a:r>
          </a:p>
          <a:p>
            <a:pPr algn="just">
              <a:lnSpc>
                <a:spcPct val="125000"/>
              </a:lnSpc>
              <a:spcBef>
                <a:spcPts val="900"/>
              </a:spcBef>
            </a:pPr>
            <a:r>
              <a:rPr lang="en-US" sz="2400" dirty="0" smtClean="0">
                <a:latin typeface="Georgia" pitchFamily="18" charset="0"/>
              </a:rPr>
              <a:t>(a). Front end</a:t>
            </a:r>
          </a:p>
          <a:p>
            <a:pPr algn="just">
              <a:lnSpc>
                <a:spcPct val="125000"/>
              </a:lnSpc>
              <a:spcBef>
                <a:spcPts val="900"/>
              </a:spcBef>
            </a:pPr>
            <a:r>
              <a:rPr lang="en-US" sz="2400" dirty="0" smtClean="0">
                <a:latin typeface="Georgia" pitchFamily="18" charset="0"/>
              </a:rPr>
              <a:t>(b). Analytic part</a:t>
            </a:r>
          </a:p>
          <a:p>
            <a:pPr algn="just">
              <a:lnSpc>
                <a:spcPct val="125000"/>
              </a:lnSpc>
              <a:spcBef>
                <a:spcPts val="900"/>
              </a:spcBef>
            </a:pPr>
            <a:r>
              <a:rPr lang="en-US" sz="2400" dirty="0" smtClean="0">
                <a:latin typeface="Georgia" pitchFamily="18" charset="0"/>
              </a:rPr>
              <a:t>(c). Platform independent</a:t>
            </a:r>
          </a:p>
        </p:txBody>
      </p:sp>
    </p:spTree>
    <p:extLst>
      <p:ext uri="{BB962C8B-B14F-4D97-AF65-F5344CB8AC3E}">
        <p14:creationId xmlns:p14="http://schemas.microsoft.com/office/powerpoint/2010/main" val="2342394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Single Pass and Multi Pass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3741473"/>
          </a:xfrm>
          <a:prstGeom prst="rect">
            <a:avLst/>
          </a:prstGeom>
        </p:spPr>
        <p:txBody>
          <a:bodyPr wrap="square">
            <a:spAutoFit/>
          </a:bodyPr>
          <a:lstStyle/>
          <a:p>
            <a:pPr indent="893763" algn="just">
              <a:lnSpc>
                <a:spcPct val="125000"/>
              </a:lnSpc>
              <a:spcBef>
                <a:spcPts val="900"/>
              </a:spcBef>
            </a:pPr>
            <a:r>
              <a:rPr lang="en-US" sz="2400" dirty="0" smtClean="0">
                <a:latin typeface="Georgia" pitchFamily="18" charset="0"/>
              </a:rPr>
              <a:t>In first pass the included phases are as Lexical analyzer, syntax analyzer, semantic analyzer, intermediate code generator are work as front end and analytic part means all phases analyze the High level language and convert them three address code and first pass is platform independent because the output of first pass is as three address code which is useful for every system and the requirement is to change the code optimization and code generator phase which are comes to the second pass.</a:t>
            </a:r>
          </a:p>
        </p:txBody>
      </p:sp>
    </p:spTree>
    <p:extLst>
      <p:ext uri="{BB962C8B-B14F-4D97-AF65-F5344CB8AC3E}">
        <p14:creationId xmlns:p14="http://schemas.microsoft.com/office/powerpoint/2010/main" val="6984550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Single Pass and Multi Pass Compiler</a:t>
            </a:r>
            <a:endParaRPr lang="en-IN" sz="3200" b="1" i="1" dirty="0">
              <a:solidFill>
                <a:srgbClr val="E60000"/>
              </a:solidFill>
              <a:latin typeface="Bookman Old Style" pitchFamily="18" charset="0"/>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847262"/>
            <a:ext cx="6564386"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514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Single Pass and Multi Pass Compiler</a:t>
            </a:r>
            <a:endParaRPr lang="en-IN" sz="3200" b="1" i="1" dirty="0">
              <a:solidFill>
                <a:srgbClr val="E60000"/>
              </a:solidFill>
              <a:latin typeface="Bookman Old Style" pitchFamily="18" charset="0"/>
            </a:endParaRPr>
          </a:p>
        </p:txBody>
      </p:sp>
      <p:sp>
        <p:nvSpPr>
          <p:cNvPr id="8" name="Rectangle 7"/>
          <p:cNvSpPr/>
          <p:nvPr/>
        </p:nvSpPr>
        <p:spPr>
          <a:xfrm>
            <a:off x="0" y="980728"/>
            <a:ext cx="9144000" cy="6093976"/>
          </a:xfrm>
          <a:prstGeom prst="rect">
            <a:avLst/>
          </a:prstGeom>
        </p:spPr>
        <p:txBody>
          <a:bodyPr wrap="square">
            <a:spAutoFit/>
          </a:bodyPr>
          <a:lstStyle/>
          <a:p>
            <a:pPr algn="just">
              <a:lnSpc>
                <a:spcPct val="125000"/>
              </a:lnSpc>
              <a:spcBef>
                <a:spcPts val="900"/>
              </a:spcBef>
            </a:pPr>
            <a:r>
              <a:rPr lang="en-US" sz="2400" dirty="0" smtClean="0">
                <a:solidFill>
                  <a:srgbClr val="0070C0"/>
                </a:solidFill>
                <a:latin typeface="Georgia" pitchFamily="18" charset="0"/>
              </a:rPr>
              <a:t>Second Pass: </a:t>
            </a:r>
            <a:r>
              <a:rPr lang="en-US" sz="2400" dirty="0" smtClean="0">
                <a:latin typeface="Georgia" pitchFamily="18" charset="0"/>
              </a:rPr>
              <a:t>is refers as</a:t>
            </a:r>
          </a:p>
          <a:p>
            <a:pPr algn="just">
              <a:lnSpc>
                <a:spcPct val="125000"/>
              </a:lnSpc>
              <a:spcBef>
                <a:spcPts val="900"/>
              </a:spcBef>
            </a:pPr>
            <a:r>
              <a:rPr lang="en-US" sz="2400" dirty="0" smtClean="0">
                <a:latin typeface="Georgia" pitchFamily="18" charset="0"/>
              </a:rPr>
              <a:t>(a). Back end</a:t>
            </a:r>
          </a:p>
          <a:p>
            <a:pPr algn="just">
              <a:lnSpc>
                <a:spcPct val="125000"/>
              </a:lnSpc>
              <a:spcBef>
                <a:spcPts val="900"/>
              </a:spcBef>
            </a:pPr>
            <a:r>
              <a:rPr lang="en-US" sz="2400" dirty="0" smtClean="0">
                <a:latin typeface="Georgia" pitchFamily="18" charset="0"/>
              </a:rPr>
              <a:t>(b). Synthesis Part</a:t>
            </a:r>
          </a:p>
          <a:p>
            <a:pPr algn="just">
              <a:lnSpc>
                <a:spcPct val="125000"/>
              </a:lnSpc>
              <a:spcBef>
                <a:spcPts val="900"/>
              </a:spcBef>
            </a:pPr>
            <a:r>
              <a:rPr lang="en-US" sz="2400" dirty="0" smtClean="0">
                <a:latin typeface="Georgia" pitchFamily="18" charset="0"/>
              </a:rPr>
              <a:t>(c). Platform Dependent</a:t>
            </a:r>
          </a:p>
          <a:p>
            <a:pPr algn="just">
              <a:lnSpc>
                <a:spcPct val="125000"/>
              </a:lnSpc>
              <a:spcBef>
                <a:spcPts val="900"/>
              </a:spcBef>
            </a:pPr>
            <a:r>
              <a:rPr lang="en-US" sz="2400" dirty="0" smtClean="0">
                <a:latin typeface="Georgia" pitchFamily="18" charset="0"/>
              </a:rPr>
              <a:t>	In second Pass the included phases are as Code optimization and Code generator are work as back end and the synthesis part refers to taking input as three address code and convert them into Low level language/assembly language and second pass is platform dependent because final stage of a typical compiler converts the intermediate representation of program into an executable set of instructions which is dependent on the system.</a:t>
            </a:r>
          </a:p>
        </p:txBody>
      </p:sp>
    </p:spTree>
    <p:extLst>
      <p:ext uri="{BB962C8B-B14F-4D97-AF65-F5344CB8AC3E}">
        <p14:creationId xmlns:p14="http://schemas.microsoft.com/office/powerpoint/2010/main" val="2973097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97573"/>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66770"/>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Need of  Translator</a:t>
            </a:r>
            <a:endParaRPr lang="en-IN" sz="3600" b="1" i="1" dirty="0">
              <a:solidFill>
                <a:srgbClr val="E60000"/>
              </a:solidFill>
              <a:latin typeface="Bookman Old Style" pitchFamily="18" charset="0"/>
            </a:endParaRPr>
          </a:p>
        </p:txBody>
      </p:sp>
      <p:sp>
        <p:nvSpPr>
          <p:cNvPr id="8" name="Rectangle 7"/>
          <p:cNvSpPr/>
          <p:nvPr/>
        </p:nvSpPr>
        <p:spPr>
          <a:xfrm>
            <a:off x="0" y="1028343"/>
            <a:ext cx="9144000" cy="6247864"/>
          </a:xfrm>
          <a:prstGeom prst="rect">
            <a:avLst/>
          </a:prstGeom>
        </p:spPr>
        <p:txBody>
          <a:bodyPr wrap="square">
            <a:spAutoFit/>
          </a:bodyPr>
          <a:lstStyle/>
          <a:p>
            <a:pPr marL="342900" indent="-342900" algn="just">
              <a:lnSpc>
                <a:spcPct val="125000"/>
              </a:lnSpc>
              <a:spcBef>
                <a:spcPts val="1200"/>
              </a:spcBef>
              <a:buFont typeface="Wingdings" pitchFamily="2" charset="2"/>
              <a:buChar char="Ø"/>
            </a:pPr>
            <a:r>
              <a:rPr lang="en-US" sz="2400" dirty="0" smtClean="0">
                <a:latin typeface="Georgia" pitchFamily="18" charset="0"/>
              </a:rPr>
              <a:t>With the help of machine language we must communicate directly with a computer in terms of bits, register and very primitive operation. </a:t>
            </a:r>
          </a:p>
          <a:p>
            <a:pPr marL="342900" indent="-342900" algn="just">
              <a:lnSpc>
                <a:spcPct val="125000"/>
              </a:lnSpc>
              <a:spcBef>
                <a:spcPts val="1200"/>
              </a:spcBef>
              <a:buFont typeface="Wingdings" pitchFamily="2" charset="2"/>
              <a:buChar char="Ø"/>
            </a:pPr>
            <a:r>
              <a:rPr lang="en-US" sz="2400" dirty="0" smtClean="0">
                <a:latin typeface="Georgia" pitchFamily="18" charset="0"/>
              </a:rPr>
              <a:t>A machine language program is a sequence of 0’s and 1’s. It is very difficult to write complex programs in machine language. It has two main disadvantages.</a:t>
            </a:r>
          </a:p>
          <a:p>
            <a:pPr marL="987425" indent="-363538" algn="just">
              <a:lnSpc>
                <a:spcPct val="125000"/>
              </a:lnSpc>
              <a:spcBef>
                <a:spcPts val="1200"/>
              </a:spcBef>
              <a:buFont typeface="+mj-lt"/>
              <a:buAutoNum type="arabicPeriod"/>
            </a:pPr>
            <a:r>
              <a:rPr lang="en-US" sz="2400" dirty="0" smtClean="0">
                <a:latin typeface="Georgia" pitchFamily="18" charset="0"/>
              </a:rPr>
              <a:t>All operations and operands must be specified in a numeric code.</a:t>
            </a:r>
          </a:p>
          <a:p>
            <a:pPr marL="987425" indent="-363538" algn="just">
              <a:lnSpc>
                <a:spcPct val="125000"/>
              </a:lnSpc>
              <a:spcBef>
                <a:spcPts val="1200"/>
              </a:spcBef>
              <a:buFont typeface="+mj-lt"/>
              <a:buAutoNum type="arabicPeriod"/>
            </a:pPr>
            <a:r>
              <a:rPr lang="en-US" sz="2400" dirty="0" smtClean="0">
                <a:latin typeface="Georgia" pitchFamily="18" charset="0"/>
              </a:rPr>
              <a:t>It is impossible to modify in a convenient manner i.e. writing a program in a machine language is impossible for the programmer.</a:t>
            </a:r>
          </a:p>
          <a:p>
            <a:pPr algn="just">
              <a:lnSpc>
                <a:spcPct val="125000"/>
              </a:lnSpc>
              <a:spcBef>
                <a:spcPts val="1200"/>
              </a:spcBef>
            </a:pPr>
            <a:endParaRPr lang="en-IN" sz="2400" dirty="0">
              <a:latin typeface="Georgia" pitchFamily="18" charset="0"/>
            </a:endParaRPr>
          </a:p>
        </p:txBody>
      </p:sp>
    </p:spTree>
    <p:extLst>
      <p:ext uri="{BB962C8B-B14F-4D97-AF65-F5344CB8AC3E}">
        <p14:creationId xmlns:p14="http://schemas.microsoft.com/office/powerpoint/2010/main" val="3458937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Lexical Analysis</a:t>
            </a:r>
            <a:endParaRPr lang="en-IN" sz="3200" b="1" i="1" dirty="0">
              <a:solidFill>
                <a:srgbClr val="E60000"/>
              </a:solidFill>
              <a:latin typeface="Bookman Old Style" pitchFamily="18" charset="0"/>
            </a:endParaRPr>
          </a:p>
        </p:txBody>
      </p:sp>
      <p:sp>
        <p:nvSpPr>
          <p:cNvPr id="8" name="Rectangle 7"/>
          <p:cNvSpPr/>
          <p:nvPr/>
        </p:nvSpPr>
        <p:spPr>
          <a:xfrm>
            <a:off x="0" y="980728"/>
            <a:ext cx="9144000" cy="5632311"/>
          </a:xfrm>
          <a:prstGeom prst="rect">
            <a:avLst/>
          </a:prstGeom>
        </p:spPr>
        <p:txBody>
          <a:bodyPr wrap="square">
            <a:spAutoFit/>
          </a:bodyPr>
          <a:lstStyle/>
          <a:p>
            <a:pPr marL="446088" indent="-446088" algn="just">
              <a:lnSpc>
                <a:spcPct val="125000"/>
              </a:lnSpc>
              <a:spcBef>
                <a:spcPts val="900"/>
              </a:spcBef>
              <a:buFont typeface="Wingdings" pitchFamily="2" charset="2"/>
              <a:buChar char="v"/>
            </a:pPr>
            <a:r>
              <a:rPr lang="en-US" sz="2400" dirty="0" smtClean="0">
                <a:latin typeface="Georgia" pitchFamily="18" charset="0"/>
              </a:rPr>
              <a:t>The lexical analyzer is the interface between the source program and the compiler. </a:t>
            </a:r>
          </a:p>
          <a:p>
            <a:pPr marL="446088" indent="-446088" algn="just">
              <a:lnSpc>
                <a:spcPct val="125000"/>
              </a:lnSpc>
              <a:spcBef>
                <a:spcPts val="900"/>
              </a:spcBef>
              <a:buFont typeface="Wingdings" pitchFamily="2" charset="2"/>
              <a:buChar char="v"/>
            </a:pPr>
            <a:r>
              <a:rPr lang="en-US" sz="2400" dirty="0" smtClean="0">
                <a:latin typeface="Georgia" pitchFamily="18" charset="0"/>
              </a:rPr>
              <a:t>The lexical analyzer read the source program one character at a time, dividing the source program into a sequence of atomic units is called as tokens. </a:t>
            </a:r>
          </a:p>
          <a:p>
            <a:pPr marL="446088" indent="-446088" algn="just">
              <a:lnSpc>
                <a:spcPct val="125000"/>
              </a:lnSpc>
              <a:spcBef>
                <a:spcPts val="900"/>
              </a:spcBef>
              <a:buFont typeface="Wingdings" pitchFamily="2" charset="2"/>
              <a:buChar char="v"/>
            </a:pPr>
            <a:r>
              <a:rPr lang="en-US" sz="2400" dirty="0" smtClean="0">
                <a:latin typeface="Georgia" pitchFamily="18" charset="0"/>
              </a:rPr>
              <a:t>Each token represent a sequence of character that can be treated as a single logical entity.</a:t>
            </a:r>
          </a:p>
          <a:p>
            <a:pPr marL="446088" indent="-446088" algn="just">
              <a:lnSpc>
                <a:spcPct val="125000"/>
              </a:lnSpc>
              <a:spcBef>
                <a:spcPts val="900"/>
              </a:spcBef>
              <a:buFont typeface="Wingdings" pitchFamily="2" charset="2"/>
              <a:buChar char="v"/>
            </a:pPr>
            <a:r>
              <a:rPr lang="en-US" sz="2400" dirty="0" smtClean="0">
                <a:latin typeface="Georgia" pitchFamily="18" charset="0"/>
              </a:rPr>
              <a:t>A program which performs lexical analysis is termed as a lexical analyzer (</a:t>
            </a:r>
            <a:r>
              <a:rPr lang="en-US" sz="2400" dirty="0" err="1" smtClean="0">
                <a:latin typeface="Georgia" pitchFamily="18" charset="0"/>
              </a:rPr>
              <a:t>lexer</a:t>
            </a:r>
            <a:r>
              <a:rPr lang="en-US" sz="2400" dirty="0" smtClean="0">
                <a:latin typeface="Georgia" pitchFamily="18" charset="0"/>
              </a:rPr>
              <a:t>), </a:t>
            </a:r>
            <a:r>
              <a:rPr lang="en-US" sz="2400" dirty="0" err="1" smtClean="0">
                <a:latin typeface="Georgia" pitchFamily="18" charset="0"/>
              </a:rPr>
              <a:t>tokenizer</a:t>
            </a:r>
            <a:r>
              <a:rPr lang="en-US" sz="2400" dirty="0" smtClean="0">
                <a:latin typeface="Georgia" pitchFamily="18" charset="0"/>
              </a:rPr>
              <a:t> or scanner. Lexical analysis consists of two stages of processing which are as follows:</a:t>
            </a:r>
          </a:p>
          <a:p>
            <a:pPr algn="just">
              <a:lnSpc>
                <a:spcPct val="125000"/>
              </a:lnSpc>
              <a:spcBef>
                <a:spcPts val="900"/>
              </a:spcBef>
            </a:pPr>
            <a:r>
              <a:rPr lang="en-US" sz="2400" dirty="0" smtClean="0">
                <a:latin typeface="Georgia" pitchFamily="18" charset="0"/>
              </a:rPr>
              <a:t>		</a:t>
            </a:r>
            <a:r>
              <a:rPr lang="en-US" sz="2400" dirty="0" smtClean="0">
                <a:solidFill>
                  <a:srgbClr val="0070C0"/>
                </a:solidFill>
                <a:latin typeface="Georgia" pitchFamily="18" charset="0"/>
              </a:rPr>
              <a:t>Scanning and Tokenization</a:t>
            </a:r>
          </a:p>
        </p:txBody>
      </p:sp>
    </p:spTree>
    <p:extLst>
      <p:ext uri="{BB962C8B-B14F-4D97-AF65-F5344CB8AC3E}">
        <p14:creationId xmlns:p14="http://schemas.microsoft.com/office/powerpoint/2010/main" val="39853644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Lexical Analysis</a:t>
            </a:r>
            <a:endParaRPr lang="en-IN" sz="3200" b="1" i="1" dirty="0">
              <a:solidFill>
                <a:srgbClr val="E60000"/>
              </a:solidFill>
              <a:latin typeface="Bookman Old Style" pitchFamily="18" charset="0"/>
            </a:endParaRPr>
          </a:p>
        </p:txBody>
      </p:sp>
      <p:sp>
        <p:nvSpPr>
          <p:cNvPr id="8" name="Rectangle 7"/>
          <p:cNvSpPr/>
          <p:nvPr/>
        </p:nvSpPr>
        <p:spPr>
          <a:xfrm>
            <a:off x="0" y="980728"/>
            <a:ext cx="9144000" cy="5703549"/>
          </a:xfrm>
          <a:prstGeom prst="rect">
            <a:avLst/>
          </a:prstGeom>
        </p:spPr>
        <p:txBody>
          <a:bodyPr wrap="square">
            <a:spAutoFit/>
          </a:bodyPr>
          <a:lstStyle/>
          <a:p>
            <a:pPr algn="just">
              <a:lnSpc>
                <a:spcPct val="125000"/>
              </a:lnSpc>
              <a:spcBef>
                <a:spcPts val="900"/>
              </a:spcBef>
            </a:pPr>
            <a:r>
              <a:rPr lang="en-US" sz="2400" dirty="0" smtClean="0">
                <a:solidFill>
                  <a:srgbClr val="0070C0"/>
                </a:solidFill>
                <a:latin typeface="Georgia" pitchFamily="18" charset="0"/>
              </a:rPr>
              <a:t>Types of Tokens</a:t>
            </a:r>
            <a:r>
              <a:rPr lang="en-US" sz="2400" dirty="0" smtClean="0">
                <a:latin typeface="Georgia" pitchFamily="18" charset="0"/>
              </a:rPr>
              <a:t>-</a:t>
            </a:r>
          </a:p>
          <a:p>
            <a:pPr marL="1371600" lvl="2" indent="-457200" algn="just">
              <a:lnSpc>
                <a:spcPct val="125000"/>
              </a:lnSpc>
              <a:spcBef>
                <a:spcPts val="900"/>
              </a:spcBef>
              <a:buFont typeface="+mj-lt"/>
              <a:buAutoNum type="arabicParenR"/>
            </a:pPr>
            <a:r>
              <a:rPr lang="en-US" sz="2400" dirty="0" smtClean="0">
                <a:latin typeface="Georgia" pitchFamily="18" charset="0"/>
              </a:rPr>
              <a:t>Keywords</a:t>
            </a:r>
          </a:p>
          <a:p>
            <a:pPr marL="1371600" lvl="2" indent="-457200" algn="just">
              <a:lnSpc>
                <a:spcPct val="125000"/>
              </a:lnSpc>
              <a:spcBef>
                <a:spcPts val="900"/>
              </a:spcBef>
              <a:buFont typeface="+mj-lt"/>
              <a:buAutoNum type="arabicParenR"/>
            </a:pPr>
            <a:r>
              <a:rPr lang="en-US" sz="2400" dirty="0" smtClean="0">
                <a:latin typeface="Georgia" pitchFamily="18" charset="0"/>
              </a:rPr>
              <a:t>Identifiers</a:t>
            </a:r>
          </a:p>
          <a:p>
            <a:pPr marL="1371600" lvl="2" indent="-457200" algn="just">
              <a:lnSpc>
                <a:spcPct val="125000"/>
              </a:lnSpc>
              <a:spcBef>
                <a:spcPts val="900"/>
              </a:spcBef>
              <a:buFont typeface="+mj-lt"/>
              <a:buAutoNum type="arabicParenR"/>
            </a:pPr>
            <a:r>
              <a:rPr lang="en-US" sz="2400" dirty="0" smtClean="0">
                <a:latin typeface="Georgia" pitchFamily="18" charset="0"/>
              </a:rPr>
              <a:t>Constant</a:t>
            </a:r>
          </a:p>
          <a:p>
            <a:pPr marL="1371600" lvl="2" indent="-457200" algn="just">
              <a:lnSpc>
                <a:spcPct val="125000"/>
              </a:lnSpc>
              <a:spcBef>
                <a:spcPts val="900"/>
              </a:spcBef>
              <a:buFont typeface="+mj-lt"/>
              <a:buAutoNum type="arabicParenR"/>
            </a:pPr>
            <a:r>
              <a:rPr lang="en-US" sz="2400" dirty="0" smtClean="0">
                <a:latin typeface="Georgia" pitchFamily="18" charset="0"/>
              </a:rPr>
              <a:t>Operators</a:t>
            </a:r>
          </a:p>
          <a:p>
            <a:pPr marL="1371600" lvl="2" indent="-457200" algn="just">
              <a:lnSpc>
                <a:spcPct val="125000"/>
              </a:lnSpc>
              <a:spcBef>
                <a:spcPts val="900"/>
              </a:spcBef>
              <a:buFont typeface="+mj-lt"/>
              <a:buAutoNum type="arabicParenR"/>
            </a:pPr>
            <a:r>
              <a:rPr lang="en-US" sz="2400" dirty="0" smtClean="0">
                <a:latin typeface="Georgia" pitchFamily="18" charset="0"/>
              </a:rPr>
              <a:t>Others separators</a:t>
            </a:r>
          </a:p>
          <a:p>
            <a:pPr algn="just">
              <a:lnSpc>
                <a:spcPct val="125000"/>
              </a:lnSpc>
              <a:spcBef>
                <a:spcPts val="900"/>
              </a:spcBef>
            </a:pPr>
            <a:r>
              <a:rPr lang="en-US" sz="2400" dirty="0" smtClean="0">
                <a:latin typeface="Georgia" pitchFamily="18" charset="0"/>
              </a:rPr>
              <a:t>For example, consider the following statement in C,</a:t>
            </a:r>
          </a:p>
          <a:p>
            <a:pPr algn="just">
              <a:lnSpc>
                <a:spcPct val="125000"/>
              </a:lnSpc>
              <a:spcBef>
                <a:spcPts val="900"/>
              </a:spcBef>
            </a:pPr>
            <a:r>
              <a:rPr lang="en-US" sz="2400" dirty="0" smtClean="0">
                <a:latin typeface="Georgia" pitchFamily="18" charset="0"/>
              </a:rPr>
              <a:t>if (a &gt; 10) </a:t>
            </a:r>
            <a:r>
              <a:rPr lang="en-US" sz="2400" dirty="0" err="1" smtClean="0">
                <a:latin typeface="Georgia" pitchFamily="18" charset="0"/>
              </a:rPr>
              <a:t>lar</a:t>
            </a:r>
            <a:r>
              <a:rPr lang="en-US" sz="2400" dirty="0" smtClean="0">
                <a:latin typeface="Georgia" pitchFamily="18" charset="0"/>
              </a:rPr>
              <a:t> = 10;</a:t>
            </a:r>
          </a:p>
          <a:p>
            <a:pPr algn="just">
              <a:lnSpc>
                <a:spcPct val="125000"/>
              </a:lnSpc>
              <a:spcBef>
                <a:spcPts val="900"/>
              </a:spcBef>
            </a:pPr>
            <a:r>
              <a:rPr lang="en-US" sz="2400" dirty="0" smtClean="0">
                <a:latin typeface="Georgia" pitchFamily="18" charset="0"/>
              </a:rPr>
              <a:t>Here we find the following seven tokens as</a:t>
            </a:r>
          </a:p>
          <a:p>
            <a:pPr algn="just">
              <a:lnSpc>
                <a:spcPct val="125000"/>
              </a:lnSpc>
              <a:spcBef>
                <a:spcPts val="900"/>
              </a:spcBef>
            </a:pPr>
            <a:r>
              <a:rPr lang="en-US" sz="2400" dirty="0" smtClean="0">
                <a:latin typeface="Georgia" pitchFamily="18" charset="0"/>
              </a:rPr>
              <a:t>		if;	(;	a;	&gt;;	10;	</a:t>
            </a:r>
            <a:r>
              <a:rPr lang="en-US" sz="2400" dirty="0" err="1" smtClean="0">
                <a:latin typeface="Georgia" pitchFamily="18" charset="0"/>
              </a:rPr>
              <a:t>lar</a:t>
            </a:r>
            <a:r>
              <a:rPr lang="en-US" sz="2400" dirty="0" smtClean="0">
                <a:latin typeface="Georgia" pitchFamily="18" charset="0"/>
              </a:rPr>
              <a:t>;	=;</a:t>
            </a:r>
          </a:p>
        </p:txBody>
      </p:sp>
    </p:spTree>
    <p:extLst>
      <p:ext uri="{BB962C8B-B14F-4D97-AF65-F5344CB8AC3E}">
        <p14:creationId xmlns:p14="http://schemas.microsoft.com/office/powerpoint/2010/main" val="20976634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Lexical Analysis</a:t>
            </a:r>
            <a:endParaRPr lang="en-IN" sz="3200" b="1" i="1" dirty="0">
              <a:solidFill>
                <a:srgbClr val="E60000"/>
              </a:solidFill>
              <a:latin typeface="Bookman Old Style" pitchFamily="18" charset="0"/>
            </a:endParaRPr>
          </a:p>
        </p:txBody>
      </p:sp>
      <p:sp>
        <p:nvSpPr>
          <p:cNvPr id="8" name="Rectangle 7"/>
          <p:cNvSpPr/>
          <p:nvPr/>
        </p:nvSpPr>
        <p:spPr>
          <a:xfrm>
            <a:off x="0" y="980728"/>
            <a:ext cx="9144000" cy="5978560"/>
          </a:xfrm>
          <a:prstGeom prst="rect">
            <a:avLst/>
          </a:prstGeom>
        </p:spPr>
        <p:txBody>
          <a:bodyPr wrap="square">
            <a:spAutoFit/>
          </a:bodyPr>
          <a:lstStyle/>
          <a:p>
            <a:pPr algn="just">
              <a:lnSpc>
                <a:spcPct val="125000"/>
              </a:lnSpc>
              <a:spcBef>
                <a:spcPts val="900"/>
              </a:spcBef>
            </a:pPr>
            <a:r>
              <a:rPr lang="en-US" sz="2400" dirty="0" smtClean="0">
                <a:latin typeface="Georgia" pitchFamily="18" charset="0"/>
              </a:rPr>
              <a:t>	Token is substring of the source program that is to be treated as single unit.</a:t>
            </a:r>
          </a:p>
          <a:p>
            <a:pPr algn="just">
              <a:lnSpc>
                <a:spcPct val="125000"/>
              </a:lnSpc>
              <a:spcBef>
                <a:spcPts val="900"/>
              </a:spcBef>
            </a:pPr>
            <a:r>
              <a:rPr lang="en-US" sz="2400" dirty="0" smtClean="0">
                <a:latin typeface="Georgia" pitchFamily="18" charset="0"/>
              </a:rPr>
              <a:t>In above example,</a:t>
            </a:r>
          </a:p>
          <a:p>
            <a:pPr marL="457200" indent="-457200" algn="just">
              <a:lnSpc>
                <a:spcPct val="125000"/>
              </a:lnSpc>
              <a:spcBef>
                <a:spcPts val="900"/>
              </a:spcBef>
              <a:buFont typeface="+mj-lt"/>
              <a:buAutoNum type="arabicPeriod"/>
            </a:pPr>
            <a:r>
              <a:rPr lang="en-US" sz="2400" dirty="0" smtClean="0">
                <a:latin typeface="Georgia" pitchFamily="18" charset="0"/>
              </a:rPr>
              <a:t>if is one of keyword or reserved word used in C language.</a:t>
            </a:r>
          </a:p>
          <a:p>
            <a:pPr marL="457200" indent="-457200" algn="just">
              <a:lnSpc>
                <a:spcPct val="125000"/>
              </a:lnSpc>
              <a:spcBef>
                <a:spcPts val="900"/>
              </a:spcBef>
              <a:buFont typeface="+mj-lt"/>
              <a:buAutoNum type="arabicPeriod"/>
            </a:pPr>
            <a:r>
              <a:rPr lang="en-US" sz="2400" dirty="0" smtClean="0">
                <a:latin typeface="Georgia" pitchFamily="18" charset="0"/>
              </a:rPr>
              <a:t>a and </a:t>
            </a:r>
            <a:r>
              <a:rPr lang="en-US" sz="2400" dirty="0" err="1" smtClean="0">
                <a:latin typeface="Georgia" pitchFamily="18" charset="0"/>
              </a:rPr>
              <a:t>lar</a:t>
            </a:r>
            <a:r>
              <a:rPr lang="en-US" sz="2400" dirty="0" smtClean="0">
                <a:latin typeface="Georgia" pitchFamily="18" charset="0"/>
              </a:rPr>
              <a:t> are two identifiers</a:t>
            </a:r>
          </a:p>
          <a:p>
            <a:pPr marL="457200" indent="-457200" algn="just">
              <a:lnSpc>
                <a:spcPct val="125000"/>
              </a:lnSpc>
              <a:spcBef>
                <a:spcPts val="900"/>
              </a:spcBef>
              <a:buFont typeface="+mj-lt"/>
              <a:buAutoNum type="arabicPeriod"/>
            </a:pPr>
            <a:r>
              <a:rPr lang="en-US" sz="2400" dirty="0" smtClean="0">
                <a:latin typeface="Georgia" pitchFamily="18" charset="0"/>
              </a:rPr>
              <a:t>10 is a constant value</a:t>
            </a:r>
          </a:p>
          <a:p>
            <a:pPr marL="457200" indent="-457200" algn="just">
              <a:lnSpc>
                <a:spcPct val="125000"/>
              </a:lnSpc>
              <a:spcBef>
                <a:spcPts val="900"/>
              </a:spcBef>
              <a:buFont typeface="+mj-lt"/>
              <a:buAutoNum type="arabicPeriod"/>
            </a:pPr>
            <a:r>
              <a:rPr lang="en-US" sz="2400" dirty="0" smtClean="0">
                <a:latin typeface="Georgia" pitchFamily="18" charset="0"/>
              </a:rPr>
              <a:t>&gt; and = are two operators</a:t>
            </a:r>
          </a:p>
          <a:p>
            <a:pPr marL="457200" indent="-457200" algn="just">
              <a:lnSpc>
                <a:spcPct val="125000"/>
              </a:lnSpc>
              <a:spcBef>
                <a:spcPts val="900"/>
              </a:spcBef>
              <a:buFont typeface="+mj-lt"/>
              <a:buAutoNum type="arabicPeriod"/>
            </a:pPr>
            <a:r>
              <a:rPr lang="en-US" sz="2400" dirty="0" smtClean="0">
                <a:latin typeface="Georgia" pitchFamily="18" charset="0"/>
              </a:rPr>
              <a:t>; is one of the special separators</a:t>
            </a:r>
          </a:p>
          <a:p>
            <a:pPr algn="just">
              <a:lnSpc>
                <a:spcPct val="125000"/>
              </a:lnSpc>
              <a:spcBef>
                <a:spcPts val="900"/>
              </a:spcBef>
            </a:pPr>
            <a:r>
              <a:rPr lang="en-US" sz="2400" dirty="0" smtClean="0">
                <a:latin typeface="Georgia" pitchFamily="18" charset="0"/>
              </a:rPr>
              <a:t>	Every appearance of every identifier and other information is entered at this stage into symbol table which are referred during other phases of compiler.</a:t>
            </a:r>
          </a:p>
        </p:txBody>
      </p:sp>
    </p:spTree>
    <p:extLst>
      <p:ext uri="{BB962C8B-B14F-4D97-AF65-F5344CB8AC3E}">
        <p14:creationId xmlns:p14="http://schemas.microsoft.com/office/powerpoint/2010/main" val="30912121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Lexical Analysis</a:t>
            </a:r>
            <a:endParaRPr lang="en-IN" sz="3200" b="1" i="1" dirty="0">
              <a:solidFill>
                <a:srgbClr val="E60000"/>
              </a:solidFill>
              <a:latin typeface="Bookman Old Style" pitchFamily="18" charset="0"/>
            </a:endParaRPr>
          </a:p>
        </p:txBody>
      </p:sp>
      <p:sp>
        <p:nvSpPr>
          <p:cNvPr id="8" name="Rectangle 7"/>
          <p:cNvSpPr/>
          <p:nvPr/>
        </p:nvSpPr>
        <p:spPr>
          <a:xfrm>
            <a:off x="0" y="980728"/>
            <a:ext cx="9144000" cy="6440225"/>
          </a:xfrm>
          <a:prstGeom prst="rect">
            <a:avLst/>
          </a:prstGeom>
        </p:spPr>
        <p:txBody>
          <a:bodyPr wrap="square">
            <a:spAutoFit/>
          </a:bodyPr>
          <a:lstStyle/>
          <a:p>
            <a:pPr algn="just">
              <a:lnSpc>
                <a:spcPct val="125000"/>
              </a:lnSpc>
              <a:spcBef>
                <a:spcPts val="900"/>
              </a:spcBef>
            </a:pPr>
            <a:r>
              <a:rPr lang="en-US" sz="2400" b="1" dirty="0" smtClean="0">
                <a:solidFill>
                  <a:srgbClr val="0070C0"/>
                </a:solidFill>
                <a:latin typeface="Georgia" pitchFamily="18" charset="0"/>
              </a:rPr>
              <a:t>Tasks of lexical analyzer can be divided into two process:</a:t>
            </a:r>
          </a:p>
          <a:p>
            <a:pPr algn="just">
              <a:lnSpc>
                <a:spcPct val="125000"/>
              </a:lnSpc>
              <a:spcBef>
                <a:spcPts val="900"/>
              </a:spcBef>
            </a:pPr>
            <a:r>
              <a:rPr lang="en-US" sz="2400" b="1" dirty="0" smtClean="0">
                <a:solidFill>
                  <a:srgbClr val="00B0F0"/>
                </a:solidFill>
                <a:latin typeface="Georgia" pitchFamily="18" charset="0"/>
              </a:rPr>
              <a:t>Scanning:</a:t>
            </a:r>
            <a:r>
              <a:rPr lang="en-US" sz="2400" dirty="0" smtClean="0">
                <a:latin typeface="Georgia" pitchFamily="18" charset="0"/>
              </a:rPr>
              <a:t> Performs reading of input characters, removal of white spaces and comments.</a:t>
            </a:r>
          </a:p>
          <a:p>
            <a:pPr algn="just">
              <a:lnSpc>
                <a:spcPct val="125000"/>
              </a:lnSpc>
              <a:spcBef>
                <a:spcPts val="900"/>
              </a:spcBef>
            </a:pPr>
            <a:r>
              <a:rPr lang="en-US" sz="2400" dirty="0" smtClean="0">
                <a:solidFill>
                  <a:srgbClr val="00B0F0"/>
                </a:solidFill>
                <a:latin typeface="Georgia" pitchFamily="18" charset="0"/>
              </a:rPr>
              <a:t>Lexical Analysis</a:t>
            </a:r>
            <a:r>
              <a:rPr lang="en-US" sz="2400" dirty="0" smtClean="0">
                <a:latin typeface="Georgia" pitchFamily="18" charset="0"/>
              </a:rPr>
              <a:t>: Produce tokens as the output.</a:t>
            </a:r>
          </a:p>
          <a:p>
            <a:pPr algn="just">
              <a:lnSpc>
                <a:spcPct val="125000"/>
              </a:lnSpc>
              <a:spcBef>
                <a:spcPts val="900"/>
              </a:spcBef>
            </a:pPr>
            <a:endParaRPr lang="en-US" sz="2400" b="1" dirty="0" smtClean="0">
              <a:solidFill>
                <a:srgbClr val="0070C0"/>
              </a:solidFill>
              <a:latin typeface="Georgia" pitchFamily="18" charset="0"/>
            </a:endParaRPr>
          </a:p>
          <a:p>
            <a:pPr algn="just">
              <a:lnSpc>
                <a:spcPct val="125000"/>
              </a:lnSpc>
              <a:spcBef>
                <a:spcPts val="900"/>
              </a:spcBef>
            </a:pPr>
            <a:r>
              <a:rPr lang="en-US" sz="2400" b="1" dirty="0" smtClean="0">
                <a:solidFill>
                  <a:srgbClr val="0070C0"/>
                </a:solidFill>
                <a:latin typeface="Georgia" pitchFamily="18" charset="0"/>
              </a:rPr>
              <a:t>Need of Lexical Analyzer</a:t>
            </a:r>
          </a:p>
          <a:p>
            <a:pPr algn="just">
              <a:lnSpc>
                <a:spcPct val="125000"/>
              </a:lnSpc>
              <a:spcBef>
                <a:spcPts val="900"/>
              </a:spcBef>
            </a:pPr>
            <a:r>
              <a:rPr lang="en-US" sz="2400" dirty="0" smtClean="0">
                <a:solidFill>
                  <a:srgbClr val="00B0F0"/>
                </a:solidFill>
                <a:latin typeface="Georgia" pitchFamily="18" charset="0"/>
              </a:rPr>
              <a:t>Simplicity of design of compiler- </a:t>
            </a:r>
            <a:r>
              <a:rPr lang="en-US" sz="2400" dirty="0" smtClean="0">
                <a:latin typeface="Georgia" pitchFamily="18" charset="0"/>
              </a:rPr>
              <a:t>The removal of white spaces and comments enables the syntax analyzer for efficient syntactic constructs.</a:t>
            </a:r>
          </a:p>
          <a:p>
            <a:pPr algn="just">
              <a:lnSpc>
                <a:spcPct val="125000"/>
              </a:lnSpc>
              <a:spcBef>
                <a:spcPts val="900"/>
              </a:spcBef>
            </a:pPr>
            <a:r>
              <a:rPr lang="en-US" sz="2400" dirty="0" smtClean="0">
                <a:solidFill>
                  <a:srgbClr val="00B0F0"/>
                </a:solidFill>
                <a:latin typeface="Georgia" pitchFamily="18" charset="0"/>
              </a:rPr>
              <a:t>Compiler efficiency is improved- </a:t>
            </a:r>
            <a:r>
              <a:rPr lang="en-US" sz="2400" dirty="0" smtClean="0">
                <a:latin typeface="Georgia" pitchFamily="18" charset="0"/>
              </a:rPr>
              <a:t>Specialized buffering techniques for reading characters speed up the compiler process.</a:t>
            </a:r>
          </a:p>
          <a:p>
            <a:pPr algn="just">
              <a:lnSpc>
                <a:spcPct val="125000"/>
              </a:lnSpc>
              <a:spcBef>
                <a:spcPts val="900"/>
              </a:spcBef>
            </a:pPr>
            <a:endParaRPr lang="en-US" sz="2400" dirty="0" smtClean="0">
              <a:latin typeface="Georgia" pitchFamily="18" charset="0"/>
            </a:endParaRPr>
          </a:p>
        </p:txBody>
      </p:sp>
    </p:spTree>
    <p:extLst>
      <p:ext uri="{BB962C8B-B14F-4D97-AF65-F5344CB8AC3E}">
        <p14:creationId xmlns:p14="http://schemas.microsoft.com/office/powerpoint/2010/main" val="2066672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Syntax Analysis</a:t>
            </a:r>
            <a:endParaRPr lang="en-IN" sz="3200" b="1" i="1" dirty="0">
              <a:solidFill>
                <a:srgbClr val="E60000"/>
              </a:solidFill>
              <a:latin typeface="Bookman Old Style" pitchFamily="18" charset="0"/>
            </a:endParaRPr>
          </a:p>
        </p:txBody>
      </p:sp>
      <p:sp>
        <p:nvSpPr>
          <p:cNvPr id="8" name="Rectangle 7"/>
          <p:cNvSpPr/>
          <p:nvPr/>
        </p:nvSpPr>
        <p:spPr>
          <a:xfrm>
            <a:off x="0" y="980728"/>
            <a:ext cx="9144000" cy="3164392"/>
          </a:xfrm>
          <a:prstGeom prst="rect">
            <a:avLst/>
          </a:prstGeom>
        </p:spPr>
        <p:txBody>
          <a:bodyPr wrap="square">
            <a:spAutoFit/>
          </a:bodyPr>
          <a:lstStyle/>
          <a:p>
            <a:pPr algn="just">
              <a:lnSpc>
                <a:spcPct val="125000"/>
              </a:lnSpc>
              <a:spcBef>
                <a:spcPts val="900"/>
              </a:spcBef>
            </a:pPr>
            <a:r>
              <a:rPr lang="en-US" sz="2400" dirty="0" smtClean="0">
                <a:latin typeface="Georgia" pitchFamily="18" charset="0"/>
              </a:rPr>
              <a:t>The syntax analyzer or parser has two functions</a:t>
            </a:r>
          </a:p>
          <a:p>
            <a:pPr marL="717550" indent="-541338" algn="just">
              <a:lnSpc>
                <a:spcPct val="125000"/>
              </a:lnSpc>
              <a:spcBef>
                <a:spcPts val="900"/>
              </a:spcBef>
              <a:buFont typeface="Wingdings" pitchFamily="2" charset="2"/>
              <a:buChar char="v"/>
            </a:pPr>
            <a:r>
              <a:rPr lang="en-US" sz="2400" dirty="0" smtClean="0">
                <a:latin typeface="Georgia" pitchFamily="18" charset="0"/>
              </a:rPr>
              <a:t>It checks weather tokens that appears in its input are permitted by specification of source language.</a:t>
            </a:r>
          </a:p>
          <a:p>
            <a:pPr marL="717550" indent="-541338" algn="just">
              <a:lnSpc>
                <a:spcPct val="125000"/>
              </a:lnSpc>
              <a:spcBef>
                <a:spcPts val="900"/>
              </a:spcBef>
              <a:buFont typeface="Wingdings" pitchFamily="2" charset="2"/>
              <a:buChar char="v"/>
            </a:pPr>
            <a:r>
              <a:rPr lang="en-US" sz="2400" dirty="0" smtClean="0">
                <a:latin typeface="Georgia" pitchFamily="18" charset="0"/>
              </a:rPr>
              <a:t>It also imposes on the tokens a tree-like structure that is used by the 3 subsequent phases of the compiler.</a:t>
            </a:r>
          </a:p>
          <a:p>
            <a:pPr algn="just">
              <a:lnSpc>
                <a:spcPct val="125000"/>
              </a:lnSpc>
              <a:spcBef>
                <a:spcPts val="900"/>
              </a:spcBef>
            </a:pPr>
            <a:endParaRPr lang="en-US" sz="2400" dirty="0" smtClean="0">
              <a:latin typeface="Georgia" pitchFamily="18" charset="0"/>
            </a:endParaRP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896841"/>
            <a:ext cx="2992536" cy="22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327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Syntax Analysis</a:t>
            </a:r>
            <a:endParaRPr lang="en-IN" sz="3200" b="1" i="1" dirty="0">
              <a:solidFill>
                <a:srgbClr val="E60000"/>
              </a:solidFill>
              <a:latin typeface="Bookman Old Style" pitchFamily="18" charset="0"/>
            </a:endParaRPr>
          </a:p>
        </p:txBody>
      </p:sp>
      <p:sp>
        <p:nvSpPr>
          <p:cNvPr id="8" name="Rectangle 7"/>
          <p:cNvSpPr/>
          <p:nvPr/>
        </p:nvSpPr>
        <p:spPr>
          <a:xfrm>
            <a:off x="0" y="980728"/>
            <a:ext cx="9144000" cy="5516895"/>
          </a:xfrm>
          <a:prstGeom prst="rect">
            <a:avLst/>
          </a:prstGeom>
        </p:spPr>
        <p:txBody>
          <a:bodyPr wrap="square">
            <a:spAutoFit/>
          </a:bodyPr>
          <a:lstStyle/>
          <a:p>
            <a:pPr marL="717550" indent="-541338" algn="just">
              <a:lnSpc>
                <a:spcPct val="125000"/>
              </a:lnSpc>
              <a:spcBef>
                <a:spcPts val="900"/>
              </a:spcBef>
              <a:buFont typeface="Wingdings" pitchFamily="2" charset="2"/>
              <a:buChar char="v"/>
            </a:pPr>
            <a:r>
              <a:rPr lang="en-US" sz="2400" dirty="0" smtClean="0">
                <a:latin typeface="Georgia" pitchFamily="18" charset="0"/>
              </a:rPr>
              <a:t>For example, if a program contains the expression A+/B</a:t>
            </a:r>
          </a:p>
          <a:p>
            <a:pPr marL="717550" indent="-541338" algn="just">
              <a:lnSpc>
                <a:spcPct val="125000"/>
              </a:lnSpc>
              <a:spcBef>
                <a:spcPts val="900"/>
              </a:spcBef>
              <a:buFont typeface="Wingdings" pitchFamily="2" charset="2"/>
              <a:buChar char="v"/>
            </a:pPr>
            <a:r>
              <a:rPr lang="en-US" sz="2400" dirty="0" smtClean="0">
                <a:latin typeface="Georgia" pitchFamily="18" charset="0"/>
              </a:rPr>
              <a:t>Then after lexical analysis, this expression might appear to the syntax analyzer as the sequence id+/id.</a:t>
            </a:r>
          </a:p>
          <a:p>
            <a:pPr marL="717550" indent="-541338" algn="just">
              <a:lnSpc>
                <a:spcPct val="125000"/>
              </a:lnSpc>
              <a:spcBef>
                <a:spcPts val="900"/>
              </a:spcBef>
              <a:buFont typeface="Wingdings" pitchFamily="2" charset="2"/>
              <a:buChar char="v"/>
            </a:pPr>
            <a:r>
              <a:rPr lang="en-US" sz="2400" dirty="0" smtClean="0">
                <a:latin typeface="Georgia" pitchFamily="18" charset="0"/>
              </a:rPr>
              <a:t>On seeing the /, the syntax analyzer should detect an error situation because the presence of these two adjacent binary operators violates the formation rules of a programming language.</a:t>
            </a:r>
          </a:p>
          <a:p>
            <a:pPr marL="717550" indent="-541338" algn="just">
              <a:lnSpc>
                <a:spcPct val="125000"/>
              </a:lnSpc>
              <a:spcBef>
                <a:spcPts val="900"/>
              </a:spcBef>
              <a:buFont typeface="Wingdings" pitchFamily="2" charset="2"/>
              <a:buChar char="v"/>
            </a:pPr>
            <a:r>
              <a:rPr lang="en-US" sz="2400" dirty="0" smtClean="0">
                <a:latin typeface="Georgia" pitchFamily="18" charset="0"/>
              </a:rPr>
              <a:t>The second aspect of syntax analysis is to make explicit the hierarchical structure of the incoming token stream by identifying which parts of the token should be grouped together. </a:t>
            </a:r>
          </a:p>
        </p:txBody>
      </p:sp>
    </p:spTree>
    <p:extLst>
      <p:ext uri="{BB962C8B-B14F-4D97-AF65-F5344CB8AC3E}">
        <p14:creationId xmlns:p14="http://schemas.microsoft.com/office/powerpoint/2010/main" val="34713628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Syntax Analysis</a:t>
            </a:r>
            <a:endParaRPr lang="en-IN" sz="3200" b="1" i="1" dirty="0">
              <a:solidFill>
                <a:srgbClr val="E60000"/>
              </a:solidFill>
              <a:latin typeface="Bookman Old Style" pitchFamily="18" charset="0"/>
            </a:endParaRPr>
          </a:p>
        </p:txBody>
      </p:sp>
      <p:sp>
        <p:nvSpPr>
          <p:cNvPr id="8" name="Rectangle 7"/>
          <p:cNvSpPr/>
          <p:nvPr/>
        </p:nvSpPr>
        <p:spPr>
          <a:xfrm>
            <a:off x="0" y="980728"/>
            <a:ext cx="9144000" cy="4131900"/>
          </a:xfrm>
          <a:prstGeom prst="rect">
            <a:avLst/>
          </a:prstGeom>
        </p:spPr>
        <p:txBody>
          <a:bodyPr wrap="square">
            <a:spAutoFit/>
          </a:bodyPr>
          <a:lstStyle/>
          <a:p>
            <a:pPr marL="717550" indent="-541338" algn="just">
              <a:lnSpc>
                <a:spcPct val="125000"/>
              </a:lnSpc>
              <a:spcBef>
                <a:spcPts val="900"/>
              </a:spcBef>
              <a:buFont typeface="Wingdings" pitchFamily="2" charset="2"/>
              <a:buChar char="v"/>
            </a:pPr>
            <a:r>
              <a:rPr lang="en-US" sz="2400" dirty="0" smtClean="0">
                <a:latin typeface="Georgia" pitchFamily="18" charset="0"/>
              </a:rPr>
              <a:t>For example, the expression A / B * C has two possible interpretations.</a:t>
            </a:r>
          </a:p>
          <a:p>
            <a:pPr marL="1433513" indent="-446088" algn="just">
              <a:lnSpc>
                <a:spcPct val="125000"/>
              </a:lnSpc>
              <a:spcBef>
                <a:spcPts val="900"/>
              </a:spcBef>
            </a:pPr>
            <a:r>
              <a:rPr lang="en-US" sz="2400" dirty="0" smtClean="0">
                <a:latin typeface="Georgia" pitchFamily="18" charset="0"/>
              </a:rPr>
              <a:t>a)	Divide A by B and then multiply by C. or</a:t>
            </a:r>
          </a:p>
          <a:p>
            <a:pPr marL="1433513" indent="-446088" algn="just">
              <a:lnSpc>
                <a:spcPct val="125000"/>
              </a:lnSpc>
              <a:spcBef>
                <a:spcPts val="900"/>
              </a:spcBef>
            </a:pPr>
            <a:r>
              <a:rPr lang="en-US" sz="2400" dirty="0" smtClean="0">
                <a:latin typeface="Georgia" pitchFamily="18" charset="0"/>
              </a:rPr>
              <a:t>b)	Multiply B by C and then use the result to divide A.</a:t>
            </a:r>
          </a:p>
          <a:p>
            <a:pPr marL="717550" indent="-541338" algn="just">
              <a:lnSpc>
                <a:spcPct val="125000"/>
              </a:lnSpc>
              <a:spcBef>
                <a:spcPts val="900"/>
              </a:spcBef>
              <a:buFont typeface="Wingdings" pitchFamily="2" charset="2"/>
              <a:buChar char="v"/>
            </a:pPr>
            <a:r>
              <a:rPr lang="en-US" sz="2400" dirty="0" smtClean="0">
                <a:latin typeface="Georgia" pitchFamily="18" charset="0"/>
              </a:rPr>
              <a:t>Each of these two interpretations can be represented in terms of a parse tree, a diagram which exhibits the syntactic structure of the expression (EXP). Parse trees that reflect orders (a) and (b) are shown in figure 1 and 2 respectively.</a:t>
            </a:r>
          </a:p>
        </p:txBody>
      </p:sp>
    </p:spTree>
    <p:extLst>
      <p:ext uri="{BB962C8B-B14F-4D97-AF65-F5344CB8AC3E}">
        <p14:creationId xmlns:p14="http://schemas.microsoft.com/office/powerpoint/2010/main" val="2663836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Syntax Analysis</a:t>
            </a:r>
            <a:endParaRPr lang="en-IN" sz="3200" b="1" i="1" dirty="0">
              <a:solidFill>
                <a:srgbClr val="E60000"/>
              </a:solidFill>
              <a:latin typeface="Bookman Old Style" pitchFamily="18" charset="0"/>
            </a:endParaRP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156" y="1490548"/>
            <a:ext cx="7217990" cy="292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61156" y="4510861"/>
            <a:ext cx="7217990" cy="646331"/>
          </a:xfrm>
          <a:prstGeom prst="rect">
            <a:avLst/>
          </a:prstGeom>
        </p:spPr>
        <p:txBody>
          <a:bodyPr wrap="square">
            <a:spAutoFit/>
          </a:bodyPr>
          <a:lstStyle/>
          <a:p>
            <a:r>
              <a:rPr lang="en-US" b="1" dirty="0">
                <a:latin typeface="Georgia" pitchFamily="18" charset="0"/>
              </a:rPr>
              <a:t>Syntax Analysis of 		</a:t>
            </a:r>
            <a:r>
              <a:rPr lang="en-US" b="1" dirty="0" smtClean="0">
                <a:latin typeface="Georgia" pitchFamily="18" charset="0"/>
              </a:rPr>
              <a:t>	Syntax </a:t>
            </a:r>
            <a:r>
              <a:rPr lang="en-US" b="1" dirty="0">
                <a:latin typeface="Georgia" pitchFamily="18" charset="0"/>
              </a:rPr>
              <a:t>Analysis of </a:t>
            </a:r>
            <a:r>
              <a:rPr lang="en-US" b="1" dirty="0" smtClean="0">
                <a:latin typeface="Georgia" pitchFamily="18" charset="0"/>
              </a:rPr>
              <a:t>Expression (a) 				Expression </a:t>
            </a:r>
            <a:r>
              <a:rPr lang="en-US" b="1" dirty="0">
                <a:latin typeface="Georgia" pitchFamily="18" charset="0"/>
              </a:rPr>
              <a:t>(b)</a:t>
            </a:r>
            <a:endParaRPr lang="en-IN" dirty="0">
              <a:latin typeface="Georgia" pitchFamily="18" charset="0"/>
            </a:endParaRPr>
          </a:p>
        </p:txBody>
      </p:sp>
    </p:spTree>
    <p:extLst>
      <p:ext uri="{BB962C8B-B14F-4D97-AF65-F5344CB8AC3E}">
        <p14:creationId xmlns:p14="http://schemas.microsoft.com/office/powerpoint/2010/main" val="2544917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Intermediate Code Generation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2471895"/>
          </a:xfrm>
          <a:prstGeom prst="rect">
            <a:avLst/>
          </a:prstGeom>
        </p:spPr>
        <p:txBody>
          <a:bodyPr wrap="square">
            <a:spAutoFit/>
          </a:bodyPr>
          <a:lstStyle/>
          <a:p>
            <a:pPr marL="717550" indent="-541338" algn="just">
              <a:lnSpc>
                <a:spcPct val="125000"/>
              </a:lnSpc>
              <a:spcBef>
                <a:spcPts val="900"/>
              </a:spcBef>
              <a:buFont typeface="Wingdings" pitchFamily="2" charset="2"/>
              <a:buChar char="v"/>
            </a:pPr>
            <a:r>
              <a:rPr lang="en-US" sz="2400" dirty="0" smtClean="0">
                <a:latin typeface="Georgia" pitchFamily="18" charset="0"/>
              </a:rPr>
              <a:t>The output of the syntax analyzer is some representation of a parse tree. </a:t>
            </a:r>
          </a:p>
          <a:p>
            <a:pPr marL="717550" indent="-541338" algn="just">
              <a:lnSpc>
                <a:spcPct val="125000"/>
              </a:lnSpc>
              <a:spcBef>
                <a:spcPts val="900"/>
              </a:spcBef>
              <a:buFont typeface="Wingdings" pitchFamily="2" charset="2"/>
              <a:buChar char="v"/>
            </a:pPr>
            <a:r>
              <a:rPr lang="en-US" sz="2400" dirty="0" smtClean="0">
                <a:latin typeface="Georgia" pitchFamily="18" charset="0"/>
              </a:rPr>
              <a:t>The intermediate code generation of phase transforms this parse tree into an intermediate language representation of the source program.</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613469"/>
            <a:ext cx="3064544" cy="295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470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Intermediate Code Generation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4780219"/>
          </a:xfrm>
          <a:prstGeom prst="rect">
            <a:avLst/>
          </a:prstGeom>
        </p:spPr>
        <p:txBody>
          <a:bodyPr wrap="square">
            <a:spAutoFit/>
          </a:bodyPr>
          <a:lstStyle/>
          <a:p>
            <a:pPr algn="just">
              <a:lnSpc>
                <a:spcPct val="125000"/>
              </a:lnSpc>
              <a:spcBef>
                <a:spcPts val="900"/>
              </a:spcBef>
            </a:pPr>
            <a:r>
              <a:rPr lang="en-US" sz="2400" b="1" dirty="0" smtClean="0">
                <a:solidFill>
                  <a:srgbClr val="0070C0"/>
                </a:solidFill>
                <a:latin typeface="Georgia" pitchFamily="18" charset="0"/>
              </a:rPr>
              <a:t>Three-Address Code (TAC)</a:t>
            </a:r>
            <a:r>
              <a:rPr lang="en-US" sz="2400" dirty="0" smtClean="0">
                <a:latin typeface="Georgia" pitchFamily="18" charset="0"/>
              </a:rPr>
              <a:t>- One popular type of intermediate language is called three-address code. A typical three address code statement is  A = B op C</a:t>
            </a:r>
          </a:p>
          <a:p>
            <a:pPr marL="176212" algn="just">
              <a:lnSpc>
                <a:spcPct val="125000"/>
              </a:lnSpc>
              <a:spcBef>
                <a:spcPts val="900"/>
              </a:spcBef>
            </a:pPr>
            <a:r>
              <a:rPr lang="en-US" sz="2400" dirty="0" smtClean="0">
                <a:latin typeface="Georgia" pitchFamily="18" charset="0"/>
              </a:rPr>
              <a:t>Where A, B and C are operands and op is a binary operator.</a:t>
            </a:r>
          </a:p>
          <a:p>
            <a:pPr marL="176212" algn="just">
              <a:lnSpc>
                <a:spcPct val="125000"/>
              </a:lnSpc>
              <a:spcBef>
                <a:spcPts val="900"/>
              </a:spcBef>
            </a:pPr>
            <a:r>
              <a:rPr lang="en-US" sz="2400" dirty="0" smtClean="0">
                <a:latin typeface="Georgia" pitchFamily="18" charset="0"/>
              </a:rPr>
              <a:t>The parse tree in figure (a) might be converted into the three-address code sequence as follows</a:t>
            </a:r>
          </a:p>
          <a:p>
            <a:pPr marL="176212" algn="just">
              <a:lnSpc>
                <a:spcPct val="125000"/>
              </a:lnSpc>
              <a:spcBef>
                <a:spcPts val="900"/>
              </a:spcBef>
            </a:pPr>
            <a:r>
              <a:rPr lang="en-US" sz="2400" dirty="0" smtClean="0">
                <a:latin typeface="Georgia" pitchFamily="18" charset="0"/>
              </a:rPr>
              <a:t>		T1 = A / B</a:t>
            </a:r>
          </a:p>
          <a:p>
            <a:pPr marL="176212" algn="just">
              <a:lnSpc>
                <a:spcPct val="125000"/>
              </a:lnSpc>
              <a:spcBef>
                <a:spcPts val="900"/>
              </a:spcBef>
            </a:pPr>
            <a:r>
              <a:rPr lang="en-US" sz="2400" dirty="0" smtClean="0">
                <a:latin typeface="Georgia" pitchFamily="18" charset="0"/>
              </a:rPr>
              <a:t>		T2 = T1 * C</a:t>
            </a:r>
          </a:p>
          <a:p>
            <a:pPr marL="176212" algn="just">
              <a:lnSpc>
                <a:spcPct val="125000"/>
              </a:lnSpc>
              <a:spcBef>
                <a:spcPts val="900"/>
              </a:spcBef>
            </a:pPr>
            <a:r>
              <a:rPr lang="en-US" sz="2400" dirty="0" smtClean="0">
                <a:latin typeface="Georgia" pitchFamily="18" charset="0"/>
              </a:rPr>
              <a:t>Where T1 and T2 are the names of temporary variables.</a:t>
            </a:r>
          </a:p>
        </p:txBody>
      </p:sp>
    </p:spTree>
    <p:extLst>
      <p:ext uri="{BB962C8B-B14F-4D97-AF65-F5344CB8AC3E}">
        <p14:creationId xmlns:p14="http://schemas.microsoft.com/office/powerpoint/2010/main" val="3314180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87182"/>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Need of  Translator</a:t>
            </a:r>
            <a:endParaRPr lang="en-IN" sz="3600" b="1" i="1" dirty="0">
              <a:solidFill>
                <a:srgbClr val="E60000"/>
              </a:solidFill>
              <a:latin typeface="Bookman Old Style" pitchFamily="18" charset="0"/>
            </a:endParaRPr>
          </a:p>
        </p:txBody>
      </p:sp>
      <p:sp>
        <p:nvSpPr>
          <p:cNvPr id="8" name="Rectangle 7"/>
          <p:cNvSpPr/>
          <p:nvPr/>
        </p:nvSpPr>
        <p:spPr>
          <a:xfrm>
            <a:off x="0" y="1028343"/>
            <a:ext cx="9144000" cy="4510915"/>
          </a:xfrm>
          <a:prstGeom prst="rect">
            <a:avLst/>
          </a:prstGeom>
        </p:spPr>
        <p:txBody>
          <a:bodyPr wrap="square">
            <a:spAutoFit/>
          </a:bodyPr>
          <a:lstStyle/>
          <a:p>
            <a:pPr marL="342900" indent="-342900" algn="just">
              <a:lnSpc>
                <a:spcPct val="125000"/>
              </a:lnSpc>
              <a:spcBef>
                <a:spcPts val="1200"/>
              </a:spcBef>
              <a:buFont typeface="Wingdings" pitchFamily="2" charset="2"/>
              <a:buChar char="Ø"/>
            </a:pPr>
            <a:r>
              <a:rPr lang="en-US" sz="2400" dirty="0" smtClean="0">
                <a:latin typeface="Georgia" pitchFamily="18" charset="0"/>
              </a:rPr>
              <a:t>Hence we use some other language such as high-level language or assembly language for the programming. </a:t>
            </a:r>
          </a:p>
          <a:p>
            <a:pPr marL="342900" indent="-342900" algn="just">
              <a:lnSpc>
                <a:spcPct val="125000"/>
              </a:lnSpc>
              <a:spcBef>
                <a:spcPts val="1200"/>
              </a:spcBef>
              <a:buFont typeface="Wingdings" pitchFamily="2" charset="2"/>
              <a:buChar char="Ø"/>
            </a:pPr>
            <a:r>
              <a:rPr lang="en-US" sz="2400" dirty="0" smtClean="0">
                <a:latin typeface="Georgia" pitchFamily="18" charset="0"/>
              </a:rPr>
              <a:t>It is very easy to learn and make the program in these languages. But the programs written in such language i.e. HLL or assembly language is not understood by computer. </a:t>
            </a:r>
          </a:p>
          <a:p>
            <a:pPr marL="342900" indent="-342900" algn="just">
              <a:lnSpc>
                <a:spcPct val="125000"/>
              </a:lnSpc>
              <a:spcBef>
                <a:spcPts val="1200"/>
              </a:spcBef>
              <a:buFont typeface="Wingdings" pitchFamily="2" charset="2"/>
              <a:buChar char="Ø"/>
            </a:pPr>
            <a:r>
              <a:rPr lang="en-US" sz="2400" dirty="0" smtClean="0">
                <a:latin typeface="Georgia" pitchFamily="18" charset="0"/>
              </a:rPr>
              <a:t>Hence we must translate this program written in HLL into a machine language and for that we must have a translator which converts a program written in one programming language to a program written in another language.</a:t>
            </a:r>
            <a:endParaRPr lang="en-IN" sz="2400" dirty="0">
              <a:latin typeface="Georgia" pitchFamily="18" charset="0"/>
            </a:endParaRPr>
          </a:p>
        </p:txBody>
      </p:sp>
    </p:spTree>
    <p:extLst>
      <p:ext uri="{BB962C8B-B14F-4D97-AF65-F5344CB8AC3E}">
        <p14:creationId xmlns:p14="http://schemas.microsoft.com/office/powerpoint/2010/main" val="3559570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Intermediate Code Generation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5703549"/>
          </a:xfrm>
          <a:prstGeom prst="rect">
            <a:avLst/>
          </a:prstGeom>
        </p:spPr>
        <p:txBody>
          <a:bodyPr wrap="square">
            <a:spAutoFit/>
          </a:bodyPr>
          <a:lstStyle/>
          <a:p>
            <a:pPr marL="717550" indent="-541338" algn="just">
              <a:lnSpc>
                <a:spcPct val="125000"/>
              </a:lnSpc>
              <a:spcBef>
                <a:spcPts val="900"/>
              </a:spcBef>
              <a:buFont typeface="Wingdings" pitchFamily="2" charset="2"/>
              <a:buChar char="v"/>
            </a:pPr>
            <a:r>
              <a:rPr lang="en-US" sz="2400" dirty="0" smtClean="0">
                <a:latin typeface="Georgia" pitchFamily="18" charset="0"/>
              </a:rPr>
              <a:t>An intermediate language needs unconditional and simple conditional branching statements that determine whether or not a branch is to be made. Higher level flow of control statements such as while-do statements or if-then-else statements are translated into these lower-level condition three address statements.</a:t>
            </a:r>
          </a:p>
          <a:p>
            <a:pPr indent="717550" algn="just">
              <a:lnSpc>
                <a:spcPct val="125000"/>
              </a:lnSpc>
              <a:spcBef>
                <a:spcPts val="900"/>
              </a:spcBef>
            </a:pPr>
            <a:r>
              <a:rPr lang="en-US" sz="2400" dirty="0" smtClean="0">
                <a:latin typeface="Georgia" pitchFamily="18" charset="0"/>
              </a:rPr>
              <a:t>Example- Consider the following while statement</a:t>
            </a:r>
          </a:p>
          <a:p>
            <a:pPr algn="just">
              <a:lnSpc>
                <a:spcPct val="125000"/>
              </a:lnSpc>
              <a:spcBef>
                <a:spcPts val="900"/>
              </a:spcBef>
            </a:pPr>
            <a:r>
              <a:rPr lang="en-US" sz="2400" dirty="0" smtClean="0">
                <a:latin typeface="Georgia" pitchFamily="18" charset="0"/>
              </a:rPr>
              <a:t>		While (A &gt; B &amp; A &lt;= 2*B-5)</a:t>
            </a:r>
          </a:p>
          <a:p>
            <a:pPr algn="just">
              <a:lnSpc>
                <a:spcPct val="125000"/>
              </a:lnSpc>
              <a:spcBef>
                <a:spcPts val="900"/>
              </a:spcBef>
            </a:pPr>
            <a:r>
              <a:rPr lang="en-US" sz="2400" dirty="0" smtClean="0">
                <a:latin typeface="Georgia" pitchFamily="18" charset="0"/>
              </a:rPr>
              <a:t>		{</a:t>
            </a:r>
          </a:p>
          <a:p>
            <a:pPr algn="just">
              <a:lnSpc>
                <a:spcPct val="125000"/>
              </a:lnSpc>
              <a:spcBef>
                <a:spcPts val="900"/>
              </a:spcBef>
            </a:pPr>
            <a:r>
              <a:rPr lang="en-US" sz="2400" dirty="0" smtClean="0">
                <a:latin typeface="Georgia" pitchFamily="18" charset="0"/>
              </a:rPr>
              <a:t>			A = A + B;</a:t>
            </a:r>
          </a:p>
          <a:p>
            <a:pPr algn="just">
              <a:lnSpc>
                <a:spcPct val="125000"/>
              </a:lnSpc>
              <a:spcBef>
                <a:spcPts val="900"/>
              </a:spcBef>
            </a:pPr>
            <a:r>
              <a:rPr lang="en-US" sz="2400" dirty="0" smtClean="0">
                <a:latin typeface="Georgia" pitchFamily="18" charset="0"/>
              </a:rPr>
              <a:t>		}</a:t>
            </a:r>
          </a:p>
        </p:txBody>
      </p:sp>
    </p:spTree>
    <p:extLst>
      <p:ext uri="{BB962C8B-B14F-4D97-AF65-F5344CB8AC3E}">
        <p14:creationId xmlns:p14="http://schemas.microsoft.com/office/powerpoint/2010/main" val="1816336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Intermediate Code Generation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6165214"/>
          </a:xfrm>
          <a:prstGeom prst="rect">
            <a:avLst/>
          </a:prstGeom>
        </p:spPr>
        <p:txBody>
          <a:bodyPr wrap="square">
            <a:spAutoFit/>
          </a:bodyPr>
          <a:lstStyle/>
          <a:p>
            <a:pPr marL="717550" indent="-541338" algn="just">
              <a:lnSpc>
                <a:spcPct val="125000"/>
              </a:lnSpc>
              <a:spcBef>
                <a:spcPts val="900"/>
              </a:spcBef>
              <a:buFont typeface="Wingdings" pitchFamily="2" charset="2"/>
              <a:buChar char="v"/>
            </a:pPr>
            <a:r>
              <a:rPr lang="en-US" sz="2400" dirty="0" smtClean="0">
                <a:latin typeface="Georgia" pitchFamily="18" charset="0"/>
              </a:rPr>
              <a:t>A algorithm for translation would produce intermediate code like that shown below.</a:t>
            </a:r>
          </a:p>
          <a:p>
            <a:pPr marL="176212" algn="just">
              <a:lnSpc>
                <a:spcPct val="125000"/>
              </a:lnSpc>
              <a:spcBef>
                <a:spcPts val="900"/>
              </a:spcBef>
            </a:pPr>
            <a:r>
              <a:rPr lang="en-US" sz="2400" dirty="0" smtClean="0">
                <a:latin typeface="Georgia" pitchFamily="18" charset="0"/>
              </a:rPr>
              <a:t>		L1:	If (A &gt; B) then</a:t>
            </a:r>
          </a:p>
          <a:p>
            <a:pPr marL="176212" algn="just">
              <a:lnSpc>
                <a:spcPct val="125000"/>
              </a:lnSpc>
              <a:spcBef>
                <a:spcPts val="900"/>
              </a:spcBef>
            </a:pPr>
            <a:r>
              <a:rPr lang="en-US" sz="2400" dirty="0" smtClean="0">
                <a:latin typeface="Georgia" pitchFamily="18" charset="0"/>
              </a:rPr>
              <a:t>				</a:t>
            </a:r>
            <a:r>
              <a:rPr lang="en-US" sz="2400" dirty="0" err="1" smtClean="0">
                <a:latin typeface="Georgia" pitchFamily="18" charset="0"/>
              </a:rPr>
              <a:t>goto</a:t>
            </a:r>
            <a:r>
              <a:rPr lang="en-US" sz="2400" dirty="0" smtClean="0">
                <a:latin typeface="Georgia" pitchFamily="18" charset="0"/>
              </a:rPr>
              <a:t> L2</a:t>
            </a:r>
          </a:p>
          <a:p>
            <a:pPr marL="176212" algn="just">
              <a:lnSpc>
                <a:spcPct val="125000"/>
              </a:lnSpc>
              <a:spcBef>
                <a:spcPts val="900"/>
              </a:spcBef>
            </a:pPr>
            <a:r>
              <a:rPr lang="en-US" sz="2400" dirty="0" smtClean="0">
                <a:latin typeface="Georgia" pitchFamily="18" charset="0"/>
              </a:rPr>
              <a:t>			else</a:t>
            </a:r>
          </a:p>
          <a:p>
            <a:pPr marL="176212" algn="just">
              <a:lnSpc>
                <a:spcPct val="125000"/>
              </a:lnSpc>
              <a:spcBef>
                <a:spcPts val="900"/>
              </a:spcBef>
            </a:pPr>
            <a:r>
              <a:rPr lang="en-US" sz="2400" dirty="0" smtClean="0">
                <a:latin typeface="Georgia" pitchFamily="18" charset="0"/>
              </a:rPr>
              <a:t>				</a:t>
            </a:r>
            <a:r>
              <a:rPr lang="en-US" sz="2400" dirty="0" err="1" smtClean="0">
                <a:latin typeface="Georgia" pitchFamily="18" charset="0"/>
              </a:rPr>
              <a:t>goto</a:t>
            </a:r>
            <a:r>
              <a:rPr lang="en-US" sz="2400" dirty="0" smtClean="0">
                <a:latin typeface="Georgia" pitchFamily="18" charset="0"/>
              </a:rPr>
              <a:t> L3</a:t>
            </a:r>
          </a:p>
          <a:p>
            <a:pPr marL="176212" algn="just">
              <a:lnSpc>
                <a:spcPct val="125000"/>
              </a:lnSpc>
              <a:spcBef>
                <a:spcPts val="900"/>
              </a:spcBef>
            </a:pPr>
            <a:r>
              <a:rPr lang="en-US" sz="2400" dirty="0" smtClean="0">
                <a:latin typeface="Georgia" pitchFamily="18" charset="0"/>
              </a:rPr>
              <a:t>		L2:	T1 = 2 * B</a:t>
            </a:r>
          </a:p>
          <a:p>
            <a:pPr marL="176212" algn="just">
              <a:lnSpc>
                <a:spcPct val="125000"/>
              </a:lnSpc>
              <a:spcBef>
                <a:spcPts val="900"/>
              </a:spcBef>
            </a:pPr>
            <a:r>
              <a:rPr lang="en-US" sz="2400" dirty="0" smtClean="0">
                <a:latin typeface="Georgia" pitchFamily="18" charset="0"/>
              </a:rPr>
              <a:t>			T2 = T1 – 5</a:t>
            </a:r>
          </a:p>
          <a:p>
            <a:pPr marL="176212" algn="just">
              <a:lnSpc>
                <a:spcPct val="125000"/>
              </a:lnSpc>
              <a:spcBef>
                <a:spcPts val="900"/>
              </a:spcBef>
            </a:pPr>
            <a:r>
              <a:rPr lang="en-US" sz="2400" dirty="0" smtClean="0">
                <a:latin typeface="Georgia" pitchFamily="18" charset="0"/>
              </a:rPr>
              <a:t>			If (A &lt;= T2)</a:t>
            </a:r>
          </a:p>
          <a:p>
            <a:pPr marL="176212" algn="just">
              <a:lnSpc>
                <a:spcPct val="125000"/>
              </a:lnSpc>
              <a:spcBef>
                <a:spcPts val="900"/>
              </a:spcBef>
            </a:pPr>
            <a:r>
              <a:rPr lang="en-US" sz="2400" dirty="0" smtClean="0">
                <a:latin typeface="Georgia" pitchFamily="18" charset="0"/>
              </a:rPr>
              <a:t>				</a:t>
            </a:r>
            <a:r>
              <a:rPr lang="en-US" sz="2400" dirty="0" err="1" smtClean="0">
                <a:latin typeface="Georgia" pitchFamily="18" charset="0"/>
              </a:rPr>
              <a:t>goto</a:t>
            </a:r>
            <a:r>
              <a:rPr lang="en-US" sz="2400" dirty="0" smtClean="0">
                <a:latin typeface="Georgia" pitchFamily="18" charset="0"/>
              </a:rPr>
              <a:t> L4</a:t>
            </a:r>
          </a:p>
          <a:p>
            <a:pPr marL="176212" algn="just">
              <a:lnSpc>
                <a:spcPct val="125000"/>
              </a:lnSpc>
              <a:spcBef>
                <a:spcPts val="900"/>
              </a:spcBef>
            </a:pPr>
            <a:r>
              <a:rPr lang="en-US" sz="2400" dirty="0" smtClean="0">
                <a:latin typeface="Georgia" pitchFamily="18" charset="0"/>
              </a:rPr>
              <a:t>			</a:t>
            </a:r>
          </a:p>
        </p:txBody>
      </p:sp>
    </p:spTree>
    <p:extLst>
      <p:ext uri="{BB962C8B-B14F-4D97-AF65-F5344CB8AC3E}">
        <p14:creationId xmlns:p14="http://schemas.microsoft.com/office/powerpoint/2010/main" val="6574300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Intermediate Code Generation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3439403"/>
          </a:xfrm>
          <a:prstGeom prst="rect">
            <a:avLst/>
          </a:prstGeom>
        </p:spPr>
        <p:txBody>
          <a:bodyPr wrap="square">
            <a:spAutoFit/>
          </a:bodyPr>
          <a:lstStyle/>
          <a:p>
            <a:pPr marL="176212" algn="just">
              <a:lnSpc>
                <a:spcPct val="125000"/>
              </a:lnSpc>
              <a:spcBef>
                <a:spcPts val="900"/>
              </a:spcBef>
            </a:pPr>
            <a:r>
              <a:rPr lang="en-US" sz="2400" dirty="0" smtClean="0">
                <a:latin typeface="Georgia" pitchFamily="18" charset="0"/>
              </a:rPr>
              <a:t>			else</a:t>
            </a:r>
          </a:p>
          <a:p>
            <a:pPr marL="176212" algn="just">
              <a:lnSpc>
                <a:spcPct val="125000"/>
              </a:lnSpc>
              <a:spcBef>
                <a:spcPts val="900"/>
              </a:spcBef>
            </a:pPr>
            <a:r>
              <a:rPr lang="en-US" sz="2400" dirty="0" smtClean="0">
                <a:latin typeface="Georgia" pitchFamily="18" charset="0"/>
              </a:rPr>
              <a:t>				</a:t>
            </a:r>
            <a:r>
              <a:rPr lang="en-US" sz="2400" dirty="0" err="1" smtClean="0">
                <a:latin typeface="Georgia" pitchFamily="18" charset="0"/>
              </a:rPr>
              <a:t>goto</a:t>
            </a:r>
            <a:r>
              <a:rPr lang="en-US" sz="2400" dirty="0" smtClean="0">
                <a:latin typeface="Georgia" pitchFamily="18" charset="0"/>
              </a:rPr>
              <a:t> L3</a:t>
            </a:r>
          </a:p>
          <a:p>
            <a:pPr marL="176212" algn="just">
              <a:lnSpc>
                <a:spcPct val="125000"/>
              </a:lnSpc>
              <a:spcBef>
                <a:spcPts val="900"/>
              </a:spcBef>
            </a:pPr>
            <a:r>
              <a:rPr lang="en-US" sz="2400" dirty="0" smtClean="0">
                <a:latin typeface="Georgia" pitchFamily="18" charset="0"/>
              </a:rPr>
              <a:t>		L4:	A = A + B</a:t>
            </a:r>
          </a:p>
          <a:p>
            <a:pPr marL="176212" algn="just">
              <a:lnSpc>
                <a:spcPct val="125000"/>
              </a:lnSpc>
              <a:spcBef>
                <a:spcPts val="900"/>
              </a:spcBef>
            </a:pPr>
            <a:r>
              <a:rPr lang="en-US" sz="2400" dirty="0" smtClean="0">
                <a:latin typeface="Georgia" pitchFamily="18" charset="0"/>
              </a:rPr>
              <a:t>				</a:t>
            </a:r>
            <a:r>
              <a:rPr lang="en-US" sz="2400" dirty="0" err="1">
                <a:latin typeface="Georgia" pitchFamily="18" charset="0"/>
              </a:rPr>
              <a:t>g</a:t>
            </a:r>
            <a:r>
              <a:rPr lang="en-US" sz="2400" dirty="0" err="1" smtClean="0">
                <a:latin typeface="Georgia" pitchFamily="18" charset="0"/>
              </a:rPr>
              <a:t>oto</a:t>
            </a:r>
            <a:r>
              <a:rPr lang="en-US" sz="2400" dirty="0" smtClean="0">
                <a:latin typeface="Georgia" pitchFamily="18" charset="0"/>
              </a:rPr>
              <a:t> L1</a:t>
            </a:r>
          </a:p>
          <a:p>
            <a:pPr marL="176212" algn="just">
              <a:lnSpc>
                <a:spcPct val="125000"/>
              </a:lnSpc>
              <a:spcBef>
                <a:spcPts val="900"/>
              </a:spcBef>
            </a:pPr>
            <a:r>
              <a:rPr lang="en-US" sz="2400" dirty="0" smtClean="0">
                <a:latin typeface="Georgia" pitchFamily="18" charset="0"/>
              </a:rPr>
              <a:t>		L3:</a:t>
            </a:r>
          </a:p>
          <a:p>
            <a:pPr marL="176212" algn="just">
              <a:lnSpc>
                <a:spcPct val="125000"/>
              </a:lnSpc>
              <a:spcBef>
                <a:spcPts val="900"/>
              </a:spcBef>
            </a:pPr>
            <a:r>
              <a:rPr lang="en-US" sz="2400" dirty="0" smtClean="0">
                <a:latin typeface="Georgia" pitchFamily="18" charset="0"/>
              </a:rPr>
              <a:t>			exit</a:t>
            </a:r>
          </a:p>
        </p:txBody>
      </p:sp>
    </p:spTree>
    <p:extLst>
      <p:ext uri="{BB962C8B-B14F-4D97-AF65-F5344CB8AC3E}">
        <p14:creationId xmlns:p14="http://schemas.microsoft.com/office/powerpoint/2010/main" val="10592297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2167838"/>
          </a:xfrm>
          <a:prstGeom prst="rect">
            <a:avLst/>
          </a:prstGeom>
        </p:spPr>
        <p:txBody>
          <a:bodyPr wrap="square">
            <a:spAutoFit/>
          </a:bodyPr>
          <a:lstStyle/>
          <a:p>
            <a:pPr marL="717550" indent="-542925" algn="just">
              <a:lnSpc>
                <a:spcPct val="125000"/>
              </a:lnSpc>
              <a:spcBef>
                <a:spcPts val="900"/>
              </a:spcBef>
              <a:buFont typeface="Wingdings" pitchFamily="2" charset="2"/>
              <a:buChar char="v"/>
            </a:pPr>
            <a:r>
              <a:rPr lang="en-US" sz="2200" dirty="0" smtClean="0">
                <a:latin typeface="Georgia" pitchFamily="18" charset="0"/>
              </a:rPr>
              <a:t>Object program that are frequently executed should be fast and small. Certain compiler have within them a phase that tries to apply transformations to the output of the intermediate language version of the source program from which a faster or smaller object language program can be produced.</a:t>
            </a: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489548"/>
            <a:ext cx="3024335" cy="2675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8943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5670783"/>
          </a:xfrm>
          <a:prstGeom prst="rect">
            <a:avLst/>
          </a:prstGeom>
        </p:spPr>
        <p:txBody>
          <a:bodyPr wrap="square">
            <a:spAutoFit/>
          </a:bodyPr>
          <a:lstStyle/>
          <a:p>
            <a:pPr marL="174625" algn="just">
              <a:lnSpc>
                <a:spcPct val="125000"/>
              </a:lnSpc>
              <a:spcBef>
                <a:spcPts val="900"/>
              </a:spcBef>
            </a:pPr>
            <a:r>
              <a:rPr lang="en-US" sz="2200" dirty="0" smtClean="0">
                <a:latin typeface="Georgia" pitchFamily="18" charset="0"/>
              </a:rPr>
              <a:t>There are several ways of code optimization</a:t>
            </a:r>
          </a:p>
          <a:p>
            <a:pPr marL="631825" indent="-457200" algn="just">
              <a:lnSpc>
                <a:spcPct val="125000"/>
              </a:lnSpc>
              <a:spcBef>
                <a:spcPts val="900"/>
              </a:spcBef>
              <a:buAutoNum type="arabicParenR"/>
            </a:pPr>
            <a:r>
              <a:rPr lang="en-US" sz="2200" b="1" dirty="0" smtClean="0">
                <a:solidFill>
                  <a:srgbClr val="0070C0"/>
                </a:solidFill>
                <a:latin typeface="Georgia" pitchFamily="18" charset="0"/>
              </a:rPr>
              <a:t>Local Optimization-</a:t>
            </a:r>
          </a:p>
          <a:p>
            <a:pPr marL="631825" indent="-457200" algn="just">
              <a:lnSpc>
                <a:spcPct val="125000"/>
              </a:lnSpc>
              <a:spcBef>
                <a:spcPts val="900"/>
              </a:spcBef>
              <a:buFont typeface="+mj-lt"/>
              <a:buAutoNum type="alphaLcParenR"/>
            </a:pPr>
            <a:r>
              <a:rPr lang="en-US" sz="2200" dirty="0" smtClean="0">
                <a:solidFill>
                  <a:srgbClr val="00B0F0"/>
                </a:solidFill>
                <a:latin typeface="Georgia" pitchFamily="18" charset="0"/>
              </a:rPr>
              <a:t>Loop Inversion- </a:t>
            </a:r>
            <a:r>
              <a:rPr lang="en-US" sz="2200" dirty="0" smtClean="0">
                <a:latin typeface="Georgia" pitchFamily="18" charset="0"/>
              </a:rPr>
              <a:t>The local optimizations/transformations are    applied to a program to attempt on improvement. Consider the following example</a:t>
            </a:r>
          </a:p>
          <a:p>
            <a:pPr marL="1546225" lvl="3" algn="just">
              <a:lnSpc>
                <a:spcPct val="125000"/>
              </a:lnSpc>
              <a:spcBef>
                <a:spcPts val="900"/>
              </a:spcBef>
            </a:pPr>
            <a:r>
              <a:rPr lang="en-US" sz="2200" dirty="0" smtClean="0">
                <a:latin typeface="Georgia" pitchFamily="18" charset="0"/>
              </a:rPr>
              <a:t>L1:	If (A &gt; B) then</a:t>
            </a:r>
          </a:p>
          <a:p>
            <a:pPr marL="1546225" lvl="3" algn="just">
              <a:lnSpc>
                <a:spcPct val="125000"/>
              </a:lnSpc>
              <a:spcBef>
                <a:spcPts val="900"/>
              </a:spcBef>
            </a:pPr>
            <a:r>
              <a:rPr lang="en-US" sz="2200" dirty="0" smtClean="0">
                <a:latin typeface="Georgia" pitchFamily="18" charset="0"/>
              </a:rPr>
              <a:t>		</a:t>
            </a:r>
            <a:r>
              <a:rPr lang="en-US" sz="2200" dirty="0" err="1" smtClean="0">
                <a:latin typeface="Georgia" pitchFamily="18" charset="0"/>
              </a:rPr>
              <a:t>goto</a:t>
            </a:r>
            <a:r>
              <a:rPr lang="en-US" sz="2200" dirty="0" smtClean="0">
                <a:latin typeface="Georgia" pitchFamily="18" charset="0"/>
              </a:rPr>
              <a:t> L2</a:t>
            </a:r>
          </a:p>
          <a:p>
            <a:pPr marL="1546225" lvl="3" algn="just">
              <a:lnSpc>
                <a:spcPct val="125000"/>
              </a:lnSpc>
              <a:spcBef>
                <a:spcPts val="900"/>
              </a:spcBef>
            </a:pPr>
            <a:r>
              <a:rPr lang="en-US" sz="2200" dirty="0" smtClean="0">
                <a:latin typeface="Georgia" pitchFamily="18" charset="0"/>
              </a:rPr>
              <a:t>	    else</a:t>
            </a:r>
          </a:p>
          <a:p>
            <a:pPr marL="1546225" lvl="3" algn="just">
              <a:lnSpc>
                <a:spcPct val="125000"/>
              </a:lnSpc>
              <a:spcBef>
                <a:spcPts val="900"/>
              </a:spcBef>
            </a:pPr>
            <a:r>
              <a:rPr lang="en-US" sz="2200" dirty="0" smtClean="0">
                <a:latin typeface="Georgia" pitchFamily="18" charset="0"/>
              </a:rPr>
              <a:t>		</a:t>
            </a:r>
            <a:r>
              <a:rPr lang="en-US" sz="2200" dirty="0" err="1" smtClean="0">
                <a:latin typeface="Georgia" pitchFamily="18" charset="0"/>
              </a:rPr>
              <a:t>goto</a:t>
            </a:r>
            <a:r>
              <a:rPr lang="en-US" sz="2200" dirty="0" smtClean="0">
                <a:latin typeface="Georgia" pitchFamily="18" charset="0"/>
              </a:rPr>
              <a:t> L3</a:t>
            </a:r>
          </a:p>
          <a:p>
            <a:pPr marL="1546225" lvl="3" algn="just">
              <a:lnSpc>
                <a:spcPct val="125000"/>
              </a:lnSpc>
              <a:spcBef>
                <a:spcPts val="900"/>
              </a:spcBef>
            </a:pPr>
            <a:r>
              <a:rPr lang="en-US" sz="2200" dirty="0" smtClean="0">
                <a:latin typeface="Georgia" pitchFamily="18" charset="0"/>
              </a:rPr>
              <a:t>L2:	T1 = 2 * B</a:t>
            </a:r>
          </a:p>
          <a:p>
            <a:pPr marL="1546225" lvl="3" algn="just">
              <a:lnSpc>
                <a:spcPct val="125000"/>
              </a:lnSpc>
              <a:spcBef>
                <a:spcPts val="900"/>
              </a:spcBef>
            </a:pPr>
            <a:r>
              <a:rPr lang="en-US" sz="2200" dirty="0" smtClean="0">
                <a:latin typeface="Georgia" pitchFamily="18" charset="0"/>
              </a:rPr>
              <a:t>		T2 = T1 – 5</a:t>
            </a:r>
          </a:p>
        </p:txBody>
      </p:sp>
    </p:spTree>
    <p:extLst>
      <p:ext uri="{BB962C8B-B14F-4D97-AF65-F5344CB8AC3E}">
        <p14:creationId xmlns:p14="http://schemas.microsoft.com/office/powerpoint/2010/main" val="7749903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4285789"/>
          </a:xfrm>
          <a:prstGeom prst="rect">
            <a:avLst/>
          </a:prstGeom>
        </p:spPr>
        <p:txBody>
          <a:bodyPr wrap="square">
            <a:spAutoFit/>
          </a:bodyPr>
          <a:lstStyle/>
          <a:p>
            <a:pPr marL="174625" algn="just">
              <a:lnSpc>
                <a:spcPct val="125000"/>
              </a:lnSpc>
              <a:spcBef>
                <a:spcPts val="900"/>
              </a:spcBef>
            </a:pPr>
            <a:r>
              <a:rPr lang="en-US" sz="2200" dirty="0" smtClean="0">
                <a:latin typeface="Georgia" pitchFamily="18" charset="0"/>
              </a:rPr>
              <a:t>		If (A &lt; T2)</a:t>
            </a:r>
          </a:p>
          <a:p>
            <a:pPr marL="174625" algn="just">
              <a:lnSpc>
                <a:spcPct val="125000"/>
              </a:lnSpc>
              <a:spcBef>
                <a:spcPts val="900"/>
              </a:spcBef>
            </a:pPr>
            <a:r>
              <a:rPr lang="en-US" sz="2200" dirty="0" smtClean="0">
                <a:latin typeface="Georgia" pitchFamily="18" charset="0"/>
              </a:rPr>
              <a:t>			</a:t>
            </a:r>
            <a:r>
              <a:rPr lang="en-US" sz="2200" dirty="0" err="1" smtClean="0">
                <a:latin typeface="Georgia" pitchFamily="18" charset="0"/>
              </a:rPr>
              <a:t>goto</a:t>
            </a:r>
            <a:r>
              <a:rPr lang="en-US" sz="2200" dirty="0" smtClean="0">
                <a:latin typeface="Georgia" pitchFamily="18" charset="0"/>
              </a:rPr>
              <a:t> L4</a:t>
            </a:r>
          </a:p>
          <a:p>
            <a:pPr marL="174625" algn="just">
              <a:lnSpc>
                <a:spcPct val="125000"/>
              </a:lnSpc>
              <a:spcBef>
                <a:spcPts val="900"/>
              </a:spcBef>
            </a:pPr>
            <a:r>
              <a:rPr lang="en-US" sz="2200" dirty="0" smtClean="0">
                <a:latin typeface="Georgia" pitchFamily="18" charset="0"/>
              </a:rPr>
              <a:t>		else</a:t>
            </a:r>
          </a:p>
          <a:p>
            <a:pPr marL="174625" algn="just">
              <a:lnSpc>
                <a:spcPct val="125000"/>
              </a:lnSpc>
              <a:spcBef>
                <a:spcPts val="900"/>
              </a:spcBef>
            </a:pPr>
            <a:r>
              <a:rPr lang="en-US" sz="2200" dirty="0" smtClean="0">
                <a:latin typeface="Georgia" pitchFamily="18" charset="0"/>
              </a:rPr>
              <a:t>			</a:t>
            </a:r>
            <a:r>
              <a:rPr lang="en-US" sz="2200" dirty="0" err="1" smtClean="0">
                <a:latin typeface="Georgia" pitchFamily="18" charset="0"/>
              </a:rPr>
              <a:t>goto</a:t>
            </a:r>
            <a:r>
              <a:rPr lang="en-US" sz="2200" dirty="0" smtClean="0">
                <a:latin typeface="Georgia" pitchFamily="18" charset="0"/>
              </a:rPr>
              <a:t> L3</a:t>
            </a:r>
          </a:p>
          <a:p>
            <a:pPr marL="174625" algn="just">
              <a:lnSpc>
                <a:spcPct val="125000"/>
              </a:lnSpc>
              <a:spcBef>
                <a:spcPts val="900"/>
              </a:spcBef>
            </a:pPr>
            <a:r>
              <a:rPr lang="en-US" sz="2200" dirty="0" smtClean="0">
                <a:latin typeface="Georgia" pitchFamily="18" charset="0"/>
              </a:rPr>
              <a:t>	L4:	A = A + B</a:t>
            </a:r>
          </a:p>
          <a:p>
            <a:pPr marL="174625" algn="just">
              <a:lnSpc>
                <a:spcPct val="125000"/>
              </a:lnSpc>
              <a:spcBef>
                <a:spcPts val="900"/>
              </a:spcBef>
            </a:pPr>
            <a:r>
              <a:rPr lang="en-US" sz="2200" dirty="0" smtClean="0">
                <a:latin typeface="Georgia" pitchFamily="18" charset="0"/>
              </a:rPr>
              <a:t>		</a:t>
            </a:r>
            <a:r>
              <a:rPr lang="en-US" sz="2200" dirty="0" err="1" smtClean="0">
                <a:latin typeface="Georgia" pitchFamily="18" charset="0"/>
              </a:rPr>
              <a:t>goto</a:t>
            </a:r>
            <a:r>
              <a:rPr lang="en-US" sz="2200" dirty="0" smtClean="0">
                <a:latin typeface="Georgia" pitchFamily="18" charset="0"/>
              </a:rPr>
              <a:t> L1</a:t>
            </a:r>
          </a:p>
          <a:p>
            <a:pPr marL="174625" algn="just">
              <a:lnSpc>
                <a:spcPct val="125000"/>
              </a:lnSpc>
              <a:spcBef>
                <a:spcPts val="900"/>
              </a:spcBef>
            </a:pPr>
            <a:r>
              <a:rPr lang="en-US" sz="2200" dirty="0" smtClean="0">
                <a:latin typeface="Georgia" pitchFamily="18" charset="0"/>
              </a:rPr>
              <a:t>	L3: 	Exit</a:t>
            </a:r>
          </a:p>
          <a:p>
            <a:pPr marL="174625" algn="just">
              <a:lnSpc>
                <a:spcPct val="125000"/>
              </a:lnSpc>
              <a:spcBef>
                <a:spcPts val="900"/>
              </a:spcBef>
            </a:pPr>
            <a:endParaRPr lang="en-US" sz="2200" dirty="0" smtClean="0">
              <a:latin typeface="Georgia" pitchFamily="18" charset="0"/>
            </a:endParaRPr>
          </a:p>
        </p:txBody>
      </p:sp>
    </p:spTree>
    <p:extLst>
      <p:ext uri="{BB962C8B-B14F-4D97-AF65-F5344CB8AC3E}">
        <p14:creationId xmlns:p14="http://schemas.microsoft.com/office/powerpoint/2010/main" val="32976445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4129913"/>
          </a:xfrm>
          <a:prstGeom prst="rect">
            <a:avLst/>
          </a:prstGeom>
        </p:spPr>
        <p:txBody>
          <a:bodyPr wrap="square">
            <a:spAutoFit/>
          </a:bodyPr>
          <a:lstStyle/>
          <a:p>
            <a:pPr marL="174625" algn="just">
              <a:lnSpc>
                <a:spcPct val="125000"/>
              </a:lnSpc>
              <a:spcBef>
                <a:spcPts val="900"/>
              </a:spcBef>
            </a:pPr>
            <a:r>
              <a:rPr lang="en-US" sz="2200" dirty="0">
                <a:latin typeface="Georgia" pitchFamily="18" charset="0"/>
              </a:rPr>
              <a:t>	</a:t>
            </a:r>
            <a:r>
              <a:rPr lang="en-US" sz="2200" dirty="0" smtClean="0">
                <a:latin typeface="Georgia" pitchFamily="18" charset="0"/>
              </a:rPr>
              <a:t>Here, we saw two instances of jumps over jumps in intermediate code such as 	 	</a:t>
            </a:r>
          </a:p>
          <a:p>
            <a:pPr marL="174625" algn="just">
              <a:lnSpc>
                <a:spcPct val="125000"/>
              </a:lnSpc>
              <a:spcBef>
                <a:spcPts val="900"/>
              </a:spcBef>
            </a:pPr>
            <a:r>
              <a:rPr lang="en-US" sz="2200" dirty="0" smtClean="0">
                <a:latin typeface="Georgia" pitchFamily="18" charset="0"/>
              </a:rPr>
              <a:t>	L1:	If (A &gt; B) </a:t>
            </a:r>
            <a:r>
              <a:rPr lang="en-US" sz="2200" dirty="0" err="1" smtClean="0">
                <a:latin typeface="Georgia" pitchFamily="18" charset="0"/>
              </a:rPr>
              <a:t>goto</a:t>
            </a:r>
            <a:r>
              <a:rPr lang="en-US" sz="2200" dirty="0" smtClean="0">
                <a:latin typeface="Georgia" pitchFamily="18" charset="0"/>
              </a:rPr>
              <a:t> L2	……………………….. (a)</a:t>
            </a:r>
          </a:p>
          <a:p>
            <a:pPr marL="174625" algn="just">
              <a:lnSpc>
                <a:spcPct val="125000"/>
              </a:lnSpc>
              <a:spcBef>
                <a:spcPts val="900"/>
              </a:spcBef>
            </a:pPr>
            <a:r>
              <a:rPr lang="en-US" sz="2200" dirty="0" smtClean="0">
                <a:latin typeface="Georgia" pitchFamily="18" charset="0"/>
              </a:rPr>
              <a:t>		else</a:t>
            </a:r>
          </a:p>
          <a:p>
            <a:pPr marL="174625" algn="just">
              <a:lnSpc>
                <a:spcPct val="125000"/>
              </a:lnSpc>
              <a:spcBef>
                <a:spcPts val="900"/>
              </a:spcBef>
            </a:pPr>
            <a:r>
              <a:rPr lang="en-US" sz="2200" dirty="0" smtClean="0">
                <a:latin typeface="Georgia" pitchFamily="18" charset="0"/>
              </a:rPr>
              <a:t>			</a:t>
            </a:r>
            <a:r>
              <a:rPr lang="en-US" sz="2200" dirty="0" err="1" smtClean="0">
                <a:latin typeface="Georgia" pitchFamily="18" charset="0"/>
              </a:rPr>
              <a:t>goto</a:t>
            </a:r>
            <a:r>
              <a:rPr lang="en-US" sz="2200" dirty="0" smtClean="0">
                <a:latin typeface="Georgia" pitchFamily="18" charset="0"/>
              </a:rPr>
              <a:t> L3</a:t>
            </a:r>
          </a:p>
          <a:p>
            <a:pPr marL="174625" algn="just">
              <a:lnSpc>
                <a:spcPct val="125000"/>
              </a:lnSpc>
              <a:spcBef>
                <a:spcPts val="900"/>
              </a:spcBef>
            </a:pPr>
            <a:r>
              <a:rPr lang="en-US" sz="2200" dirty="0" smtClean="0">
                <a:latin typeface="Georgia" pitchFamily="18" charset="0"/>
              </a:rPr>
              <a:t>		L2:</a:t>
            </a:r>
          </a:p>
          <a:p>
            <a:pPr marL="174625" algn="just">
              <a:lnSpc>
                <a:spcPct val="125000"/>
              </a:lnSpc>
              <a:spcBef>
                <a:spcPts val="900"/>
              </a:spcBef>
            </a:pPr>
            <a:r>
              <a:rPr lang="en-US" sz="2200" dirty="0" smtClean="0">
                <a:latin typeface="Georgia" pitchFamily="18" charset="0"/>
              </a:rPr>
              <a:t>This sequence could be replaced by the single statement</a:t>
            </a:r>
          </a:p>
          <a:p>
            <a:pPr marL="174625" algn="just">
              <a:lnSpc>
                <a:spcPct val="125000"/>
              </a:lnSpc>
              <a:spcBef>
                <a:spcPts val="900"/>
              </a:spcBef>
            </a:pPr>
            <a:r>
              <a:rPr lang="en-US" sz="2200" dirty="0" smtClean="0">
                <a:latin typeface="Georgia" pitchFamily="18" charset="0"/>
              </a:rPr>
              <a:t>		If (A &lt; B) </a:t>
            </a:r>
            <a:r>
              <a:rPr lang="en-US" sz="2200" dirty="0" err="1" smtClean="0">
                <a:latin typeface="Georgia" pitchFamily="18" charset="0"/>
              </a:rPr>
              <a:t>goto</a:t>
            </a:r>
            <a:r>
              <a:rPr lang="en-US" sz="2200" dirty="0" smtClean="0">
                <a:latin typeface="Georgia" pitchFamily="18" charset="0"/>
              </a:rPr>
              <a:t> L3	……………………….. (b)</a:t>
            </a:r>
          </a:p>
        </p:txBody>
      </p:sp>
    </p:spTree>
    <p:extLst>
      <p:ext uri="{BB962C8B-B14F-4D97-AF65-F5344CB8AC3E}">
        <p14:creationId xmlns:p14="http://schemas.microsoft.com/office/powerpoint/2010/main" val="890871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8" name="Rectangle 7"/>
          <p:cNvSpPr/>
          <p:nvPr/>
        </p:nvSpPr>
        <p:spPr>
          <a:xfrm>
            <a:off x="0" y="980728"/>
            <a:ext cx="9144000" cy="4129913"/>
          </a:xfrm>
          <a:prstGeom prst="rect">
            <a:avLst/>
          </a:prstGeom>
        </p:spPr>
        <p:txBody>
          <a:bodyPr wrap="square">
            <a:spAutoFit/>
          </a:bodyPr>
          <a:lstStyle/>
          <a:p>
            <a:pPr marL="174625" algn="just">
              <a:lnSpc>
                <a:spcPct val="125000"/>
              </a:lnSpc>
              <a:spcBef>
                <a:spcPts val="900"/>
              </a:spcBef>
            </a:pPr>
            <a:r>
              <a:rPr lang="en-US" sz="2200" dirty="0" smtClean="0">
                <a:latin typeface="Georgia" pitchFamily="18" charset="0"/>
              </a:rPr>
              <a:t>Sequence (a) would be replaced in the object program machine statement which</a:t>
            </a:r>
          </a:p>
          <a:p>
            <a:pPr marL="174625" algn="just">
              <a:lnSpc>
                <a:spcPct val="125000"/>
              </a:lnSpc>
              <a:spcBef>
                <a:spcPts val="900"/>
              </a:spcBef>
            </a:pPr>
            <a:r>
              <a:rPr lang="en-US" sz="2200" dirty="0" smtClean="0">
                <a:latin typeface="Georgia" pitchFamily="18" charset="0"/>
              </a:rPr>
              <a:t>    1)	 Compare A &amp; B to set the condition codes,</a:t>
            </a:r>
          </a:p>
          <a:p>
            <a:pPr marL="174625" algn="just">
              <a:lnSpc>
                <a:spcPct val="125000"/>
              </a:lnSpc>
              <a:spcBef>
                <a:spcPts val="900"/>
              </a:spcBef>
            </a:pPr>
            <a:r>
              <a:rPr lang="en-US" sz="2200" dirty="0" smtClean="0">
                <a:latin typeface="Georgia" pitchFamily="18" charset="0"/>
              </a:rPr>
              <a:t>    2)	 Jumps to L2 if the code for &gt; is set, and else</a:t>
            </a:r>
          </a:p>
          <a:p>
            <a:pPr marL="174625" algn="just">
              <a:lnSpc>
                <a:spcPct val="125000"/>
              </a:lnSpc>
              <a:spcBef>
                <a:spcPts val="900"/>
              </a:spcBef>
            </a:pPr>
            <a:r>
              <a:rPr lang="en-US" sz="2200" dirty="0" smtClean="0">
                <a:latin typeface="Georgia" pitchFamily="18" charset="0"/>
              </a:rPr>
              <a:t>    3)	 Jump to L3.</a:t>
            </a:r>
          </a:p>
          <a:p>
            <a:pPr marL="174625" algn="just">
              <a:lnSpc>
                <a:spcPct val="125000"/>
              </a:lnSpc>
              <a:spcBef>
                <a:spcPts val="900"/>
              </a:spcBef>
            </a:pPr>
            <a:r>
              <a:rPr lang="en-US" sz="2200" dirty="0" smtClean="0">
                <a:latin typeface="Georgia" pitchFamily="18" charset="0"/>
              </a:rPr>
              <a:t>Sequence (b) would be translated to machine instruction which</a:t>
            </a:r>
          </a:p>
          <a:p>
            <a:pPr marL="174625" algn="just">
              <a:lnSpc>
                <a:spcPct val="125000"/>
              </a:lnSpc>
              <a:spcBef>
                <a:spcPts val="900"/>
              </a:spcBef>
            </a:pPr>
            <a:r>
              <a:rPr lang="en-US" sz="2200" dirty="0" smtClean="0">
                <a:latin typeface="Georgia" pitchFamily="18" charset="0"/>
              </a:rPr>
              <a:t>    1)	Compare A &amp; B to set the condition codes and</a:t>
            </a:r>
          </a:p>
          <a:p>
            <a:pPr marL="174625" algn="just">
              <a:lnSpc>
                <a:spcPct val="125000"/>
              </a:lnSpc>
              <a:spcBef>
                <a:spcPts val="900"/>
              </a:spcBef>
            </a:pPr>
            <a:r>
              <a:rPr lang="en-US" sz="2200" dirty="0" smtClean="0">
                <a:latin typeface="Georgia" pitchFamily="18" charset="0"/>
              </a:rPr>
              <a:t>    2)	Jumps to L3 if the code for &lt; or = is set.</a:t>
            </a:r>
          </a:p>
        </p:txBody>
      </p:sp>
    </p:spTree>
    <p:extLst>
      <p:ext uri="{BB962C8B-B14F-4D97-AF65-F5344CB8AC3E}">
        <p14:creationId xmlns:p14="http://schemas.microsoft.com/office/powerpoint/2010/main" val="10659164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4" name="Rectangle 3"/>
          <p:cNvSpPr/>
          <p:nvPr/>
        </p:nvSpPr>
        <p:spPr>
          <a:xfrm>
            <a:off x="0" y="889844"/>
            <a:ext cx="9144000" cy="5976573"/>
          </a:xfrm>
          <a:prstGeom prst="rect">
            <a:avLst/>
          </a:prstGeom>
        </p:spPr>
        <p:txBody>
          <a:bodyPr wrap="square">
            <a:spAutoFit/>
          </a:bodyPr>
          <a:lstStyle/>
          <a:p>
            <a:pPr algn="just">
              <a:lnSpc>
                <a:spcPct val="125000"/>
              </a:lnSpc>
            </a:pPr>
            <a:r>
              <a:rPr lang="en-US" sz="2200" dirty="0" smtClean="0">
                <a:solidFill>
                  <a:srgbClr val="00B0F0"/>
                </a:solidFill>
                <a:latin typeface="Georgia" pitchFamily="18" charset="0"/>
              </a:rPr>
              <a:t>b) Common Sub-Expression Elimination- </a:t>
            </a:r>
            <a:r>
              <a:rPr lang="en-US" sz="2200" dirty="0" smtClean="0">
                <a:latin typeface="Georgia" pitchFamily="18" charset="0"/>
              </a:rPr>
              <a:t>One of the important local           optimization is Common Sub-Expression Elimination (CSE) is a compiler optimization that searches for instances of identical expression i.e. they all evaluate to the same value and analyses whether it is worthwhile replacing them with a single variable holding the computed value.</a:t>
            </a:r>
          </a:p>
          <a:p>
            <a:pPr algn="just">
              <a:lnSpc>
                <a:spcPct val="125000"/>
              </a:lnSpc>
            </a:pPr>
            <a:r>
              <a:rPr lang="en-US" sz="2200" dirty="0" smtClean="0">
                <a:latin typeface="Georgia" pitchFamily="18" charset="0"/>
              </a:rPr>
              <a:t>Consider the following example.</a:t>
            </a:r>
          </a:p>
          <a:p>
            <a:pPr algn="just">
              <a:lnSpc>
                <a:spcPct val="125000"/>
              </a:lnSpc>
            </a:pPr>
            <a:r>
              <a:rPr lang="en-US" sz="2200" dirty="0" smtClean="0">
                <a:latin typeface="Georgia" pitchFamily="18" charset="0"/>
              </a:rPr>
              <a:t>	a = b * c + g;	……………………… 1</a:t>
            </a:r>
          </a:p>
          <a:p>
            <a:pPr algn="just">
              <a:lnSpc>
                <a:spcPct val="125000"/>
              </a:lnSpc>
            </a:pPr>
            <a:r>
              <a:rPr lang="en-US" sz="2200" dirty="0" smtClean="0">
                <a:latin typeface="Georgia" pitchFamily="18" charset="0"/>
              </a:rPr>
              <a:t>	d = b * c * h;	……………………… 2</a:t>
            </a:r>
          </a:p>
          <a:p>
            <a:pPr algn="just">
              <a:lnSpc>
                <a:spcPct val="125000"/>
              </a:lnSpc>
            </a:pPr>
            <a:r>
              <a:rPr lang="en-US" sz="2200" dirty="0" smtClean="0">
                <a:latin typeface="Georgia" pitchFamily="18" charset="0"/>
              </a:rPr>
              <a:t>We are evaluating b * c in expression 1 and 2 so,</a:t>
            </a:r>
          </a:p>
          <a:p>
            <a:pPr algn="just">
              <a:lnSpc>
                <a:spcPct val="125000"/>
              </a:lnSpc>
            </a:pPr>
            <a:r>
              <a:rPr lang="en-US" sz="2200" dirty="0" smtClean="0">
                <a:latin typeface="Georgia" pitchFamily="18" charset="0"/>
              </a:rPr>
              <a:t> Here we can write as</a:t>
            </a:r>
          </a:p>
          <a:p>
            <a:pPr algn="just">
              <a:lnSpc>
                <a:spcPct val="125000"/>
              </a:lnSpc>
            </a:pPr>
            <a:r>
              <a:rPr lang="en-US" sz="2200" dirty="0" smtClean="0">
                <a:latin typeface="Georgia" pitchFamily="18" charset="0"/>
              </a:rPr>
              <a:t>	temp = b * c;</a:t>
            </a:r>
          </a:p>
          <a:p>
            <a:pPr algn="just">
              <a:lnSpc>
                <a:spcPct val="125000"/>
              </a:lnSpc>
            </a:pPr>
            <a:r>
              <a:rPr lang="en-US" sz="2200" dirty="0" smtClean="0">
                <a:latin typeface="Georgia" pitchFamily="18" charset="0"/>
              </a:rPr>
              <a:t>	a = temp + g;</a:t>
            </a:r>
          </a:p>
          <a:p>
            <a:pPr algn="just">
              <a:lnSpc>
                <a:spcPct val="125000"/>
              </a:lnSpc>
            </a:pPr>
            <a:r>
              <a:rPr lang="en-US" sz="2200" dirty="0" smtClean="0">
                <a:latin typeface="Georgia" pitchFamily="18" charset="0"/>
              </a:rPr>
              <a:t>	d = temp * h; </a:t>
            </a:r>
            <a:endParaRPr lang="en-US" sz="2200" dirty="0">
              <a:latin typeface="Georgia" pitchFamily="18" charset="0"/>
            </a:endParaRPr>
          </a:p>
        </p:txBody>
      </p:sp>
    </p:spTree>
    <p:extLst>
      <p:ext uri="{BB962C8B-B14F-4D97-AF65-F5344CB8AC3E}">
        <p14:creationId xmlns:p14="http://schemas.microsoft.com/office/powerpoint/2010/main" val="25130623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4" name="Rectangle 3"/>
          <p:cNvSpPr/>
          <p:nvPr/>
        </p:nvSpPr>
        <p:spPr>
          <a:xfrm>
            <a:off x="0" y="889844"/>
            <a:ext cx="9144000" cy="5093702"/>
          </a:xfrm>
          <a:prstGeom prst="rect">
            <a:avLst/>
          </a:prstGeom>
        </p:spPr>
        <p:txBody>
          <a:bodyPr wrap="square">
            <a:spAutoFit/>
          </a:bodyPr>
          <a:lstStyle/>
          <a:p>
            <a:pPr algn="just">
              <a:lnSpc>
                <a:spcPct val="125000"/>
              </a:lnSpc>
            </a:pPr>
            <a:r>
              <a:rPr lang="en-US" sz="2200" b="1" dirty="0" smtClean="0">
                <a:solidFill>
                  <a:srgbClr val="002060"/>
                </a:solidFill>
                <a:latin typeface="Georgia" pitchFamily="18" charset="0"/>
              </a:rPr>
              <a:t>2)  Loop Optimization-</a:t>
            </a:r>
          </a:p>
          <a:p>
            <a:pPr marL="457200" indent="-457200" algn="just">
              <a:lnSpc>
                <a:spcPct val="125000"/>
              </a:lnSpc>
              <a:spcBef>
                <a:spcPts val="1200"/>
              </a:spcBef>
              <a:buAutoNum type="alphaLcParenR"/>
            </a:pPr>
            <a:r>
              <a:rPr lang="en-US" sz="2200" dirty="0" smtClean="0">
                <a:solidFill>
                  <a:srgbClr val="00B0F0"/>
                </a:solidFill>
                <a:latin typeface="Georgia" pitchFamily="18" charset="0"/>
              </a:rPr>
              <a:t>Loop Invariant- </a:t>
            </a:r>
          </a:p>
          <a:p>
            <a:pPr marL="342900" indent="-342900" algn="just">
              <a:lnSpc>
                <a:spcPct val="125000"/>
              </a:lnSpc>
              <a:spcBef>
                <a:spcPts val="1200"/>
              </a:spcBef>
              <a:buFont typeface="Wingdings" pitchFamily="2" charset="2"/>
              <a:buChar char="v"/>
            </a:pPr>
            <a:r>
              <a:rPr lang="en-US" sz="2200" dirty="0">
                <a:solidFill>
                  <a:srgbClr val="00B0F0"/>
                </a:solidFill>
                <a:latin typeface="Georgia" pitchFamily="18" charset="0"/>
              </a:rPr>
              <a:t> </a:t>
            </a:r>
            <a:r>
              <a:rPr lang="en-US" sz="2200" dirty="0" smtClean="0">
                <a:latin typeface="Georgia" pitchFamily="18" charset="0"/>
              </a:rPr>
              <a:t>Loops are especially good target for optimization because programs  spend most of their time in inner loops.</a:t>
            </a:r>
          </a:p>
          <a:p>
            <a:pPr marL="342900" indent="-342900" algn="just">
              <a:lnSpc>
                <a:spcPct val="125000"/>
              </a:lnSpc>
              <a:spcBef>
                <a:spcPts val="1200"/>
              </a:spcBef>
              <a:buFont typeface="Wingdings" pitchFamily="2" charset="2"/>
              <a:buChar char="v"/>
            </a:pPr>
            <a:r>
              <a:rPr lang="en-US" sz="2200" dirty="0" smtClean="0">
                <a:latin typeface="Georgia" pitchFamily="18" charset="0"/>
              </a:rPr>
              <a:t>A typically loop improvement is to move computation that produces the same result each time around the loop to point in the program just before the loop is entered. </a:t>
            </a:r>
          </a:p>
          <a:p>
            <a:pPr marL="342900" indent="-342900" algn="just">
              <a:lnSpc>
                <a:spcPct val="125000"/>
              </a:lnSpc>
              <a:spcBef>
                <a:spcPts val="1200"/>
              </a:spcBef>
              <a:buFont typeface="Wingdings" pitchFamily="2" charset="2"/>
              <a:buChar char="v"/>
            </a:pPr>
            <a:r>
              <a:rPr lang="en-US" sz="2200" dirty="0" smtClean="0">
                <a:latin typeface="Georgia" pitchFamily="18" charset="0"/>
              </a:rPr>
              <a:t>Then this computation is done only once each time the loop is entered, rather than one for each iteration of the loop. </a:t>
            </a:r>
          </a:p>
          <a:p>
            <a:pPr marL="342900" indent="-342900" algn="just">
              <a:lnSpc>
                <a:spcPct val="125000"/>
              </a:lnSpc>
              <a:spcBef>
                <a:spcPts val="1200"/>
              </a:spcBef>
              <a:buFont typeface="Wingdings" pitchFamily="2" charset="2"/>
              <a:buChar char="v"/>
            </a:pPr>
            <a:r>
              <a:rPr lang="en-US" sz="2200" dirty="0" smtClean="0">
                <a:latin typeface="Georgia" pitchFamily="18" charset="0"/>
              </a:rPr>
              <a:t>Such a computation is called as </a:t>
            </a:r>
            <a:r>
              <a:rPr lang="en-US" sz="2200" b="1" dirty="0" smtClean="0">
                <a:latin typeface="Georgia" pitchFamily="18" charset="0"/>
              </a:rPr>
              <a:t>loop invariant</a:t>
            </a:r>
            <a:r>
              <a:rPr lang="en-US" sz="2200" dirty="0" smtClean="0">
                <a:latin typeface="Georgia" pitchFamily="18" charset="0"/>
              </a:rPr>
              <a:t>. </a:t>
            </a:r>
            <a:endParaRPr lang="en-US" sz="2200" dirty="0">
              <a:latin typeface="Georgia" pitchFamily="18" charset="0"/>
            </a:endParaRPr>
          </a:p>
        </p:txBody>
      </p:sp>
    </p:spTree>
    <p:extLst>
      <p:ext uri="{BB962C8B-B14F-4D97-AF65-F5344CB8AC3E}">
        <p14:creationId xmlns:p14="http://schemas.microsoft.com/office/powerpoint/2010/main" val="1552986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87182"/>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Important Tasks of  Translator</a:t>
            </a:r>
            <a:endParaRPr lang="en-IN" sz="3600" b="1" i="1" dirty="0">
              <a:solidFill>
                <a:srgbClr val="E60000"/>
              </a:solidFill>
              <a:latin typeface="Bookman Old Style" pitchFamily="18" charset="0"/>
            </a:endParaRPr>
          </a:p>
        </p:txBody>
      </p:sp>
      <p:sp>
        <p:nvSpPr>
          <p:cNvPr id="8" name="Rectangle 7"/>
          <p:cNvSpPr/>
          <p:nvPr/>
        </p:nvSpPr>
        <p:spPr>
          <a:xfrm>
            <a:off x="0" y="980728"/>
            <a:ext cx="9144000" cy="5747727"/>
          </a:xfrm>
          <a:prstGeom prst="rect">
            <a:avLst/>
          </a:prstGeom>
        </p:spPr>
        <p:txBody>
          <a:bodyPr wrap="square">
            <a:spAutoFit/>
          </a:bodyPr>
          <a:lstStyle/>
          <a:p>
            <a:pPr algn="just">
              <a:lnSpc>
                <a:spcPct val="125000"/>
              </a:lnSpc>
              <a:spcBef>
                <a:spcPts val="1200"/>
              </a:spcBef>
            </a:pPr>
            <a:r>
              <a:rPr lang="en-US" sz="2400" dirty="0" smtClean="0">
                <a:latin typeface="Georgia" pitchFamily="18" charset="0"/>
              </a:rPr>
              <a:t>Following are the major tasks or functions of a translator.</a:t>
            </a:r>
          </a:p>
          <a:p>
            <a:pPr marL="539750" indent="-363538" algn="just">
              <a:lnSpc>
                <a:spcPct val="125000"/>
              </a:lnSpc>
              <a:spcBef>
                <a:spcPts val="600"/>
              </a:spcBef>
              <a:buFont typeface="+mj-lt"/>
              <a:buAutoNum type="arabicPeriod"/>
            </a:pPr>
            <a:r>
              <a:rPr lang="en-US" sz="2200" dirty="0" smtClean="0">
                <a:latin typeface="Georgia" pitchFamily="18" charset="0"/>
              </a:rPr>
              <a:t>Breaks up the up the source program into pieces and impose grammatical structure on them</a:t>
            </a:r>
          </a:p>
          <a:p>
            <a:pPr marL="539750" indent="-363538" algn="just">
              <a:lnSpc>
                <a:spcPct val="125000"/>
              </a:lnSpc>
              <a:spcBef>
                <a:spcPts val="600"/>
              </a:spcBef>
              <a:buFont typeface="+mj-lt"/>
              <a:buAutoNum type="arabicPeriod"/>
            </a:pPr>
            <a:r>
              <a:rPr lang="en-US" sz="2200" dirty="0" smtClean="0">
                <a:latin typeface="Georgia" pitchFamily="18" charset="0"/>
              </a:rPr>
              <a:t>Allows you to construct the desired target program from the intermediate representation and also create the symbol table</a:t>
            </a:r>
          </a:p>
          <a:p>
            <a:pPr marL="539750" indent="-363538" algn="just">
              <a:lnSpc>
                <a:spcPct val="125000"/>
              </a:lnSpc>
              <a:spcBef>
                <a:spcPts val="600"/>
              </a:spcBef>
              <a:buFont typeface="+mj-lt"/>
              <a:buAutoNum type="arabicPeriod"/>
            </a:pPr>
            <a:r>
              <a:rPr lang="en-US" sz="2200" dirty="0" smtClean="0">
                <a:latin typeface="Georgia" pitchFamily="18" charset="0"/>
              </a:rPr>
              <a:t>Compiles source code and detects errors in it</a:t>
            </a:r>
          </a:p>
          <a:p>
            <a:pPr marL="539750" indent="-363538" algn="just">
              <a:lnSpc>
                <a:spcPct val="125000"/>
              </a:lnSpc>
              <a:spcBef>
                <a:spcPts val="600"/>
              </a:spcBef>
              <a:buFont typeface="+mj-lt"/>
              <a:buAutoNum type="arabicPeriod"/>
            </a:pPr>
            <a:r>
              <a:rPr lang="en-US" sz="2200" dirty="0" smtClean="0">
                <a:latin typeface="Georgia" pitchFamily="18" charset="0"/>
              </a:rPr>
              <a:t>Manage storage of all variables and codes.</a:t>
            </a:r>
          </a:p>
          <a:p>
            <a:pPr marL="539750" indent="-363538" algn="just">
              <a:lnSpc>
                <a:spcPct val="125000"/>
              </a:lnSpc>
              <a:spcBef>
                <a:spcPts val="600"/>
              </a:spcBef>
              <a:buFont typeface="+mj-lt"/>
              <a:buAutoNum type="arabicPeriod"/>
            </a:pPr>
            <a:r>
              <a:rPr lang="en-US" sz="2200" dirty="0" smtClean="0">
                <a:latin typeface="Georgia" pitchFamily="18" charset="0"/>
              </a:rPr>
              <a:t>Support for separate compilation</a:t>
            </a:r>
          </a:p>
          <a:p>
            <a:pPr marL="539750" indent="-363538" algn="just">
              <a:lnSpc>
                <a:spcPct val="125000"/>
              </a:lnSpc>
              <a:spcBef>
                <a:spcPts val="600"/>
              </a:spcBef>
              <a:buFont typeface="+mj-lt"/>
              <a:buAutoNum type="arabicPeriod"/>
            </a:pPr>
            <a:r>
              <a:rPr lang="en-US" sz="2200" dirty="0" smtClean="0">
                <a:latin typeface="Georgia" pitchFamily="18" charset="0"/>
              </a:rPr>
              <a:t>Read, analyze the entire program, and translate to semantically equivalent</a:t>
            </a:r>
          </a:p>
          <a:p>
            <a:pPr marL="539750" indent="-363538" algn="just">
              <a:lnSpc>
                <a:spcPct val="125000"/>
              </a:lnSpc>
              <a:spcBef>
                <a:spcPts val="600"/>
              </a:spcBef>
              <a:buFont typeface="+mj-lt"/>
              <a:buAutoNum type="arabicPeriod"/>
            </a:pPr>
            <a:r>
              <a:rPr lang="en-US" sz="2200" dirty="0" smtClean="0">
                <a:latin typeface="Georgia" pitchFamily="18" charset="0"/>
              </a:rPr>
              <a:t>Translating the source code into object code depending upon the type of machine</a:t>
            </a:r>
          </a:p>
        </p:txBody>
      </p:sp>
    </p:spTree>
    <p:extLst>
      <p:ext uri="{BB962C8B-B14F-4D97-AF65-F5344CB8AC3E}">
        <p14:creationId xmlns:p14="http://schemas.microsoft.com/office/powerpoint/2010/main" val="34502856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4" name="Rectangle 3"/>
          <p:cNvSpPr/>
          <p:nvPr/>
        </p:nvSpPr>
        <p:spPr>
          <a:xfrm>
            <a:off x="0" y="889844"/>
            <a:ext cx="9144000" cy="4206857"/>
          </a:xfrm>
          <a:prstGeom prst="rect">
            <a:avLst/>
          </a:prstGeom>
        </p:spPr>
        <p:txBody>
          <a:bodyPr wrap="square">
            <a:spAutoFit/>
          </a:bodyPr>
          <a:lstStyle/>
          <a:p>
            <a:pPr algn="just">
              <a:lnSpc>
                <a:spcPct val="125000"/>
              </a:lnSpc>
            </a:pPr>
            <a:r>
              <a:rPr lang="en-US" sz="2200" dirty="0" smtClean="0">
                <a:solidFill>
                  <a:srgbClr val="00B0F0"/>
                </a:solidFill>
                <a:latin typeface="Georgia" pitchFamily="18" charset="0"/>
              </a:rPr>
              <a:t>Example</a:t>
            </a:r>
            <a:r>
              <a:rPr lang="en-US" sz="2200" dirty="0" smtClean="0">
                <a:latin typeface="Georgia" pitchFamily="18" charset="0"/>
              </a:rPr>
              <a:t>- Consider the following code sample, where two optimization possibilities can be applied.</a:t>
            </a:r>
          </a:p>
          <a:p>
            <a:pPr algn="just">
              <a:lnSpc>
                <a:spcPct val="125000"/>
              </a:lnSpc>
              <a:spcBef>
                <a:spcPts val="1200"/>
              </a:spcBef>
            </a:pPr>
            <a:r>
              <a:rPr lang="en-US" sz="2200" dirty="0" smtClean="0">
                <a:latin typeface="Georgia" pitchFamily="18" charset="0"/>
              </a:rPr>
              <a:t>	While (j &lt; max-1)</a:t>
            </a:r>
          </a:p>
          <a:p>
            <a:pPr algn="just">
              <a:lnSpc>
                <a:spcPct val="125000"/>
              </a:lnSpc>
              <a:spcBef>
                <a:spcPts val="1200"/>
              </a:spcBef>
            </a:pPr>
            <a:r>
              <a:rPr lang="en-US" sz="2200" dirty="0" smtClean="0">
                <a:latin typeface="Georgia" pitchFamily="18" charset="0"/>
              </a:rPr>
              <a:t>	{</a:t>
            </a:r>
          </a:p>
          <a:p>
            <a:pPr algn="just">
              <a:lnSpc>
                <a:spcPct val="125000"/>
              </a:lnSpc>
              <a:spcBef>
                <a:spcPts val="1200"/>
              </a:spcBef>
            </a:pPr>
            <a:r>
              <a:rPr lang="en-US" sz="2200" dirty="0" smtClean="0">
                <a:latin typeface="Georgia" pitchFamily="18" charset="0"/>
              </a:rPr>
              <a:t>		j = j + (4 + array[K]) * pi + 5;</a:t>
            </a:r>
          </a:p>
          <a:p>
            <a:pPr algn="just">
              <a:lnSpc>
                <a:spcPct val="125000"/>
              </a:lnSpc>
              <a:spcBef>
                <a:spcPts val="1200"/>
              </a:spcBef>
            </a:pPr>
            <a:r>
              <a:rPr lang="en-US" sz="2200" dirty="0" smtClean="0">
                <a:latin typeface="Georgia" pitchFamily="18" charset="0"/>
              </a:rPr>
              <a:t>	}</a:t>
            </a:r>
          </a:p>
          <a:p>
            <a:pPr algn="just">
              <a:lnSpc>
                <a:spcPct val="125000"/>
              </a:lnSpc>
              <a:spcBef>
                <a:spcPts val="1200"/>
              </a:spcBef>
            </a:pPr>
            <a:r>
              <a:rPr lang="en-US" sz="2200" dirty="0" smtClean="0">
                <a:latin typeface="Georgia" pitchFamily="18" charset="0"/>
              </a:rPr>
              <a:t>Here the calculation max-1 and (4 + array[K]) * pi + 5 can be moved outside the loop, and pre-calculated, resulting in something similar to:-</a:t>
            </a:r>
          </a:p>
        </p:txBody>
      </p:sp>
    </p:spTree>
    <p:extLst>
      <p:ext uri="{BB962C8B-B14F-4D97-AF65-F5344CB8AC3E}">
        <p14:creationId xmlns:p14="http://schemas.microsoft.com/office/powerpoint/2010/main" val="23837488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4" name="Rectangle 3"/>
          <p:cNvSpPr/>
          <p:nvPr/>
        </p:nvSpPr>
        <p:spPr>
          <a:xfrm>
            <a:off x="0" y="889844"/>
            <a:ext cx="9144000" cy="5207131"/>
          </a:xfrm>
          <a:prstGeom prst="rect">
            <a:avLst/>
          </a:prstGeom>
        </p:spPr>
        <p:txBody>
          <a:bodyPr wrap="square">
            <a:spAutoFit/>
          </a:bodyPr>
          <a:lstStyle/>
          <a:p>
            <a:pPr algn="just">
              <a:lnSpc>
                <a:spcPct val="125000"/>
              </a:lnSpc>
              <a:spcBef>
                <a:spcPts val="1200"/>
              </a:spcBef>
            </a:pPr>
            <a:r>
              <a:rPr lang="en-US" sz="2200" dirty="0" err="1" smtClean="0">
                <a:latin typeface="Georgia" pitchFamily="18" charset="0"/>
              </a:rPr>
              <a:t>int</a:t>
            </a:r>
            <a:r>
              <a:rPr lang="en-US" sz="2200" dirty="0" smtClean="0">
                <a:latin typeface="Georgia" pitchFamily="18" charset="0"/>
              </a:rPr>
              <a:t> </a:t>
            </a:r>
            <a:r>
              <a:rPr lang="en-US" sz="2200" dirty="0" err="1" smtClean="0">
                <a:latin typeface="Georgia" pitchFamily="18" charset="0"/>
              </a:rPr>
              <a:t>maxa</a:t>
            </a:r>
            <a:r>
              <a:rPr lang="en-US" sz="2200" dirty="0" smtClean="0">
                <a:latin typeface="Georgia" pitchFamily="18" charset="0"/>
              </a:rPr>
              <a:t> = max – 1;</a:t>
            </a:r>
          </a:p>
          <a:p>
            <a:pPr algn="just">
              <a:lnSpc>
                <a:spcPct val="125000"/>
              </a:lnSpc>
              <a:spcBef>
                <a:spcPts val="1200"/>
              </a:spcBef>
            </a:pPr>
            <a:r>
              <a:rPr lang="en-US" sz="2200" dirty="0" smtClean="0">
                <a:latin typeface="Georgia" pitchFamily="18" charset="0"/>
              </a:rPr>
              <a:t>	</a:t>
            </a:r>
            <a:r>
              <a:rPr lang="en-US" sz="2200" dirty="0" err="1" smtClean="0">
                <a:latin typeface="Georgia" pitchFamily="18" charset="0"/>
              </a:rPr>
              <a:t>int</a:t>
            </a:r>
            <a:r>
              <a:rPr lang="en-US" sz="2200" dirty="0" smtClean="0">
                <a:latin typeface="Georgia" pitchFamily="18" charset="0"/>
              </a:rPr>
              <a:t> </a:t>
            </a:r>
            <a:r>
              <a:rPr lang="en-US" sz="2200" dirty="0" err="1" smtClean="0">
                <a:latin typeface="Georgia" pitchFamily="18" charset="0"/>
              </a:rPr>
              <a:t>calcval</a:t>
            </a:r>
            <a:r>
              <a:rPr lang="en-US" sz="2200" dirty="0" smtClean="0">
                <a:latin typeface="Georgia" pitchFamily="18" charset="0"/>
              </a:rPr>
              <a:t> =  j + (4 + array[K]) * pi + 5;</a:t>
            </a:r>
          </a:p>
          <a:p>
            <a:pPr algn="just">
              <a:lnSpc>
                <a:spcPct val="125000"/>
              </a:lnSpc>
              <a:spcBef>
                <a:spcPts val="1200"/>
              </a:spcBef>
            </a:pPr>
            <a:r>
              <a:rPr lang="en-US" sz="2200" dirty="0" smtClean="0">
                <a:latin typeface="Georgia" pitchFamily="18" charset="0"/>
              </a:rPr>
              <a:t>	while (j &lt; </a:t>
            </a:r>
            <a:r>
              <a:rPr lang="en-US" sz="2200" dirty="0" err="1" smtClean="0">
                <a:latin typeface="Georgia" pitchFamily="18" charset="0"/>
              </a:rPr>
              <a:t>maxa</a:t>
            </a:r>
            <a:r>
              <a:rPr lang="en-US" sz="2200" dirty="0" smtClean="0">
                <a:latin typeface="Georgia" pitchFamily="18" charset="0"/>
              </a:rPr>
              <a:t>)</a:t>
            </a:r>
            <a:endParaRPr lang="en-US" sz="2200" dirty="0" smtClean="0">
              <a:latin typeface="Georgia" pitchFamily="18" charset="0"/>
            </a:endParaRPr>
          </a:p>
          <a:p>
            <a:pPr algn="just">
              <a:lnSpc>
                <a:spcPct val="125000"/>
              </a:lnSpc>
              <a:spcBef>
                <a:spcPts val="1200"/>
              </a:spcBef>
            </a:pPr>
            <a:r>
              <a:rPr lang="en-US" sz="2200" dirty="0" smtClean="0">
                <a:latin typeface="Georgia" pitchFamily="18" charset="0"/>
              </a:rPr>
              <a:t>	{</a:t>
            </a:r>
          </a:p>
          <a:p>
            <a:pPr algn="just">
              <a:lnSpc>
                <a:spcPct val="125000"/>
              </a:lnSpc>
              <a:spcBef>
                <a:spcPts val="1200"/>
              </a:spcBef>
            </a:pPr>
            <a:r>
              <a:rPr lang="en-US" sz="2200" dirty="0" smtClean="0">
                <a:latin typeface="Georgia" pitchFamily="18" charset="0"/>
              </a:rPr>
              <a:t>		J = j + </a:t>
            </a:r>
            <a:r>
              <a:rPr lang="en-US" sz="2200" dirty="0" err="1" smtClean="0">
                <a:latin typeface="Georgia" pitchFamily="18" charset="0"/>
              </a:rPr>
              <a:t>calcval</a:t>
            </a:r>
            <a:r>
              <a:rPr lang="en-US" sz="2200" dirty="0" smtClean="0">
                <a:latin typeface="Georgia" pitchFamily="18" charset="0"/>
              </a:rPr>
              <a:t>;</a:t>
            </a:r>
          </a:p>
          <a:p>
            <a:pPr algn="just">
              <a:lnSpc>
                <a:spcPct val="125000"/>
              </a:lnSpc>
              <a:spcBef>
                <a:spcPts val="1200"/>
              </a:spcBef>
            </a:pPr>
            <a:r>
              <a:rPr lang="en-US" sz="2200" dirty="0" smtClean="0">
                <a:latin typeface="Georgia" pitchFamily="18" charset="0"/>
              </a:rPr>
              <a:t>	}</a:t>
            </a:r>
          </a:p>
          <a:p>
            <a:pPr algn="just">
              <a:lnSpc>
                <a:spcPct val="125000"/>
              </a:lnSpc>
              <a:spcBef>
                <a:spcPts val="1200"/>
              </a:spcBef>
            </a:pPr>
            <a:r>
              <a:rPr lang="en-US" sz="2200" dirty="0" smtClean="0">
                <a:latin typeface="Georgia" pitchFamily="18" charset="0"/>
              </a:rPr>
              <a:t>	If a quantity is computed inside a loop during every iteration and if its value is the same for each iteration, it can vastly improve efficiency to host it outside the loop and compute its value just once before the loop begins.</a:t>
            </a:r>
          </a:p>
        </p:txBody>
      </p:sp>
    </p:spTree>
    <p:extLst>
      <p:ext uri="{BB962C8B-B14F-4D97-AF65-F5344CB8AC3E}">
        <p14:creationId xmlns:p14="http://schemas.microsoft.com/office/powerpoint/2010/main" val="38406874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4" name="Rectangle 3"/>
          <p:cNvSpPr/>
          <p:nvPr/>
        </p:nvSpPr>
        <p:spPr>
          <a:xfrm>
            <a:off x="0" y="889844"/>
            <a:ext cx="9144000" cy="4783938"/>
          </a:xfrm>
          <a:prstGeom prst="rect">
            <a:avLst/>
          </a:prstGeom>
        </p:spPr>
        <p:txBody>
          <a:bodyPr wrap="square">
            <a:spAutoFit/>
          </a:bodyPr>
          <a:lstStyle/>
          <a:p>
            <a:pPr algn="just">
              <a:lnSpc>
                <a:spcPct val="125000"/>
              </a:lnSpc>
              <a:spcBef>
                <a:spcPts val="1200"/>
              </a:spcBef>
            </a:pPr>
            <a:r>
              <a:rPr lang="en-US" sz="2200" dirty="0" smtClean="0">
                <a:solidFill>
                  <a:srgbClr val="00B0F0"/>
                </a:solidFill>
                <a:latin typeface="Georgia" pitchFamily="18" charset="0"/>
              </a:rPr>
              <a:t>b) Induction Variable Analysis</a:t>
            </a:r>
            <a:r>
              <a:rPr lang="en-US" sz="2200" dirty="0" smtClean="0">
                <a:latin typeface="Georgia" pitchFamily="18" charset="0"/>
              </a:rPr>
              <a:t>- An induction variable is a variable that gets increased or decreased by fixed amount on every iteration of a loop, or is a linear function of another induction variable.</a:t>
            </a:r>
          </a:p>
          <a:p>
            <a:pPr algn="just">
              <a:lnSpc>
                <a:spcPct val="125000"/>
              </a:lnSpc>
              <a:spcBef>
                <a:spcPts val="1200"/>
              </a:spcBef>
            </a:pPr>
            <a:r>
              <a:rPr lang="en-US" sz="2200" dirty="0" smtClean="0">
                <a:latin typeface="Georgia" pitchFamily="18" charset="0"/>
              </a:rPr>
              <a:t>Example- in the following loop, i and j are induction variables.</a:t>
            </a:r>
          </a:p>
          <a:p>
            <a:pPr algn="just">
              <a:lnSpc>
                <a:spcPct val="125000"/>
              </a:lnSpc>
              <a:spcBef>
                <a:spcPts val="1200"/>
              </a:spcBef>
            </a:pPr>
            <a:r>
              <a:rPr lang="en-US" sz="2200" dirty="0" smtClean="0">
                <a:latin typeface="Georgia" pitchFamily="18" charset="0"/>
              </a:rPr>
              <a:t>	for (i=0; i&lt;10; i=i+1)</a:t>
            </a:r>
          </a:p>
          <a:p>
            <a:pPr algn="just">
              <a:lnSpc>
                <a:spcPct val="125000"/>
              </a:lnSpc>
              <a:spcBef>
                <a:spcPts val="1200"/>
              </a:spcBef>
            </a:pPr>
            <a:r>
              <a:rPr lang="en-US" sz="2200" dirty="0" smtClean="0">
                <a:latin typeface="Georgia" pitchFamily="18" charset="0"/>
              </a:rPr>
              <a:t>	{</a:t>
            </a:r>
          </a:p>
          <a:p>
            <a:pPr algn="just">
              <a:lnSpc>
                <a:spcPct val="125000"/>
              </a:lnSpc>
              <a:spcBef>
                <a:spcPts val="1200"/>
              </a:spcBef>
            </a:pPr>
            <a:r>
              <a:rPr lang="en-US" sz="2200" dirty="0" smtClean="0">
                <a:latin typeface="Georgia" pitchFamily="18" charset="0"/>
              </a:rPr>
              <a:t>		S = 5 * i;</a:t>
            </a:r>
          </a:p>
          <a:p>
            <a:pPr algn="just">
              <a:lnSpc>
                <a:spcPct val="125000"/>
              </a:lnSpc>
              <a:spcBef>
                <a:spcPts val="1200"/>
              </a:spcBef>
            </a:pPr>
            <a:r>
              <a:rPr lang="en-US" sz="2200" dirty="0" smtClean="0">
                <a:latin typeface="Georgia" pitchFamily="18" charset="0"/>
              </a:rPr>
              <a:t>		</a:t>
            </a:r>
            <a:r>
              <a:rPr lang="en-US" sz="2200" dirty="0" err="1">
                <a:latin typeface="Georgia" pitchFamily="18" charset="0"/>
              </a:rPr>
              <a:t>c</a:t>
            </a:r>
            <a:r>
              <a:rPr lang="en-US" sz="2200" dirty="0" err="1" smtClean="0">
                <a:latin typeface="Georgia" pitchFamily="18" charset="0"/>
              </a:rPr>
              <a:t>out</a:t>
            </a:r>
            <a:r>
              <a:rPr lang="en-US" sz="2200" dirty="0" smtClean="0">
                <a:latin typeface="Georgia" pitchFamily="18" charset="0"/>
              </a:rPr>
              <a:t>&lt;&lt;S&lt;&lt;</a:t>
            </a:r>
            <a:r>
              <a:rPr lang="en-US" sz="2200" dirty="0" err="1" smtClean="0">
                <a:latin typeface="Georgia" pitchFamily="18" charset="0"/>
              </a:rPr>
              <a:t>endl</a:t>
            </a:r>
            <a:r>
              <a:rPr lang="en-US" sz="2200" dirty="0" smtClean="0">
                <a:latin typeface="Georgia" pitchFamily="18" charset="0"/>
              </a:rPr>
              <a:t>;</a:t>
            </a:r>
          </a:p>
          <a:p>
            <a:pPr algn="just">
              <a:lnSpc>
                <a:spcPct val="125000"/>
              </a:lnSpc>
              <a:spcBef>
                <a:spcPts val="1200"/>
              </a:spcBef>
            </a:pPr>
            <a:r>
              <a:rPr lang="en-US" sz="2200" dirty="0" smtClean="0">
                <a:latin typeface="Georgia" pitchFamily="18" charset="0"/>
              </a:rPr>
              <a:t>	}</a:t>
            </a:r>
          </a:p>
        </p:txBody>
      </p:sp>
    </p:spTree>
    <p:extLst>
      <p:ext uri="{BB962C8B-B14F-4D97-AF65-F5344CB8AC3E}">
        <p14:creationId xmlns:p14="http://schemas.microsoft.com/office/powerpoint/2010/main" val="38194427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Optimization</a:t>
            </a:r>
            <a:endParaRPr lang="en-IN" sz="3200" b="1" i="1" dirty="0">
              <a:solidFill>
                <a:srgbClr val="E60000"/>
              </a:solidFill>
              <a:latin typeface="Bookman Old Style" pitchFamily="18" charset="0"/>
            </a:endParaRPr>
          </a:p>
        </p:txBody>
      </p:sp>
      <p:sp>
        <p:nvSpPr>
          <p:cNvPr id="4" name="Rectangle 3"/>
          <p:cNvSpPr/>
          <p:nvPr/>
        </p:nvSpPr>
        <p:spPr>
          <a:xfrm>
            <a:off x="0" y="889844"/>
            <a:ext cx="9144000" cy="5630324"/>
          </a:xfrm>
          <a:prstGeom prst="rect">
            <a:avLst/>
          </a:prstGeom>
        </p:spPr>
        <p:txBody>
          <a:bodyPr wrap="square">
            <a:spAutoFit/>
          </a:bodyPr>
          <a:lstStyle/>
          <a:p>
            <a:pPr algn="just">
              <a:lnSpc>
                <a:spcPct val="125000"/>
              </a:lnSpc>
              <a:spcBef>
                <a:spcPts val="1200"/>
              </a:spcBef>
            </a:pPr>
            <a:r>
              <a:rPr lang="en-US" sz="2200" dirty="0" smtClean="0">
                <a:latin typeface="Georgia" pitchFamily="18" charset="0"/>
              </a:rPr>
              <a:t>	A common compiler optimization is to recognize the existence of induction variables and replace them with simpler computations. For example, the code above could be written by the compiler as follows, on the assumption that the addition of a constant will be cheaper than a multiplication.</a:t>
            </a:r>
          </a:p>
          <a:p>
            <a:pPr lvl="3" algn="just">
              <a:lnSpc>
                <a:spcPct val="125000"/>
              </a:lnSpc>
              <a:spcBef>
                <a:spcPts val="1200"/>
              </a:spcBef>
            </a:pPr>
            <a:r>
              <a:rPr lang="en-US" sz="2200" dirty="0" smtClean="0">
                <a:latin typeface="Georgia" pitchFamily="18" charset="0"/>
              </a:rPr>
              <a:t>j = 0;</a:t>
            </a:r>
          </a:p>
          <a:p>
            <a:pPr lvl="3" algn="just">
              <a:lnSpc>
                <a:spcPct val="125000"/>
              </a:lnSpc>
              <a:spcBef>
                <a:spcPts val="1200"/>
              </a:spcBef>
            </a:pPr>
            <a:r>
              <a:rPr lang="en-US" sz="2200" dirty="0" smtClean="0">
                <a:latin typeface="Georgia" pitchFamily="18" charset="0"/>
              </a:rPr>
              <a:t>for (i=1; i&lt;= 10; i=i+1)</a:t>
            </a:r>
          </a:p>
          <a:p>
            <a:pPr lvl="3" algn="just">
              <a:lnSpc>
                <a:spcPct val="125000"/>
              </a:lnSpc>
              <a:spcBef>
                <a:spcPts val="1200"/>
              </a:spcBef>
            </a:pPr>
            <a:r>
              <a:rPr lang="en-US" sz="2200" dirty="0" smtClean="0">
                <a:latin typeface="Georgia" pitchFamily="18" charset="0"/>
              </a:rPr>
              <a:t>{</a:t>
            </a:r>
          </a:p>
          <a:p>
            <a:pPr lvl="3" algn="just">
              <a:lnSpc>
                <a:spcPct val="125000"/>
              </a:lnSpc>
              <a:spcBef>
                <a:spcPts val="1200"/>
              </a:spcBef>
            </a:pPr>
            <a:r>
              <a:rPr lang="en-US" sz="2200" dirty="0" smtClean="0">
                <a:latin typeface="Georgia" pitchFamily="18" charset="0"/>
              </a:rPr>
              <a:t>	S = S + 5;</a:t>
            </a:r>
          </a:p>
          <a:p>
            <a:pPr lvl="3" algn="just">
              <a:lnSpc>
                <a:spcPct val="125000"/>
              </a:lnSpc>
              <a:spcBef>
                <a:spcPts val="1200"/>
              </a:spcBef>
            </a:pPr>
            <a:r>
              <a:rPr lang="en-US" sz="2200" dirty="0" smtClean="0">
                <a:latin typeface="Georgia" pitchFamily="18" charset="0"/>
              </a:rPr>
              <a:t>	</a:t>
            </a:r>
            <a:r>
              <a:rPr lang="en-US" sz="2200" dirty="0" err="1" smtClean="0">
                <a:latin typeface="Georgia" pitchFamily="18" charset="0"/>
              </a:rPr>
              <a:t>Cout</a:t>
            </a:r>
            <a:r>
              <a:rPr lang="en-US" sz="2200" dirty="0" smtClean="0">
                <a:latin typeface="Georgia" pitchFamily="18" charset="0"/>
              </a:rPr>
              <a:t>&lt;&lt;S&lt;&lt;</a:t>
            </a:r>
            <a:r>
              <a:rPr lang="en-US" sz="2200" dirty="0" err="1" smtClean="0">
                <a:latin typeface="Georgia" pitchFamily="18" charset="0"/>
              </a:rPr>
              <a:t>endl</a:t>
            </a:r>
            <a:r>
              <a:rPr lang="en-US" sz="2200" dirty="0" smtClean="0">
                <a:latin typeface="Georgia" pitchFamily="18" charset="0"/>
              </a:rPr>
              <a:t>;</a:t>
            </a:r>
          </a:p>
          <a:p>
            <a:pPr lvl="3" algn="just">
              <a:lnSpc>
                <a:spcPct val="125000"/>
              </a:lnSpc>
              <a:spcBef>
                <a:spcPts val="1200"/>
              </a:spcBef>
            </a:pPr>
            <a:r>
              <a:rPr lang="en-US" sz="2200" dirty="0" smtClean="0">
                <a:latin typeface="Georgia" pitchFamily="18" charset="0"/>
              </a:rPr>
              <a:t>}</a:t>
            </a:r>
          </a:p>
        </p:txBody>
      </p:sp>
    </p:spTree>
    <p:extLst>
      <p:ext uri="{BB962C8B-B14F-4D97-AF65-F5344CB8AC3E}">
        <p14:creationId xmlns:p14="http://schemas.microsoft.com/office/powerpoint/2010/main" val="3276987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Generation</a:t>
            </a:r>
            <a:endParaRPr lang="en-IN" sz="3200" b="1" i="1" dirty="0">
              <a:solidFill>
                <a:srgbClr val="E60000"/>
              </a:solidFill>
              <a:latin typeface="Bookman Old Style" pitchFamily="18" charset="0"/>
            </a:endParaRPr>
          </a:p>
        </p:txBody>
      </p:sp>
      <p:sp>
        <p:nvSpPr>
          <p:cNvPr id="4" name="Rectangle 3"/>
          <p:cNvSpPr/>
          <p:nvPr/>
        </p:nvSpPr>
        <p:spPr>
          <a:xfrm>
            <a:off x="0" y="889844"/>
            <a:ext cx="9144000" cy="6824945"/>
          </a:xfrm>
          <a:prstGeom prst="rect">
            <a:avLst/>
          </a:prstGeom>
        </p:spPr>
        <p:txBody>
          <a:bodyPr wrap="square">
            <a:spAutoFit/>
          </a:bodyPr>
          <a:lstStyle/>
          <a:p>
            <a:pPr algn="just">
              <a:lnSpc>
                <a:spcPct val="125000"/>
              </a:lnSpc>
              <a:spcBef>
                <a:spcPts val="1200"/>
              </a:spcBef>
            </a:pPr>
            <a:r>
              <a:rPr lang="en-US" sz="2200" dirty="0" smtClean="0">
                <a:latin typeface="Georgia" pitchFamily="18" charset="0"/>
              </a:rPr>
              <a:t>	The code generation phase converts the intermediate code into a sequence of machine instructions.</a:t>
            </a:r>
          </a:p>
          <a:p>
            <a:pPr algn="just">
              <a:lnSpc>
                <a:spcPct val="125000"/>
              </a:lnSpc>
              <a:spcBef>
                <a:spcPts val="1200"/>
              </a:spcBef>
            </a:pPr>
            <a:endParaRPr lang="en-US" sz="2200" dirty="0">
              <a:latin typeface="Georgia" pitchFamily="18" charset="0"/>
            </a:endParaRPr>
          </a:p>
          <a:p>
            <a:pPr algn="just">
              <a:lnSpc>
                <a:spcPct val="125000"/>
              </a:lnSpc>
              <a:spcBef>
                <a:spcPts val="1200"/>
              </a:spcBef>
            </a:pPr>
            <a:endParaRPr lang="en-US" sz="2200" dirty="0" smtClean="0">
              <a:latin typeface="Georgia" pitchFamily="18" charset="0"/>
            </a:endParaRPr>
          </a:p>
          <a:p>
            <a:pPr algn="just">
              <a:lnSpc>
                <a:spcPct val="125000"/>
              </a:lnSpc>
              <a:spcBef>
                <a:spcPts val="1200"/>
              </a:spcBef>
            </a:pPr>
            <a:endParaRPr lang="en-US" sz="2200" dirty="0">
              <a:latin typeface="Georgia" pitchFamily="18" charset="0"/>
            </a:endParaRPr>
          </a:p>
          <a:p>
            <a:pPr algn="just">
              <a:lnSpc>
                <a:spcPct val="125000"/>
              </a:lnSpc>
              <a:spcBef>
                <a:spcPts val="1200"/>
              </a:spcBef>
            </a:pPr>
            <a:endParaRPr lang="en-US" sz="2200" dirty="0" smtClean="0">
              <a:latin typeface="Georgia" pitchFamily="18" charset="0"/>
            </a:endParaRPr>
          </a:p>
          <a:p>
            <a:pPr algn="just">
              <a:lnSpc>
                <a:spcPct val="125000"/>
              </a:lnSpc>
              <a:spcBef>
                <a:spcPts val="1200"/>
              </a:spcBef>
            </a:pPr>
            <a:endParaRPr lang="en-US" sz="2200" dirty="0">
              <a:latin typeface="Georgia" pitchFamily="18" charset="0"/>
            </a:endParaRPr>
          </a:p>
          <a:p>
            <a:pPr algn="just">
              <a:lnSpc>
                <a:spcPct val="125000"/>
              </a:lnSpc>
              <a:spcBef>
                <a:spcPts val="600"/>
              </a:spcBef>
            </a:pPr>
            <a:r>
              <a:rPr lang="en-US" sz="2200" dirty="0" smtClean="0">
                <a:latin typeface="Georgia" pitchFamily="18" charset="0"/>
              </a:rPr>
              <a:t>	A simple code generator might map the statement A := B + C into the machine code sequence,</a:t>
            </a:r>
          </a:p>
          <a:p>
            <a:pPr algn="just">
              <a:lnSpc>
                <a:spcPct val="125000"/>
              </a:lnSpc>
            </a:pPr>
            <a:r>
              <a:rPr lang="en-US" sz="2200" dirty="0" smtClean="0">
                <a:latin typeface="Georgia" pitchFamily="18" charset="0"/>
              </a:rPr>
              <a:t>		LOAD B</a:t>
            </a:r>
          </a:p>
          <a:p>
            <a:pPr algn="just">
              <a:lnSpc>
                <a:spcPct val="125000"/>
              </a:lnSpc>
            </a:pPr>
            <a:r>
              <a:rPr lang="en-US" sz="2200" dirty="0" smtClean="0">
                <a:latin typeface="Georgia" pitchFamily="18" charset="0"/>
              </a:rPr>
              <a:t>		ADD C</a:t>
            </a:r>
          </a:p>
          <a:p>
            <a:pPr algn="just">
              <a:lnSpc>
                <a:spcPct val="125000"/>
              </a:lnSpc>
            </a:pPr>
            <a:r>
              <a:rPr lang="en-US" sz="2200" dirty="0" smtClean="0">
                <a:latin typeface="Georgia" pitchFamily="18" charset="0"/>
              </a:rPr>
              <a:t>		STORE A</a:t>
            </a:r>
          </a:p>
          <a:p>
            <a:pPr algn="just">
              <a:lnSpc>
                <a:spcPct val="125000"/>
              </a:lnSpc>
              <a:spcBef>
                <a:spcPts val="1200"/>
              </a:spcBef>
            </a:pPr>
            <a:endParaRPr lang="en-US" sz="2200" dirty="0" smtClean="0">
              <a:latin typeface="Georgia" pitchFamily="18" charset="0"/>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772816"/>
            <a:ext cx="2978249" cy="274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2594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Code Generation</a:t>
            </a:r>
            <a:endParaRPr lang="en-IN" sz="3200" b="1" i="1" dirty="0">
              <a:solidFill>
                <a:srgbClr val="E60000"/>
              </a:solidFill>
              <a:latin typeface="Bookman Old Style" pitchFamily="18" charset="0"/>
            </a:endParaRPr>
          </a:p>
        </p:txBody>
      </p:sp>
      <p:sp>
        <p:nvSpPr>
          <p:cNvPr id="4" name="Rectangle 3"/>
          <p:cNvSpPr/>
          <p:nvPr/>
        </p:nvSpPr>
        <p:spPr>
          <a:xfrm>
            <a:off x="0" y="889844"/>
            <a:ext cx="9144000" cy="6209392"/>
          </a:xfrm>
          <a:prstGeom prst="rect">
            <a:avLst/>
          </a:prstGeom>
        </p:spPr>
        <p:txBody>
          <a:bodyPr wrap="square">
            <a:spAutoFit/>
          </a:bodyPr>
          <a:lstStyle/>
          <a:p>
            <a:pPr marL="342900" indent="-342900" algn="just">
              <a:lnSpc>
                <a:spcPct val="125000"/>
              </a:lnSpc>
              <a:spcBef>
                <a:spcPts val="1200"/>
              </a:spcBef>
              <a:buFont typeface="Wingdings" pitchFamily="2" charset="2"/>
              <a:buChar char="v"/>
            </a:pPr>
            <a:r>
              <a:rPr lang="en-US" sz="2200" dirty="0" smtClean="0">
                <a:latin typeface="Georgia" pitchFamily="18" charset="0"/>
              </a:rPr>
              <a:t>However, such a straight-forward macro expansion of intermediate code into machine code usually produces a target program that contains many redundant loads stores and that utilizes the resources of the target machine inefficiently.</a:t>
            </a:r>
          </a:p>
          <a:p>
            <a:pPr marL="342900" indent="-342900" algn="just">
              <a:lnSpc>
                <a:spcPct val="125000"/>
              </a:lnSpc>
              <a:spcBef>
                <a:spcPts val="900"/>
              </a:spcBef>
              <a:buFont typeface="Wingdings" pitchFamily="2" charset="2"/>
              <a:buChar char="v"/>
            </a:pPr>
            <a:r>
              <a:rPr lang="en-US" sz="2200" dirty="0" smtClean="0">
                <a:latin typeface="Georgia" pitchFamily="18" charset="0"/>
              </a:rPr>
              <a:t>To avoid these redundant loads and stores, a code generator might keep track of the run-time contents of the registers. </a:t>
            </a:r>
          </a:p>
          <a:p>
            <a:pPr marL="342900" indent="-342900" algn="just">
              <a:lnSpc>
                <a:spcPct val="125000"/>
              </a:lnSpc>
              <a:spcBef>
                <a:spcPts val="900"/>
              </a:spcBef>
              <a:buFont typeface="Wingdings" pitchFamily="2" charset="2"/>
              <a:buChar char="v"/>
            </a:pPr>
            <a:r>
              <a:rPr lang="en-US" sz="2200" dirty="0" smtClean="0">
                <a:latin typeface="Georgia" pitchFamily="18" charset="0"/>
              </a:rPr>
              <a:t>The code generator can generate loads and stores depending on what quantity reside in registers. </a:t>
            </a:r>
          </a:p>
          <a:p>
            <a:pPr marL="342900" indent="-342900" algn="just">
              <a:lnSpc>
                <a:spcPct val="125000"/>
              </a:lnSpc>
              <a:spcBef>
                <a:spcPts val="900"/>
              </a:spcBef>
              <a:buFont typeface="Wingdings" pitchFamily="2" charset="2"/>
              <a:buChar char="v"/>
            </a:pPr>
            <a:r>
              <a:rPr lang="en-US" sz="2200" dirty="0" smtClean="0">
                <a:latin typeface="Georgia" pitchFamily="18" charset="0"/>
              </a:rPr>
              <a:t>Many computers have a few high speed registers in which computations can be performed particularly and quickly. </a:t>
            </a:r>
          </a:p>
          <a:p>
            <a:pPr marL="342900" indent="-342900" algn="just">
              <a:lnSpc>
                <a:spcPct val="125000"/>
              </a:lnSpc>
              <a:spcBef>
                <a:spcPts val="900"/>
              </a:spcBef>
              <a:buFont typeface="Wingdings" pitchFamily="2" charset="2"/>
              <a:buChar char="v"/>
            </a:pPr>
            <a:r>
              <a:rPr lang="en-US" sz="2200" dirty="0" smtClean="0">
                <a:latin typeface="Georgia" pitchFamily="18" charset="0"/>
              </a:rPr>
              <a:t>A good code generator would therefore attempt to utilize these registers as efficiently as possible. This aspect of the code generation is called register allocation.</a:t>
            </a:r>
          </a:p>
        </p:txBody>
      </p:sp>
    </p:spTree>
    <p:extLst>
      <p:ext uri="{BB962C8B-B14F-4D97-AF65-F5344CB8AC3E}">
        <p14:creationId xmlns:p14="http://schemas.microsoft.com/office/powerpoint/2010/main" val="39485622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Book Keeping / Symbol Table</a:t>
            </a:r>
            <a:endParaRPr lang="en-IN" sz="3200" b="1" i="1" dirty="0">
              <a:solidFill>
                <a:srgbClr val="E60000"/>
              </a:solidFill>
              <a:latin typeface="Bookman Old Style" pitchFamily="18" charset="0"/>
            </a:endParaRPr>
          </a:p>
        </p:txBody>
      </p:sp>
      <p:sp>
        <p:nvSpPr>
          <p:cNvPr id="4" name="Rectangle 3"/>
          <p:cNvSpPr/>
          <p:nvPr/>
        </p:nvSpPr>
        <p:spPr>
          <a:xfrm>
            <a:off x="0" y="889844"/>
            <a:ext cx="9144000" cy="4516621"/>
          </a:xfrm>
          <a:prstGeom prst="rect">
            <a:avLst/>
          </a:prstGeom>
        </p:spPr>
        <p:txBody>
          <a:bodyPr wrap="square">
            <a:spAutoFit/>
          </a:bodyPr>
          <a:lstStyle/>
          <a:p>
            <a:pPr marL="342900" indent="-342900" algn="just">
              <a:lnSpc>
                <a:spcPct val="125000"/>
              </a:lnSpc>
              <a:spcBef>
                <a:spcPts val="1200"/>
              </a:spcBef>
              <a:buFont typeface="Wingdings" pitchFamily="2" charset="2"/>
              <a:buChar char="v"/>
            </a:pPr>
            <a:r>
              <a:rPr lang="en-US" sz="2200" dirty="0" smtClean="0">
                <a:latin typeface="Georgia" pitchFamily="18" charset="0"/>
              </a:rPr>
              <a:t>A compiler needs to collect information about all the data objects that in the source program. </a:t>
            </a:r>
          </a:p>
          <a:p>
            <a:pPr marL="342900" indent="-342900" algn="just">
              <a:lnSpc>
                <a:spcPct val="125000"/>
              </a:lnSpc>
              <a:spcBef>
                <a:spcPts val="1200"/>
              </a:spcBef>
              <a:buFont typeface="Wingdings" pitchFamily="2" charset="2"/>
              <a:buChar char="v"/>
            </a:pPr>
            <a:r>
              <a:rPr lang="en-US" sz="2200" dirty="0" smtClean="0">
                <a:latin typeface="Georgia" pitchFamily="18" charset="0"/>
              </a:rPr>
              <a:t>For example, a compiler needs to know whether a variable represents an integer or a real number. </a:t>
            </a:r>
          </a:p>
          <a:p>
            <a:pPr marL="342900" indent="-342900" algn="just">
              <a:lnSpc>
                <a:spcPct val="125000"/>
              </a:lnSpc>
              <a:spcBef>
                <a:spcPts val="1200"/>
              </a:spcBef>
              <a:buFont typeface="Wingdings" pitchFamily="2" charset="2"/>
              <a:buChar char="v"/>
            </a:pPr>
            <a:r>
              <a:rPr lang="en-US" sz="2200" dirty="0" smtClean="0">
                <a:latin typeface="Georgia" pitchFamily="18" charset="0"/>
              </a:rPr>
              <a:t>What size an array has?, </a:t>
            </a:r>
          </a:p>
          <a:p>
            <a:pPr marL="342900" indent="-342900" algn="just">
              <a:lnSpc>
                <a:spcPct val="125000"/>
              </a:lnSpc>
              <a:spcBef>
                <a:spcPts val="1200"/>
              </a:spcBef>
              <a:buFont typeface="Wingdings" pitchFamily="2" charset="2"/>
              <a:buChar char="v"/>
            </a:pPr>
            <a:r>
              <a:rPr lang="en-US" sz="2200" dirty="0" smtClean="0">
                <a:latin typeface="Georgia" pitchFamily="18" charset="0"/>
              </a:rPr>
              <a:t>How many arguments a function accepts?.</a:t>
            </a:r>
          </a:p>
          <a:p>
            <a:pPr marL="342900" indent="-342900" algn="just">
              <a:lnSpc>
                <a:spcPct val="125000"/>
              </a:lnSpc>
              <a:spcBef>
                <a:spcPts val="1200"/>
              </a:spcBef>
              <a:buFont typeface="Wingdings" pitchFamily="2" charset="2"/>
              <a:buChar char="v"/>
            </a:pPr>
            <a:r>
              <a:rPr lang="en-US" sz="2200" dirty="0" smtClean="0">
                <a:latin typeface="Georgia" pitchFamily="18" charset="0"/>
              </a:rPr>
              <a:t>The information about data objects is collected by the early phases of the compiler, lexical and syntactic analysis and entered into the symbol table.</a:t>
            </a:r>
          </a:p>
        </p:txBody>
      </p:sp>
    </p:spTree>
    <p:extLst>
      <p:ext uri="{BB962C8B-B14F-4D97-AF65-F5344CB8AC3E}">
        <p14:creationId xmlns:p14="http://schemas.microsoft.com/office/powerpoint/2010/main" val="4144280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Book Keeping / Symbol Table</a:t>
            </a:r>
            <a:endParaRPr lang="en-IN" sz="3200" b="1" i="1" dirty="0">
              <a:solidFill>
                <a:srgbClr val="E60000"/>
              </a:solidFill>
              <a:latin typeface="Bookman Old Style" pitchFamily="18" charset="0"/>
            </a:endParaRPr>
          </a:p>
        </p:txBody>
      </p:sp>
      <p:sp>
        <p:nvSpPr>
          <p:cNvPr id="4" name="Rectangle 3"/>
          <p:cNvSpPr/>
          <p:nvPr/>
        </p:nvSpPr>
        <p:spPr>
          <a:xfrm>
            <a:off x="0" y="4077072"/>
            <a:ext cx="9144000" cy="898259"/>
          </a:xfrm>
          <a:prstGeom prst="rect">
            <a:avLst/>
          </a:prstGeom>
        </p:spPr>
        <p:txBody>
          <a:bodyPr wrap="square">
            <a:spAutoFit/>
          </a:bodyPr>
          <a:lstStyle/>
          <a:p>
            <a:pPr marL="342900" indent="-342900" algn="just">
              <a:lnSpc>
                <a:spcPct val="125000"/>
              </a:lnSpc>
              <a:spcBef>
                <a:spcPts val="1200"/>
              </a:spcBef>
              <a:buFont typeface="Wingdings" pitchFamily="2" charset="2"/>
              <a:buChar char="v"/>
            </a:pPr>
            <a:r>
              <a:rPr lang="en-US" sz="2200" dirty="0" smtClean="0">
                <a:latin typeface="Georgia" pitchFamily="18" charset="0"/>
              </a:rPr>
              <a:t>The information collected about the data objects has a number of uses. </a:t>
            </a: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052736"/>
            <a:ext cx="61805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529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Book Keeping / Symbol Table</a:t>
            </a:r>
            <a:endParaRPr lang="en-IN" sz="3200" b="1" i="1" dirty="0">
              <a:solidFill>
                <a:srgbClr val="E60000"/>
              </a:solidFill>
              <a:latin typeface="Bookman Old Style" pitchFamily="18" charset="0"/>
            </a:endParaRPr>
          </a:p>
        </p:txBody>
      </p:sp>
      <p:sp>
        <p:nvSpPr>
          <p:cNvPr id="4" name="Rectangle 3"/>
          <p:cNvSpPr/>
          <p:nvPr/>
        </p:nvSpPr>
        <p:spPr>
          <a:xfrm>
            <a:off x="0" y="908720"/>
            <a:ext cx="9144000" cy="4208844"/>
          </a:xfrm>
          <a:prstGeom prst="rect">
            <a:avLst/>
          </a:prstGeom>
        </p:spPr>
        <p:txBody>
          <a:bodyPr wrap="square">
            <a:spAutoFit/>
          </a:bodyPr>
          <a:lstStyle/>
          <a:p>
            <a:pPr marL="342900" indent="-342900" algn="just">
              <a:lnSpc>
                <a:spcPct val="125000"/>
              </a:lnSpc>
              <a:spcBef>
                <a:spcPts val="1200"/>
              </a:spcBef>
              <a:buFont typeface="Wingdings" pitchFamily="2" charset="2"/>
              <a:buChar char="v"/>
            </a:pPr>
            <a:r>
              <a:rPr lang="en-US" sz="2200" dirty="0" smtClean="0">
                <a:latin typeface="Georgia" pitchFamily="18" charset="0"/>
              </a:rPr>
              <a:t>For example, if we have the expression A + B, where A is of type integer and B of type real, and if the language permits an integer to be added to real, then on most computer code must be generated to convert A from type integer to type real before the addition can take place. </a:t>
            </a:r>
          </a:p>
          <a:p>
            <a:pPr marL="342900" indent="-342900" algn="just">
              <a:lnSpc>
                <a:spcPct val="125000"/>
              </a:lnSpc>
              <a:spcBef>
                <a:spcPts val="1200"/>
              </a:spcBef>
              <a:buFont typeface="Wingdings" pitchFamily="2" charset="2"/>
              <a:buChar char="v"/>
            </a:pPr>
            <a:r>
              <a:rPr lang="en-US" sz="2200" dirty="0" smtClean="0">
                <a:latin typeface="Georgia" pitchFamily="18" charset="0"/>
              </a:rPr>
              <a:t>The addition done in floating point and the result is real. </a:t>
            </a:r>
          </a:p>
          <a:p>
            <a:pPr marL="342900" indent="-342900" algn="just">
              <a:lnSpc>
                <a:spcPct val="125000"/>
              </a:lnSpc>
              <a:spcBef>
                <a:spcPts val="1200"/>
              </a:spcBef>
              <a:buFont typeface="Wingdings" pitchFamily="2" charset="2"/>
              <a:buChar char="v"/>
            </a:pPr>
            <a:r>
              <a:rPr lang="en-US" sz="2200" dirty="0" smtClean="0">
                <a:latin typeface="Georgia" pitchFamily="18" charset="0"/>
              </a:rPr>
              <a:t>If mix mode expressions of this nature are forbidden by the language, then the compiler must issue an error message when it attempts to generate code for this construct.</a:t>
            </a:r>
          </a:p>
        </p:txBody>
      </p:sp>
    </p:spTree>
    <p:extLst>
      <p:ext uri="{BB962C8B-B14F-4D97-AF65-F5344CB8AC3E}">
        <p14:creationId xmlns:p14="http://schemas.microsoft.com/office/powerpoint/2010/main" val="8453281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Error Handling</a:t>
            </a:r>
            <a:endParaRPr lang="en-IN" sz="3200" b="1" i="1" dirty="0">
              <a:solidFill>
                <a:srgbClr val="E60000"/>
              </a:solidFill>
              <a:latin typeface="Bookman Old Style" pitchFamily="18" charset="0"/>
            </a:endParaRPr>
          </a:p>
        </p:txBody>
      </p:sp>
      <p:sp>
        <p:nvSpPr>
          <p:cNvPr id="4" name="Rectangle 3"/>
          <p:cNvSpPr/>
          <p:nvPr/>
        </p:nvSpPr>
        <p:spPr>
          <a:xfrm>
            <a:off x="0" y="3717032"/>
            <a:ext cx="9144000" cy="2321726"/>
          </a:xfrm>
          <a:prstGeom prst="rect">
            <a:avLst/>
          </a:prstGeom>
        </p:spPr>
        <p:txBody>
          <a:bodyPr wrap="square">
            <a:spAutoFit/>
          </a:bodyPr>
          <a:lstStyle/>
          <a:p>
            <a:pPr marL="342900" indent="-342900" algn="just">
              <a:lnSpc>
                <a:spcPct val="125000"/>
              </a:lnSpc>
              <a:spcBef>
                <a:spcPts val="1200"/>
              </a:spcBef>
              <a:buFont typeface="Wingdings" pitchFamily="2" charset="2"/>
              <a:buChar char="v"/>
            </a:pPr>
            <a:r>
              <a:rPr lang="en-US" sz="2200" dirty="0" smtClean="0">
                <a:latin typeface="Georgia" pitchFamily="18" charset="0"/>
              </a:rPr>
              <a:t>One of the most important functions of compiler is the detection and reporting of errors in the source program. </a:t>
            </a:r>
          </a:p>
          <a:p>
            <a:pPr marL="342900" indent="-342900" algn="just">
              <a:lnSpc>
                <a:spcPct val="125000"/>
              </a:lnSpc>
              <a:spcBef>
                <a:spcPts val="1200"/>
              </a:spcBef>
              <a:buFont typeface="Wingdings" pitchFamily="2" charset="2"/>
              <a:buChar char="v"/>
            </a:pPr>
            <a:r>
              <a:rPr lang="en-US" sz="2200" dirty="0" smtClean="0">
                <a:latin typeface="Georgia" pitchFamily="18" charset="0"/>
              </a:rPr>
              <a:t>The error messages should allow the programmer to determine exactly where the errors have occurred. Errors can be encountered by virtually all of the phases of a compiler.</a:t>
            </a: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980728"/>
            <a:ext cx="648761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016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87182"/>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Types of  Translator</a:t>
            </a:r>
            <a:endParaRPr lang="en-IN" sz="3600" b="1" i="1" dirty="0">
              <a:solidFill>
                <a:srgbClr val="E60000"/>
              </a:solidFill>
              <a:latin typeface="Bookman Old Style" pitchFamily="18" charset="0"/>
            </a:endParaRPr>
          </a:p>
        </p:txBody>
      </p:sp>
      <p:sp>
        <p:nvSpPr>
          <p:cNvPr id="8" name="Rectangle 7"/>
          <p:cNvSpPr/>
          <p:nvPr/>
        </p:nvSpPr>
        <p:spPr>
          <a:xfrm>
            <a:off x="0" y="980728"/>
            <a:ext cx="9144000" cy="5824671"/>
          </a:xfrm>
          <a:prstGeom prst="rect">
            <a:avLst/>
          </a:prstGeom>
        </p:spPr>
        <p:txBody>
          <a:bodyPr wrap="square">
            <a:spAutoFit/>
          </a:bodyPr>
          <a:lstStyle/>
          <a:p>
            <a:pPr algn="just">
              <a:lnSpc>
                <a:spcPct val="125000"/>
              </a:lnSpc>
              <a:spcBef>
                <a:spcPts val="1200"/>
              </a:spcBef>
            </a:pPr>
            <a:r>
              <a:rPr lang="en-US" sz="2800" b="1" dirty="0" smtClean="0">
                <a:solidFill>
                  <a:srgbClr val="002060"/>
                </a:solidFill>
                <a:latin typeface="Georgia" pitchFamily="18" charset="0"/>
              </a:rPr>
              <a:t>Compiler</a:t>
            </a:r>
            <a:r>
              <a:rPr lang="en-US" sz="2400" dirty="0" smtClean="0">
                <a:latin typeface="Georgia" pitchFamily="18" charset="0"/>
              </a:rPr>
              <a:t>- </a:t>
            </a:r>
          </a:p>
          <a:p>
            <a:pPr marL="446088" indent="-446088" algn="just">
              <a:lnSpc>
                <a:spcPct val="125000"/>
              </a:lnSpc>
              <a:spcBef>
                <a:spcPts val="900"/>
              </a:spcBef>
              <a:buFont typeface="Wingdings" pitchFamily="2" charset="2"/>
              <a:buChar char="v"/>
            </a:pPr>
            <a:r>
              <a:rPr lang="en-US" sz="2400" dirty="0" smtClean="0">
                <a:latin typeface="Georgia" pitchFamily="18" charset="0"/>
              </a:rPr>
              <a:t>It is system software. </a:t>
            </a:r>
          </a:p>
          <a:p>
            <a:pPr marL="446088" indent="-446088" algn="just">
              <a:lnSpc>
                <a:spcPct val="125000"/>
              </a:lnSpc>
              <a:spcBef>
                <a:spcPts val="900"/>
              </a:spcBef>
              <a:buFont typeface="Wingdings" pitchFamily="2" charset="2"/>
              <a:buChar char="v"/>
            </a:pPr>
            <a:r>
              <a:rPr lang="en-US" sz="2400" dirty="0" smtClean="0">
                <a:latin typeface="Georgia" pitchFamily="18" charset="0"/>
              </a:rPr>
              <a:t>It converts HLL program into low-level or binary language program necessary for the execution of program. </a:t>
            </a:r>
          </a:p>
          <a:p>
            <a:pPr marL="446088" indent="-446088" algn="just">
              <a:lnSpc>
                <a:spcPct val="125000"/>
              </a:lnSpc>
              <a:spcBef>
                <a:spcPts val="900"/>
              </a:spcBef>
              <a:buFont typeface="Wingdings" pitchFamily="2" charset="2"/>
              <a:buChar char="v"/>
            </a:pPr>
            <a:r>
              <a:rPr lang="en-US" sz="2400" dirty="0" smtClean="0">
                <a:latin typeface="Georgia" pitchFamily="18" charset="0"/>
              </a:rPr>
              <a:t>The compiler reports to the user the presence of error in the source program if any. </a:t>
            </a:r>
          </a:p>
          <a:p>
            <a:pPr marL="446088" indent="-446088" algn="just">
              <a:lnSpc>
                <a:spcPct val="125000"/>
              </a:lnSpc>
              <a:spcBef>
                <a:spcPts val="900"/>
              </a:spcBef>
              <a:buFont typeface="Wingdings" pitchFamily="2" charset="2"/>
              <a:buChar char="v"/>
            </a:pPr>
            <a:r>
              <a:rPr lang="en-US" sz="2400" dirty="0" smtClean="0">
                <a:latin typeface="Georgia" pitchFamily="18" charset="0"/>
              </a:rPr>
              <a:t>Compiler also converts the source program into a machine form but they themselves do not execute the program.</a:t>
            </a:r>
          </a:p>
          <a:p>
            <a:pPr marL="446088" indent="-446088" algn="just">
              <a:lnSpc>
                <a:spcPct val="125000"/>
              </a:lnSpc>
              <a:spcBef>
                <a:spcPts val="900"/>
              </a:spcBef>
              <a:buFont typeface="Wingdings" pitchFamily="2" charset="2"/>
              <a:buChar char="v"/>
            </a:pPr>
            <a:r>
              <a:rPr lang="en-US" sz="2400" dirty="0" smtClean="0">
                <a:latin typeface="Georgia" pitchFamily="18" charset="0"/>
              </a:rPr>
              <a:t>Every HLL has its own compiler and the object file which is created after the compilation of same source program in different languages has different object file. </a:t>
            </a:r>
          </a:p>
        </p:txBody>
      </p:sp>
    </p:spTree>
    <p:extLst>
      <p:ext uri="{BB962C8B-B14F-4D97-AF65-F5344CB8AC3E}">
        <p14:creationId xmlns:p14="http://schemas.microsoft.com/office/powerpoint/2010/main" val="1636611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Error Handling</a:t>
            </a:r>
            <a:endParaRPr lang="en-IN" sz="3200" b="1" i="1" dirty="0">
              <a:solidFill>
                <a:srgbClr val="E60000"/>
              </a:solidFill>
              <a:latin typeface="Bookman Old Style" pitchFamily="18" charset="0"/>
            </a:endParaRPr>
          </a:p>
        </p:txBody>
      </p:sp>
      <p:sp>
        <p:nvSpPr>
          <p:cNvPr id="4" name="Rectangle 3"/>
          <p:cNvSpPr/>
          <p:nvPr/>
        </p:nvSpPr>
        <p:spPr>
          <a:xfrm>
            <a:off x="0" y="963258"/>
            <a:ext cx="9144000" cy="5516895"/>
          </a:xfrm>
          <a:prstGeom prst="rect">
            <a:avLst/>
          </a:prstGeom>
        </p:spPr>
        <p:txBody>
          <a:bodyPr wrap="square">
            <a:spAutoFit/>
          </a:bodyPr>
          <a:lstStyle/>
          <a:p>
            <a:pPr algn="just">
              <a:lnSpc>
                <a:spcPct val="125000"/>
              </a:lnSpc>
              <a:spcBef>
                <a:spcPts val="1200"/>
              </a:spcBef>
            </a:pPr>
            <a:r>
              <a:rPr lang="en-US" sz="2200" dirty="0" smtClean="0">
                <a:latin typeface="Georgia" pitchFamily="18" charset="0"/>
              </a:rPr>
              <a:t>For example-</a:t>
            </a:r>
          </a:p>
          <a:p>
            <a:pPr marL="457200" indent="-457200" algn="just">
              <a:lnSpc>
                <a:spcPct val="125000"/>
              </a:lnSpc>
              <a:spcBef>
                <a:spcPts val="1200"/>
              </a:spcBef>
              <a:buFont typeface="+mj-lt"/>
              <a:buAutoNum type="arabicParenR"/>
            </a:pPr>
            <a:r>
              <a:rPr lang="en-US" sz="2200" dirty="0" smtClean="0">
                <a:latin typeface="Georgia" pitchFamily="18" charset="0"/>
              </a:rPr>
              <a:t>The lexical analyzer may be unable to proceed because the next token in the source program is misspelled.</a:t>
            </a:r>
          </a:p>
          <a:p>
            <a:pPr marL="457200" indent="-457200" algn="just">
              <a:lnSpc>
                <a:spcPct val="125000"/>
              </a:lnSpc>
              <a:spcBef>
                <a:spcPts val="1200"/>
              </a:spcBef>
              <a:buFont typeface="+mj-lt"/>
              <a:buAutoNum type="arabicParenR"/>
            </a:pPr>
            <a:r>
              <a:rPr lang="en-US" sz="2200" dirty="0" smtClean="0">
                <a:latin typeface="Georgia" pitchFamily="18" charset="0"/>
              </a:rPr>
              <a:t>The syntax analyzer may be unable to infer a structure for its input because a syntactic error such as missing parenthesis has occurred.</a:t>
            </a:r>
          </a:p>
          <a:p>
            <a:pPr marL="457200" indent="-457200" algn="just">
              <a:lnSpc>
                <a:spcPct val="125000"/>
              </a:lnSpc>
              <a:spcBef>
                <a:spcPts val="1200"/>
              </a:spcBef>
              <a:buFont typeface="+mj-lt"/>
              <a:buAutoNum type="arabicParenR"/>
            </a:pPr>
            <a:r>
              <a:rPr lang="en-US" sz="2200" dirty="0" smtClean="0">
                <a:latin typeface="Georgia" pitchFamily="18" charset="0"/>
              </a:rPr>
              <a:t>The intermediate code generator may detect an operator whose operands have incompatible types.</a:t>
            </a:r>
          </a:p>
          <a:p>
            <a:pPr marL="457200" indent="-457200" algn="just">
              <a:lnSpc>
                <a:spcPct val="125000"/>
              </a:lnSpc>
              <a:spcBef>
                <a:spcPts val="1200"/>
              </a:spcBef>
              <a:buFont typeface="+mj-lt"/>
              <a:buAutoNum type="arabicParenR"/>
            </a:pPr>
            <a:r>
              <a:rPr lang="en-US" sz="2200" dirty="0" smtClean="0">
                <a:latin typeface="Georgia" pitchFamily="18" charset="0"/>
              </a:rPr>
              <a:t>The code optimizer doing control flow analysis may detect that certain statements can never be reached. </a:t>
            </a:r>
          </a:p>
          <a:p>
            <a:pPr marL="457200" indent="-457200" algn="just">
              <a:lnSpc>
                <a:spcPct val="125000"/>
              </a:lnSpc>
              <a:spcBef>
                <a:spcPts val="1200"/>
              </a:spcBef>
              <a:buFont typeface="+mj-lt"/>
              <a:buAutoNum type="arabicParenR"/>
            </a:pPr>
            <a:r>
              <a:rPr lang="en-US" sz="2200" dirty="0" smtClean="0">
                <a:latin typeface="Georgia" pitchFamily="18" charset="0"/>
              </a:rPr>
              <a:t>The code generator may find compiler created constant that is too large to fit in a word of the target machine.</a:t>
            </a:r>
          </a:p>
        </p:txBody>
      </p:sp>
    </p:spTree>
    <p:extLst>
      <p:ext uri="{BB962C8B-B14F-4D97-AF65-F5344CB8AC3E}">
        <p14:creationId xmlns:p14="http://schemas.microsoft.com/office/powerpoint/2010/main" val="20227609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sp>
        <p:nvSpPr>
          <p:cNvPr id="2" name="Hexagon 1"/>
          <p:cNvSpPr/>
          <p:nvPr/>
        </p:nvSpPr>
        <p:spPr>
          <a:xfrm>
            <a:off x="0" y="187182"/>
            <a:ext cx="9144000"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77161"/>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Error Handling</a:t>
            </a:r>
            <a:endParaRPr lang="en-IN" sz="3200" b="1" i="1" dirty="0">
              <a:solidFill>
                <a:srgbClr val="E60000"/>
              </a:solidFill>
              <a:latin typeface="Bookman Old Style" pitchFamily="18" charset="0"/>
            </a:endParaRPr>
          </a:p>
        </p:txBody>
      </p:sp>
      <p:sp>
        <p:nvSpPr>
          <p:cNvPr id="4" name="Rectangle 3"/>
          <p:cNvSpPr/>
          <p:nvPr/>
        </p:nvSpPr>
        <p:spPr>
          <a:xfrm>
            <a:off x="0" y="963258"/>
            <a:ext cx="9144000" cy="4168385"/>
          </a:xfrm>
          <a:prstGeom prst="rect">
            <a:avLst/>
          </a:prstGeom>
        </p:spPr>
        <p:txBody>
          <a:bodyPr wrap="square">
            <a:spAutoFit/>
          </a:bodyPr>
          <a:lstStyle/>
          <a:p>
            <a:pPr algn="just">
              <a:lnSpc>
                <a:spcPct val="125000"/>
              </a:lnSpc>
              <a:spcBef>
                <a:spcPts val="1200"/>
              </a:spcBef>
            </a:pPr>
            <a:r>
              <a:rPr lang="en-US" sz="2200" dirty="0" smtClean="0">
                <a:latin typeface="Georgia" pitchFamily="18" charset="0"/>
              </a:rPr>
              <a:t>6. While entering information into the symbol table, the book keeping routine may discover an identifier that has been multiply declared with contradictory attributes.</a:t>
            </a:r>
          </a:p>
          <a:p>
            <a:pPr marL="342900" indent="-342900" algn="just">
              <a:lnSpc>
                <a:spcPct val="125000"/>
              </a:lnSpc>
              <a:spcBef>
                <a:spcPts val="1200"/>
              </a:spcBef>
              <a:buFont typeface="Wingdings" pitchFamily="2" charset="2"/>
              <a:buChar char="v"/>
            </a:pPr>
            <a:r>
              <a:rPr lang="en-US" sz="2200" dirty="0" smtClean="0">
                <a:latin typeface="Georgia" pitchFamily="18" charset="0"/>
              </a:rPr>
              <a:t>Whenever a phase of the compiler discovers an error, it must report the error to the error handler, which issues an appropriate diagnostic message. </a:t>
            </a:r>
          </a:p>
          <a:p>
            <a:pPr marL="342900" indent="-342900" algn="just">
              <a:lnSpc>
                <a:spcPct val="125000"/>
              </a:lnSpc>
              <a:spcBef>
                <a:spcPts val="1200"/>
              </a:spcBef>
              <a:buFont typeface="Wingdings" pitchFamily="2" charset="2"/>
              <a:buChar char="v"/>
            </a:pPr>
            <a:r>
              <a:rPr lang="en-US" sz="2200" dirty="0" smtClean="0">
                <a:latin typeface="Georgia" pitchFamily="18" charset="0"/>
              </a:rPr>
              <a:t>Once the error has been noted, the compiler must modify the input to the phase detecting the error, so that later can continue processing its input looking for subsequent error.</a:t>
            </a:r>
          </a:p>
        </p:txBody>
      </p:sp>
    </p:spTree>
    <p:extLst>
      <p:ext uri="{BB962C8B-B14F-4D97-AF65-F5344CB8AC3E}">
        <p14:creationId xmlns:p14="http://schemas.microsoft.com/office/powerpoint/2010/main" val="3096444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87182"/>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Types of  Translator</a:t>
            </a:r>
            <a:endParaRPr lang="en-IN" sz="3600" b="1" i="1" dirty="0">
              <a:solidFill>
                <a:srgbClr val="E60000"/>
              </a:solidFill>
              <a:latin typeface="Bookman Old Style" pitchFamily="18" charset="0"/>
            </a:endParaRPr>
          </a:p>
        </p:txBody>
      </p:sp>
      <p:sp>
        <p:nvSpPr>
          <p:cNvPr id="8" name="Rectangle 7"/>
          <p:cNvSpPr/>
          <p:nvPr/>
        </p:nvSpPr>
        <p:spPr>
          <a:xfrm>
            <a:off x="0" y="980728"/>
            <a:ext cx="9144000" cy="2708434"/>
          </a:xfrm>
          <a:prstGeom prst="rect">
            <a:avLst/>
          </a:prstGeom>
        </p:spPr>
        <p:txBody>
          <a:bodyPr wrap="square">
            <a:spAutoFit/>
          </a:bodyPr>
          <a:lstStyle/>
          <a:p>
            <a:pPr algn="just">
              <a:lnSpc>
                <a:spcPct val="125000"/>
              </a:lnSpc>
              <a:spcBef>
                <a:spcPts val="1200"/>
              </a:spcBef>
            </a:pPr>
            <a:r>
              <a:rPr lang="en-US" sz="2800" b="1" dirty="0" smtClean="0">
                <a:solidFill>
                  <a:srgbClr val="002060"/>
                </a:solidFill>
                <a:latin typeface="Georgia" pitchFamily="18" charset="0"/>
              </a:rPr>
              <a:t>Compiler</a:t>
            </a:r>
            <a:r>
              <a:rPr lang="en-US" sz="2400" dirty="0" smtClean="0">
                <a:latin typeface="Georgia" pitchFamily="18" charset="0"/>
              </a:rPr>
              <a:t>- </a:t>
            </a:r>
          </a:p>
          <a:p>
            <a:pPr marL="446088" indent="-446088" algn="just">
              <a:lnSpc>
                <a:spcPct val="125000"/>
              </a:lnSpc>
              <a:spcBef>
                <a:spcPts val="900"/>
              </a:spcBef>
              <a:buFont typeface="Wingdings" pitchFamily="2" charset="2"/>
              <a:buChar char="v"/>
            </a:pPr>
            <a:r>
              <a:rPr lang="en-US" sz="2400" dirty="0" smtClean="0">
                <a:latin typeface="Georgia" pitchFamily="18" charset="0"/>
              </a:rPr>
              <a:t>For example, object file for a source program ABC.FOR written in FORTRAN language is differ from the object file for the program written in C language ABC.C</a:t>
            </a:r>
          </a:p>
          <a:p>
            <a:pPr marL="446088" indent="-446088" algn="just">
              <a:lnSpc>
                <a:spcPct val="125000"/>
              </a:lnSpc>
              <a:spcBef>
                <a:spcPts val="900"/>
              </a:spcBef>
              <a:buFont typeface="Wingdings" pitchFamily="2" charset="2"/>
              <a:buChar char="v"/>
            </a:pPr>
            <a:endParaRPr lang="en-US" sz="2400" dirty="0" smtClean="0">
              <a:latin typeface="Georgia"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8" y="3171824"/>
            <a:ext cx="5534025" cy="97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563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87182"/>
            <a:ext cx="8352928" cy="594746"/>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77161"/>
            <a:ext cx="8064896" cy="646331"/>
          </a:xfrm>
          <a:prstGeom prst="rect">
            <a:avLst/>
          </a:prstGeom>
          <a:noFill/>
        </p:spPr>
        <p:txBody>
          <a:bodyPr wrap="square" rtlCol="0">
            <a:spAutoFit/>
          </a:bodyPr>
          <a:lstStyle/>
          <a:p>
            <a:pPr algn="ctr"/>
            <a:r>
              <a:rPr lang="en-IN" sz="3600" b="1" i="1" dirty="0" smtClean="0">
                <a:solidFill>
                  <a:srgbClr val="E60000"/>
                </a:solidFill>
                <a:latin typeface="Bookman Old Style" pitchFamily="18" charset="0"/>
              </a:rPr>
              <a:t>Types of  Translator</a:t>
            </a:r>
            <a:endParaRPr lang="en-IN" sz="3600" b="1" i="1" dirty="0">
              <a:solidFill>
                <a:srgbClr val="E60000"/>
              </a:solidFill>
              <a:latin typeface="Bookman Old Style" pitchFamily="18" charset="0"/>
            </a:endParaRPr>
          </a:p>
        </p:txBody>
      </p:sp>
      <p:sp>
        <p:nvSpPr>
          <p:cNvPr id="8" name="Rectangle 7"/>
          <p:cNvSpPr/>
          <p:nvPr/>
        </p:nvSpPr>
        <p:spPr>
          <a:xfrm>
            <a:off x="0" y="980728"/>
            <a:ext cx="9144000" cy="5709255"/>
          </a:xfrm>
          <a:prstGeom prst="rect">
            <a:avLst/>
          </a:prstGeom>
        </p:spPr>
        <p:txBody>
          <a:bodyPr wrap="square">
            <a:spAutoFit/>
          </a:bodyPr>
          <a:lstStyle/>
          <a:p>
            <a:pPr algn="just">
              <a:lnSpc>
                <a:spcPct val="125000"/>
              </a:lnSpc>
              <a:spcBef>
                <a:spcPts val="1200"/>
              </a:spcBef>
            </a:pPr>
            <a:r>
              <a:rPr lang="en-US" sz="2800" b="1" dirty="0" smtClean="0">
                <a:solidFill>
                  <a:srgbClr val="002060"/>
                </a:solidFill>
                <a:latin typeface="Georgia" pitchFamily="18" charset="0"/>
              </a:rPr>
              <a:t>Interpreter</a:t>
            </a:r>
            <a:r>
              <a:rPr lang="en-US" sz="2400" dirty="0" smtClean="0">
                <a:latin typeface="Georgia" pitchFamily="18" charset="0"/>
              </a:rPr>
              <a:t>- </a:t>
            </a:r>
          </a:p>
          <a:p>
            <a:pPr marL="446088" indent="-446088" algn="just">
              <a:lnSpc>
                <a:spcPct val="125000"/>
              </a:lnSpc>
              <a:spcBef>
                <a:spcPts val="900"/>
              </a:spcBef>
              <a:buFont typeface="Wingdings" pitchFamily="2" charset="2"/>
              <a:buChar char="v"/>
            </a:pPr>
            <a:r>
              <a:rPr lang="en-US" sz="2400" dirty="0" smtClean="0">
                <a:latin typeface="Georgia" pitchFamily="18" charset="0"/>
              </a:rPr>
              <a:t>An interpreter is a language processor and is similar to the compiler in the sense that it translates the source program written in a high level program. </a:t>
            </a:r>
          </a:p>
          <a:p>
            <a:pPr marL="446088" indent="-446088" algn="just">
              <a:lnSpc>
                <a:spcPct val="125000"/>
              </a:lnSpc>
              <a:spcBef>
                <a:spcPts val="900"/>
              </a:spcBef>
              <a:buFont typeface="Wingdings" pitchFamily="2" charset="2"/>
              <a:buChar char="v"/>
            </a:pPr>
            <a:r>
              <a:rPr lang="en-US" sz="2400" dirty="0" smtClean="0">
                <a:latin typeface="Georgia" pitchFamily="18" charset="0"/>
              </a:rPr>
              <a:t>An interpreter does not produce the machine languages equivalent to the source program. </a:t>
            </a:r>
          </a:p>
          <a:p>
            <a:pPr marL="446088" indent="-446088" algn="just">
              <a:lnSpc>
                <a:spcPct val="125000"/>
              </a:lnSpc>
              <a:spcBef>
                <a:spcPts val="900"/>
              </a:spcBef>
              <a:buFont typeface="Wingdings" pitchFamily="2" charset="2"/>
              <a:buChar char="v"/>
            </a:pPr>
            <a:r>
              <a:rPr lang="en-US" sz="2400" dirty="0" smtClean="0">
                <a:latin typeface="Georgia" pitchFamily="18" charset="0"/>
              </a:rPr>
              <a:t>They translate HLL program into machine language and execute it immediately, provided that there should not be any mistake but here translation is done one line at a time. </a:t>
            </a:r>
          </a:p>
          <a:p>
            <a:pPr marL="446088" indent="-446088" algn="just">
              <a:lnSpc>
                <a:spcPct val="125000"/>
              </a:lnSpc>
              <a:spcBef>
                <a:spcPts val="900"/>
              </a:spcBef>
              <a:buFont typeface="Wingdings" pitchFamily="2" charset="2"/>
              <a:buChar char="v"/>
            </a:pPr>
            <a:r>
              <a:rPr lang="en-US" sz="2400" dirty="0" smtClean="0">
                <a:latin typeface="Georgia" pitchFamily="18" charset="0"/>
              </a:rPr>
              <a:t>The process of translation and execution is carried out for each statement of the source program.</a:t>
            </a:r>
          </a:p>
        </p:txBody>
      </p:sp>
    </p:spTree>
    <p:extLst>
      <p:ext uri="{BB962C8B-B14F-4D97-AF65-F5344CB8AC3E}">
        <p14:creationId xmlns:p14="http://schemas.microsoft.com/office/powerpoint/2010/main" val="3133597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7416</TotalTime>
  <Words>3635</Words>
  <Application>Microsoft Office PowerPoint</Application>
  <PresentationFormat>On-screen Show (4:3)</PresentationFormat>
  <Paragraphs>439</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48</cp:revision>
  <dcterms:created xsi:type="dcterms:W3CDTF">2020-11-26T13:30:11Z</dcterms:created>
  <dcterms:modified xsi:type="dcterms:W3CDTF">2020-12-07T10:19:57Z</dcterms:modified>
</cp:coreProperties>
</file>