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2" autoAdjust="0"/>
    <p:restoredTop sz="94660"/>
  </p:normalViewPr>
  <p:slideViewPr>
    <p:cSldViewPr>
      <p:cViewPr varScale="1">
        <p:scale>
          <a:sx n="75" d="100"/>
          <a:sy n="75" d="100"/>
        </p:scale>
        <p:origin x="-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94784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30025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44080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36900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22631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49219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394977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193677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424342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399770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DB3DF-CD8C-435F-86F9-38670EC6638D}" type="datetimeFigureOut">
              <a:rPr lang="en-IN" smtClean="0"/>
              <a:t>01-12-2020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1309F9-276E-45FF-9C55-63BCC36D9E18}" type="slidenum">
              <a:rPr lang="en-IN" smtClean="0"/>
              <a:t>‹#›</a:t>
            </a:fld>
            <a:endParaRPr lang="en-IN" dirty="0"/>
          </a:p>
        </p:txBody>
      </p:sp>
    </p:spTree>
    <p:extLst>
      <p:ext uri="{BB962C8B-B14F-4D97-AF65-F5344CB8AC3E}">
        <p14:creationId xmlns:p14="http://schemas.microsoft.com/office/powerpoint/2010/main" val="209205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DB3DF-CD8C-435F-86F9-38670EC6638D}" type="datetimeFigureOut">
              <a:rPr lang="en-IN" smtClean="0"/>
              <a:t>01-12-2020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309F9-276E-45FF-9C55-63BCC36D9E18}" type="slidenum">
              <a:rPr lang="en-IN" smtClean="0"/>
              <a:t>‹#›</a:t>
            </a:fld>
            <a:endParaRPr lang="en-IN" dirty="0"/>
          </a:p>
        </p:txBody>
      </p:sp>
    </p:spTree>
    <p:extLst>
      <p:ext uri="{BB962C8B-B14F-4D97-AF65-F5344CB8AC3E}">
        <p14:creationId xmlns:p14="http://schemas.microsoft.com/office/powerpoint/2010/main" val="229402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107504" y="561593"/>
            <a:ext cx="9036496" cy="5747727"/>
          </a:xfrm>
          <a:prstGeom prst="rect">
            <a:avLst/>
          </a:prstGeom>
        </p:spPr>
        <p:txBody>
          <a:bodyPr wrap="square">
            <a:spAutoFit/>
          </a:bodyPr>
          <a:lstStyle/>
          <a:p>
            <a:pPr algn="ctr">
              <a:lnSpc>
                <a:spcPct val="125000"/>
              </a:lnSpc>
              <a:spcBef>
                <a:spcPts val="600"/>
              </a:spcBef>
              <a:spcAft>
                <a:spcPts val="600"/>
              </a:spcAft>
            </a:pPr>
            <a:r>
              <a:rPr lang="en-US" sz="2800" b="1" dirty="0" smtClean="0">
                <a:solidFill>
                  <a:srgbClr val="C00000"/>
                </a:solidFill>
                <a:latin typeface="Book Antiqua" pitchFamily="18" charset="0"/>
              </a:rPr>
              <a:t>Bachelor of Computer Application (BCA) – III</a:t>
            </a:r>
          </a:p>
          <a:p>
            <a:pPr algn="ctr">
              <a:lnSpc>
                <a:spcPct val="125000"/>
              </a:lnSpc>
            </a:pPr>
            <a:r>
              <a:rPr lang="en-US" sz="2800" b="1" dirty="0" smtClean="0">
                <a:solidFill>
                  <a:srgbClr val="C00000"/>
                </a:solidFill>
                <a:latin typeface="Book Antiqua" pitchFamily="18" charset="0"/>
              </a:rPr>
              <a:t>Semester - V</a:t>
            </a:r>
            <a:endParaRPr lang="en-US" sz="4400" b="1" dirty="0" smtClean="0">
              <a:solidFill>
                <a:srgbClr val="C00000"/>
              </a:solidFill>
              <a:latin typeface="Book Antiqua" pitchFamily="18" charset="0"/>
            </a:endParaRPr>
          </a:p>
          <a:p>
            <a:pPr algn="ctr">
              <a:lnSpc>
                <a:spcPct val="125000"/>
              </a:lnSpc>
              <a:spcBef>
                <a:spcPts val="600"/>
              </a:spcBef>
              <a:spcAft>
                <a:spcPts val="600"/>
              </a:spcAft>
            </a:pPr>
            <a:r>
              <a:rPr lang="en-US" sz="3600" b="1" dirty="0" smtClean="0">
                <a:solidFill>
                  <a:srgbClr val="002060"/>
                </a:solidFill>
                <a:latin typeface="Book Antiqua" pitchFamily="18" charset="0"/>
              </a:rPr>
              <a:t>Compiler Construction</a:t>
            </a:r>
            <a:r>
              <a:rPr lang="en-US" sz="2000" dirty="0" smtClean="0"/>
              <a:t/>
            </a:r>
            <a:br>
              <a:rPr lang="en-US" sz="2000" dirty="0" smtClean="0"/>
            </a:br>
            <a:endParaRPr lang="en-US" sz="300" dirty="0" smtClean="0"/>
          </a:p>
          <a:p>
            <a:pPr algn="ctr">
              <a:lnSpc>
                <a:spcPct val="125000"/>
              </a:lnSpc>
              <a:spcBef>
                <a:spcPts val="600"/>
              </a:spcBef>
              <a:spcAft>
                <a:spcPts val="600"/>
              </a:spcAft>
            </a:pPr>
            <a:r>
              <a:rPr lang="en-US" sz="2800" b="1" dirty="0" smtClean="0">
                <a:solidFill>
                  <a:srgbClr val="7030A0"/>
                </a:solidFill>
                <a:latin typeface="Century" pitchFamily="18" charset="0"/>
              </a:rPr>
              <a:t>Unit – II </a:t>
            </a:r>
            <a:br>
              <a:rPr lang="en-US" sz="2800" b="1" dirty="0" smtClean="0">
                <a:solidFill>
                  <a:srgbClr val="7030A0"/>
                </a:solidFill>
                <a:latin typeface="Century" pitchFamily="18" charset="0"/>
              </a:rPr>
            </a:br>
            <a:endParaRPr lang="en-US" sz="900" b="1" dirty="0" smtClean="0">
              <a:solidFill>
                <a:srgbClr val="7030A0"/>
              </a:solidFill>
              <a:latin typeface="Century" pitchFamily="18" charset="0"/>
            </a:endParaRPr>
          </a:p>
          <a:p>
            <a:pPr algn="ctr">
              <a:lnSpc>
                <a:spcPct val="125000"/>
              </a:lnSpc>
              <a:spcBef>
                <a:spcPts val="600"/>
              </a:spcBef>
              <a:spcAft>
                <a:spcPts val="600"/>
              </a:spcAft>
            </a:pPr>
            <a:endParaRPr lang="en-US" sz="900" b="1" u="sng" dirty="0" smtClean="0">
              <a:solidFill>
                <a:srgbClr val="00B050"/>
              </a:solidFill>
              <a:latin typeface="Georgia" pitchFamily="18" charset="0"/>
            </a:endParaRPr>
          </a:p>
          <a:p>
            <a:pPr algn="ctr">
              <a:lnSpc>
                <a:spcPct val="125000"/>
              </a:lnSpc>
              <a:spcAft>
                <a:spcPts val="600"/>
              </a:spcAft>
            </a:pPr>
            <a:r>
              <a:rPr lang="en-US" sz="900" b="1" u="sng" dirty="0" smtClean="0">
                <a:solidFill>
                  <a:srgbClr val="00B050"/>
                </a:solidFill>
                <a:latin typeface="Georgia" pitchFamily="18" charset="0"/>
              </a:rPr>
              <a:t/>
            </a:r>
            <a:br>
              <a:rPr lang="en-US" sz="900" b="1" u="sng" dirty="0" smtClean="0">
                <a:solidFill>
                  <a:srgbClr val="00B050"/>
                </a:solidFill>
                <a:latin typeface="Georgia" pitchFamily="18" charset="0"/>
              </a:rPr>
            </a:br>
            <a:r>
              <a:rPr lang="en-US" sz="2000" b="1" i="1" dirty="0" err="1" smtClean="0">
                <a:solidFill>
                  <a:schemeClr val="tx1">
                    <a:lumMod val="85000"/>
                    <a:lumOff val="15000"/>
                  </a:schemeClr>
                </a:solidFill>
                <a:latin typeface="Georgia" pitchFamily="18" charset="0"/>
              </a:rPr>
              <a:t>Dr</a:t>
            </a:r>
            <a:r>
              <a:rPr lang="en-US" sz="2000" b="1" i="1" dirty="0" smtClean="0">
                <a:solidFill>
                  <a:schemeClr val="tx1">
                    <a:lumMod val="85000"/>
                    <a:lumOff val="15000"/>
                  </a:schemeClr>
                </a:solidFill>
                <a:latin typeface="Georgia" pitchFamily="18" charset="0"/>
              </a:rPr>
              <a:t>  </a:t>
            </a:r>
            <a:r>
              <a:rPr lang="en-US" sz="2000" b="1" i="1" dirty="0" err="1" smtClean="0">
                <a:solidFill>
                  <a:schemeClr val="tx1">
                    <a:lumMod val="85000"/>
                    <a:lumOff val="15000"/>
                  </a:schemeClr>
                </a:solidFill>
                <a:latin typeface="Georgia" pitchFamily="18" charset="0"/>
              </a:rPr>
              <a:t>Liladhar</a:t>
            </a:r>
            <a:r>
              <a:rPr lang="en-US" sz="2000" b="1" i="1" dirty="0" smtClean="0">
                <a:solidFill>
                  <a:schemeClr val="tx1">
                    <a:lumMod val="85000"/>
                    <a:lumOff val="15000"/>
                  </a:schemeClr>
                </a:solidFill>
                <a:latin typeface="Georgia" pitchFamily="18" charset="0"/>
              </a:rPr>
              <a:t>  </a:t>
            </a:r>
            <a:r>
              <a:rPr lang="en-US" sz="2000" b="1" i="1" dirty="0" err="1" smtClean="0">
                <a:solidFill>
                  <a:schemeClr val="tx1">
                    <a:lumMod val="85000"/>
                    <a:lumOff val="15000"/>
                  </a:schemeClr>
                </a:solidFill>
                <a:latin typeface="Georgia" pitchFamily="18" charset="0"/>
              </a:rPr>
              <a:t>Rewatkar</a:t>
            </a:r>
            <a:endParaRPr lang="en-US" sz="2000" b="1" i="1" dirty="0" smtClean="0">
              <a:solidFill>
                <a:schemeClr val="tx1">
                  <a:lumMod val="85000"/>
                  <a:lumOff val="15000"/>
                </a:schemeClr>
              </a:solidFill>
              <a:latin typeface="Georgia" pitchFamily="18" charset="0"/>
            </a:endParaRPr>
          </a:p>
          <a:p>
            <a:pPr algn="ctr">
              <a:lnSpc>
                <a:spcPct val="125000"/>
              </a:lnSpc>
              <a:spcAft>
                <a:spcPts val="600"/>
              </a:spcAft>
            </a:pPr>
            <a:r>
              <a:rPr lang="en-US" sz="2000" b="1" i="1" dirty="0" smtClean="0">
                <a:solidFill>
                  <a:schemeClr val="tx1">
                    <a:lumMod val="85000"/>
                    <a:lumOff val="15000"/>
                  </a:schemeClr>
                </a:solidFill>
                <a:latin typeface="Georgia" pitchFamily="18" charset="0"/>
              </a:rPr>
              <a:t>M. Sc., M. Phil., Ph. D.</a:t>
            </a:r>
          </a:p>
          <a:p>
            <a:pPr algn="ctr">
              <a:lnSpc>
                <a:spcPct val="125000"/>
              </a:lnSpc>
              <a:spcAft>
                <a:spcPts val="600"/>
              </a:spcAft>
            </a:pPr>
            <a:r>
              <a:rPr lang="en-US" sz="2000" b="1" i="1" dirty="0" smtClean="0">
                <a:solidFill>
                  <a:schemeClr val="tx1">
                    <a:lumMod val="85000"/>
                    <a:lumOff val="15000"/>
                  </a:schemeClr>
                </a:solidFill>
                <a:latin typeface="Georgia" pitchFamily="18" charset="0"/>
              </a:rPr>
              <a:t>Assistant  Professor,</a:t>
            </a:r>
          </a:p>
          <a:p>
            <a:pPr algn="ctr">
              <a:lnSpc>
                <a:spcPct val="125000"/>
              </a:lnSpc>
              <a:spcAft>
                <a:spcPts val="600"/>
              </a:spcAft>
            </a:pPr>
            <a:r>
              <a:rPr lang="en-US" sz="2000" b="1" i="1" dirty="0" smtClean="0">
                <a:solidFill>
                  <a:schemeClr val="tx1">
                    <a:lumMod val="85000"/>
                    <a:lumOff val="15000"/>
                  </a:schemeClr>
                </a:solidFill>
                <a:latin typeface="Georgia" pitchFamily="18" charset="0"/>
              </a:rPr>
              <a:t>Department  of  Computer  Science</a:t>
            </a:r>
          </a:p>
          <a:p>
            <a:pPr algn="ctr">
              <a:lnSpc>
                <a:spcPct val="125000"/>
              </a:lnSpc>
              <a:spcAft>
                <a:spcPts val="600"/>
              </a:spcAft>
            </a:pPr>
            <a:r>
              <a:rPr lang="en-US" sz="2000" b="1" i="1" dirty="0" err="1" smtClean="0">
                <a:solidFill>
                  <a:schemeClr val="tx1">
                    <a:lumMod val="85000"/>
                    <a:lumOff val="15000"/>
                  </a:schemeClr>
                </a:solidFill>
                <a:latin typeface="Georgia" pitchFamily="18" charset="0"/>
              </a:rPr>
              <a:t>Prerna</a:t>
            </a:r>
            <a:r>
              <a:rPr lang="en-US" sz="2000" b="1" i="1" dirty="0" smtClean="0">
                <a:solidFill>
                  <a:schemeClr val="tx1">
                    <a:lumMod val="85000"/>
                    <a:lumOff val="15000"/>
                  </a:schemeClr>
                </a:solidFill>
                <a:latin typeface="Georgia" pitchFamily="18" charset="0"/>
              </a:rPr>
              <a:t> College of Commerce, </a:t>
            </a:r>
            <a:r>
              <a:rPr lang="en-US" sz="2000" b="1" i="1" dirty="0" err="1" smtClean="0">
                <a:solidFill>
                  <a:schemeClr val="tx1">
                    <a:lumMod val="85000"/>
                    <a:lumOff val="15000"/>
                  </a:schemeClr>
                </a:solidFill>
                <a:latin typeface="Georgia" pitchFamily="18" charset="0"/>
              </a:rPr>
              <a:t>Reshimbag</a:t>
            </a:r>
            <a:r>
              <a:rPr lang="en-US" sz="2000" b="1" i="1" dirty="0" smtClean="0">
                <a:solidFill>
                  <a:schemeClr val="tx1">
                    <a:lumMod val="85000"/>
                    <a:lumOff val="15000"/>
                  </a:schemeClr>
                </a:solidFill>
                <a:latin typeface="Georgia" pitchFamily="18" charset="0"/>
              </a:rPr>
              <a:t>, Nagpur</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185082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27023"/>
            <a:ext cx="9144000" cy="1069729"/>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1077218"/>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The Lexical and Syntactic Structure of a Language</a:t>
            </a:r>
            <a:endParaRPr lang="en-IN" sz="3200" b="1" i="1" dirty="0">
              <a:solidFill>
                <a:srgbClr val="E60000"/>
              </a:solidFill>
              <a:latin typeface="Bookman Old Style" pitchFamily="18" charset="0"/>
            </a:endParaRPr>
          </a:p>
        </p:txBody>
      </p:sp>
      <p:sp>
        <p:nvSpPr>
          <p:cNvPr id="8" name="Rectangle 7"/>
          <p:cNvSpPr/>
          <p:nvPr/>
        </p:nvSpPr>
        <p:spPr>
          <a:xfrm>
            <a:off x="0" y="1267763"/>
            <a:ext cx="9144000" cy="5895909"/>
          </a:xfrm>
          <a:prstGeom prst="rect">
            <a:avLst/>
          </a:prstGeom>
        </p:spPr>
        <p:txBody>
          <a:bodyPr wrap="square">
            <a:spAutoFit/>
          </a:bodyPr>
          <a:lstStyle/>
          <a:p>
            <a:pPr algn="just">
              <a:lnSpc>
                <a:spcPct val="125000"/>
              </a:lnSpc>
              <a:spcBef>
                <a:spcPts val="1200"/>
              </a:spcBef>
            </a:pPr>
            <a:r>
              <a:rPr lang="en-US" sz="2400" dirty="0" smtClean="0">
                <a:latin typeface="Georgia" pitchFamily="18" charset="0"/>
              </a:rPr>
              <a:t>	There </a:t>
            </a:r>
            <a:r>
              <a:rPr lang="en-US" sz="2400" dirty="0">
                <a:latin typeface="Georgia" pitchFamily="18" charset="0"/>
              </a:rPr>
              <a:t>is no specific rules what a programming language should consists, but following important structure must be present  in most of the programming languages,</a:t>
            </a:r>
          </a:p>
          <a:p>
            <a:pPr marL="539750" indent="-539750" algn="just">
              <a:lnSpc>
                <a:spcPct val="125000"/>
              </a:lnSpc>
              <a:spcBef>
                <a:spcPts val="900"/>
              </a:spcBef>
              <a:buFont typeface="Wingdings" pitchFamily="2" charset="2"/>
              <a:buChar char="v"/>
            </a:pPr>
            <a:r>
              <a:rPr lang="en-US" sz="2400" dirty="0" smtClean="0">
                <a:latin typeface="Georgia" pitchFamily="18" charset="0"/>
              </a:rPr>
              <a:t>Declaration </a:t>
            </a:r>
            <a:r>
              <a:rPr lang="en-US" sz="2400" dirty="0">
                <a:latin typeface="Georgia" pitchFamily="18" charset="0"/>
              </a:rPr>
              <a:t>of variables</a:t>
            </a:r>
          </a:p>
          <a:p>
            <a:pPr marL="539750" indent="-539750" algn="just">
              <a:lnSpc>
                <a:spcPct val="125000"/>
              </a:lnSpc>
              <a:spcBef>
                <a:spcPts val="900"/>
              </a:spcBef>
              <a:buFont typeface="Wingdings" pitchFamily="2" charset="2"/>
              <a:buChar char="v"/>
            </a:pPr>
            <a:r>
              <a:rPr lang="en-US" sz="2400" dirty="0" smtClean="0">
                <a:latin typeface="Georgia" pitchFamily="18" charset="0"/>
              </a:rPr>
              <a:t>Scope </a:t>
            </a:r>
            <a:r>
              <a:rPr lang="en-US" sz="2400" dirty="0">
                <a:latin typeface="Georgia" pitchFamily="18" charset="0"/>
              </a:rPr>
              <a:t>of the variable</a:t>
            </a:r>
          </a:p>
          <a:p>
            <a:pPr marL="539750" indent="-539750" algn="just">
              <a:lnSpc>
                <a:spcPct val="125000"/>
              </a:lnSpc>
              <a:spcBef>
                <a:spcPts val="900"/>
              </a:spcBef>
              <a:buFont typeface="Wingdings" pitchFamily="2" charset="2"/>
              <a:buChar char="v"/>
            </a:pPr>
            <a:r>
              <a:rPr lang="en-US" sz="2400" dirty="0" smtClean="0">
                <a:latin typeface="Georgia" pitchFamily="18" charset="0"/>
              </a:rPr>
              <a:t>Data </a:t>
            </a:r>
            <a:r>
              <a:rPr lang="en-US" sz="2400" dirty="0">
                <a:latin typeface="Georgia" pitchFamily="18" charset="0"/>
              </a:rPr>
              <a:t>structures</a:t>
            </a:r>
          </a:p>
          <a:p>
            <a:pPr marL="539750" indent="-539750" algn="just">
              <a:lnSpc>
                <a:spcPct val="125000"/>
              </a:lnSpc>
              <a:spcBef>
                <a:spcPts val="900"/>
              </a:spcBef>
              <a:buFont typeface="Wingdings" pitchFamily="2" charset="2"/>
              <a:buChar char="v"/>
            </a:pPr>
            <a:r>
              <a:rPr lang="en-US" sz="2400" dirty="0" smtClean="0">
                <a:latin typeface="Georgia" pitchFamily="18" charset="0"/>
              </a:rPr>
              <a:t>Flow </a:t>
            </a:r>
            <a:r>
              <a:rPr lang="en-US" sz="2400" dirty="0">
                <a:latin typeface="Georgia" pitchFamily="18" charset="0"/>
              </a:rPr>
              <a:t>of control statement like conditional statement, iterative statements etc.</a:t>
            </a:r>
          </a:p>
          <a:p>
            <a:pPr marL="539750" indent="-539750" algn="just">
              <a:lnSpc>
                <a:spcPct val="125000"/>
              </a:lnSpc>
              <a:spcBef>
                <a:spcPts val="900"/>
              </a:spcBef>
              <a:buFont typeface="Wingdings" pitchFamily="2" charset="2"/>
              <a:buChar char="v"/>
            </a:pPr>
            <a:r>
              <a:rPr lang="en-US" sz="2400" dirty="0" smtClean="0">
                <a:latin typeface="Georgia" pitchFamily="18" charset="0"/>
              </a:rPr>
              <a:t>Procedures </a:t>
            </a:r>
            <a:r>
              <a:rPr lang="en-US" sz="2400" dirty="0">
                <a:latin typeface="Georgia" pitchFamily="18" charset="0"/>
              </a:rPr>
              <a:t>and/or functions and/or subroutines to perform certain task and return some valuable result to main module etc.</a:t>
            </a:r>
          </a:p>
        </p:txBody>
      </p:sp>
    </p:spTree>
    <p:extLst>
      <p:ext uri="{BB962C8B-B14F-4D97-AF65-F5344CB8AC3E}">
        <p14:creationId xmlns:p14="http://schemas.microsoft.com/office/powerpoint/2010/main" val="151722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Generation of Language</a:t>
            </a:r>
            <a:endParaRPr lang="en-IN" sz="3200" b="1" i="1" dirty="0">
              <a:solidFill>
                <a:srgbClr val="E60000"/>
              </a:solidFill>
              <a:latin typeface="Bookman Old Style" pitchFamily="18" charset="0"/>
            </a:endParaRPr>
          </a:p>
        </p:txBody>
      </p:sp>
      <p:sp>
        <p:nvSpPr>
          <p:cNvPr id="8" name="Rectangle 7"/>
          <p:cNvSpPr/>
          <p:nvPr/>
        </p:nvSpPr>
        <p:spPr>
          <a:xfrm>
            <a:off x="0" y="764704"/>
            <a:ext cx="9144000" cy="5170646"/>
          </a:xfrm>
          <a:prstGeom prst="rect">
            <a:avLst/>
          </a:prstGeom>
        </p:spPr>
        <p:txBody>
          <a:bodyPr wrap="square">
            <a:spAutoFit/>
          </a:bodyPr>
          <a:lstStyle/>
          <a:p>
            <a:pPr algn="just">
              <a:lnSpc>
                <a:spcPct val="125000"/>
              </a:lnSpc>
              <a:spcBef>
                <a:spcPts val="1200"/>
              </a:spcBef>
            </a:pPr>
            <a:r>
              <a:rPr lang="en-US" sz="2400" dirty="0">
                <a:latin typeface="Georgia" pitchFamily="18" charset="0"/>
              </a:rPr>
              <a:t>	The term generation of computer language is used to category the generation enhancement in various computer languages. Each generation indicates significant progress towards making computer easier to be used.</a:t>
            </a:r>
          </a:p>
          <a:p>
            <a:pPr algn="just">
              <a:lnSpc>
                <a:spcPct val="125000"/>
              </a:lnSpc>
              <a:spcBef>
                <a:spcPts val="1200"/>
              </a:spcBef>
            </a:pPr>
            <a:r>
              <a:rPr lang="en-US" sz="2400" b="1" dirty="0">
                <a:solidFill>
                  <a:srgbClr val="002060"/>
                </a:solidFill>
                <a:latin typeface="Georgia" pitchFamily="18" charset="0"/>
              </a:rPr>
              <a:t>Machine Language or First Generation Language- </a:t>
            </a:r>
            <a:endParaRPr lang="en-US" sz="2400" b="1" dirty="0" smtClean="0">
              <a:solidFill>
                <a:srgbClr val="002060"/>
              </a:solidFill>
              <a:latin typeface="Georgia" pitchFamily="18" charset="0"/>
            </a:endParaRPr>
          </a:p>
          <a:p>
            <a:pPr marL="446088" indent="-446088" algn="just">
              <a:lnSpc>
                <a:spcPct val="125000"/>
              </a:lnSpc>
              <a:spcBef>
                <a:spcPts val="1200"/>
              </a:spcBef>
              <a:buFont typeface="Wingdings" pitchFamily="2" charset="2"/>
              <a:buChar char="v"/>
            </a:pPr>
            <a:r>
              <a:rPr lang="en-US" sz="2400" dirty="0" smtClean="0">
                <a:latin typeface="Georgia" pitchFamily="18" charset="0"/>
              </a:rPr>
              <a:t>The </a:t>
            </a:r>
            <a:r>
              <a:rPr lang="en-US" sz="2400" dirty="0">
                <a:latin typeface="Georgia" pitchFamily="18" charset="0"/>
              </a:rPr>
              <a:t>set of instruction code which is stored in binary and which can be directly understood by computer without the help of translator is called as machine language program. </a:t>
            </a:r>
            <a:endParaRPr lang="en-US" sz="2400" dirty="0" smtClean="0">
              <a:latin typeface="Georgia" pitchFamily="18" charset="0"/>
            </a:endParaRPr>
          </a:p>
          <a:p>
            <a:pPr marL="446088" indent="-446088" algn="just">
              <a:lnSpc>
                <a:spcPct val="125000"/>
              </a:lnSpc>
              <a:spcBef>
                <a:spcPts val="1200"/>
              </a:spcBef>
              <a:buFont typeface="Wingdings" pitchFamily="2" charset="2"/>
              <a:buChar char="v"/>
            </a:pPr>
            <a:r>
              <a:rPr lang="en-US" sz="2400" dirty="0" smtClean="0">
                <a:latin typeface="Georgia" pitchFamily="18" charset="0"/>
              </a:rPr>
              <a:t>The </a:t>
            </a:r>
            <a:r>
              <a:rPr lang="en-US" sz="2400" dirty="0">
                <a:latin typeface="Georgia" pitchFamily="18" charset="0"/>
              </a:rPr>
              <a:t>computer understood the information composed of 0’s and 1’s. </a:t>
            </a:r>
            <a:endParaRPr lang="en-US" sz="2400" dirty="0" smtClean="0">
              <a:latin typeface="Georgia" pitchFamily="18" charset="0"/>
            </a:endParaRPr>
          </a:p>
        </p:txBody>
      </p:sp>
    </p:spTree>
    <p:extLst>
      <p:ext uri="{BB962C8B-B14F-4D97-AF65-F5344CB8AC3E}">
        <p14:creationId xmlns:p14="http://schemas.microsoft.com/office/powerpoint/2010/main" val="220881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Generation of Language</a:t>
            </a:r>
            <a:endParaRPr lang="en-IN" sz="3200" b="1" i="1" dirty="0">
              <a:solidFill>
                <a:srgbClr val="E60000"/>
              </a:solidFill>
              <a:latin typeface="Bookman Old Style" pitchFamily="18" charset="0"/>
            </a:endParaRPr>
          </a:p>
        </p:txBody>
      </p:sp>
      <p:sp>
        <p:nvSpPr>
          <p:cNvPr id="8" name="Rectangle 7"/>
          <p:cNvSpPr/>
          <p:nvPr/>
        </p:nvSpPr>
        <p:spPr>
          <a:xfrm>
            <a:off x="0" y="764704"/>
            <a:ext cx="9144000" cy="5786199"/>
          </a:xfrm>
          <a:prstGeom prst="rect">
            <a:avLst/>
          </a:prstGeom>
        </p:spPr>
        <p:txBody>
          <a:bodyPr wrap="square">
            <a:spAutoFit/>
          </a:bodyPr>
          <a:lstStyle/>
          <a:p>
            <a:pPr marL="446088" indent="-446088" algn="just">
              <a:lnSpc>
                <a:spcPct val="125000"/>
              </a:lnSpc>
              <a:spcBef>
                <a:spcPts val="1200"/>
              </a:spcBef>
              <a:buFont typeface="Wingdings" pitchFamily="2" charset="2"/>
              <a:buChar char="v"/>
            </a:pPr>
            <a:r>
              <a:rPr lang="en-US" sz="2400" dirty="0" smtClean="0">
                <a:latin typeface="Georgia" pitchFamily="18" charset="0"/>
              </a:rPr>
              <a:t>Machine </a:t>
            </a:r>
            <a:r>
              <a:rPr lang="en-US" sz="2400" dirty="0">
                <a:latin typeface="Georgia" pitchFamily="18" charset="0"/>
              </a:rPr>
              <a:t>language is also known as computer native language as the code written in machine language is directly understood by the computer</a:t>
            </a:r>
            <a:r>
              <a:rPr lang="en-US" sz="2400" dirty="0" smtClean="0">
                <a:latin typeface="Georgia" pitchFamily="18" charset="0"/>
              </a:rPr>
              <a:t>.</a:t>
            </a:r>
          </a:p>
          <a:p>
            <a:pPr algn="just">
              <a:lnSpc>
                <a:spcPct val="125000"/>
              </a:lnSpc>
              <a:spcBef>
                <a:spcPts val="1200"/>
              </a:spcBef>
            </a:pPr>
            <a:r>
              <a:rPr lang="en-US" sz="2400" b="1" dirty="0">
                <a:solidFill>
                  <a:srgbClr val="002060"/>
                </a:solidFill>
                <a:latin typeface="Georgia" pitchFamily="18" charset="0"/>
              </a:rPr>
              <a:t>Advantages-</a:t>
            </a:r>
            <a:r>
              <a:rPr lang="en-US" sz="2400" dirty="0">
                <a:latin typeface="Georgia" pitchFamily="18" charset="0"/>
              </a:rPr>
              <a:t>  </a:t>
            </a:r>
          </a:p>
          <a:p>
            <a:pPr marL="457200" indent="-457200" algn="just">
              <a:lnSpc>
                <a:spcPct val="125000"/>
              </a:lnSpc>
              <a:spcBef>
                <a:spcPts val="1200"/>
              </a:spcBef>
              <a:buFont typeface="+mj-lt"/>
              <a:buAutoNum type="arabicPeriod"/>
            </a:pPr>
            <a:r>
              <a:rPr lang="en-US" sz="2400" b="1" dirty="0" smtClean="0">
                <a:solidFill>
                  <a:schemeClr val="accent2">
                    <a:lumMod val="50000"/>
                  </a:schemeClr>
                </a:solidFill>
                <a:latin typeface="Georgia" pitchFamily="18" charset="0"/>
              </a:rPr>
              <a:t>High </a:t>
            </a:r>
            <a:r>
              <a:rPr lang="en-US" sz="2400" b="1" dirty="0">
                <a:solidFill>
                  <a:schemeClr val="accent2">
                    <a:lumMod val="50000"/>
                  </a:schemeClr>
                </a:solidFill>
                <a:latin typeface="Georgia" pitchFamily="18" charset="0"/>
              </a:rPr>
              <a:t>speed</a:t>
            </a:r>
            <a:r>
              <a:rPr lang="en-US" sz="2400" dirty="0">
                <a:latin typeface="Georgia" pitchFamily="18" charset="0"/>
              </a:rPr>
              <a:t>- The programs in machine are executed very fast by computer because machine instructions are written in 0’s and 1’s which are understood by CPU.</a:t>
            </a:r>
          </a:p>
          <a:p>
            <a:pPr marL="457200" indent="-457200" algn="just">
              <a:lnSpc>
                <a:spcPct val="125000"/>
              </a:lnSpc>
              <a:spcBef>
                <a:spcPts val="1200"/>
              </a:spcBef>
              <a:buFont typeface="+mj-lt"/>
              <a:buAutoNum type="arabicPeriod"/>
            </a:pPr>
            <a:r>
              <a:rPr lang="en-US" sz="2400" b="1" dirty="0" smtClean="0">
                <a:solidFill>
                  <a:schemeClr val="accent2">
                    <a:lumMod val="50000"/>
                  </a:schemeClr>
                </a:solidFill>
                <a:latin typeface="Georgia" pitchFamily="18" charset="0"/>
              </a:rPr>
              <a:t>Translation </a:t>
            </a:r>
            <a:r>
              <a:rPr lang="en-US" sz="2400" b="1" dirty="0">
                <a:solidFill>
                  <a:schemeClr val="accent2">
                    <a:lumMod val="50000"/>
                  </a:schemeClr>
                </a:solidFill>
                <a:latin typeface="Georgia" pitchFamily="18" charset="0"/>
              </a:rPr>
              <a:t>free</a:t>
            </a:r>
            <a:r>
              <a:rPr lang="en-US" sz="2400" dirty="0">
                <a:latin typeface="Georgia" pitchFamily="18" charset="0"/>
              </a:rPr>
              <a:t>- Since computer understand only machine language format writing a program in machine language does not require any translation.</a:t>
            </a:r>
          </a:p>
          <a:p>
            <a:pPr algn="just">
              <a:lnSpc>
                <a:spcPct val="125000"/>
              </a:lnSpc>
              <a:spcBef>
                <a:spcPts val="1200"/>
              </a:spcBef>
            </a:pPr>
            <a:endParaRPr lang="en-US" sz="2400" dirty="0">
              <a:latin typeface="Georgia" pitchFamily="18" charset="0"/>
            </a:endParaRPr>
          </a:p>
        </p:txBody>
      </p:sp>
    </p:spTree>
    <p:extLst>
      <p:ext uri="{BB962C8B-B14F-4D97-AF65-F5344CB8AC3E}">
        <p14:creationId xmlns:p14="http://schemas.microsoft.com/office/powerpoint/2010/main" val="381417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Generation of Language</a:t>
            </a:r>
            <a:endParaRPr lang="en-IN" sz="3200" b="1" i="1" dirty="0">
              <a:solidFill>
                <a:srgbClr val="E60000"/>
              </a:solidFill>
              <a:latin typeface="Bookman Old Style" pitchFamily="18" charset="0"/>
            </a:endParaRPr>
          </a:p>
        </p:txBody>
      </p:sp>
      <p:sp>
        <p:nvSpPr>
          <p:cNvPr id="8" name="Rectangle 7"/>
          <p:cNvSpPr/>
          <p:nvPr/>
        </p:nvSpPr>
        <p:spPr>
          <a:xfrm>
            <a:off x="0" y="764704"/>
            <a:ext cx="9144000" cy="3631763"/>
          </a:xfrm>
          <a:prstGeom prst="rect">
            <a:avLst/>
          </a:prstGeom>
        </p:spPr>
        <p:txBody>
          <a:bodyPr wrap="square">
            <a:spAutoFit/>
          </a:bodyPr>
          <a:lstStyle/>
          <a:p>
            <a:pPr algn="just">
              <a:lnSpc>
                <a:spcPct val="125000"/>
              </a:lnSpc>
              <a:spcBef>
                <a:spcPts val="1200"/>
              </a:spcBef>
            </a:pPr>
            <a:r>
              <a:rPr lang="en-US" sz="2400" b="1" dirty="0" smtClean="0">
                <a:solidFill>
                  <a:srgbClr val="002060"/>
                </a:solidFill>
                <a:latin typeface="Georgia" pitchFamily="18" charset="0"/>
              </a:rPr>
              <a:t>Disadvantages-</a:t>
            </a:r>
            <a:r>
              <a:rPr lang="en-US" sz="2400" dirty="0" smtClean="0">
                <a:latin typeface="Georgia" pitchFamily="18" charset="0"/>
              </a:rPr>
              <a:t>  </a:t>
            </a:r>
            <a:endParaRPr lang="en-US" sz="2400" dirty="0">
              <a:latin typeface="Georgia" pitchFamily="18" charset="0"/>
            </a:endParaRPr>
          </a:p>
          <a:p>
            <a:pPr marL="623888" indent="-447675" algn="just">
              <a:lnSpc>
                <a:spcPct val="125000"/>
              </a:lnSpc>
              <a:spcBef>
                <a:spcPts val="1200"/>
              </a:spcBef>
              <a:buFont typeface="+mj-lt"/>
              <a:buAutoNum type="arabicPeriod"/>
            </a:pPr>
            <a:r>
              <a:rPr lang="en-US" sz="2400" dirty="0" smtClean="0">
                <a:latin typeface="Georgia" pitchFamily="18" charset="0"/>
              </a:rPr>
              <a:t>Machine </a:t>
            </a:r>
            <a:r>
              <a:rPr lang="en-US" sz="2400" dirty="0">
                <a:latin typeface="Georgia" pitchFamily="18" charset="0"/>
              </a:rPr>
              <a:t>dependent</a:t>
            </a:r>
          </a:p>
          <a:p>
            <a:pPr marL="623888" indent="-447675" algn="just">
              <a:lnSpc>
                <a:spcPct val="125000"/>
              </a:lnSpc>
              <a:spcBef>
                <a:spcPts val="1200"/>
              </a:spcBef>
              <a:buFont typeface="+mj-lt"/>
              <a:buAutoNum type="arabicPeriod"/>
            </a:pPr>
            <a:r>
              <a:rPr lang="en-US" sz="2400" dirty="0" smtClean="0">
                <a:latin typeface="Georgia" pitchFamily="18" charset="0"/>
              </a:rPr>
              <a:t>Difficult </a:t>
            </a:r>
            <a:r>
              <a:rPr lang="en-US" sz="2400" dirty="0">
                <a:latin typeface="Georgia" pitchFamily="18" charset="0"/>
              </a:rPr>
              <a:t>to write a code in the form of 0’s and 1’s</a:t>
            </a:r>
          </a:p>
          <a:p>
            <a:pPr marL="623888" indent="-447675" algn="just">
              <a:lnSpc>
                <a:spcPct val="125000"/>
              </a:lnSpc>
              <a:spcBef>
                <a:spcPts val="1200"/>
              </a:spcBef>
              <a:buFont typeface="+mj-lt"/>
              <a:buAutoNum type="arabicPeriod"/>
            </a:pPr>
            <a:r>
              <a:rPr lang="en-US" sz="2400" dirty="0" smtClean="0">
                <a:latin typeface="Georgia" pitchFamily="18" charset="0"/>
              </a:rPr>
              <a:t>Difficult </a:t>
            </a:r>
            <a:r>
              <a:rPr lang="en-US" sz="2400" dirty="0">
                <a:latin typeface="Georgia" pitchFamily="18" charset="0"/>
              </a:rPr>
              <a:t>to modify</a:t>
            </a:r>
          </a:p>
          <a:p>
            <a:pPr marL="623888" indent="-447675" algn="just">
              <a:lnSpc>
                <a:spcPct val="125000"/>
              </a:lnSpc>
              <a:spcBef>
                <a:spcPts val="1200"/>
              </a:spcBef>
              <a:buFont typeface="+mj-lt"/>
              <a:buAutoNum type="arabicPeriod"/>
            </a:pPr>
            <a:r>
              <a:rPr lang="en-US" sz="2400" dirty="0" smtClean="0">
                <a:latin typeface="Georgia" pitchFamily="18" charset="0"/>
              </a:rPr>
              <a:t>Remembering </a:t>
            </a:r>
            <a:r>
              <a:rPr lang="en-US" sz="2400" dirty="0">
                <a:latin typeface="Georgia" pitchFamily="18" charset="0"/>
              </a:rPr>
              <a:t>the instruction in binary form is tedious</a:t>
            </a:r>
          </a:p>
          <a:p>
            <a:pPr marL="623888" indent="-447675" algn="just">
              <a:lnSpc>
                <a:spcPct val="125000"/>
              </a:lnSpc>
              <a:spcBef>
                <a:spcPts val="1200"/>
              </a:spcBef>
              <a:buFont typeface="+mj-lt"/>
              <a:buAutoNum type="arabicPeriod"/>
            </a:pPr>
            <a:r>
              <a:rPr lang="en-US" sz="2400" dirty="0" smtClean="0">
                <a:latin typeface="Georgia" pitchFamily="18" charset="0"/>
              </a:rPr>
              <a:t>Difficult </a:t>
            </a:r>
            <a:r>
              <a:rPr lang="en-US" sz="2400" dirty="0">
                <a:latin typeface="Georgia" pitchFamily="18" charset="0"/>
              </a:rPr>
              <a:t>to understand error if any</a:t>
            </a:r>
            <a:r>
              <a:rPr lang="en-US" sz="2400" dirty="0" smtClean="0">
                <a:latin typeface="Georgia" pitchFamily="18" charset="0"/>
              </a:rPr>
              <a:t>.</a:t>
            </a:r>
            <a:endParaRPr lang="en-US" sz="2400" dirty="0">
              <a:latin typeface="Georgia" pitchFamily="18" charset="0"/>
            </a:endParaRPr>
          </a:p>
        </p:txBody>
      </p:sp>
    </p:spTree>
    <p:extLst>
      <p:ext uri="{BB962C8B-B14F-4D97-AF65-F5344CB8AC3E}">
        <p14:creationId xmlns:p14="http://schemas.microsoft.com/office/powerpoint/2010/main" val="103051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Generation of Language</a:t>
            </a:r>
            <a:endParaRPr lang="en-IN" sz="3200" b="1" i="1" dirty="0">
              <a:solidFill>
                <a:srgbClr val="E60000"/>
              </a:solidFill>
              <a:latin typeface="Bookman Old Style" pitchFamily="18" charset="0"/>
            </a:endParaRPr>
          </a:p>
        </p:txBody>
      </p:sp>
      <p:sp>
        <p:nvSpPr>
          <p:cNvPr id="8" name="Rectangle 7"/>
          <p:cNvSpPr/>
          <p:nvPr/>
        </p:nvSpPr>
        <p:spPr>
          <a:xfrm>
            <a:off x="0" y="764704"/>
            <a:ext cx="9144000" cy="4555093"/>
          </a:xfrm>
          <a:prstGeom prst="rect">
            <a:avLst/>
          </a:prstGeom>
        </p:spPr>
        <p:txBody>
          <a:bodyPr wrap="square">
            <a:spAutoFit/>
          </a:bodyPr>
          <a:lstStyle/>
          <a:p>
            <a:pPr algn="just">
              <a:lnSpc>
                <a:spcPct val="125000"/>
              </a:lnSpc>
              <a:spcBef>
                <a:spcPts val="1200"/>
              </a:spcBef>
            </a:pPr>
            <a:r>
              <a:rPr lang="en-US" sz="2400" b="1" dirty="0" smtClean="0">
                <a:solidFill>
                  <a:srgbClr val="002060"/>
                </a:solidFill>
                <a:latin typeface="Georgia" pitchFamily="18" charset="0"/>
              </a:rPr>
              <a:t>Assembly Language or Second Generation Language-</a:t>
            </a:r>
            <a:r>
              <a:rPr lang="en-US" sz="2400" dirty="0" smtClean="0">
                <a:latin typeface="Georgia" pitchFamily="18" charset="0"/>
              </a:rPr>
              <a:t>  </a:t>
            </a:r>
            <a:endParaRPr lang="en-US" sz="2400" dirty="0">
              <a:latin typeface="Georgia" pitchFamily="18" charset="0"/>
            </a:endParaRPr>
          </a:p>
          <a:p>
            <a:pPr marL="623888" indent="-447675" algn="just">
              <a:lnSpc>
                <a:spcPct val="125000"/>
              </a:lnSpc>
              <a:spcBef>
                <a:spcPts val="1200"/>
              </a:spcBef>
              <a:buFont typeface="+mj-lt"/>
              <a:buAutoNum type="arabicPeriod"/>
            </a:pPr>
            <a:r>
              <a:rPr lang="en-US" sz="2400" dirty="0">
                <a:latin typeface="Georgia" pitchFamily="18" charset="0"/>
              </a:rPr>
              <a:t>As we know computer understand only machine level language, but it is difficult for programmer in remembering every code and write a program in 0’s 1’s. </a:t>
            </a:r>
            <a:endParaRPr lang="en-US" sz="2400" dirty="0" smtClean="0">
              <a:latin typeface="Georgia" pitchFamily="18" charset="0"/>
            </a:endParaRPr>
          </a:p>
          <a:p>
            <a:pPr marL="623888" indent="-447675" algn="just">
              <a:lnSpc>
                <a:spcPct val="125000"/>
              </a:lnSpc>
              <a:spcBef>
                <a:spcPts val="1200"/>
              </a:spcBef>
              <a:buFont typeface="+mj-lt"/>
              <a:buAutoNum type="arabicPeriod"/>
            </a:pPr>
            <a:r>
              <a:rPr lang="en-US" sz="2400" dirty="0" smtClean="0">
                <a:latin typeface="Georgia" pitchFamily="18" charset="0"/>
              </a:rPr>
              <a:t>Hence </a:t>
            </a:r>
            <a:r>
              <a:rPr lang="en-US" sz="2400" dirty="0">
                <a:latin typeface="Georgia" pitchFamily="18" charset="0"/>
              </a:rPr>
              <a:t>evaluation of assembly language takes place. </a:t>
            </a:r>
            <a:endParaRPr lang="en-US" sz="2400" dirty="0" smtClean="0">
              <a:latin typeface="Georgia" pitchFamily="18" charset="0"/>
            </a:endParaRPr>
          </a:p>
          <a:p>
            <a:pPr marL="623888" indent="-447675" algn="just">
              <a:lnSpc>
                <a:spcPct val="125000"/>
              </a:lnSpc>
              <a:spcBef>
                <a:spcPts val="1200"/>
              </a:spcBef>
              <a:buFont typeface="+mj-lt"/>
              <a:buAutoNum type="arabicPeriod"/>
            </a:pPr>
            <a:r>
              <a:rPr lang="en-US" sz="2400" dirty="0" smtClean="0">
                <a:latin typeface="Georgia" pitchFamily="18" charset="0"/>
              </a:rPr>
              <a:t>The </a:t>
            </a:r>
            <a:r>
              <a:rPr lang="en-US" sz="2400" dirty="0">
                <a:latin typeface="Georgia" pitchFamily="18" charset="0"/>
              </a:rPr>
              <a:t>general format of an assembly language instruction </a:t>
            </a:r>
            <a:r>
              <a:rPr lang="en-US" sz="2400" dirty="0" smtClean="0">
                <a:latin typeface="Georgia" pitchFamily="18" charset="0"/>
              </a:rPr>
              <a:t>is</a:t>
            </a:r>
          </a:p>
          <a:p>
            <a:pPr marL="176213" algn="just">
              <a:lnSpc>
                <a:spcPct val="125000"/>
              </a:lnSpc>
              <a:spcBef>
                <a:spcPts val="1200"/>
              </a:spcBef>
            </a:pPr>
            <a:r>
              <a:rPr lang="nl-NL" sz="2400" dirty="0" smtClean="0">
                <a:latin typeface="Georgia" pitchFamily="18" charset="0"/>
              </a:rPr>
              <a:t>		</a:t>
            </a:r>
          </a:p>
          <a:p>
            <a:pPr marL="176213" algn="just">
              <a:lnSpc>
                <a:spcPct val="125000"/>
              </a:lnSpc>
              <a:spcBef>
                <a:spcPts val="1200"/>
              </a:spcBef>
            </a:pPr>
            <a:r>
              <a:rPr lang="nl-NL" sz="2400" dirty="0">
                <a:latin typeface="Georgia" pitchFamily="18" charset="0"/>
              </a:rPr>
              <a:t>	</a:t>
            </a:r>
            <a:r>
              <a:rPr lang="nl-NL" sz="2400" dirty="0" smtClean="0">
                <a:latin typeface="Georgia" pitchFamily="18" charset="0"/>
              </a:rPr>
              <a:t>	[</a:t>
            </a:r>
            <a:r>
              <a:rPr lang="nl-NL" sz="2400" dirty="0">
                <a:latin typeface="Georgia" pitchFamily="18" charset="0"/>
              </a:rPr>
              <a:t>Label] OP Code OPERAND [; Comment]</a:t>
            </a:r>
            <a:endParaRPr lang="en-US" sz="2400" dirty="0">
              <a:latin typeface="Georgia" pitchFamily="18" charset="0"/>
            </a:endParaRPr>
          </a:p>
        </p:txBody>
      </p:sp>
    </p:spTree>
    <p:extLst>
      <p:ext uri="{BB962C8B-B14F-4D97-AF65-F5344CB8AC3E}">
        <p14:creationId xmlns:p14="http://schemas.microsoft.com/office/powerpoint/2010/main" val="401669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Generation of Language</a:t>
            </a:r>
            <a:endParaRPr lang="en-IN" sz="3200" b="1" i="1" dirty="0">
              <a:solidFill>
                <a:srgbClr val="E60000"/>
              </a:solidFill>
              <a:latin typeface="Bookman Old Style" pitchFamily="18" charset="0"/>
            </a:endParaRPr>
          </a:p>
        </p:txBody>
      </p:sp>
      <p:sp>
        <p:nvSpPr>
          <p:cNvPr id="8" name="Rectangle 7"/>
          <p:cNvSpPr/>
          <p:nvPr/>
        </p:nvSpPr>
        <p:spPr>
          <a:xfrm>
            <a:off x="0" y="764704"/>
            <a:ext cx="9144000" cy="5016758"/>
          </a:xfrm>
          <a:prstGeom prst="rect">
            <a:avLst/>
          </a:prstGeom>
        </p:spPr>
        <p:txBody>
          <a:bodyPr wrap="square">
            <a:spAutoFit/>
          </a:bodyPr>
          <a:lstStyle/>
          <a:p>
            <a:pPr marL="176213" algn="just">
              <a:lnSpc>
                <a:spcPct val="125000"/>
              </a:lnSpc>
              <a:spcBef>
                <a:spcPts val="1200"/>
              </a:spcBef>
            </a:pPr>
            <a:r>
              <a:rPr lang="en-US" sz="2400" b="1" dirty="0">
                <a:solidFill>
                  <a:schemeClr val="accent2">
                    <a:lumMod val="50000"/>
                  </a:schemeClr>
                </a:solidFill>
                <a:latin typeface="Georgia" pitchFamily="18" charset="0"/>
              </a:rPr>
              <a:t>OP Code (Operation code)</a:t>
            </a:r>
            <a:r>
              <a:rPr lang="en-US" sz="2400" dirty="0">
                <a:latin typeface="Georgia" pitchFamily="18" charset="0"/>
              </a:rPr>
              <a:t>- It contains an instruction like ADD (addition), MUL (multiplication) to perform respective operations i.e. mnemonics are used.</a:t>
            </a:r>
          </a:p>
          <a:p>
            <a:pPr marL="176213" algn="just">
              <a:lnSpc>
                <a:spcPct val="125000"/>
              </a:lnSpc>
              <a:spcBef>
                <a:spcPts val="1200"/>
              </a:spcBef>
            </a:pPr>
            <a:r>
              <a:rPr lang="en-US" sz="2400" b="1" dirty="0">
                <a:solidFill>
                  <a:schemeClr val="accent2">
                    <a:lumMod val="50000"/>
                  </a:schemeClr>
                </a:solidFill>
                <a:latin typeface="Georgia" pitchFamily="18" charset="0"/>
              </a:rPr>
              <a:t>OPERAND (address/location)</a:t>
            </a:r>
            <a:r>
              <a:rPr lang="en-US" sz="2400" dirty="0">
                <a:latin typeface="Georgia" pitchFamily="18" charset="0"/>
              </a:rPr>
              <a:t>- An operand contains the number on which instruction is to be performed.</a:t>
            </a:r>
          </a:p>
          <a:p>
            <a:pPr marL="176213" algn="just">
              <a:lnSpc>
                <a:spcPct val="125000"/>
              </a:lnSpc>
              <a:spcBef>
                <a:spcPts val="1200"/>
              </a:spcBef>
            </a:pPr>
            <a:r>
              <a:rPr lang="en-US" sz="2400" b="1" dirty="0">
                <a:solidFill>
                  <a:schemeClr val="accent2">
                    <a:lumMod val="50000"/>
                  </a:schemeClr>
                </a:solidFill>
                <a:latin typeface="Georgia" pitchFamily="18" charset="0"/>
              </a:rPr>
              <a:t>Advantages</a:t>
            </a:r>
            <a:r>
              <a:rPr lang="en-US" sz="2400" dirty="0">
                <a:latin typeface="Georgia" pitchFamily="18" charset="0"/>
              </a:rPr>
              <a:t>-  </a:t>
            </a:r>
          </a:p>
          <a:p>
            <a:pPr marL="811213" indent="-365125" algn="just">
              <a:lnSpc>
                <a:spcPct val="125000"/>
              </a:lnSpc>
              <a:spcBef>
                <a:spcPts val="1200"/>
              </a:spcBef>
              <a:buFont typeface="+mj-lt"/>
              <a:buAutoNum type="arabicPeriod"/>
            </a:pPr>
            <a:r>
              <a:rPr lang="en-US" sz="2400" dirty="0" smtClean="0">
                <a:latin typeface="Georgia" pitchFamily="18" charset="0"/>
              </a:rPr>
              <a:t>Computation </a:t>
            </a:r>
            <a:r>
              <a:rPr lang="en-US" sz="2400" dirty="0">
                <a:latin typeface="Georgia" pitchFamily="18" charset="0"/>
              </a:rPr>
              <a:t>time of an assembly language program is less.</a:t>
            </a:r>
          </a:p>
          <a:p>
            <a:pPr marL="811213" indent="-365125" algn="just">
              <a:lnSpc>
                <a:spcPct val="125000"/>
              </a:lnSpc>
              <a:spcBef>
                <a:spcPts val="1200"/>
              </a:spcBef>
              <a:buFont typeface="+mj-lt"/>
              <a:buAutoNum type="arabicPeriod"/>
            </a:pPr>
            <a:r>
              <a:rPr lang="en-US" sz="2400" dirty="0" smtClean="0">
                <a:latin typeface="Georgia" pitchFamily="18" charset="0"/>
              </a:rPr>
              <a:t>Runs </a:t>
            </a:r>
            <a:r>
              <a:rPr lang="en-US" sz="2400" dirty="0">
                <a:latin typeface="Georgia" pitchFamily="18" charset="0"/>
              </a:rPr>
              <a:t>faster to produce direct results.</a:t>
            </a:r>
          </a:p>
          <a:p>
            <a:pPr marL="811213" indent="-365125" algn="just">
              <a:lnSpc>
                <a:spcPct val="125000"/>
              </a:lnSpc>
              <a:spcBef>
                <a:spcPts val="1200"/>
              </a:spcBef>
              <a:buFont typeface="+mj-lt"/>
              <a:buAutoNum type="arabicPeriod"/>
            </a:pPr>
            <a:r>
              <a:rPr lang="en-US" sz="2400" dirty="0" smtClean="0">
                <a:latin typeface="Georgia" pitchFamily="18" charset="0"/>
              </a:rPr>
              <a:t>Easy </a:t>
            </a:r>
            <a:r>
              <a:rPr lang="en-US" sz="2400" dirty="0">
                <a:latin typeface="Georgia" pitchFamily="18" charset="0"/>
              </a:rPr>
              <a:t>to understand and use, compared to machine language.</a:t>
            </a:r>
          </a:p>
        </p:txBody>
      </p:sp>
    </p:spTree>
    <p:extLst>
      <p:ext uri="{BB962C8B-B14F-4D97-AF65-F5344CB8AC3E}">
        <p14:creationId xmlns:p14="http://schemas.microsoft.com/office/powerpoint/2010/main" val="3514140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Generation of Language</a:t>
            </a:r>
            <a:endParaRPr lang="en-IN" sz="3200" b="1" i="1" dirty="0">
              <a:solidFill>
                <a:srgbClr val="E60000"/>
              </a:solidFill>
              <a:latin typeface="Bookman Old Style" pitchFamily="18" charset="0"/>
            </a:endParaRPr>
          </a:p>
        </p:txBody>
      </p:sp>
      <p:sp>
        <p:nvSpPr>
          <p:cNvPr id="8" name="Rectangle 7"/>
          <p:cNvSpPr/>
          <p:nvPr/>
        </p:nvSpPr>
        <p:spPr>
          <a:xfrm>
            <a:off x="0" y="764704"/>
            <a:ext cx="9144000" cy="3939540"/>
          </a:xfrm>
          <a:prstGeom prst="rect">
            <a:avLst/>
          </a:prstGeom>
        </p:spPr>
        <p:txBody>
          <a:bodyPr wrap="square">
            <a:spAutoFit/>
          </a:bodyPr>
          <a:lstStyle/>
          <a:p>
            <a:pPr marL="176213" algn="just">
              <a:lnSpc>
                <a:spcPct val="125000"/>
              </a:lnSpc>
              <a:spcBef>
                <a:spcPts val="1200"/>
              </a:spcBef>
            </a:pPr>
            <a:r>
              <a:rPr lang="en-US" sz="2400" b="1" dirty="0" smtClean="0">
                <a:solidFill>
                  <a:schemeClr val="accent2">
                    <a:lumMod val="50000"/>
                  </a:schemeClr>
                </a:solidFill>
                <a:latin typeface="Georgia" pitchFamily="18" charset="0"/>
              </a:rPr>
              <a:t>Disadvantages</a:t>
            </a:r>
            <a:r>
              <a:rPr lang="en-US" sz="2400" dirty="0" smtClean="0">
                <a:latin typeface="Georgia" pitchFamily="18" charset="0"/>
              </a:rPr>
              <a:t>-  </a:t>
            </a:r>
            <a:endParaRPr lang="en-US" sz="2400" dirty="0">
              <a:latin typeface="Georgia" pitchFamily="18" charset="0"/>
            </a:endParaRPr>
          </a:p>
          <a:p>
            <a:pPr marL="811213" indent="-365125" algn="just">
              <a:lnSpc>
                <a:spcPct val="125000"/>
              </a:lnSpc>
              <a:spcBef>
                <a:spcPts val="1200"/>
              </a:spcBef>
              <a:buFont typeface="+mj-lt"/>
              <a:buAutoNum type="arabicPeriod"/>
            </a:pPr>
            <a:r>
              <a:rPr lang="en-US" sz="2400" dirty="0" smtClean="0">
                <a:latin typeface="Georgia" pitchFamily="18" charset="0"/>
              </a:rPr>
              <a:t>Programming </a:t>
            </a:r>
            <a:r>
              <a:rPr lang="en-US" sz="2400" dirty="0">
                <a:latin typeface="Georgia" pitchFamily="18" charset="0"/>
              </a:rPr>
              <a:t>is difficult and time consuming compared to HLL</a:t>
            </a:r>
          </a:p>
          <a:p>
            <a:pPr marL="811213" indent="-365125" algn="just">
              <a:lnSpc>
                <a:spcPct val="125000"/>
              </a:lnSpc>
              <a:spcBef>
                <a:spcPts val="1200"/>
              </a:spcBef>
              <a:buFont typeface="+mj-lt"/>
              <a:buAutoNum type="arabicPeriod"/>
            </a:pPr>
            <a:r>
              <a:rPr lang="en-US" sz="2400" dirty="0" smtClean="0">
                <a:latin typeface="Georgia" pitchFamily="18" charset="0"/>
              </a:rPr>
              <a:t>Machine </a:t>
            </a:r>
            <a:r>
              <a:rPr lang="en-US" sz="2400" dirty="0">
                <a:latin typeface="Georgia" pitchFamily="18" charset="0"/>
              </a:rPr>
              <a:t>dependent</a:t>
            </a:r>
          </a:p>
          <a:p>
            <a:pPr marL="811213" indent="-365125" algn="just">
              <a:lnSpc>
                <a:spcPct val="125000"/>
              </a:lnSpc>
              <a:spcBef>
                <a:spcPts val="1200"/>
              </a:spcBef>
              <a:buFont typeface="+mj-lt"/>
              <a:buAutoNum type="arabicPeriod"/>
            </a:pPr>
            <a:r>
              <a:rPr lang="en-US" sz="2400" dirty="0" smtClean="0">
                <a:latin typeface="Georgia" pitchFamily="18" charset="0"/>
              </a:rPr>
              <a:t>Assembly </a:t>
            </a:r>
            <a:r>
              <a:rPr lang="en-US" sz="2400" dirty="0">
                <a:latin typeface="Georgia" pitchFamily="18" charset="0"/>
              </a:rPr>
              <a:t>language program runs on one machine cannot work on another.</a:t>
            </a:r>
          </a:p>
          <a:p>
            <a:pPr marL="811213" indent="-365125" algn="just">
              <a:lnSpc>
                <a:spcPct val="125000"/>
              </a:lnSpc>
              <a:spcBef>
                <a:spcPts val="1200"/>
              </a:spcBef>
              <a:buFont typeface="+mj-lt"/>
              <a:buAutoNum type="arabicPeriod"/>
            </a:pPr>
            <a:r>
              <a:rPr lang="en-US" sz="2400" dirty="0" smtClean="0">
                <a:latin typeface="Georgia" pitchFamily="18" charset="0"/>
              </a:rPr>
              <a:t>Contains </a:t>
            </a:r>
            <a:r>
              <a:rPr lang="en-US" sz="2400" dirty="0">
                <a:latin typeface="Georgia" pitchFamily="18" charset="0"/>
              </a:rPr>
              <a:t>more instruction as compared to a HLL. </a:t>
            </a:r>
          </a:p>
        </p:txBody>
      </p:sp>
    </p:spTree>
    <p:extLst>
      <p:ext uri="{BB962C8B-B14F-4D97-AF65-F5344CB8AC3E}">
        <p14:creationId xmlns:p14="http://schemas.microsoft.com/office/powerpoint/2010/main" val="3721572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Generation of Language</a:t>
            </a:r>
            <a:endParaRPr lang="en-IN" sz="3200" b="1" i="1" dirty="0">
              <a:solidFill>
                <a:srgbClr val="E60000"/>
              </a:solidFill>
              <a:latin typeface="Bookman Old Style" pitchFamily="18" charset="0"/>
            </a:endParaRPr>
          </a:p>
        </p:txBody>
      </p:sp>
      <p:sp>
        <p:nvSpPr>
          <p:cNvPr id="8" name="Rectangle 7"/>
          <p:cNvSpPr/>
          <p:nvPr/>
        </p:nvSpPr>
        <p:spPr>
          <a:xfrm>
            <a:off x="0" y="764704"/>
            <a:ext cx="9144000" cy="5940088"/>
          </a:xfrm>
          <a:prstGeom prst="rect">
            <a:avLst/>
          </a:prstGeom>
        </p:spPr>
        <p:txBody>
          <a:bodyPr wrap="square">
            <a:spAutoFit/>
          </a:bodyPr>
          <a:lstStyle/>
          <a:p>
            <a:pPr algn="just">
              <a:lnSpc>
                <a:spcPct val="125000"/>
              </a:lnSpc>
              <a:spcBef>
                <a:spcPts val="1200"/>
              </a:spcBef>
            </a:pPr>
            <a:r>
              <a:rPr lang="en-US" sz="2400" b="1" dirty="0" smtClean="0">
                <a:solidFill>
                  <a:srgbClr val="002060"/>
                </a:solidFill>
                <a:latin typeface="Georgia" pitchFamily="18" charset="0"/>
              </a:rPr>
              <a:t>High Level Language or Compiler Language or Second Generation Language-</a:t>
            </a:r>
            <a:r>
              <a:rPr lang="en-US" sz="2400" dirty="0" smtClean="0">
                <a:latin typeface="Georgia" pitchFamily="18" charset="0"/>
              </a:rPr>
              <a:t>  </a:t>
            </a:r>
            <a:endParaRPr lang="en-US" sz="2400" dirty="0">
              <a:latin typeface="Georgia" pitchFamily="18" charset="0"/>
            </a:endParaRPr>
          </a:p>
          <a:p>
            <a:pPr marL="623888" indent="-447675" algn="just">
              <a:lnSpc>
                <a:spcPct val="125000"/>
              </a:lnSpc>
              <a:spcBef>
                <a:spcPts val="1200"/>
              </a:spcBef>
              <a:buFont typeface="+mj-lt"/>
              <a:buAutoNum type="arabicPeriod"/>
            </a:pPr>
            <a:r>
              <a:rPr lang="en-US" sz="2400" dirty="0">
                <a:latin typeface="Georgia" pitchFamily="18" charset="0"/>
              </a:rPr>
              <a:t>To overcome the difficulties associated with assembly language, HLL were developed. </a:t>
            </a:r>
            <a:endParaRPr lang="en-US" sz="2400" dirty="0" smtClean="0">
              <a:latin typeface="Georgia" pitchFamily="18" charset="0"/>
            </a:endParaRPr>
          </a:p>
          <a:p>
            <a:pPr marL="623888" indent="-447675" algn="just">
              <a:lnSpc>
                <a:spcPct val="125000"/>
              </a:lnSpc>
              <a:spcBef>
                <a:spcPts val="1200"/>
              </a:spcBef>
              <a:buFont typeface="+mj-lt"/>
              <a:buAutoNum type="arabicPeriod"/>
            </a:pPr>
            <a:r>
              <a:rPr lang="en-US" sz="2400" dirty="0" smtClean="0">
                <a:latin typeface="Georgia" pitchFamily="18" charset="0"/>
              </a:rPr>
              <a:t>HLL </a:t>
            </a:r>
            <a:r>
              <a:rPr lang="en-US" sz="2400" dirty="0">
                <a:latin typeface="Georgia" pitchFamily="18" charset="0"/>
              </a:rPr>
              <a:t>permit programmers to describe task in form which is problem oriented rather than computer oriented. </a:t>
            </a:r>
            <a:endParaRPr lang="en-US" sz="2400" dirty="0" smtClean="0">
              <a:latin typeface="Georgia" pitchFamily="18" charset="0"/>
            </a:endParaRPr>
          </a:p>
          <a:p>
            <a:pPr marL="623888" indent="-447675" algn="just">
              <a:lnSpc>
                <a:spcPct val="125000"/>
              </a:lnSpc>
              <a:spcBef>
                <a:spcPts val="1200"/>
              </a:spcBef>
              <a:buFont typeface="+mj-lt"/>
              <a:buAutoNum type="arabicPeriod"/>
            </a:pPr>
            <a:r>
              <a:rPr lang="en-US" sz="2400" dirty="0" smtClean="0">
                <a:latin typeface="Georgia" pitchFamily="18" charset="0"/>
              </a:rPr>
              <a:t>Program </a:t>
            </a:r>
            <a:r>
              <a:rPr lang="en-US" sz="2400" dirty="0">
                <a:latin typeface="Georgia" pitchFamily="18" charset="0"/>
              </a:rPr>
              <a:t>can formulate problems more efficiently in a HLL without having precise knowledge of the computer. </a:t>
            </a:r>
            <a:endParaRPr lang="en-US" sz="2400" dirty="0" smtClean="0">
              <a:latin typeface="Georgia" pitchFamily="18" charset="0"/>
            </a:endParaRPr>
          </a:p>
          <a:p>
            <a:pPr marL="623888" indent="-447675" algn="just">
              <a:lnSpc>
                <a:spcPct val="125000"/>
              </a:lnSpc>
              <a:spcBef>
                <a:spcPts val="1200"/>
              </a:spcBef>
              <a:buFont typeface="+mj-lt"/>
              <a:buAutoNum type="arabicPeriod"/>
            </a:pPr>
            <a:r>
              <a:rPr lang="en-US" sz="2400" dirty="0" smtClean="0">
                <a:latin typeface="Georgia" pitchFamily="18" charset="0"/>
              </a:rPr>
              <a:t>The </a:t>
            </a:r>
            <a:r>
              <a:rPr lang="en-US" sz="2400" dirty="0">
                <a:latin typeface="Georgia" pitchFamily="18" charset="0"/>
              </a:rPr>
              <a:t>instructions written in a HLL are called statements. They are similar to English and Mathematics. </a:t>
            </a:r>
            <a:endParaRPr lang="en-US" sz="2400" dirty="0" smtClean="0">
              <a:latin typeface="Georgia" pitchFamily="18" charset="0"/>
            </a:endParaRPr>
          </a:p>
          <a:p>
            <a:pPr marL="623888" indent="-447675" algn="just">
              <a:lnSpc>
                <a:spcPct val="125000"/>
              </a:lnSpc>
              <a:spcBef>
                <a:spcPts val="1200"/>
              </a:spcBef>
              <a:buFont typeface="+mj-lt"/>
              <a:buAutoNum type="arabicPeriod"/>
            </a:pPr>
            <a:r>
              <a:rPr lang="en-US" sz="2400" dirty="0" smtClean="0">
                <a:latin typeface="Georgia" pitchFamily="18" charset="0"/>
              </a:rPr>
              <a:t>Example- </a:t>
            </a:r>
            <a:r>
              <a:rPr lang="en-US" sz="2400" dirty="0">
                <a:latin typeface="Georgia" pitchFamily="18" charset="0"/>
              </a:rPr>
              <a:t>BASIC, PASCAL, C.</a:t>
            </a:r>
          </a:p>
        </p:txBody>
      </p:sp>
    </p:spTree>
    <p:extLst>
      <p:ext uri="{BB962C8B-B14F-4D97-AF65-F5344CB8AC3E}">
        <p14:creationId xmlns:p14="http://schemas.microsoft.com/office/powerpoint/2010/main" val="2504564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Generation of Language</a:t>
            </a:r>
            <a:endParaRPr lang="en-IN" sz="3200" b="1" i="1" dirty="0">
              <a:solidFill>
                <a:srgbClr val="E60000"/>
              </a:solidFill>
              <a:latin typeface="Bookman Old Style" pitchFamily="18" charset="0"/>
            </a:endParaRPr>
          </a:p>
        </p:txBody>
      </p:sp>
      <p:sp>
        <p:nvSpPr>
          <p:cNvPr id="8" name="Rectangle 7"/>
          <p:cNvSpPr/>
          <p:nvPr/>
        </p:nvSpPr>
        <p:spPr>
          <a:xfrm>
            <a:off x="0" y="764704"/>
            <a:ext cx="9144000" cy="4247317"/>
          </a:xfrm>
          <a:prstGeom prst="rect">
            <a:avLst/>
          </a:prstGeom>
        </p:spPr>
        <p:txBody>
          <a:bodyPr wrap="square">
            <a:spAutoFit/>
          </a:bodyPr>
          <a:lstStyle/>
          <a:p>
            <a:pPr marL="176213" algn="just">
              <a:lnSpc>
                <a:spcPct val="125000"/>
              </a:lnSpc>
              <a:spcBef>
                <a:spcPts val="1200"/>
              </a:spcBef>
            </a:pPr>
            <a:r>
              <a:rPr lang="en-US" sz="2400" b="1" dirty="0" smtClean="0">
                <a:solidFill>
                  <a:schemeClr val="accent2">
                    <a:lumMod val="50000"/>
                  </a:schemeClr>
                </a:solidFill>
                <a:latin typeface="Georgia" pitchFamily="18" charset="0"/>
              </a:rPr>
              <a:t>Advantages</a:t>
            </a:r>
            <a:r>
              <a:rPr lang="en-US" sz="2400" dirty="0" smtClean="0">
                <a:latin typeface="Georgia" pitchFamily="18" charset="0"/>
              </a:rPr>
              <a:t>-  </a:t>
            </a:r>
            <a:endParaRPr lang="en-US" sz="2400" dirty="0">
              <a:latin typeface="Georgia" pitchFamily="18" charset="0"/>
            </a:endParaRPr>
          </a:p>
          <a:p>
            <a:pPr marL="811213" indent="-365125" algn="just">
              <a:lnSpc>
                <a:spcPct val="125000"/>
              </a:lnSpc>
              <a:spcBef>
                <a:spcPts val="1200"/>
              </a:spcBef>
              <a:buFont typeface="+mj-lt"/>
              <a:buAutoNum type="arabicPeriod"/>
            </a:pPr>
            <a:r>
              <a:rPr lang="en-US" sz="2400" dirty="0" smtClean="0">
                <a:latin typeface="Georgia" pitchFamily="18" charset="0"/>
              </a:rPr>
              <a:t>Machine </a:t>
            </a:r>
            <a:r>
              <a:rPr lang="en-US" sz="2400" dirty="0">
                <a:latin typeface="Georgia" pitchFamily="18" charset="0"/>
              </a:rPr>
              <a:t>independent</a:t>
            </a:r>
          </a:p>
          <a:p>
            <a:pPr marL="811213" indent="-365125" algn="just">
              <a:lnSpc>
                <a:spcPct val="125000"/>
              </a:lnSpc>
              <a:spcBef>
                <a:spcPts val="1200"/>
              </a:spcBef>
              <a:buFont typeface="+mj-lt"/>
              <a:buAutoNum type="arabicPeriod"/>
            </a:pPr>
            <a:r>
              <a:rPr lang="en-US" sz="2400" dirty="0" smtClean="0">
                <a:latin typeface="Georgia" pitchFamily="18" charset="0"/>
              </a:rPr>
              <a:t>Easy </a:t>
            </a:r>
            <a:r>
              <a:rPr lang="en-US" sz="2400" dirty="0">
                <a:latin typeface="Georgia" pitchFamily="18" charset="0"/>
              </a:rPr>
              <a:t>to write </a:t>
            </a:r>
          </a:p>
          <a:p>
            <a:pPr marL="811213" indent="-365125" algn="just">
              <a:lnSpc>
                <a:spcPct val="125000"/>
              </a:lnSpc>
              <a:spcBef>
                <a:spcPts val="1200"/>
              </a:spcBef>
              <a:buFont typeface="+mj-lt"/>
              <a:buAutoNum type="arabicPeriod"/>
            </a:pPr>
            <a:r>
              <a:rPr lang="en-US" sz="2400" dirty="0" smtClean="0">
                <a:latin typeface="Georgia" pitchFamily="18" charset="0"/>
              </a:rPr>
              <a:t>Easy </a:t>
            </a:r>
            <a:r>
              <a:rPr lang="en-US" sz="2400" dirty="0">
                <a:latin typeface="Georgia" pitchFamily="18" charset="0"/>
              </a:rPr>
              <a:t>to detect errors</a:t>
            </a:r>
          </a:p>
          <a:p>
            <a:pPr marL="811213" indent="-365125" algn="just">
              <a:lnSpc>
                <a:spcPct val="125000"/>
              </a:lnSpc>
              <a:spcBef>
                <a:spcPts val="1200"/>
              </a:spcBef>
              <a:buFont typeface="+mj-lt"/>
              <a:buAutoNum type="arabicPeriod"/>
            </a:pPr>
            <a:r>
              <a:rPr lang="en-US" sz="2400" dirty="0" smtClean="0">
                <a:latin typeface="Georgia" pitchFamily="18" charset="0"/>
              </a:rPr>
              <a:t>Low </a:t>
            </a:r>
            <a:r>
              <a:rPr lang="en-US" sz="2400" dirty="0">
                <a:latin typeface="Georgia" pitchFamily="18" charset="0"/>
              </a:rPr>
              <a:t>development cost</a:t>
            </a:r>
          </a:p>
          <a:p>
            <a:pPr marL="811213" indent="-365125" algn="just">
              <a:lnSpc>
                <a:spcPct val="125000"/>
              </a:lnSpc>
              <a:spcBef>
                <a:spcPts val="1200"/>
              </a:spcBef>
              <a:buFont typeface="+mj-lt"/>
              <a:buAutoNum type="arabicPeriod"/>
            </a:pPr>
            <a:r>
              <a:rPr lang="en-US" sz="2400" dirty="0" smtClean="0">
                <a:latin typeface="Georgia" pitchFamily="18" charset="0"/>
              </a:rPr>
              <a:t>Readability </a:t>
            </a:r>
            <a:endParaRPr lang="en-US" sz="2400" dirty="0">
              <a:latin typeface="Georgia" pitchFamily="18" charset="0"/>
            </a:endParaRPr>
          </a:p>
          <a:p>
            <a:pPr marL="811213" indent="-365125" algn="just">
              <a:lnSpc>
                <a:spcPct val="125000"/>
              </a:lnSpc>
              <a:spcBef>
                <a:spcPts val="1200"/>
              </a:spcBef>
              <a:buFont typeface="+mj-lt"/>
              <a:buAutoNum type="arabicPeriod"/>
            </a:pPr>
            <a:endParaRPr lang="en-US" sz="2400" dirty="0">
              <a:latin typeface="Georgia" pitchFamily="18" charset="0"/>
            </a:endParaRPr>
          </a:p>
        </p:txBody>
      </p:sp>
    </p:spTree>
    <p:extLst>
      <p:ext uri="{BB962C8B-B14F-4D97-AF65-F5344CB8AC3E}">
        <p14:creationId xmlns:p14="http://schemas.microsoft.com/office/powerpoint/2010/main" val="313655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Generation of Language</a:t>
            </a:r>
            <a:endParaRPr lang="en-IN" sz="3200" b="1" i="1" dirty="0">
              <a:solidFill>
                <a:srgbClr val="E60000"/>
              </a:solidFill>
              <a:latin typeface="Bookman Old Style" pitchFamily="18" charset="0"/>
            </a:endParaRPr>
          </a:p>
        </p:txBody>
      </p:sp>
      <p:sp>
        <p:nvSpPr>
          <p:cNvPr id="8" name="Rectangle 7"/>
          <p:cNvSpPr/>
          <p:nvPr/>
        </p:nvSpPr>
        <p:spPr>
          <a:xfrm>
            <a:off x="0" y="764704"/>
            <a:ext cx="9144000" cy="2400657"/>
          </a:xfrm>
          <a:prstGeom prst="rect">
            <a:avLst/>
          </a:prstGeom>
        </p:spPr>
        <p:txBody>
          <a:bodyPr wrap="square">
            <a:spAutoFit/>
          </a:bodyPr>
          <a:lstStyle/>
          <a:p>
            <a:pPr marL="176213" algn="just">
              <a:lnSpc>
                <a:spcPct val="125000"/>
              </a:lnSpc>
              <a:spcBef>
                <a:spcPts val="1200"/>
              </a:spcBef>
            </a:pPr>
            <a:r>
              <a:rPr lang="en-US" sz="2400" b="1" dirty="0" smtClean="0">
                <a:solidFill>
                  <a:schemeClr val="accent2">
                    <a:lumMod val="50000"/>
                  </a:schemeClr>
                </a:solidFill>
                <a:latin typeface="Georgia" pitchFamily="18" charset="0"/>
              </a:rPr>
              <a:t>Disadvantages</a:t>
            </a:r>
            <a:r>
              <a:rPr lang="en-US" sz="2400" dirty="0" smtClean="0">
                <a:latin typeface="Georgia" pitchFamily="18" charset="0"/>
              </a:rPr>
              <a:t>-  </a:t>
            </a:r>
            <a:endParaRPr lang="en-US" sz="2400" dirty="0">
              <a:latin typeface="Georgia" pitchFamily="18" charset="0"/>
            </a:endParaRPr>
          </a:p>
          <a:p>
            <a:pPr marL="811213" indent="-365125" algn="just">
              <a:lnSpc>
                <a:spcPct val="125000"/>
              </a:lnSpc>
              <a:spcBef>
                <a:spcPts val="1200"/>
              </a:spcBef>
              <a:buFont typeface="+mj-lt"/>
              <a:buAutoNum type="arabicPeriod"/>
            </a:pPr>
            <a:r>
              <a:rPr lang="en-US" sz="2400" dirty="0" smtClean="0">
                <a:latin typeface="Georgia" pitchFamily="18" charset="0"/>
              </a:rPr>
              <a:t>Poor </a:t>
            </a:r>
            <a:r>
              <a:rPr lang="en-US" sz="2400" dirty="0">
                <a:latin typeface="Georgia" pitchFamily="18" charset="0"/>
              </a:rPr>
              <a:t>control on hardware</a:t>
            </a:r>
          </a:p>
          <a:p>
            <a:pPr marL="811213" indent="-365125" algn="just">
              <a:lnSpc>
                <a:spcPct val="125000"/>
              </a:lnSpc>
              <a:spcBef>
                <a:spcPts val="1200"/>
              </a:spcBef>
              <a:buFont typeface="+mj-lt"/>
              <a:buAutoNum type="arabicPeriod"/>
            </a:pPr>
            <a:r>
              <a:rPr lang="en-US" sz="2400" dirty="0" smtClean="0">
                <a:latin typeface="Georgia" pitchFamily="18" charset="0"/>
              </a:rPr>
              <a:t>Less </a:t>
            </a:r>
            <a:r>
              <a:rPr lang="en-US" sz="2400" dirty="0">
                <a:latin typeface="Georgia" pitchFamily="18" charset="0"/>
              </a:rPr>
              <a:t>efficient in terms of computation time</a:t>
            </a:r>
          </a:p>
          <a:p>
            <a:pPr marL="811213" indent="-365125" algn="just">
              <a:lnSpc>
                <a:spcPct val="125000"/>
              </a:lnSpc>
              <a:spcBef>
                <a:spcPts val="1200"/>
              </a:spcBef>
              <a:buFont typeface="+mj-lt"/>
              <a:buAutoNum type="arabicPeriod"/>
            </a:pPr>
            <a:r>
              <a:rPr lang="en-US" sz="2400" dirty="0" smtClean="0">
                <a:latin typeface="Georgia" pitchFamily="18" charset="0"/>
              </a:rPr>
              <a:t>Requires </a:t>
            </a:r>
            <a:r>
              <a:rPr lang="en-US" sz="2400" dirty="0">
                <a:latin typeface="Georgia" pitchFamily="18" charset="0"/>
              </a:rPr>
              <a:t>more memory space</a:t>
            </a:r>
            <a:r>
              <a:rPr lang="en-US" sz="2400" dirty="0" smtClean="0">
                <a:latin typeface="Georgia" pitchFamily="18" charset="0"/>
              </a:rPr>
              <a:t>.</a:t>
            </a:r>
            <a:endParaRPr lang="en-US" sz="2400" dirty="0">
              <a:latin typeface="Georgia" pitchFamily="18" charset="0"/>
            </a:endParaRPr>
          </a:p>
        </p:txBody>
      </p:sp>
    </p:spTree>
    <p:extLst>
      <p:ext uri="{BB962C8B-B14F-4D97-AF65-F5344CB8AC3E}">
        <p14:creationId xmlns:p14="http://schemas.microsoft.com/office/powerpoint/2010/main" val="184259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High Level Programming Language</a:t>
            </a:r>
            <a:endParaRPr lang="en-IN" sz="3200" b="1" i="1" dirty="0">
              <a:solidFill>
                <a:srgbClr val="E60000"/>
              </a:solidFill>
              <a:latin typeface="Bookman Old Style" pitchFamily="18" charset="0"/>
            </a:endParaRPr>
          </a:p>
        </p:txBody>
      </p:sp>
      <p:sp>
        <p:nvSpPr>
          <p:cNvPr id="8" name="Rectangle 7"/>
          <p:cNvSpPr/>
          <p:nvPr/>
        </p:nvSpPr>
        <p:spPr>
          <a:xfrm>
            <a:off x="0" y="1028343"/>
            <a:ext cx="9144000" cy="5170646"/>
          </a:xfrm>
          <a:prstGeom prst="rect">
            <a:avLst/>
          </a:prstGeom>
        </p:spPr>
        <p:txBody>
          <a:bodyPr wrap="square">
            <a:spAutoFit/>
          </a:bodyPr>
          <a:lstStyle/>
          <a:p>
            <a:pPr marL="342900" indent="-342900" algn="just">
              <a:lnSpc>
                <a:spcPct val="125000"/>
              </a:lnSpc>
              <a:spcBef>
                <a:spcPts val="1200"/>
              </a:spcBef>
              <a:buFont typeface="Wingdings" pitchFamily="2" charset="2"/>
              <a:buChar char="Ø"/>
            </a:pPr>
            <a:r>
              <a:rPr lang="en-US" sz="2400" dirty="0">
                <a:latin typeface="Georgia" pitchFamily="18" charset="0"/>
              </a:rPr>
              <a:t>A computer language used to write instructions for the computer. </a:t>
            </a:r>
            <a:endParaRPr lang="en-US" sz="2400" dirty="0" smtClean="0">
              <a:latin typeface="Georgia" pitchFamily="18" charset="0"/>
            </a:endParaRPr>
          </a:p>
          <a:p>
            <a:pPr marL="342900" indent="-342900" algn="just">
              <a:lnSpc>
                <a:spcPct val="125000"/>
              </a:lnSpc>
              <a:spcBef>
                <a:spcPts val="1200"/>
              </a:spcBef>
              <a:buFont typeface="Wingdings" pitchFamily="2" charset="2"/>
              <a:buChar char="Ø"/>
            </a:pPr>
            <a:r>
              <a:rPr lang="en-US" sz="2400" dirty="0" smtClean="0">
                <a:latin typeface="Georgia" pitchFamily="18" charset="0"/>
              </a:rPr>
              <a:t>It </a:t>
            </a:r>
            <a:r>
              <a:rPr lang="en-US" sz="2400" dirty="0">
                <a:latin typeface="Georgia" pitchFamily="18" charset="0"/>
              </a:rPr>
              <a:t>facilitates the programmer to express data processing in a symbolic manner without any machine-specific </a:t>
            </a:r>
            <a:r>
              <a:rPr lang="en-US" sz="2400" dirty="0" smtClean="0">
                <a:latin typeface="Georgia" pitchFamily="18" charset="0"/>
              </a:rPr>
              <a:t>details.</a:t>
            </a:r>
          </a:p>
          <a:p>
            <a:pPr marL="342900" indent="-342900" algn="just">
              <a:lnSpc>
                <a:spcPct val="125000"/>
              </a:lnSpc>
              <a:spcBef>
                <a:spcPts val="1200"/>
              </a:spcBef>
              <a:buFont typeface="Wingdings" pitchFamily="2" charset="2"/>
              <a:buChar char="Ø"/>
            </a:pPr>
            <a:r>
              <a:rPr lang="en-US" sz="2400" dirty="0" smtClean="0">
                <a:latin typeface="Georgia" pitchFamily="18" charset="0"/>
              </a:rPr>
              <a:t>Languages </a:t>
            </a:r>
            <a:r>
              <a:rPr lang="en-US" sz="2400" dirty="0">
                <a:latin typeface="Georgia" pitchFamily="18" charset="0"/>
              </a:rPr>
              <a:t>are classified as low level if they are close to machine code and high level if each language statement corresponds to many machine code instructions. </a:t>
            </a:r>
            <a:endParaRPr lang="en-US" sz="2400" dirty="0" smtClean="0">
              <a:latin typeface="Georgia" pitchFamily="18" charset="0"/>
            </a:endParaRPr>
          </a:p>
          <a:p>
            <a:pPr marL="342900" indent="-342900" algn="just">
              <a:lnSpc>
                <a:spcPct val="125000"/>
              </a:lnSpc>
              <a:spcBef>
                <a:spcPts val="1200"/>
              </a:spcBef>
              <a:buFont typeface="Wingdings" pitchFamily="2" charset="2"/>
              <a:buChar char="Ø"/>
            </a:pPr>
            <a:r>
              <a:rPr lang="en-US" sz="2400" dirty="0" smtClean="0">
                <a:latin typeface="Georgia" pitchFamily="18" charset="0"/>
              </a:rPr>
              <a:t>Thousands </a:t>
            </a:r>
            <a:r>
              <a:rPr lang="en-US" sz="2400" dirty="0">
                <a:latin typeface="Georgia" pitchFamily="18" charset="0"/>
              </a:rPr>
              <a:t>of different programming languages have been created, mainly in the computer field, with many more being created with every passing day.</a:t>
            </a:r>
          </a:p>
        </p:txBody>
      </p:sp>
    </p:spTree>
    <p:extLst>
      <p:ext uri="{BB962C8B-B14F-4D97-AF65-F5344CB8AC3E}">
        <p14:creationId xmlns:p14="http://schemas.microsoft.com/office/powerpoint/2010/main" val="1075362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Data Dictionary</a:t>
            </a:r>
            <a:endParaRPr lang="en-IN" sz="3200" b="1" i="1" dirty="0">
              <a:solidFill>
                <a:srgbClr val="E60000"/>
              </a:solidFill>
              <a:latin typeface="Bookman Old Style" pitchFamily="18" charset="0"/>
            </a:endParaRPr>
          </a:p>
        </p:txBody>
      </p:sp>
      <p:sp>
        <p:nvSpPr>
          <p:cNvPr id="8" name="Rectangle 7"/>
          <p:cNvSpPr/>
          <p:nvPr/>
        </p:nvSpPr>
        <p:spPr>
          <a:xfrm>
            <a:off x="0" y="764704"/>
            <a:ext cx="9144000" cy="5940088"/>
          </a:xfrm>
          <a:prstGeom prst="rect">
            <a:avLst/>
          </a:prstGeom>
        </p:spPr>
        <p:txBody>
          <a:bodyPr wrap="square">
            <a:spAutoFit/>
          </a:bodyPr>
          <a:lstStyle/>
          <a:p>
            <a:pPr marL="93663" algn="just">
              <a:lnSpc>
                <a:spcPct val="125000"/>
              </a:lnSpc>
              <a:spcBef>
                <a:spcPts val="1200"/>
              </a:spcBef>
            </a:pPr>
            <a:r>
              <a:rPr lang="en-US" sz="2400" dirty="0" smtClean="0">
                <a:latin typeface="Georgia" pitchFamily="18" charset="0"/>
              </a:rPr>
              <a:t>	A </a:t>
            </a:r>
            <a:r>
              <a:rPr lang="en-US" sz="2400" dirty="0">
                <a:latin typeface="Georgia" pitchFamily="18" charset="0"/>
              </a:rPr>
              <a:t>data dictionary is a file that contains “metadata” which stores data about data. Whenever data is read or modified, the data dictionary is consulted </a:t>
            </a:r>
            <a:r>
              <a:rPr lang="en-US" sz="2400" dirty="0" smtClean="0">
                <a:latin typeface="Georgia" pitchFamily="18" charset="0"/>
              </a:rPr>
              <a:t>first.</a:t>
            </a:r>
          </a:p>
          <a:p>
            <a:pPr marL="93663" algn="just">
              <a:lnSpc>
                <a:spcPct val="125000"/>
              </a:lnSpc>
              <a:spcBef>
                <a:spcPts val="1200"/>
              </a:spcBef>
            </a:pPr>
            <a:r>
              <a:rPr lang="en-US" sz="2400" b="1" dirty="0" smtClean="0">
                <a:solidFill>
                  <a:schemeClr val="accent2">
                    <a:lumMod val="50000"/>
                  </a:schemeClr>
                </a:solidFill>
                <a:latin typeface="Georgia" pitchFamily="18" charset="0"/>
              </a:rPr>
              <a:t>Components </a:t>
            </a:r>
            <a:r>
              <a:rPr lang="en-US" sz="2400" b="1" dirty="0">
                <a:solidFill>
                  <a:schemeClr val="accent2">
                    <a:lumMod val="50000"/>
                  </a:schemeClr>
                </a:solidFill>
                <a:latin typeface="Georgia" pitchFamily="18" charset="0"/>
              </a:rPr>
              <a:t>of Data Dictionary</a:t>
            </a:r>
            <a:r>
              <a:rPr lang="en-US" sz="2400" dirty="0">
                <a:latin typeface="Georgia" pitchFamily="18" charset="0"/>
              </a:rPr>
              <a:t>- The dictionary contains two types of description for the data flowing through the system.</a:t>
            </a:r>
          </a:p>
          <a:p>
            <a:pPr marL="539750" indent="-446088" algn="just">
              <a:lnSpc>
                <a:spcPct val="125000"/>
              </a:lnSpc>
              <a:spcBef>
                <a:spcPts val="1200"/>
              </a:spcBef>
              <a:buFont typeface="+mj-lt"/>
              <a:buAutoNum type="arabicPeriod"/>
            </a:pPr>
            <a:r>
              <a:rPr lang="en-US" sz="2400" b="1" dirty="0" smtClean="0">
                <a:solidFill>
                  <a:srgbClr val="002060"/>
                </a:solidFill>
                <a:latin typeface="Georgia" pitchFamily="18" charset="0"/>
              </a:rPr>
              <a:t>Data </a:t>
            </a:r>
            <a:r>
              <a:rPr lang="en-US" sz="2400" b="1" dirty="0">
                <a:solidFill>
                  <a:srgbClr val="002060"/>
                </a:solidFill>
                <a:latin typeface="Georgia" pitchFamily="18" charset="0"/>
              </a:rPr>
              <a:t>Element</a:t>
            </a:r>
            <a:r>
              <a:rPr lang="en-US" sz="2400" dirty="0">
                <a:latin typeface="Georgia" pitchFamily="18" charset="0"/>
              </a:rPr>
              <a:t>- This is an item which cannot be decomposed further and store following information about items in data dictionary</a:t>
            </a:r>
            <a:r>
              <a:rPr lang="en-US" sz="2400" dirty="0" smtClean="0">
                <a:latin typeface="Georgia" pitchFamily="18" charset="0"/>
              </a:rPr>
              <a:t>.</a:t>
            </a:r>
          </a:p>
          <a:p>
            <a:pPr marL="1611313" indent="-354013" algn="just">
              <a:lnSpc>
                <a:spcPct val="125000"/>
              </a:lnSpc>
              <a:spcBef>
                <a:spcPts val="1200"/>
              </a:spcBef>
              <a:buFont typeface="Wingdings" pitchFamily="2" charset="2"/>
              <a:buChar char="§"/>
            </a:pPr>
            <a:r>
              <a:rPr lang="en-US" sz="2400" dirty="0" smtClean="0">
                <a:latin typeface="Georgia" pitchFamily="18" charset="0"/>
              </a:rPr>
              <a:t>Name </a:t>
            </a:r>
            <a:r>
              <a:rPr lang="en-US" sz="2400" dirty="0">
                <a:latin typeface="Georgia" pitchFamily="18" charset="0"/>
              </a:rPr>
              <a:t>of item</a:t>
            </a:r>
          </a:p>
          <a:p>
            <a:pPr marL="1611313" indent="-354013" algn="just">
              <a:lnSpc>
                <a:spcPct val="125000"/>
              </a:lnSpc>
              <a:spcBef>
                <a:spcPts val="1200"/>
              </a:spcBef>
              <a:buFont typeface="Wingdings" pitchFamily="2" charset="2"/>
              <a:buChar char="§"/>
            </a:pPr>
            <a:r>
              <a:rPr lang="en-US" sz="2400" dirty="0" smtClean="0">
                <a:latin typeface="Georgia" pitchFamily="18" charset="0"/>
              </a:rPr>
              <a:t>Description </a:t>
            </a:r>
            <a:r>
              <a:rPr lang="en-US" sz="2400" dirty="0">
                <a:latin typeface="Georgia" pitchFamily="18" charset="0"/>
              </a:rPr>
              <a:t>of item</a:t>
            </a:r>
          </a:p>
          <a:p>
            <a:pPr marL="1611313" indent="-354013" algn="just">
              <a:lnSpc>
                <a:spcPct val="125000"/>
              </a:lnSpc>
              <a:spcBef>
                <a:spcPts val="1200"/>
              </a:spcBef>
              <a:buFont typeface="Wingdings" pitchFamily="2" charset="2"/>
              <a:buChar char="§"/>
            </a:pPr>
            <a:r>
              <a:rPr lang="en-US" sz="2400" dirty="0" smtClean="0">
                <a:latin typeface="Georgia" pitchFamily="18" charset="0"/>
              </a:rPr>
              <a:t>Type </a:t>
            </a:r>
            <a:r>
              <a:rPr lang="en-US" sz="2400" dirty="0">
                <a:latin typeface="Georgia" pitchFamily="18" charset="0"/>
              </a:rPr>
              <a:t>of </a:t>
            </a:r>
            <a:r>
              <a:rPr lang="en-US" sz="2400" dirty="0" smtClean="0">
                <a:latin typeface="Georgia" pitchFamily="18" charset="0"/>
              </a:rPr>
              <a:t>item</a:t>
            </a:r>
            <a:endParaRPr lang="en-US" sz="2400" dirty="0">
              <a:latin typeface="Georgia" pitchFamily="18" charset="0"/>
            </a:endParaRPr>
          </a:p>
        </p:txBody>
      </p:sp>
    </p:spTree>
    <p:extLst>
      <p:ext uri="{BB962C8B-B14F-4D97-AF65-F5344CB8AC3E}">
        <p14:creationId xmlns:p14="http://schemas.microsoft.com/office/powerpoint/2010/main" val="574131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Data Dictionary</a:t>
            </a:r>
            <a:endParaRPr lang="en-IN" sz="3200" b="1" i="1" dirty="0">
              <a:solidFill>
                <a:srgbClr val="E60000"/>
              </a:solidFill>
              <a:latin typeface="Bookman Old Style" pitchFamily="18" charset="0"/>
            </a:endParaRPr>
          </a:p>
        </p:txBody>
      </p:sp>
      <p:sp>
        <p:nvSpPr>
          <p:cNvPr id="8" name="Rectangle 7"/>
          <p:cNvSpPr/>
          <p:nvPr/>
        </p:nvSpPr>
        <p:spPr>
          <a:xfrm>
            <a:off x="0" y="764704"/>
            <a:ext cx="9144000" cy="5478423"/>
          </a:xfrm>
          <a:prstGeom prst="rect">
            <a:avLst/>
          </a:prstGeom>
        </p:spPr>
        <p:txBody>
          <a:bodyPr wrap="square">
            <a:spAutoFit/>
          </a:bodyPr>
          <a:lstStyle/>
          <a:p>
            <a:pPr marL="1611313" indent="-354013" algn="just">
              <a:lnSpc>
                <a:spcPct val="125000"/>
              </a:lnSpc>
              <a:spcBef>
                <a:spcPts val="1200"/>
              </a:spcBef>
              <a:buFont typeface="Wingdings" pitchFamily="2" charset="2"/>
              <a:buChar char="§"/>
            </a:pPr>
            <a:r>
              <a:rPr lang="en-US" sz="2400" dirty="0" smtClean="0">
                <a:latin typeface="Georgia" pitchFamily="18" charset="0"/>
              </a:rPr>
              <a:t>Length </a:t>
            </a:r>
            <a:r>
              <a:rPr lang="en-US" sz="2400" dirty="0">
                <a:latin typeface="Georgia" pitchFamily="18" charset="0"/>
              </a:rPr>
              <a:t>or size of item</a:t>
            </a:r>
          </a:p>
          <a:p>
            <a:pPr marL="1611313" indent="-354013" algn="just">
              <a:lnSpc>
                <a:spcPct val="125000"/>
              </a:lnSpc>
              <a:spcBef>
                <a:spcPts val="1200"/>
              </a:spcBef>
              <a:buFont typeface="Wingdings" pitchFamily="2" charset="2"/>
              <a:buChar char="§"/>
            </a:pPr>
            <a:r>
              <a:rPr lang="en-US" sz="2400" dirty="0" smtClean="0">
                <a:latin typeface="Georgia" pitchFamily="18" charset="0"/>
              </a:rPr>
              <a:t>Value </a:t>
            </a:r>
            <a:r>
              <a:rPr lang="en-US" sz="2400" dirty="0">
                <a:latin typeface="Georgia" pitchFamily="18" charset="0"/>
              </a:rPr>
              <a:t>stored for an </a:t>
            </a:r>
            <a:r>
              <a:rPr lang="en-US" sz="2400" dirty="0" smtClean="0">
                <a:latin typeface="Georgia" pitchFamily="18" charset="0"/>
              </a:rPr>
              <a:t>item</a:t>
            </a:r>
          </a:p>
          <a:p>
            <a:pPr marL="1257300" indent="-717550" algn="just">
              <a:lnSpc>
                <a:spcPct val="125000"/>
              </a:lnSpc>
              <a:spcBef>
                <a:spcPts val="1200"/>
              </a:spcBef>
            </a:pPr>
            <a:r>
              <a:rPr lang="en-US" sz="2400" b="1" dirty="0">
                <a:latin typeface="Georgia" pitchFamily="18" charset="0"/>
              </a:rPr>
              <a:t>Example</a:t>
            </a:r>
            <a:r>
              <a:rPr lang="en-US" sz="2400" dirty="0">
                <a:latin typeface="Georgia" pitchFamily="18" charset="0"/>
              </a:rPr>
              <a:t>-</a:t>
            </a:r>
          </a:p>
          <a:p>
            <a:pPr marL="1257300" indent="-717550" algn="just">
              <a:lnSpc>
                <a:spcPct val="125000"/>
              </a:lnSpc>
              <a:spcBef>
                <a:spcPts val="1200"/>
              </a:spcBef>
            </a:pPr>
            <a:r>
              <a:rPr lang="en-US" sz="2400" dirty="0">
                <a:latin typeface="Georgia" pitchFamily="18" charset="0"/>
              </a:rPr>
              <a:t>	Name: </a:t>
            </a:r>
            <a:r>
              <a:rPr lang="en-US" sz="2400" dirty="0" smtClean="0">
                <a:latin typeface="Georgia" pitchFamily="18" charset="0"/>
              </a:rPr>
              <a:t>STUD_NAME</a:t>
            </a:r>
            <a:endParaRPr lang="en-US" sz="2400" dirty="0">
              <a:latin typeface="Georgia" pitchFamily="18" charset="0"/>
            </a:endParaRPr>
          </a:p>
          <a:p>
            <a:pPr marL="1257300" indent="-717550" algn="just">
              <a:lnSpc>
                <a:spcPct val="125000"/>
              </a:lnSpc>
              <a:spcBef>
                <a:spcPts val="1200"/>
              </a:spcBef>
            </a:pPr>
            <a:r>
              <a:rPr lang="en-US" sz="2400" dirty="0">
                <a:latin typeface="Georgia" pitchFamily="18" charset="0"/>
              </a:rPr>
              <a:t>	</a:t>
            </a:r>
            <a:r>
              <a:rPr lang="en-US" sz="2400" dirty="0" smtClean="0">
                <a:latin typeface="Georgia" pitchFamily="18" charset="0"/>
              </a:rPr>
              <a:t>Description: Name </a:t>
            </a:r>
            <a:r>
              <a:rPr lang="en-US" sz="2400" dirty="0">
                <a:latin typeface="Georgia" pitchFamily="18" charset="0"/>
              </a:rPr>
              <a:t>of student enroll for the admission</a:t>
            </a:r>
          </a:p>
          <a:p>
            <a:pPr marL="1257300" indent="-717550" algn="just">
              <a:lnSpc>
                <a:spcPct val="125000"/>
              </a:lnSpc>
              <a:spcBef>
                <a:spcPts val="1200"/>
              </a:spcBef>
            </a:pPr>
            <a:r>
              <a:rPr lang="en-US" sz="2400" dirty="0" smtClean="0">
                <a:latin typeface="Georgia" pitchFamily="18" charset="0"/>
              </a:rPr>
              <a:t>	Type: Character </a:t>
            </a:r>
            <a:r>
              <a:rPr lang="en-US" sz="2400" dirty="0">
                <a:latin typeface="Georgia" pitchFamily="18" charset="0"/>
              </a:rPr>
              <a:t>or String</a:t>
            </a:r>
          </a:p>
          <a:p>
            <a:pPr marL="1257300" indent="-717550" algn="just">
              <a:lnSpc>
                <a:spcPct val="125000"/>
              </a:lnSpc>
              <a:spcBef>
                <a:spcPts val="1200"/>
              </a:spcBef>
            </a:pPr>
            <a:r>
              <a:rPr lang="en-US" sz="2400" dirty="0" smtClean="0">
                <a:latin typeface="Georgia" pitchFamily="18" charset="0"/>
              </a:rPr>
              <a:t>	Length: 40</a:t>
            </a:r>
            <a:endParaRPr lang="en-US" sz="2400" dirty="0">
              <a:latin typeface="Georgia" pitchFamily="18" charset="0"/>
            </a:endParaRPr>
          </a:p>
          <a:p>
            <a:pPr marL="1257300" indent="-717550" algn="just">
              <a:lnSpc>
                <a:spcPct val="125000"/>
              </a:lnSpc>
              <a:spcBef>
                <a:spcPts val="1200"/>
              </a:spcBef>
            </a:pPr>
            <a:r>
              <a:rPr lang="en-US" sz="2400" dirty="0" smtClean="0">
                <a:latin typeface="Georgia" pitchFamily="18" charset="0"/>
              </a:rPr>
              <a:t>	Value: ANAND </a:t>
            </a:r>
            <a:r>
              <a:rPr lang="en-US" sz="2400" dirty="0">
                <a:latin typeface="Georgia" pitchFamily="18" charset="0"/>
              </a:rPr>
              <a:t>KUMAR</a:t>
            </a:r>
          </a:p>
          <a:p>
            <a:pPr marL="1257300" indent="-717550" algn="just">
              <a:lnSpc>
                <a:spcPct val="125000"/>
              </a:lnSpc>
              <a:spcBef>
                <a:spcPts val="1200"/>
              </a:spcBef>
            </a:pPr>
            <a:endParaRPr lang="en-US" sz="2400" dirty="0" smtClean="0">
              <a:latin typeface="Georgia" pitchFamily="18" charset="0"/>
            </a:endParaRPr>
          </a:p>
        </p:txBody>
      </p:sp>
    </p:spTree>
    <p:extLst>
      <p:ext uri="{BB962C8B-B14F-4D97-AF65-F5344CB8AC3E}">
        <p14:creationId xmlns:p14="http://schemas.microsoft.com/office/powerpoint/2010/main" val="3941340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Data Dictionary</a:t>
            </a:r>
            <a:endParaRPr lang="en-IN" sz="3200" b="1" i="1" dirty="0">
              <a:solidFill>
                <a:srgbClr val="E60000"/>
              </a:solidFill>
              <a:latin typeface="Bookman Old Style" pitchFamily="18" charset="0"/>
            </a:endParaRPr>
          </a:p>
        </p:txBody>
      </p:sp>
      <p:sp>
        <p:nvSpPr>
          <p:cNvPr id="8" name="Rectangle 7"/>
          <p:cNvSpPr/>
          <p:nvPr/>
        </p:nvSpPr>
        <p:spPr>
          <a:xfrm>
            <a:off x="0" y="764704"/>
            <a:ext cx="9144000" cy="2664255"/>
          </a:xfrm>
          <a:prstGeom prst="rect">
            <a:avLst/>
          </a:prstGeom>
        </p:spPr>
        <p:txBody>
          <a:bodyPr wrap="square">
            <a:spAutoFit/>
          </a:bodyPr>
          <a:lstStyle/>
          <a:p>
            <a:pPr marL="446088" indent="-352425" algn="just">
              <a:lnSpc>
                <a:spcPct val="125000"/>
              </a:lnSpc>
              <a:spcBef>
                <a:spcPts val="1200"/>
              </a:spcBef>
            </a:pPr>
            <a:r>
              <a:rPr lang="en-US" sz="2400" b="1" dirty="0" smtClean="0">
                <a:solidFill>
                  <a:srgbClr val="002060"/>
                </a:solidFill>
                <a:latin typeface="Georgia" pitchFamily="18" charset="0"/>
              </a:rPr>
              <a:t>2.</a:t>
            </a:r>
            <a:r>
              <a:rPr lang="en-US" sz="2400" dirty="0" smtClean="0">
                <a:latin typeface="Georgia" pitchFamily="18" charset="0"/>
              </a:rPr>
              <a:t> </a:t>
            </a:r>
            <a:r>
              <a:rPr lang="en-US" sz="2400" b="1" dirty="0" smtClean="0">
                <a:solidFill>
                  <a:srgbClr val="002060"/>
                </a:solidFill>
                <a:latin typeface="Georgia" pitchFamily="18" charset="0"/>
              </a:rPr>
              <a:t>Data Element</a:t>
            </a:r>
            <a:r>
              <a:rPr lang="en-US" sz="2400" dirty="0">
                <a:latin typeface="Georgia" pitchFamily="18" charset="0"/>
              </a:rPr>
              <a:t>- A data structure is composed of data elements and other information.</a:t>
            </a:r>
          </a:p>
          <a:p>
            <a:pPr marL="539750" indent="-93663" algn="just">
              <a:lnSpc>
                <a:spcPct val="125000"/>
              </a:lnSpc>
              <a:spcBef>
                <a:spcPts val="1200"/>
              </a:spcBef>
            </a:pPr>
            <a:r>
              <a:rPr lang="en-US" sz="2400" b="1" dirty="0">
                <a:solidFill>
                  <a:srgbClr val="C00000"/>
                </a:solidFill>
                <a:latin typeface="Georgia" pitchFamily="18" charset="0"/>
              </a:rPr>
              <a:t>Example</a:t>
            </a:r>
            <a:r>
              <a:rPr lang="en-US" sz="2400" dirty="0">
                <a:latin typeface="Georgia" pitchFamily="18" charset="0"/>
              </a:rPr>
              <a:t>- A data structure composed of data element for student table may </a:t>
            </a:r>
            <a:r>
              <a:rPr lang="en-US" sz="2400" dirty="0" smtClean="0">
                <a:latin typeface="Georgia" pitchFamily="18" charset="0"/>
              </a:rPr>
              <a:t>be</a:t>
            </a:r>
          </a:p>
          <a:p>
            <a:pPr marL="539750" indent="-93663" algn="just">
              <a:lnSpc>
                <a:spcPct val="125000"/>
              </a:lnSpc>
              <a:spcBef>
                <a:spcPts val="1200"/>
              </a:spcBef>
            </a:pPr>
            <a:endParaRPr lang="en-US" sz="2400" dirty="0">
              <a:latin typeface="Georg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44261535"/>
              </p:ext>
            </p:extLst>
          </p:nvPr>
        </p:nvGraphicFramePr>
        <p:xfrm>
          <a:off x="426031" y="3002535"/>
          <a:ext cx="8316417" cy="2514696"/>
        </p:xfrm>
        <a:graphic>
          <a:graphicData uri="http://schemas.openxmlformats.org/drawingml/2006/table">
            <a:tbl>
              <a:tblPr firstRow="1" bandRow="1">
                <a:tableStyleId>{10A1B5D5-9B99-4C35-A422-299274C87663}</a:tableStyleId>
              </a:tblPr>
              <a:tblGrid>
                <a:gridCol w="2772139"/>
                <a:gridCol w="2772139"/>
                <a:gridCol w="2772139"/>
              </a:tblGrid>
              <a:tr h="472536">
                <a:tc>
                  <a:txBody>
                    <a:bodyPr/>
                    <a:lstStyle/>
                    <a:p>
                      <a:pPr algn="ctr">
                        <a:spcBef>
                          <a:spcPts val="1200"/>
                        </a:spcBef>
                        <a:spcAft>
                          <a:spcPts val="600"/>
                        </a:spcAft>
                      </a:pPr>
                      <a:r>
                        <a:rPr lang="en-IN" sz="2400" b="1" dirty="0" smtClean="0">
                          <a:latin typeface="Georgia" pitchFamily="18" charset="0"/>
                        </a:rPr>
                        <a:t>NAME</a:t>
                      </a:r>
                      <a:endParaRPr lang="en-IN" sz="2400" b="1" dirty="0">
                        <a:latin typeface="Georgia" pitchFamily="18" charset="0"/>
                      </a:endParaRPr>
                    </a:p>
                  </a:txBody>
                  <a:tcPr/>
                </a:tc>
                <a:tc>
                  <a:txBody>
                    <a:bodyPr/>
                    <a:lstStyle/>
                    <a:p>
                      <a:pPr algn="ctr"/>
                      <a:r>
                        <a:rPr lang="en-IN" sz="2400" b="1" dirty="0" smtClean="0">
                          <a:latin typeface="Georgia" pitchFamily="18" charset="0"/>
                        </a:rPr>
                        <a:t>TYPE</a:t>
                      </a:r>
                      <a:endParaRPr lang="en-IN" sz="2400" b="1" dirty="0">
                        <a:latin typeface="Georgia" pitchFamily="18" charset="0"/>
                      </a:endParaRPr>
                    </a:p>
                  </a:txBody>
                  <a:tcPr/>
                </a:tc>
                <a:tc>
                  <a:txBody>
                    <a:bodyPr/>
                    <a:lstStyle/>
                    <a:p>
                      <a:pPr algn="ctr"/>
                      <a:r>
                        <a:rPr lang="en-IN" sz="2400" b="1" dirty="0" smtClean="0">
                          <a:latin typeface="Georgia" pitchFamily="18" charset="0"/>
                        </a:rPr>
                        <a:t>LENGTH</a:t>
                      </a:r>
                      <a:endParaRPr lang="en-IN" sz="2400" b="1" dirty="0">
                        <a:latin typeface="Georgia" pitchFamily="18" charset="0"/>
                      </a:endParaRPr>
                    </a:p>
                  </a:txBody>
                  <a:tcPr/>
                </a:tc>
              </a:tr>
              <a:tr h="486253">
                <a:tc>
                  <a:txBody>
                    <a:bodyPr/>
                    <a:lstStyle/>
                    <a:p>
                      <a:pPr algn="ctr">
                        <a:lnSpc>
                          <a:spcPct val="125000"/>
                        </a:lnSpc>
                        <a:spcBef>
                          <a:spcPts val="1200"/>
                        </a:spcBef>
                        <a:spcAft>
                          <a:spcPts val="600"/>
                        </a:spcAft>
                      </a:pPr>
                      <a:r>
                        <a:rPr lang="en-IN" sz="2200" dirty="0" smtClean="0">
                          <a:latin typeface="Georgia" pitchFamily="18" charset="0"/>
                        </a:rPr>
                        <a:t>STUD_NAME</a:t>
                      </a:r>
                      <a:endParaRPr lang="en-IN" sz="2200" dirty="0">
                        <a:latin typeface="Georgia" pitchFamily="18" charset="0"/>
                      </a:endParaRPr>
                    </a:p>
                  </a:txBody>
                  <a:tcPr/>
                </a:tc>
                <a:tc>
                  <a:txBody>
                    <a:bodyPr/>
                    <a:lstStyle/>
                    <a:p>
                      <a:pPr algn="ctr">
                        <a:lnSpc>
                          <a:spcPct val="125000"/>
                        </a:lnSpc>
                        <a:spcBef>
                          <a:spcPts val="1200"/>
                        </a:spcBef>
                        <a:spcAft>
                          <a:spcPts val="600"/>
                        </a:spcAft>
                      </a:pPr>
                      <a:r>
                        <a:rPr lang="en-IN" sz="2200" dirty="0" smtClean="0">
                          <a:latin typeface="Georgia" pitchFamily="18" charset="0"/>
                        </a:rPr>
                        <a:t>CHARACTER</a:t>
                      </a:r>
                      <a:endParaRPr lang="en-IN" sz="2200" dirty="0">
                        <a:latin typeface="Georgia" pitchFamily="18" charset="0"/>
                      </a:endParaRPr>
                    </a:p>
                  </a:txBody>
                  <a:tcPr/>
                </a:tc>
                <a:tc>
                  <a:txBody>
                    <a:bodyPr/>
                    <a:lstStyle/>
                    <a:p>
                      <a:pPr algn="ctr">
                        <a:lnSpc>
                          <a:spcPct val="125000"/>
                        </a:lnSpc>
                        <a:spcBef>
                          <a:spcPts val="1200"/>
                        </a:spcBef>
                        <a:spcAft>
                          <a:spcPts val="600"/>
                        </a:spcAft>
                      </a:pPr>
                      <a:r>
                        <a:rPr lang="en-IN" sz="2200" dirty="0" smtClean="0">
                          <a:latin typeface="Georgia" pitchFamily="18" charset="0"/>
                        </a:rPr>
                        <a:t>40</a:t>
                      </a:r>
                      <a:endParaRPr lang="en-IN" sz="2200" dirty="0">
                        <a:latin typeface="Georgia" pitchFamily="18" charset="0"/>
                      </a:endParaRPr>
                    </a:p>
                  </a:txBody>
                  <a:tcPr/>
                </a:tc>
              </a:tr>
              <a:tr h="486253">
                <a:tc>
                  <a:txBody>
                    <a:bodyPr/>
                    <a:lstStyle/>
                    <a:p>
                      <a:pPr algn="ctr">
                        <a:lnSpc>
                          <a:spcPct val="125000"/>
                        </a:lnSpc>
                        <a:spcBef>
                          <a:spcPts val="1200"/>
                        </a:spcBef>
                        <a:spcAft>
                          <a:spcPts val="600"/>
                        </a:spcAft>
                      </a:pPr>
                      <a:r>
                        <a:rPr lang="en-IN" sz="2200" dirty="0" smtClean="0">
                          <a:latin typeface="Georgia" pitchFamily="18" charset="0"/>
                        </a:rPr>
                        <a:t>ADDRESS</a:t>
                      </a:r>
                      <a:endParaRPr lang="en-IN" sz="2200" dirty="0">
                        <a:latin typeface="Georgia" pitchFamily="18" charset="0"/>
                      </a:endParaRPr>
                    </a:p>
                  </a:txBody>
                  <a:tcPr/>
                </a:tc>
                <a:tc>
                  <a:txBody>
                    <a:bodyPr/>
                    <a:lstStyle/>
                    <a:p>
                      <a:pPr algn="ctr">
                        <a:lnSpc>
                          <a:spcPct val="125000"/>
                        </a:lnSpc>
                        <a:spcBef>
                          <a:spcPts val="1200"/>
                        </a:spcBef>
                        <a:spcAft>
                          <a:spcPts val="600"/>
                        </a:spcAft>
                      </a:pPr>
                      <a:r>
                        <a:rPr lang="en-IN" sz="2200" dirty="0" smtClean="0">
                          <a:latin typeface="Georgia" pitchFamily="18" charset="0"/>
                        </a:rPr>
                        <a:t>CHARACTER</a:t>
                      </a:r>
                      <a:endParaRPr lang="en-IN" sz="2200" dirty="0">
                        <a:latin typeface="Georgia" pitchFamily="18" charset="0"/>
                      </a:endParaRPr>
                    </a:p>
                  </a:txBody>
                  <a:tcPr/>
                </a:tc>
                <a:tc>
                  <a:txBody>
                    <a:bodyPr/>
                    <a:lstStyle/>
                    <a:p>
                      <a:pPr algn="ctr">
                        <a:lnSpc>
                          <a:spcPct val="125000"/>
                        </a:lnSpc>
                        <a:spcBef>
                          <a:spcPts val="1200"/>
                        </a:spcBef>
                        <a:spcAft>
                          <a:spcPts val="600"/>
                        </a:spcAft>
                      </a:pPr>
                      <a:r>
                        <a:rPr lang="en-IN" sz="2200" dirty="0" smtClean="0">
                          <a:latin typeface="Georgia" pitchFamily="18" charset="0"/>
                        </a:rPr>
                        <a:t>50</a:t>
                      </a:r>
                      <a:endParaRPr lang="en-IN" sz="2200" dirty="0">
                        <a:latin typeface="Georgia" pitchFamily="18" charset="0"/>
                      </a:endParaRPr>
                    </a:p>
                  </a:txBody>
                  <a:tcPr/>
                </a:tc>
              </a:tr>
              <a:tr h="486253">
                <a:tc>
                  <a:txBody>
                    <a:bodyPr/>
                    <a:lstStyle/>
                    <a:p>
                      <a:pPr algn="ctr">
                        <a:lnSpc>
                          <a:spcPct val="125000"/>
                        </a:lnSpc>
                        <a:spcBef>
                          <a:spcPts val="1200"/>
                        </a:spcBef>
                        <a:spcAft>
                          <a:spcPts val="600"/>
                        </a:spcAft>
                      </a:pPr>
                      <a:r>
                        <a:rPr lang="en-IN" sz="2200" dirty="0" smtClean="0">
                          <a:latin typeface="Georgia" pitchFamily="18" charset="0"/>
                        </a:rPr>
                        <a:t>AGE</a:t>
                      </a:r>
                      <a:endParaRPr lang="en-IN" sz="2200" dirty="0">
                        <a:latin typeface="Georgia" pitchFamily="18" charset="0"/>
                      </a:endParaRPr>
                    </a:p>
                  </a:txBody>
                  <a:tcPr/>
                </a:tc>
                <a:tc>
                  <a:txBody>
                    <a:bodyPr/>
                    <a:lstStyle/>
                    <a:p>
                      <a:pPr algn="ctr">
                        <a:lnSpc>
                          <a:spcPct val="125000"/>
                        </a:lnSpc>
                        <a:spcBef>
                          <a:spcPts val="1200"/>
                        </a:spcBef>
                        <a:spcAft>
                          <a:spcPts val="600"/>
                        </a:spcAft>
                      </a:pPr>
                      <a:r>
                        <a:rPr lang="en-IN" sz="2200" dirty="0" smtClean="0">
                          <a:latin typeface="Georgia" pitchFamily="18" charset="0"/>
                        </a:rPr>
                        <a:t>NUMBER</a:t>
                      </a:r>
                      <a:endParaRPr lang="en-IN" sz="2200" dirty="0">
                        <a:latin typeface="Georgia" pitchFamily="18" charset="0"/>
                      </a:endParaRPr>
                    </a:p>
                  </a:txBody>
                  <a:tcPr/>
                </a:tc>
                <a:tc>
                  <a:txBody>
                    <a:bodyPr/>
                    <a:lstStyle/>
                    <a:p>
                      <a:pPr algn="ctr">
                        <a:lnSpc>
                          <a:spcPct val="125000"/>
                        </a:lnSpc>
                        <a:spcBef>
                          <a:spcPts val="1200"/>
                        </a:spcBef>
                        <a:spcAft>
                          <a:spcPts val="600"/>
                        </a:spcAft>
                      </a:pPr>
                      <a:r>
                        <a:rPr lang="en-IN" sz="2200" dirty="0" smtClean="0">
                          <a:latin typeface="Georgia" pitchFamily="18" charset="0"/>
                        </a:rPr>
                        <a:t>02</a:t>
                      </a:r>
                      <a:endParaRPr lang="en-IN" sz="2200" dirty="0">
                        <a:latin typeface="Georgia" pitchFamily="18" charset="0"/>
                      </a:endParaRPr>
                    </a:p>
                  </a:txBody>
                  <a:tcPr/>
                </a:tc>
              </a:tr>
              <a:tr h="486253">
                <a:tc>
                  <a:txBody>
                    <a:bodyPr/>
                    <a:lstStyle/>
                    <a:p>
                      <a:pPr algn="ctr">
                        <a:lnSpc>
                          <a:spcPct val="125000"/>
                        </a:lnSpc>
                        <a:spcBef>
                          <a:spcPts val="1200"/>
                        </a:spcBef>
                        <a:spcAft>
                          <a:spcPts val="600"/>
                        </a:spcAft>
                      </a:pPr>
                      <a:r>
                        <a:rPr lang="en-IN" sz="2200" dirty="0" smtClean="0">
                          <a:latin typeface="Georgia" pitchFamily="18" charset="0"/>
                        </a:rPr>
                        <a:t>DATE OF</a:t>
                      </a:r>
                      <a:r>
                        <a:rPr lang="en-IN" sz="2200" baseline="0" dirty="0" smtClean="0">
                          <a:latin typeface="Georgia" pitchFamily="18" charset="0"/>
                        </a:rPr>
                        <a:t> BIRTH</a:t>
                      </a:r>
                      <a:endParaRPr lang="en-IN" sz="2200" dirty="0">
                        <a:latin typeface="Georgia" pitchFamily="18" charset="0"/>
                      </a:endParaRPr>
                    </a:p>
                  </a:txBody>
                  <a:tcPr/>
                </a:tc>
                <a:tc>
                  <a:txBody>
                    <a:bodyPr/>
                    <a:lstStyle/>
                    <a:p>
                      <a:pPr algn="ctr">
                        <a:lnSpc>
                          <a:spcPct val="125000"/>
                        </a:lnSpc>
                        <a:spcBef>
                          <a:spcPts val="1200"/>
                        </a:spcBef>
                        <a:spcAft>
                          <a:spcPts val="600"/>
                        </a:spcAft>
                      </a:pPr>
                      <a:r>
                        <a:rPr lang="en-IN" sz="2200" dirty="0" smtClean="0">
                          <a:latin typeface="Georgia" pitchFamily="18" charset="0"/>
                        </a:rPr>
                        <a:t>DATE</a:t>
                      </a:r>
                      <a:endParaRPr lang="en-IN" sz="2200" dirty="0">
                        <a:latin typeface="Georgia" pitchFamily="18" charset="0"/>
                      </a:endParaRPr>
                    </a:p>
                  </a:txBody>
                  <a:tcPr/>
                </a:tc>
                <a:tc>
                  <a:txBody>
                    <a:bodyPr/>
                    <a:lstStyle/>
                    <a:p>
                      <a:pPr algn="ctr">
                        <a:lnSpc>
                          <a:spcPct val="125000"/>
                        </a:lnSpc>
                        <a:spcBef>
                          <a:spcPts val="1200"/>
                        </a:spcBef>
                        <a:spcAft>
                          <a:spcPts val="600"/>
                        </a:spcAft>
                      </a:pPr>
                      <a:endParaRPr lang="en-IN" sz="2200" dirty="0">
                        <a:latin typeface="Georgia" pitchFamily="18" charset="0"/>
                      </a:endParaRPr>
                    </a:p>
                  </a:txBody>
                  <a:tcPr/>
                </a:tc>
              </a:tr>
            </a:tbl>
          </a:graphicData>
        </a:graphic>
      </p:graphicFrame>
    </p:spTree>
    <p:extLst>
      <p:ext uri="{BB962C8B-B14F-4D97-AF65-F5344CB8AC3E}">
        <p14:creationId xmlns:p14="http://schemas.microsoft.com/office/powerpoint/2010/main" val="1964551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Data Dictionary</a:t>
            </a:r>
            <a:endParaRPr lang="en-IN" sz="3200" b="1" i="1" dirty="0">
              <a:solidFill>
                <a:srgbClr val="E60000"/>
              </a:solidFill>
              <a:latin typeface="Bookman Old Style" pitchFamily="18" charset="0"/>
            </a:endParaRPr>
          </a:p>
        </p:txBody>
      </p:sp>
      <p:sp>
        <p:nvSpPr>
          <p:cNvPr id="8" name="Rectangle 7"/>
          <p:cNvSpPr/>
          <p:nvPr/>
        </p:nvSpPr>
        <p:spPr>
          <a:xfrm>
            <a:off x="0" y="764704"/>
            <a:ext cx="9144000" cy="6093976"/>
          </a:xfrm>
          <a:prstGeom prst="rect">
            <a:avLst/>
          </a:prstGeom>
        </p:spPr>
        <p:txBody>
          <a:bodyPr wrap="square">
            <a:spAutoFit/>
          </a:bodyPr>
          <a:lstStyle/>
          <a:p>
            <a:pPr marL="446088" indent="-352425" algn="just">
              <a:lnSpc>
                <a:spcPct val="125000"/>
              </a:lnSpc>
              <a:spcBef>
                <a:spcPts val="1200"/>
              </a:spcBef>
            </a:pPr>
            <a:r>
              <a:rPr lang="en-US" sz="2400" b="1" dirty="0" smtClean="0">
                <a:solidFill>
                  <a:srgbClr val="C00000"/>
                </a:solidFill>
                <a:latin typeface="Georgia" pitchFamily="18" charset="0"/>
              </a:rPr>
              <a:t>Advantages</a:t>
            </a:r>
            <a:r>
              <a:rPr lang="en-US" sz="2400" dirty="0" smtClean="0">
                <a:latin typeface="Georgia" pitchFamily="18" charset="0"/>
              </a:rPr>
              <a:t>- </a:t>
            </a:r>
          </a:p>
          <a:p>
            <a:pPr marL="539750" indent="-446088" algn="just">
              <a:lnSpc>
                <a:spcPct val="125000"/>
              </a:lnSpc>
              <a:spcBef>
                <a:spcPts val="1200"/>
              </a:spcBef>
              <a:buFont typeface="Wingdings" pitchFamily="2" charset="2"/>
              <a:buChar char="v"/>
            </a:pPr>
            <a:r>
              <a:rPr lang="en-US" sz="2400" dirty="0" smtClean="0">
                <a:latin typeface="Georgia" pitchFamily="18" charset="0"/>
              </a:rPr>
              <a:t>The </a:t>
            </a:r>
            <a:r>
              <a:rPr lang="en-US" sz="2400" dirty="0">
                <a:latin typeface="Georgia" pitchFamily="18" charset="0"/>
              </a:rPr>
              <a:t>data dictionary helps the analyst to simplify the structure for meeting the data requirements of the system.</a:t>
            </a:r>
          </a:p>
          <a:p>
            <a:pPr marL="539750" indent="-446088" algn="just">
              <a:lnSpc>
                <a:spcPct val="125000"/>
              </a:lnSpc>
              <a:spcBef>
                <a:spcPts val="1200"/>
              </a:spcBef>
              <a:buFont typeface="Wingdings" pitchFamily="2" charset="2"/>
              <a:buChar char="v"/>
            </a:pPr>
            <a:r>
              <a:rPr lang="en-US" sz="2400" dirty="0" smtClean="0">
                <a:latin typeface="Georgia" pitchFamily="18" charset="0"/>
              </a:rPr>
              <a:t>It </a:t>
            </a:r>
            <a:r>
              <a:rPr lang="en-US" sz="2400" dirty="0">
                <a:latin typeface="Georgia" pitchFamily="18" charset="0"/>
              </a:rPr>
              <a:t>may be used at high or low levels of analysis</a:t>
            </a:r>
          </a:p>
          <a:p>
            <a:pPr marL="539750" indent="-446088" algn="just">
              <a:lnSpc>
                <a:spcPct val="125000"/>
              </a:lnSpc>
              <a:spcBef>
                <a:spcPts val="1200"/>
              </a:spcBef>
              <a:buFont typeface="Wingdings" pitchFamily="2" charset="2"/>
              <a:buChar char="v"/>
            </a:pPr>
            <a:r>
              <a:rPr lang="en-US" sz="2400" dirty="0" smtClean="0">
                <a:latin typeface="Georgia" pitchFamily="18" charset="0"/>
              </a:rPr>
              <a:t>It </a:t>
            </a:r>
            <a:r>
              <a:rPr lang="en-US" sz="2400" dirty="0">
                <a:latin typeface="Georgia" pitchFamily="18" charset="0"/>
              </a:rPr>
              <a:t>is a documentation, which becomes a reference document in any organization.</a:t>
            </a:r>
          </a:p>
          <a:p>
            <a:pPr marL="539750" indent="-446088" algn="just">
              <a:lnSpc>
                <a:spcPct val="125000"/>
              </a:lnSpc>
              <a:spcBef>
                <a:spcPts val="1200"/>
              </a:spcBef>
              <a:buFont typeface="Wingdings" pitchFamily="2" charset="2"/>
              <a:buChar char="v"/>
            </a:pPr>
            <a:r>
              <a:rPr lang="en-US" sz="2400" dirty="0" smtClean="0">
                <a:latin typeface="Georgia" pitchFamily="18" charset="0"/>
              </a:rPr>
              <a:t>It </a:t>
            </a:r>
            <a:r>
              <a:rPr lang="en-US" sz="2400" dirty="0">
                <a:latin typeface="Georgia" pitchFamily="18" charset="0"/>
              </a:rPr>
              <a:t>helps an analyst and user in defining various quantities without misunderstanding.</a:t>
            </a:r>
          </a:p>
          <a:p>
            <a:pPr marL="539750" indent="-446088" algn="just">
              <a:lnSpc>
                <a:spcPct val="125000"/>
              </a:lnSpc>
              <a:spcBef>
                <a:spcPts val="1200"/>
              </a:spcBef>
              <a:buFont typeface="Wingdings" pitchFamily="2" charset="2"/>
              <a:buChar char="v"/>
            </a:pPr>
            <a:r>
              <a:rPr lang="en-US" sz="2400" dirty="0" smtClean="0">
                <a:latin typeface="Georgia" pitchFamily="18" charset="0"/>
              </a:rPr>
              <a:t>It </a:t>
            </a:r>
            <a:r>
              <a:rPr lang="en-US" sz="2400" dirty="0">
                <a:latin typeface="Georgia" pitchFamily="18" charset="0"/>
              </a:rPr>
              <a:t>guides to programmer during program development, program debugging or in future program maintenance.</a:t>
            </a:r>
          </a:p>
          <a:p>
            <a:pPr marL="539750" indent="-93663" algn="just">
              <a:lnSpc>
                <a:spcPct val="125000"/>
              </a:lnSpc>
              <a:spcBef>
                <a:spcPts val="1200"/>
              </a:spcBef>
            </a:pPr>
            <a:endParaRPr lang="en-US" sz="2400" dirty="0">
              <a:latin typeface="Georgia" pitchFamily="18" charset="0"/>
            </a:endParaRPr>
          </a:p>
        </p:txBody>
      </p:sp>
    </p:spTree>
    <p:extLst>
      <p:ext uri="{BB962C8B-B14F-4D97-AF65-F5344CB8AC3E}">
        <p14:creationId xmlns:p14="http://schemas.microsoft.com/office/powerpoint/2010/main" val="1271529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Data Dictionary</a:t>
            </a:r>
            <a:endParaRPr lang="en-IN" sz="3200" b="1" i="1" dirty="0">
              <a:solidFill>
                <a:srgbClr val="E60000"/>
              </a:solidFill>
              <a:latin typeface="Bookman Old Style" pitchFamily="18" charset="0"/>
            </a:endParaRPr>
          </a:p>
        </p:txBody>
      </p:sp>
      <p:sp>
        <p:nvSpPr>
          <p:cNvPr id="8" name="Rectangle 7"/>
          <p:cNvSpPr/>
          <p:nvPr/>
        </p:nvSpPr>
        <p:spPr>
          <a:xfrm>
            <a:off x="0" y="764704"/>
            <a:ext cx="9144000" cy="6709529"/>
          </a:xfrm>
          <a:prstGeom prst="rect">
            <a:avLst/>
          </a:prstGeom>
        </p:spPr>
        <p:txBody>
          <a:bodyPr wrap="square">
            <a:spAutoFit/>
          </a:bodyPr>
          <a:lstStyle/>
          <a:p>
            <a:pPr marL="446088" indent="-352425" algn="just">
              <a:lnSpc>
                <a:spcPct val="125000"/>
              </a:lnSpc>
              <a:spcBef>
                <a:spcPts val="1200"/>
              </a:spcBef>
            </a:pPr>
            <a:r>
              <a:rPr lang="en-US" sz="2400" b="1" dirty="0" smtClean="0">
                <a:solidFill>
                  <a:srgbClr val="C00000"/>
                </a:solidFill>
                <a:latin typeface="Georgia" pitchFamily="18" charset="0"/>
              </a:rPr>
              <a:t>Disadvantages</a:t>
            </a:r>
            <a:r>
              <a:rPr lang="en-US" sz="2400" dirty="0" smtClean="0">
                <a:latin typeface="Georgia" pitchFamily="18" charset="0"/>
              </a:rPr>
              <a:t>- </a:t>
            </a:r>
          </a:p>
          <a:p>
            <a:pPr marL="539750" indent="-446088" algn="just">
              <a:lnSpc>
                <a:spcPct val="125000"/>
              </a:lnSpc>
              <a:spcBef>
                <a:spcPts val="1200"/>
              </a:spcBef>
              <a:buFont typeface="Wingdings" pitchFamily="2" charset="2"/>
              <a:buChar char="v"/>
            </a:pPr>
            <a:r>
              <a:rPr lang="en-US" sz="2400" dirty="0" smtClean="0">
                <a:latin typeface="Georgia" pitchFamily="18" charset="0"/>
              </a:rPr>
              <a:t>It </a:t>
            </a:r>
            <a:r>
              <a:rPr lang="en-US" sz="2400" dirty="0">
                <a:latin typeface="Georgia" pitchFamily="18" charset="0"/>
              </a:rPr>
              <a:t>does not provide functional details.</a:t>
            </a:r>
          </a:p>
          <a:p>
            <a:pPr marL="539750" indent="-446088" algn="just">
              <a:lnSpc>
                <a:spcPct val="125000"/>
              </a:lnSpc>
              <a:spcBef>
                <a:spcPts val="1200"/>
              </a:spcBef>
              <a:buFont typeface="Wingdings" pitchFamily="2" charset="2"/>
              <a:buChar char="v"/>
            </a:pPr>
            <a:r>
              <a:rPr lang="en-US" sz="2400" dirty="0" smtClean="0">
                <a:latin typeface="Georgia" pitchFamily="18" charset="0"/>
              </a:rPr>
              <a:t>It </a:t>
            </a:r>
            <a:r>
              <a:rPr lang="en-US" sz="2400" dirty="0">
                <a:latin typeface="Georgia" pitchFamily="18" charset="0"/>
              </a:rPr>
              <a:t>is not acceptable to many non-technical users</a:t>
            </a:r>
            <a:r>
              <a:rPr lang="en-US" sz="2400" dirty="0" smtClean="0">
                <a:latin typeface="Georgia" pitchFamily="18" charset="0"/>
              </a:rPr>
              <a:t>.</a:t>
            </a:r>
          </a:p>
          <a:p>
            <a:pPr marL="93662" algn="just">
              <a:lnSpc>
                <a:spcPct val="125000"/>
              </a:lnSpc>
              <a:spcBef>
                <a:spcPts val="1200"/>
              </a:spcBef>
            </a:pPr>
            <a:r>
              <a:rPr lang="en-US" sz="2400" b="1" dirty="0">
                <a:solidFill>
                  <a:srgbClr val="C00000"/>
                </a:solidFill>
                <a:latin typeface="Georgia" pitchFamily="18" charset="0"/>
              </a:rPr>
              <a:t>Types of Data Structure-</a:t>
            </a:r>
          </a:p>
          <a:p>
            <a:pPr marL="1339850" indent="-446088" algn="just">
              <a:lnSpc>
                <a:spcPct val="125000"/>
              </a:lnSpc>
              <a:spcBef>
                <a:spcPts val="1200"/>
              </a:spcBef>
              <a:buFont typeface="+mj-lt"/>
              <a:buAutoNum type="arabicPeriod"/>
            </a:pPr>
            <a:r>
              <a:rPr lang="en-US" sz="2400" dirty="0" smtClean="0">
                <a:latin typeface="Georgia" pitchFamily="18" charset="0"/>
              </a:rPr>
              <a:t>Array</a:t>
            </a:r>
            <a:endParaRPr lang="en-US" sz="2400" dirty="0">
              <a:latin typeface="Georgia" pitchFamily="18" charset="0"/>
            </a:endParaRPr>
          </a:p>
          <a:p>
            <a:pPr marL="1339850" indent="-446088" algn="just">
              <a:lnSpc>
                <a:spcPct val="125000"/>
              </a:lnSpc>
              <a:spcBef>
                <a:spcPts val="1200"/>
              </a:spcBef>
              <a:buFont typeface="+mj-lt"/>
              <a:buAutoNum type="arabicPeriod"/>
            </a:pPr>
            <a:r>
              <a:rPr lang="en-US" sz="2400" dirty="0" smtClean="0">
                <a:latin typeface="Georgia" pitchFamily="18" charset="0"/>
              </a:rPr>
              <a:t>List</a:t>
            </a:r>
            <a:endParaRPr lang="en-US" sz="2400" dirty="0">
              <a:latin typeface="Georgia" pitchFamily="18" charset="0"/>
            </a:endParaRPr>
          </a:p>
          <a:p>
            <a:pPr marL="1339850" indent="-446088" algn="just">
              <a:lnSpc>
                <a:spcPct val="125000"/>
              </a:lnSpc>
              <a:spcBef>
                <a:spcPts val="1200"/>
              </a:spcBef>
              <a:buFont typeface="+mj-lt"/>
              <a:buAutoNum type="arabicPeriod"/>
            </a:pPr>
            <a:r>
              <a:rPr lang="en-US" sz="2400" dirty="0" smtClean="0">
                <a:latin typeface="Georgia" pitchFamily="18" charset="0"/>
              </a:rPr>
              <a:t>Stack</a:t>
            </a:r>
            <a:endParaRPr lang="en-US" sz="2400" dirty="0">
              <a:latin typeface="Georgia" pitchFamily="18" charset="0"/>
            </a:endParaRPr>
          </a:p>
          <a:p>
            <a:pPr marL="1339850" indent="-446088" algn="just">
              <a:lnSpc>
                <a:spcPct val="125000"/>
              </a:lnSpc>
              <a:spcBef>
                <a:spcPts val="1200"/>
              </a:spcBef>
              <a:buFont typeface="+mj-lt"/>
              <a:buAutoNum type="arabicPeriod"/>
            </a:pPr>
            <a:r>
              <a:rPr lang="en-US" sz="2400" dirty="0" smtClean="0">
                <a:latin typeface="Georgia" pitchFamily="18" charset="0"/>
              </a:rPr>
              <a:t>Queue</a:t>
            </a:r>
            <a:endParaRPr lang="en-US" sz="2400" dirty="0">
              <a:latin typeface="Georgia" pitchFamily="18" charset="0"/>
            </a:endParaRPr>
          </a:p>
          <a:p>
            <a:pPr marL="1339850" indent="-446088" algn="just">
              <a:lnSpc>
                <a:spcPct val="125000"/>
              </a:lnSpc>
              <a:spcBef>
                <a:spcPts val="1200"/>
              </a:spcBef>
              <a:buFont typeface="+mj-lt"/>
              <a:buAutoNum type="arabicPeriod"/>
            </a:pPr>
            <a:r>
              <a:rPr lang="en-US" sz="2400" smtClean="0">
                <a:latin typeface="Georgia" pitchFamily="18" charset="0"/>
              </a:rPr>
              <a:t>Tree</a:t>
            </a:r>
            <a:endParaRPr lang="en-US" sz="2400" dirty="0">
              <a:latin typeface="Georgia" pitchFamily="18" charset="0"/>
            </a:endParaRPr>
          </a:p>
          <a:p>
            <a:pPr marL="1339850" indent="-446088" algn="just">
              <a:lnSpc>
                <a:spcPct val="125000"/>
              </a:lnSpc>
              <a:spcBef>
                <a:spcPts val="1200"/>
              </a:spcBef>
              <a:buFont typeface="+mj-lt"/>
              <a:buAutoNum type="arabicPeriod"/>
            </a:pPr>
            <a:r>
              <a:rPr lang="en-US" sz="2400" smtClean="0">
                <a:latin typeface="Georgia" pitchFamily="18" charset="0"/>
              </a:rPr>
              <a:t>String </a:t>
            </a:r>
            <a:endParaRPr lang="en-US" sz="2400" dirty="0">
              <a:latin typeface="Georgia" pitchFamily="18" charset="0"/>
            </a:endParaRPr>
          </a:p>
          <a:p>
            <a:pPr marL="93662" algn="just">
              <a:lnSpc>
                <a:spcPct val="125000"/>
              </a:lnSpc>
              <a:spcBef>
                <a:spcPts val="1200"/>
              </a:spcBef>
            </a:pPr>
            <a:endParaRPr lang="en-US" sz="2400" dirty="0">
              <a:latin typeface="Georgia" pitchFamily="18" charset="0"/>
            </a:endParaRPr>
          </a:p>
        </p:txBody>
      </p:sp>
    </p:spTree>
    <p:extLst>
      <p:ext uri="{BB962C8B-B14F-4D97-AF65-F5344CB8AC3E}">
        <p14:creationId xmlns:p14="http://schemas.microsoft.com/office/powerpoint/2010/main" val="3562037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5632311"/>
          </a:xfrm>
          <a:prstGeom prst="rect">
            <a:avLst/>
          </a:prstGeom>
        </p:spPr>
        <p:txBody>
          <a:bodyPr wrap="square">
            <a:spAutoFit/>
          </a:bodyPr>
          <a:lstStyle/>
          <a:p>
            <a:pPr marL="539750" indent="-446088" algn="just">
              <a:lnSpc>
                <a:spcPct val="125000"/>
              </a:lnSpc>
              <a:spcBef>
                <a:spcPts val="1200"/>
              </a:spcBef>
              <a:buFont typeface="Wingdings" pitchFamily="2" charset="2"/>
              <a:buChar char="v"/>
            </a:pPr>
            <a:r>
              <a:rPr lang="en-US" sz="2400" dirty="0">
                <a:latin typeface="Georgia" pitchFamily="18" charset="0"/>
              </a:rPr>
              <a:t>Most of the programming languages support a rich set of built-in operators. </a:t>
            </a:r>
            <a:endParaRPr lang="en-US" sz="2400" dirty="0" smtClean="0">
              <a:latin typeface="Georgia" pitchFamily="18" charset="0"/>
            </a:endParaRPr>
          </a:p>
          <a:p>
            <a:pPr marL="539750" indent="-446088" algn="just">
              <a:lnSpc>
                <a:spcPct val="125000"/>
              </a:lnSpc>
              <a:spcBef>
                <a:spcPts val="1200"/>
              </a:spcBef>
              <a:buFont typeface="Wingdings" pitchFamily="2" charset="2"/>
              <a:buChar char="v"/>
            </a:pPr>
            <a:r>
              <a:rPr lang="en-US" sz="2400" dirty="0" smtClean="0">
                <a:latin typeface="Georgia" pitchFamily="18" charset="0"/>
              </a:rPr>
              <a:t>An </a:t>
            </a:r>
            <a:r>
              <a:rPr lang="en-US" sz="2400" dirty="0">
                <a:latin typeface="Georgia" pitchFamily="18" charset="0"/>
              </a:rPr>
              <a:t>operator is a symbol that tells the compiler what kind of operation it has to perform. </a:t>
            </a:r>
            <a:endParaRPr lang="en-US" sz="2400" dirty="0" smtClean="0">
              <a:latin typeface="Georgia" pitchFamily="18" charset="0"/>
            </a:endParaRPr>
          </a:p>
          <a:p>
            <a:pPr marL="539750" indent="-446088" algn="just">
              <a:lnSpc>
                <a:spcPct val="125000"/>
              </a:lnSpc>
              <a:spcBef>
                <a:spcPts val="1200"/>
              </a:spcBef>
              <a:buFont typeface="Wingdings" pitchFamily="2" charset="2"/>
              <a:buChar char="v"/>
            </a:pPr>
            <a:r>
              <a:rPr lang="en-US" sz="2400" dirty="0" smtClean="0">
                <a:latin typeface="Georgia" pitchFamily="18" charset="0"/>
              </a:rPr>
              <a:t>Following </a:t>
            </a:r>
            <a:r>
              <a:rPr lang="en-US" sz="2400" dirty="0">
                <a:latin typeface="Georgia" pitchFamily="18" charset="0"/>
              </a:rPr>
              <a:t>are some of the operators that are supported by most of the programming languages.</a:t>
            </a:r>
          </a:p>
          <a:p>
            <a:pPr marL="2244725" indent="-628650" algn="just">
              <a:lnSpc>
                <a:spcPct val="125000"/>
              </a:lnSpc>
              <a:spcBef>
                <a:spcPts val="1200"/>
              </a:spcBef>
              <a:buFont typeface="+mj-lt"/>
              <a:buAutoNum type="arabicParenR"/>
            </a:pPr>
            <a:r>
              <a:rPr lang="en-US" sz="2400" dirty="0" smtClean="0">
                <a:latin typeface="Georgia" pitchFamily="18" charset="0"/>
              </a:rPr>
              <a:t>Assignment operators</a:t>
            </a:r>
          </a:p>
          <a:p>
            <a:pPr marL="2244725" indent="-628650" algn="just">
              <a:lnSpc>
                <a:spcPct val="125000"/>
              </a:lnSpc>
              <a:spcBef>
                <a:spcPts val="1200"/>
              </a:spcBef>
              <a:buFont typeface="+mj-lt"/>
              <a:buAutoNum type="arabicParenR"/>
            </a:pPr>
            <a:r>
              <a:rPr lang="en-US" sz="2400" dirty="0" smtClean="0">
                <a:latin typeface="Georgia" pitchFamily="18" charset="0"/>
              </a:rPr>
              <a:t>Arithmetic operators</a:t>
            </a:r>
          </a:p>
          <a:p>
            <a:pPr marL="2244725" indent="-628650" algn="just">
              <a:lnSpc>
                <a:spcPct val="125000"/>
              </a:lnSpc>
              <a:spcBef>
                <a:spcPts val="1200"/>
              </a:spcBef>
              <a:buFont typeface="+mj-lt"/>
              <a:buAutoNum type="arabicParenR"/>
            </a:pPr>
            <a:r>
              <a:rPr lang="en-US" sz="2400" dirty="0" smtClean="0">
                <a:latin typeface="Georgia" pitchFamily="18" charset="0"/>
              </a:rPr>
              <a:t>Relational operators</a:t>
            </a:r>
          </a:p>
          <a:p>
            <a:pPr marL="2244725" indent="-628650" algn="just">
              <a:lnSpc>
                <a:spcPct val="125000"/>
              </a:lnSpc>
              <a:spcBef>
                <a:spcPts val="1200"/>
              </a:spcBef>
              <a:buFont typeface="+mj-lt"/>
              <a:buAutoNum type="arabicParenR"/>
            </a:pPr>
            <a:r>
              <a:rPr lang="en-US" sz="2400" dirty="0" smtClean="0">
                <a:latin typeface="Georgia" pitchFamily="18" charset="0"/>
              </a:rPr>
              <a:t>Logical </a:t>
            </a:r>
            <a:r>
              <a:rPr lang="en-US" sz="2400" dirty="0">
                <a:latin typeface="Georgia" pitchFamily="18" charset="0"/>
              </a:rPr>
              <a:t>operators</a:t>
            </a:r>
          </a:p>
        </p:txBody>
      </p:sp>
    </p:spTree>
    <p:extLst>
      <p:ext uri="{BB962C8B-B14F-4D97-AF65-F5344CB8AC3E}">
        <p14:creationId xmlns:p14="http://schemas.microsoft.com/office/powerpoint/2010/main" val="1298734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5555367"/>
          </a:xfrm>
          <a:prstGeom prst="rect">
            <a:avLst/>
          </a:prstGeom>
        </p:spPr>
        <p:txBody>
          <a:bodyPr wrap="square">
            <a:spAutoFit/>
          </a:bodyPr>
          <a:lstStyle/>
          <a:p>
            <a:pPr marL="93662" algn="just">
              <a:lnSpc>
                <a:spcPct val="125000"/>
              </a:lnSpc>
              <a:spcBef>
                <a:spcPts val="1200"/>
              </a:spcBef>
            </a:pPr>
            <a:r>
              <a:rPr lang="en-US" sz="2400" b="1" dirty="0">
                <a:solidFill>
                  <a:srgbClr val="002060"/>
                </a:solidFill>
                <a:latin typeface="Georgia" pitchFamily="18" charset="0"/>
              </a:rPr>
              <a:t>Assignment Operators- </a:t>
            </a:r>
            <a:endParaRPr lang="en-US" sz="2400" b="1" dirty="0" smtClean="0">
              <a:solidFill>
                <a:srgbClr val="002060"/>
              </a:solidFill>
              <a:latin typeface="Georgia" pitchFamily="18" charset="0"/>
            </a:endParaRPr>
          </a:p>
          <a:p>
            <a:pPr marL="630238" indent="-538163" algn="just">
              <a:lnSpc>
                <a:spcPct val="125000"/>
              </a:lnSpc>
              <a:spcBef>
                <a:spcPts val="1200"/>
              </a:spcBef>
              <a:buFont typeface="Wingdings" pitchFamily="2" charset="2"/>
              <a:buChar char="v"/>
            </a:pPr>
            <a:r>
              <a:rPr lang="en-US" sz="2400" dirty="0" smtClean="0">
                <a:latin typeface="Georgia" pitchFamily="18" charset="0"/>
              </a:rPr>
              <a:t>A </a:t>
            </a:r>
            <a:r>
              <a:rPr lang="en-US" sz="2400" dirty="0">
                <a:latin typeface="Georgia" pitchFamily="18" charset="0"/>
              </a:rPr>
              <a:t>value can be assign to variable after declaration. </a:t>
            </a:r>
            <a:endParaRPr lang="en-US" sz="2400" dirty="0" smtClean="0">
              <a:latin typeface="Georgia" pitchFamily="18" charset="0"/>
            </a:endParaRPr>
          </a:p>
          <a:p>
            <a:pPr marL="630238" indent="-538163" algn="just">
              <a:lnSpc>
                <a:spcPct val="125000"/>
              </a:lnSpc>
              <a:spcBef>
                <a:spcPts val="1200"/>
              </a:spcBef>
              <a:buFont typeface="Wingdings" pitchFamily="2" charset="2"/>
              <a:buChar char="v"/>
            </a:pPr>
            <a:r>
              <a:rPr lang="en-US" sz="2400" dirty="0" smtClean="0">
                <a:latin typeface="Georgia" pitchFamily="18" charset="0"/>
              </a:rPr>
              <a:t>Assigning </a:t>
            </a:r>
            <a:r>
              <a:rPr lang="en-US" sz="2400" dirty="0">
                <a:latin typeface="Georgia" pitchFamily="18" charset="0"/>
              </a:rPr>
              <a:t>value to variable can be perform through assignment operator (= or :=)</a:t>
            </a:r>
          </a:p>
          <a:p>
            <a:pPr marL="92075" indent="538163" algn="just">
              <a:lnSpc>
                <a:spcPct val="125000"/>
              </a:lnSpc>
              <a:spcBef>
                <a:spcPts val="1200"/>
              </a:spcBef>
            </a:pPr>
            <a:r>
              <a:rPr lang="en-US" sz="2400" dirty="0" smtClean="0">
                <a:latin typeface="Georgia" pitchFamily="18" charset="0"/>
              </a:rPr>
              <a:t>General </a:t>
            </a:r>
            <a:r>
              <a:rPr lang="en-US" sz="2400" dirty="0">
                <a:latin typeface="Georgia" pitchFamily="18" charset="0"/>
              </a:rPr>
              <a:t>Syntax-</a:t>
            </a:r>
          </a:p>
          <a:p>
            <a:pPr marL="93662" algn="just">
              <a:lnSpc>
                <a:spcPct val="125000"/>
              </a:lnSpc>
              <a:spcBef>
                <a:spcPts val="600"/>
              </a:spcBef>
            </a:pPr>
            <a:r>
              <a:rPr lang="en-US" sz="2400" dirty="0">
                <a:latin typeface="Georgia" pitchFamily="18" charset="0"/>
              </a:rPr>
              <a:t>				</a:t>
            </a:r>
            <a:r>
              <a:rPr lang="en-US" sz="2400" dirty="0" smtClean="0">
                <a:latin typeface="Georgia" pitchFamily="18" charset="0"/>
              </a:rPr>
              <a:t>    CONSTANT  VALUE</a:t>
            </a:r>
            <a:endParaRPr lang="en-US" sz="2400" dirty="0">
              <a:latin typeface="Georgia" pitchFamily="18" charset="0"/>
            </a:endParaRPr>
          </a:p>
          <a:p>
            <a:pPr marL="93662" algn="just">
              <a:lnSpc>
                <a:spcPct val="125000"/>
              </a:lnSpc>
              <a:spcBef>
                <a:spcPts val="600"/>
              </a:spcBef>
            </a:pPr>
            <a:r>
              <a:rPr lang="en-US" sz="2400" dirty="0">
                <a:latin typeface="Georgia" pitchFamily="18" charset="0"/>
              </a:rPr>
              <a:t>				</a:t>
            </a:r>
            <a:r>
              <a:rPr lang="en-US" sz="2400" dirty="0" smtClean="0">
                <a:latin typeface="Georgia" pitchFamily="18" charset="0"/>
              </a:rPr>
              <a:t>    </a:t>
            </a:r>
            <a:r>
              <a:rPr lang="en-US" sz="2400" dirty="0">
                <a:latin typeface="Georgia" pitchFamily="18" charset="0"/>
              </a:rPr>
              <a:t>	</a:t>
            </a:r>
            <a:r>
              <a:rPr lang="en-US" sz="2400" dirty="0" smtClean="0">
                <a:latin typeface="Georgia" pitchFamily="18" charset="0"/>
              </a:rPr>
              <a:t>        OR</a:t>
            </a:r>
            <a:endParaRPr lang="en-US" sz="2400" dirty="0">
              <a:latin typeface="Georgia" pitchFamily="18" charset="0"/>
            </a:endParaRPr>
          </a:p>
          <a:p>
            <a:pPr marL="93662" algn="just">
              <a:lnSpc>
                <a:spcPct val="125000"/>
              </a:lnSpc>
              <a:spcBef>
                <a:spcPts val="600"/>
              </a:spcBef>
            </a:pPr>
            <a:r>
              <a:rPr lang="en-US" sz="2400" dirty="0" smtClean="0">
                <a:latin typeface="Georgia" pitchFamily="18" charset="0"/>
              </a:rPr>
              <a:t>           </a:t>
            </a:r>
            <a:r>
              <a:rPr lang="en-US" sz="2400" dirty="0" err="1">
                <a:latin typeface="Georgia" pitchFamily="18" charset="0"/>
              </a:rPr>
              <a:t>Variable_name</a:t>
            </a:r>
            <a:r>
              <a:rPr lang="en-US" sz="2400" dirty="0">
                <a:latin typeface="Georgia" pitchFamily="18" charset="0"/>
              </a:rPr>
              <a:t> =	</a:t>
            </a:r>
            <a:r>
              <a:rPr lang="en-US" sz="2400" dirty="0" smtClean="0">
                <a:latin typeface="Georgia" pitchFamily="18" charset="0"/>
              </a:rPr>
              <a:t>    Another </a:t>
            </a:r>
            <a:r>
              <a:rPr lang="en-US" sz="2400" dirty="0">
                <a:latin typeface="Georgia" pitchFamily="18" charset="0"/>
              </a:rPr>
              <a:t>initialized VARIABLE</a:t>
            </a:r>
          </a:p>
          <a:p>
            <a:pPr marL="93662" algn="just">
              <a:lnSpc>
                <a:spcPct val="125000"/>
              </a:lnSpc>
              <a:spcBef>
                <a:spcPts val="600"/>
              </a:spcBef>
            </a:pPr>
            <a:r>
              <a:rPr lang="en-US" sz="2400" dirty="0">
                <a:latin typeface="Georgia" pitchFamily="18" charset="0"/>
              </a:rPr>
              <a:t>					</a:t>
            </a:r>
            <a:r>
              <a:rPr lang="en-US" sz="2400" dirty="0" smtClean="0">
                <a:latin typeface="Georgia" pitchFamily="18" charset="0"/>
              </a:rPr>
              <a:t>        OR</a:t>
            </a:r>
            <a:endParaRPr lang="en-US" sz="2400" dirty="0">
              <a:latin typeface="Georgia" pitchFamily="18" charset="0"/>
            </a:endParaRPr>
          </a:p>
          <a:p>
            <a:pPr marL="93662" algn="just">
              <a:lnSpc>
                <a:spcPct val="125000"/>
              </a:lnSpc>
              <a:spcBef>
                <a:spcPts val="600"/>
              </a:spcBef>
            </a:pPr>
            <a:r>
              <a:rPr lang="en-US" sz="2400" dirty="0">
                <a:latin typeface="Georgia" pitchFamily="18" charset="0"/>
              </a:rPr>
              <a:t>				</a:t>
            </a:r>
            <a:r>
              <a:rPr lang="en-US" sz="2400" dirty="0" smtClean="0">
                <a:latin typeface="Georgia" pitchFamily="18" charset="0"/>
              </a:rPr>
              <a:t>    EXPRESSION</a:t>
            </a:r>
            <a:r>
              <a:rPr lang="en-US" sz="2400" dirty="0">
                <a:latin typeface="Georgia" pitchFamily="18" charset="0"/>
              </a:rPr>
              <a:t>;</a:t>
            </a:r>
          </a:p>
        </p:txBody>
      </p:sp>
      <p:sp>
        <p:nvSpPr>
          <p:cNvPr id="3" name="Left Brace 2"/>
          <p:cNvSpPr/>
          <p:nvPr/>
        </p:nvSpPr>
        <p:spPr>
          <a:xfrm>
            <a:off x="3419872" y="3645024"/>
            <a:ext cx="504056" cy="252028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7166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3785652"/>
          </a:xfrm>
          <a:prstGeom prst="rect">
            <a:avLst/>
          </a:prstGeom>
        </p:spPr>
        <p:txBody>
          <a:bodyPr wrap="square">
            <a:spAutoFit/>
          </a:bodyPr>
          <a:lstStyle/>
          <a:p>
            <a:pPr marL="93662" algn="just">
              <a:lnSpc>
                <a:spcPct val="125000"/>
              </a:lnSpc>
              <a:spcBef>
                <a:spcPts val="1200"/>
              </a:spcBef>
            </a:pPr>
            <a:r>
              <a:rPr lang="en-US" sz="2400" b="1" dirty="0">
                <a:solidFill>
                  <a:srgbClr val="002060"/>
                </a:solidFill>
                <a:latin typeface="Georgia" pitchFamily="18" charset="0"/>
              </a:rPr>
              <a:t>Assignment Operators- </a:t>
            </a:r>
            <a:endParaRPr lang="en-US" sz="2400" b="1" dirty="0" smtClean="0">
              <a:solidFill>
                <a:srgbClr val="002060"/>
              </a:solidFill>
              <a:latin typeface="Georgia" pitchFamily="18" charset="0"/>
            </a:endParaRPr>
          </a:p>
          <a:p>
            <a:pPr marL="630238" indent="-538163" algn="just">
              <a:lnSpc>
                <a:spcPct val="125000"/>
              </a:lnSpc>
              <a:spcBef>
                <a:spcPts val="1200"/>
              </a:spcBef>
              <a:buFont typeface="Wingdings" pitchFamily="2" charset="2"/>
              <a:buChar char="v"/>
            </a:pPr>
            <a:r>
              <a:rPr lang="en-US" sz="2400" dirty="0">
                <a:latin typeface="Georgia" pitchFamily="18" charset="0"/>
              </a:rPr>
              <a:t>In Assignment Statement there must be only one variable name that can appear on the left-hand-side of = or := sign and can hold only one value of RHS at a time. </a:t>
            </a:r>
            <a:endParaRPr lang="en-US" sz="2400" dirty="0" smtClean="0">
              <a:latin typeface="Georgia" pitchFamily="18" charset="0"/>
            </a:endParaRPr>
          </a:p>
          <a:p>
            <a:pPr marL="630238" indent="-538163" algn="just">
              <a:lnSpc>
                <a:spcPct val="125000"/>
              </a:lnSpc>
              <a:spcBef>
                <a:spcPts val="1200"/>
              </a:spcBef>
              <a:buFont typeface="Wingdings" pitchFamily="2" charset="2"/>
              <a:buChar char="v"/>
            </a:pPr>
            <a:r>
              <a:rPr lang="en-US" sz="2400" dirty="0" smtClean="0">
                <a:latin typeface="Georgia" pitchFamily="18" charset="0"/>
              </a:rPr>
              <a:t>The </a:t>
            </a:r>
            <a:r>
              <a:rPr lang="en-US" sz="2400" dirty="0">
                <a:latin typeface="Georgia" pitchFamily="18" charset="0"/>
              </a:rPr>
              <a:t>expression may be constant, variable or an expression. </a:t>
            </a:r>
            <a:endParaRPr lang="en-US" sz="2400" dirty="0" smtClean="0">
              <a:latin typeface="Georgia" pitchFamily="18" charset="0"/>
            </a:endParaRPr>
          </a:p>
          <a:p>
            <a:pPr marL="630238" indent="-538163" algn="just">
              <a:lnSpc>
                <a:spcPct val="125000"/>
              </a:lnSpc>
              <a:spcBef>
                <a:spcPts val="1200"/>
              </a:spcBef>
              <a:buFont typeface="Wingdings" pitchFamily="2" charset="2"/>
              <a:buChar char="v"/>
            </a:pPr>
            <a:r>
              <a:rPr lang="en-US" sz="2400" dirty="0" smtClean="0">
                <a:latin typeface="Georgia" pitchFamily="18" charset="0"/>
              </a:rPr>
              <a:t>The </a:t>
            </a:r>
            <a:r>
              <a:rPr lang="en-US" sz="2400" dirty="0">
                <a:latin typeface="Georgia" pitchFamily="18" charset="0"/>
              </a:rPr>
              <a:t>expression is evaluated and the resulting value is assigned to the LHS of = sign variable.</a:t>
            </a:r>
          </a:p>
        </p:txBody>
      </p:sp>
    </p:spTree>
    <p:extLst>
      <p:ext uri="{BB962C8B-B14F-4D97-AF65-F5344CB8AC3E}">
        <p14:creationId xmlns:p14="http://schemas.microsoft.com/office/powerpoint/2010/main" val="3649928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1785104"/>
          </a:xfrm>
          <a:prstGeom prst="rect">
            <a:avLst/>
          </a:prstGeom>
        </p:spPr>
        <p:txBody>
          <a:bodyPr wrap="square">
            <a:spAutoFit/>
          </a:bodyPr>
          <a:lstStyle/>
          <a:p>
            <a:pPr marL="93662" algn="just">
              <a:lnSpc>
                <a:spcPct val="125000"/>
              </a:lnSpc>
              <a:spcBef>
                <a:spcPts val="1200"/>
              </a:spcBef>
            </a:pPr>
            <a:r>
              <a:rPr lang="en-US" sz="2400" b="1" dirty="0">
                <a:solidFill>
                  <a:srgbClr val="002060"/>
                </a:solidFill>
                <a:latin typeface="Georgia" pitchFamily="18" charset="0"/>
              </a:rPr>
              <a:t>Assignment Operators- </a:t>
            </a:r>
            <a:endParaRPr lang="en-US" sz="2400" b="1" dirty="0" smtClean="0">
              <a:solidFill>
                <a:srgbClr val="002060"/>
              </a:solidFill>
              <a:latin typeface="Georgia" pitchFamily="18" charset="0"/>
            </a:endParaRPr>
          </a:p>
          <a:p>
            <a:pPr marL="630238" indent="-538163" algn="just">
              <a:lnSpc>
                <a:spcPct val="125000"/>
              </a:lnSpc>
              <a:spcBef>
                <a:spcPts val="1200"/>
              </a:spcBef>
              <a:buFont typeface="Wingdings" pitchFamily="2" charset="2"/>
              <a:buChar char="v"/>
            </a:pPr>
            <a:r>
              <a:rPr lang="en-US" sz="2400" dirty="0" smtClean="0">
                <a:latin typeface="Georgia" pitchFamily="18" charset="0"/>
              </a:rPr>
              <a:t>For example,</a:t>
            </a:r>
          </a:p>
          <a:p>
            <a:pPr marL="92075" algn="just">
              <a:lnSpc>
                <a:spcPct val="125000"/>
              </a:lnSpc>
              <a:spcBef>
                <a:spcPts val="1200"/>
              </a:spcBef>
            </a:pPr>
            <a:endParaRPr lang="en-US" sz="2400" dirty="0">
              <a:latin typeface="Georg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60612464"/>
              </p:ext>
            </p:extLst>
          </p:nvPr>
        </p:nvGraphicFramePr>
        <p:xfrm>
          <a:off x="719572" y="1988840"/>
          <a:ext cx="7704855" cy="2448272"/>
        </p:xfrm>
        <a:graphic>
          <a:graphicData uri="http://schemas.openxmlformats.org/drawingml/2006/table">
            <a:tbl>
              <a:tblPr firstRow="1" bandRow="1">
                <a:tableStyleId>{10A1B5D5-9B99-4C35-A422-299274C87663}</a:tableStyleId>
              </a:tblPr>
              <a:tblGrid>
                <a:gridCol w="2568285"/>
                <a:gridCol w="2568285"/>
                <a:gridCol w="2568285"/>
              </a:tblGrid>
              <a:tr h="370840">
                <a:tc>
                  <a:txBody>
                    <a:bodyPr/>
                    <a:lstStyle/>
                    <a:p>
                      <a:pPr algn="ctr">
                        <a:spcBef>
                          <a:spcPts val="600"/>
                        </a:spcBef>
                        <a:spcAft>
                          <a:spcPts val="600"/>
                        </a:spcAft>
                      </a:pPr>
                      <a:r>
                        <a:rPr lang="en-IN" sz="2400" dirty="0" smtClean="0">
                          <a:latin typeface="Georgia" pitchFamily="18" charset="0"/>
                        </a:rPr>
                        <a:t>C/C++/JAVA</a:t>
                      </a:r>
                      <a:endParaRPr lang="en-IN" sz="2400" dirty="0">
                        <a:latin typeface="Georgia" pitchFamily="18" charset="0"/>
                      </a:endParaRPr>
                    </a:p>
                  </a:txBody>
                  <a:tcPr/>
                </a:tc>
                <a:tc>
                  <a:txBody>
                    <a:bodyPr/>
                    <a:lstStyle/>
                    <a:p>
                      <a:pPr algn="ctr">
                        <a:spcBef>
                          <a:spcPts val="600"/>
                        </a:spcBef>
                        <a:spcAft>
                          <a:spcPts val="600"/>
                        </a:spcAft>
                      </a:pPr>
                      <a:r>
                        <a:rPr lang="en-IN" sz="2400" dirty="0" smtClean="0">
                          <a:latin typeface="Georgia" pitchFamily="18" charset="0"/>
                        </a:rPr>
                        <a:t>FORTRAN</a:t>
                      </a:r>
                      <a:endParaRPr lang="en-IN" sz="2400" dirty="0">
                        <a:latin typeface="Georgia" pitchFamily="18" charset="0"/>
                      </a:endParaRPr>
                    </a:p>
                  </a:txBody>
                  <a:tcPr/>
                </a:tc>
                <a:tc>
                  <a:txBody>
                    <a:bodyPr/>
                    <a:lstStyle/>
                    <a:p>
                      <a:pPr algn="ctr">
                        <a:spcBef>
                          <a:spcPts val="600"/>
                        </a:spcBef>
                        <a:spcAft>
                          <a:spcPts val="600"/>
                        </a:spcAft>
                      </a:pPr>
                      <a:r>
                        <a:rPr lang="en-IN" sz="2400" dirty="0" smtClean="0">
                          <a:latin typeface="Georgia" pitchFamily="18" charset="0"/>
                        </a:rPr>
                        <a:t>PL/SQL</a:t>
                      </a:r>
                      <a:endParaRPr lang="en-IN" sz="2400" dirty="0">
                        <a:latin typeface="Georgia" pitchFamily="18" charset="0"/>
                      </a:endParaRPr>
                    </a:p>
                  </a:txBody>
                  <a:tcPr/>
                </a:tc>
              </a:tr>
              <a:tr h="622920">
                <a:tc>
                  <a:txBody>
                    <a:bodyPr/>
                    <a:lstStyle/>
                    <a:p>
                      <a:pPr>
                        <a:spcBef>
                          <a:spcPts val="600"/>
                        </a:spcBef>
                        <a:spcAft>
                          <a:spcPts val="600"/>
                        </a:spcAft>
                      </a:pPr>
                      <a:r>
                        <a:rPr lang="en-IN" sz="2400" dirty="0" smtClean="0">
                          <a:latin typeface="Georgia" pitchFamily="18" charset="0"/>
                        </a:rPr>
                        <a:t>a = 6;</a:t>
                      </a:r>
                      <a:endParaRPr lang="en-IN" sz="2400" dirty="0">
                        <a:latin typeface="Georgia" pitchFamily="18" charset="0"/>
                      </a:endParaRPr>
                    </a:p>
                  </a:txBody>
                  <a:tcPr/>
                </a:tc>
                <a:tc>
                  <a:txBody>
                    <a:bodyPr/>
                    <a:lstStyle/>
                    <a:p>
                      <a:pPr>
                        <a:spcBef>
                          <a:spcPts val="600"/>
                        </a:spcBef>
                        <a:spcAft>
                          <a:spcPts val="600"/>
                        </a:spcAft>
                      </a:pPr>
                      <a:r>
                        <a:rPr lang="en-IN" sz="2400" dirty="0" smtClean="0">
                          <a:latin typeface="Georgia" pitchFamily="18" charset="0"/>
                        </a:rPr>
                        <a:t>a = 6</a:t>
                      </a:r>
                      <a:endParaRPr lang="en-IN" sz="2400" dirty="0">
                        <a:latin typeface="Georgia" pitchFamily="18" charset="0"/>
                      </a:endParaRPr>
                    </a:p>
                  </a:txBody>
                  <a:tcPr/>
                </a:tc>
                <a:tc>
                  <a:txBody>
                    <a:bodyPr/>
                    <a:lstStyle/>
                    <a:p>
                      <a:pPr>
                        <a:spcBef>
                          <a:spcPts val="600"/>
                        </a:spcBef>
                        <a:spcAft>
                          <a:spcPts val="600"/>
                        </a:spcAft>
                      </a:pPr>
                      <a:r>
                        <a:rPr lang="en-IN" sz="2400" dirty="0" smtClean="0">
                          <a:latin typeface="Georgia" pitchFamily="18" charset="0"/>
                        </a:rPr>
                        <a:t>a := 6;</a:t>
                      </a:r>
                      <a:endParaRPr lang="en-IN" sz="2400" dirty="0">
                        <a:latin typeface="Georgia" pitchFamily="18" charset="0"/>
                      </a:endParaRPr>
                    </a:p>
                  </a:txBody>
                  <a:tcPr/>
                </a:tc>
              </a:tr>
              <a:tr h="648072">
                <a:tc>
                  <a:txBody>
                    <a:bodyPr/>
                    <a:lstStyle/>
                    <a:p>
                      <a:pPr>
                        <a:spcBef>
                          <a:spcPts val="600"/>
                        </a:spcBef>
                        <a:spcAft>
                          <a:spcPts val="600"/>
                        </a:spcAft>
                      </a:pPr>
                      <a:r>
                        <a:rPr lang="en-IN" sz="2400" dirty="0" smtClean="0">
                          <a:latin typeface="Georgia" pitchFamily="18" charset="0"/>
                        </a:rPr>
                        <a:t>b = a;</a:t>
                      </a:r>
                      <a:endParaRPr lang="en-IN" sz="2400" dirty="0">
                        <a:latin typeface="Georgia" pitchFamily="18" charset="0"/>
                      </a:endParaRPr>
                    </a:p>
                  </a:txBody>
                  <a:tcPr/>
                </a:tc>
                <a:tc>
                  <a:txBody>
                    <a:bodyPr/>
                    <a:lstStyle/>
                    <a:p>
                      <a:pPr>
                        <a:spcBef>
                          <a:spcPts val="600"/>
                        </a:spcBef>
                        <a:spcAft>
                          <a:spcPts val="600"/>
                        </a:spcAft>
                      </a:pPr>
                      <a:r>
                        <a:rPr lang="en-IN" sz="2400" dirty="0" smtClean="0">
                          <a:latin typeface="Georgia" pitchFamily="18" charset="0"/>
                        </a:rPr>
                        <a:t>b = a</a:t>
                      </a:r>
                      <a:endParaRPr lang="en-IN" sz="2400" dirty="0">
                        <a:latin typeface="Georgia" pitchFamily="18" charset="0"/>
                      </a:endParaRPr>
                    </a:p>
                  </a:txBody>
                  <a:tcPr/>
                </a:tc>
                <a:tc>
                  <a:txBody>
                    <a:bodyPr/>
                    <a:lstStyle/>
                    <a:p>
                      <a:pPr>
                        <a:spcBef>
                          <a:spcPts val="600"/>
                        </a:spcBef>
                        <a:spcAft>
                          <a:spcPts val="600"/>
                        </a:spcAft>
                      </a:pPr>
                      <a:r>
                        <a:rPr lang="en-IN" sz="2400" dirty="0" smtClean="0">
                          <a:latin typeface="Georgia" pitchFamily="18" charset="0"/>
                        </a:rPr>
                        <a:t>b := a;</a:t>
                      </a:r>
                      <a:endParaRPr lang="en-IN" sz="2400" dirty="0">
                        <a:latin typeface="Georgia" pitchFamily="18" charset="0"/>
                      </a:endParaRPr>
                    </a:p>
                  </a:txBody>
                  <a:tcPr/>
                </a:tc>
              </a:tr>
              <a:tr h="720080">
                <a:tc>
                  <a:txBody>
                    <a:bodyPr/>
                    <a:lstStyle/>
                    <a:p>
                      <a:pPr>
                        <a:spcBef>
                          <a:spcPts val="600"/>
                        </a:spcBef>
                        <a:spcAft>
                          <a:spcPts val="600"/>
                        </a:spcAft>
                      </a:pPr>
                      <a:r>
                        <a:rPr lang="en-IN" sz="2400" dirty="0" smtClean="0">
                          <a:latin typeface="Georgia" pitchFamily="18" charset="0"/>
                        </a:rPr>
                        <a:t>c = a +</a:t>
                      </a:r>
                      <a:r>
                        <a:rPr lang="en-IN" sz="2400" baseline="0" dirty="0" smtClean="0">
                          <a:latin typeface="Georgia" pitchFamily="18" charset="0"/>
                        </a:rPr>
                        <a:t> b;</a:t>
                      </a:r>
                      <a:endParaRPr lang="en-IN" sz="2400" dirty="0">
                        <a:latin typeface="Georgia" pitchFamily="18" charset="0"/>
                      </a:endParaRPr>
                    </a:p>
                  </a:txBody>
                  <a:tcPr/>
                </a:tc>
                <a:tc>
                  <a:txBody>
                    <a:bodyPr/>
                    <a:lstStyle/>
                    <a:p>
                      <a:pPr>
                        <a:spcBef>
                          <a:spcPts val="600"/>
                        </a:spcBef>
                        <a:spcAft>
                          <a:spcPts val="600"/>
                        </a:spcAft>
                      </a:pPr>
                      <a:r>
                        <a:rPr lang="en-IN" sz="2400" dirty="0" smtClean="0">
                          <a:latin typeface="Georgia" pitchFamily="18" charset="0"/>
                        </a:rPr>
                        <a:t>c = a + b</a:t>
                      </a:r>
                      <a:endParaRPr lang="en-IN" sz="2400" dirty="0">
                        <a:latin typeface="Georgia" pitchFamily="18" charset="0"/>
                      </a:endParaRPr>
                    </a:p>
                  </a:txBody>
                  <a:tcPr/>
                </a:tc>
                <a:tc>
                  <a:txBody>
                    <a:bodyPr/>
                    <a:lstStyle/>
                    <a:p>
                      <a:pPr>
                        <a:spcBef>
                          <a:spcPts val="600"/>
                        </a:spcBef>
                        <a:spcAft>
                          <a:spcPts val="600"/>
                        </a:spcAft>
                      </a:pPr>
                      <a:r>
                        <a:rPr lang="en-IN" sz="2400" dirty="0" smtClean="0">
                          <a:latin typeface="Georgia" pitchFamily="18" charset="0"/>
                        </a:rPr>
                        <a:t>c := a + b;</a:t>
                      </a:r>
                      <a:endParaRPr lang="en-IN" sz="2400" dirty="0">
                        <a:latin typeface="Georgia" pitchFamily="18" charset="0"/>
                      </a:endParaRPr>
                    </a:p>
                  </a:txBody>
                  <a:tcPr/>
                </a:tc>
              </a:tr>
            </a:tbl>
          </a:graphicData>
        </a:graphic>
      </p:graphicFrame>
    </p:spTree>
    <p:extLst>
      <p:ext uri="{BB962C8B-B14F-4D97-AF65-F5344CB8AC3E}">
        <p14:creationId xmlns:p14="http://schemas.microsoft.com/office/powerpoint/2010/main" val="1665406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5555367"/>
          </a:xfrm>
          <a:prstGeom prst="rect">
            <a:avLst/>
          </a:prstGeom>
        </p:spPr>
        <p:txBody>
          <a:bodyPr wrap="square">
            <a:spAutoFit/>
          </a:bodyPr>
          <a:lstStyle/>
          <a:p>
            <a:pPr marL="93662" algn="just">
              <a:lnSpc>
                <a:spcPct val="125000"/>
              </a:lnSpc>
              <a:spcBef>
                <a:spcPts val="1200"/>
              </a:spcBef>
            </a:pPr>
            <a:r>
              <a:rPr lang="en-US" sz="2400" b="1" dirty="0">
                <a:solidFill>
                  <a:srgbClr val="002060"/>
                </a:solidFill>
                <a:latin typeface="Georgia" pitchFamily="18" charset="0"/>
              </a:rPr>
              <a:t>Assignment Operators- </a:t>
            </a:r>
            <a:endParaRPr lang="en-US" sz="2400" b="1" dirty="0" smtClean="0">
              <a:solidFill>
                <a:srgbClr val="002060"/>
              </a:solidFill>
              <a:latin typeface="Georgia" pitchFamily="18" charset="0"/>
            </a:endParaRPr>
          </a:p>
          <a:p>
            <a:pPr marL="92075" algn="just">
              <a:lnSpc>
                <a:spcPct val="125000"/>
              </a:lnSpc>
              <a:spcBef>
                <a:spcPts val="1200"/>
              </a:spcBef>
            </a:pPr>
            <a:r>
              <a:rPr lang="en-US" sz="2400" b="1" dirty="0">
                <a:solidFill>
                  <a:srgbClr val="00B0F0"/>
                </a:solidFill>
                <a:latin typeface="Georgia" pitchFamily="18" charset="0"/>
              </a:rPr>
              <a:t>Multiple Assignments</a:t>
            </a:r>
            <a:r>
              <a:rPr lang="en-US" sz="2400" dirty="0">
                <a:latin typeface="Georgia" pitchFamily="18" charset="0"/>
              </a:rPr>
              <a:t>- Some languages also support to initialize more than one variable using single value or expression.</a:t>
            </a:r>
          </a:p>
          <a:p>
            <a:pPr marL="92075" algn="just">
              <a:lnSpc>
                <a:spcPct val="125000"/>
              </a:lnSpc>
              <a:spcBef>
                <a:spcPts val="1200"/>
              </a:spcBef>
            </a:pPr>
            <a:r>
              <a:rPr lang="en-US" sz="2400" b="1" dirty="0">
                <a:latin typeface="Georgia" pitchFamily="18" charset="0"/>
              </a:rPr>
              <a:t>General Syntax-</a:t>
            </a:r>
            <a:endParaRPr lang="en-US" sz="2000" b="1" dirty="0">
              <a:latin typeface="Georgia" pitchFamily="18" charset="0"/>
            </a:endParaRPr>
          </a:p>
          <a:p>
            <a:pPr marL="92075" algn="just">
              <a:lnSpc>
                <a:spcPct val="125000"/>
              </a:lnSpc>
              <a:spcBef>
                <a:spcPts val="1200"/>
              </a:spcBef>
            </a:pPr>
            <a:r>
              <a:rPr lang="en-US" sz="2000" dirty="0">
                <a:latin typeface="Georgia" pitchFamily="18" charset="0"/>
              </a:rPr>
              <a:t>						CONSTANT VALUE</a:t>
            </a:r>
          </a:p>
          <a:p>
            <a:pPr marL="92075" algn="just">
              <a:lnSpc>
                <a:spcPct val="125000"/>
              </a:lnSpc>
              <a:spcBef>
                <a:spcPts val="1200"/>
              </a:spcBef>
            </a:pPr>
            <a:r>
              <a:rPr lang="en-US" sz="2000" dirty="0">
                <a:latin typeface="Georgia" pitchFamily="18" charset="0"/>
              </a:rPr>
              <a:t>							</a:t>
            </a:r>
            <a:r>
              <a:rPr lang="en-US" sz="2000" dirty="0" smtClean="0">
                <a:latin typeface="Georgia" pitchFamily="18" charset="0"/>
              </a:rPr>
              <a:t>OR</a:t>
            </a:r>
            <a:endParaRPr lang="en-US" sz="2000" dirty="0">
              <a:latin typeface="Georgia" pitchFamily="18" charset="0"/>
            </a:endParaRPr>
          </a:p>
          <a:p>
            <a:pPr marL="92075">
              <a:lnSpc>
                <a:spcPct val="125000"/>
              </a:lnSpc>
              <a:spcBef>
                <a:spcPts val="1200"/>
              </a:spcBef>
            </a:pPr>
            <a:r>
              <a:rPr lang="en-US" sz="2000" dirty="0">
                <a:latin typeface="Georgia" pitchFamily="18" charset="0"/>
              </a:rPr>
              <a:t>Variable_name1 = variable_name2 = …. = 	</a:t>
            </a:r>
            <a:r>
              <a:rPr lang="en-US" sz="2000" dirty="0" smtClean="0">
                <a:latin typeface="Georgia" pitchFamily="18" charset="0"/>
              </a:rPr>
              <a:t>Another initialized </a:t>
            </a:r>
            <a:r>
              <a:rPr lang="en-US" sz="2000" dirty="0">
                <a:latin typeface="Georgia" pitchFamily="18" charset="0"/>
              </a:rPr>
              <a:t>VARIABLE</a:t>
            </a:r>
          </a:p>
          <a:p>
            <a:pPr marL="92075" algn="just">
              <a:lnSpc>
                <a:spcPct val="125000"/>
              </a:lnSpc>
              <a:spcBef>
                <a:spcPts val="1200"/>
              </a:spcBef>
            </a:pPr>
            <a:r>
              <a:rPr lang="en-US" sz="2000" dirty="0">
                <a:latin typeface="Georgia" pitchFamily="18" charset="0"/>
              </a:rPr>
              <a:t>							</a:t>
            </a:r>
            <a:r>
              <a:rPr lang="en-US" sz="2000" dirty="0" smtClean="0">
                <a:latin typeface="Georgia" pitchFamily="18" charset="0"/>
              </a:rPr>
              <a:t>OR</a:t>
            </a:r>
            <a:endParaRPr lang="en-US" sz="2000" dirty="0">
              <a:latin typeface="Georgia" pitchFamily="18" charset="0"/>
            </a:endParaRPr>
          </a:p>
          <a:p>
            <a:pPr marL="92075" algn="just">
              <a:lnSpc>
                <a:spcPct val="125000"/>
              </a:lnSpc>
              <a:spcBef>
                <a:spcPts val="1200"/>
              </a:spcBef>
            </a:pPr>
            <a:r>
              <a:rPr lang="en-US" sz="2000" dirty="0">
                <a:latin typeface="Georgia" pitchFamily="18" charset="0"/>
              </a:rPr>
              <a:t>						</a:t>
            </a:r>
            <a:r>
              <a:rPr lang="en-US" sz="2000" dirty="0" smtClean="0">
                <a:latin typeface="Georgia" pitchFamily="18" charset="0"/>
              </a:rPr>
              <a:t>EXPRESSION</a:t>
            </a:r>
            <a:r>
              <a:rPr lang="en-US" sz="2000" dirty="0">
                <a:latin typeface="Georgia" pitchFamily="18" charset="0"/>
              </a:rPr>
              <a:t>;</a:t>
            </a:r>
          </a:p>
          <a:p>
            <a:pPr marL="92075" algn="just">
              <a:lnSpc>
                <a:spcPct val="125000"/>
              </a:lnSpc>
              <a:spcBef>
                <a:spcPts val="1200"/>
              </a:spcBef>
            </a:pPr>
            <a:endParaRPr lang="en-US" sz="2400" dirty="0">
              <a:latin typeface="Georgia" pitchFamily="18" charset="0"/>
            </a:endParaRPr>
          </a:p>
        </p:txBody>
      </p:sp>
      <p:sp>
        <p:nvSpPr>
          <p:cNvPr id="4" name="Left Brace 3"/>
          <p:cNvSpPr/>
          <p:nvPr/>
        </p:nvSpPr>
        <p:spPr>
          <a:xfrm>
            <a:off x="5076056" y="3068960"/>
            <a:ext cx="360040" cy="259228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380128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39552" y="116632"/>
            <a:ext cx="8064896"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High Level Programming Language</a:t>
            </a:r>
            <a:endParaRPr lang="en-IN" sz="3200" b="1" i="1" dirty="0">
              <a:solidFill>
                <a:srgbClr val="E60000"/>
              </a:solidFill>
              <a:latin typeface="Bookman Old Style" pitchFamily="18" charset="0"/>
            </a:endParaRPr>
          </a:p>
        </p:txBody>
      </p:sp>
      <p:sp>
        <p:nvSpPr>
          <p:cNvPr id="8" name="Rectangle 7"/>
          <p:cNvSpPr/>
          <p:nvPr/>
        </p:nvSpPr>
        <p:spPr>
          <a:xfrm>
            <a:off x="0" y="1028343"/>
            <a:ext cx="9144000" cy="3631763"/>
          </a:xfrm>
          <a:prstGeom prst="rect">
            <a:avLst/>
          </a:prstGeom>
        </p:spPr>
        <p:txBody>
          <a:bodyPr wrap="square">
            <a:spAutoFit/>
          </a:bodyPr>
          <a:lstStyle/>
          <a:p>
            <a:pPr marL="342900" indent="-342900" algn="just">
              <a:lnSpc>
                <a:spcPct val="125000"/>
              </a:lnSpc>
              <a:spcBef>
                <a:spcPts val="1200"/>
              </a:spcBef>
              <a:buFont typeface="Wingdings" pitchFamily="2" charset="2"/>
              <a:buChar char="Ø"/>
            </a:pPr>
            <a:r>
              <a:rPr lang="en-US" sz="2400" dirty="0">
                <a:latin typeface="Georgia" pitchFamily="18" charset="0"/>
              </a:rPr>
              <a:t>Programming languages can also be classified as high-level or low-level. </a:t>
            </a:r>
            <a:endParaRPr lang="en-US" sz="2400" dirty="0" smtClean="0">
              <a:latin typeface="Georgia" pitchFamily="18" charset="0"/>
            </a:endParaRPr>
          </a:p>
          <a:p>
            <a:pPr marL="342900" indent="-342900" algn="just">
              <a:lnSpc>
                <a:spcPct val="125000"/>
              </a:lnSpc>
              <a:spcBef>
                <a:spcPts val="1200"/>
              </a:spcBef>
              <a:buFont typeface="Wingdings" pitchFamily="2" charset="2"/>
              <a:buChar char="Ø"/>
            </a:pPr>
            <a:r>
              <a:rPr lang="en-US" sz="2400" dirty="0" smtClean="0">
                <a:latin typeface="Georgia" pitchFamily="18" charset="0"/>
              </a:rPr>
              <a:t>Low-level </a:t>
            </a:r>
            <a:r>
              <a:rPr lang="en-US" sz="2400" dirty="0">
                <a:latin typeface="Georgia" pitchFamily="18" charset="0"/>
              </a:rPr>
              <a:t>languages address the computer in a way that it can understand directly, but they are very far from human language. </a:t>
            </a:r>
            <a:endParaRPr lang="en-US" sz="2400" dirty="0" smtClean="0">
              <a:latin typeface="Georgia" pitchFamily="18" charset="0"/>
            </a:endParaRPr>
          </a:p>
          <a:p>
            <a:pPr marL="342900" indent="-342900" algn="just">
              <a:lnSpc>
                <a:spcPct val="125000"/>
              </a:lnSpc>
              <a:spcBef>
                <a:spcPts val="1200"/>
              </a:spcBef>
              <a:buFont typeface="Wingdings" pitchFamily="2" charset="2"/>
              <a:buChar char="Ø"/>
            </a:pPr>
            <a:r>
              <a:rPr lang="en-US" sz="2400" dirty="0" smtClean="0">
                <a:latin typeface="Georgia" pitchFamily="18" charset="0"/>
              </a:rPr>
              <a:t>High-level </a:t>
            </a:r>
            <a:r>
              <a:rPr lang="en-US" sz="2400" dirty="0">
                <a:latin typeface="Georgia" pitchFamily="18" charset="0"/>
              </a:rPr>
              <a:t>languages deal in concepts that humans devise and can understand, but they must be translated using compilers into machine language.</a:t>
            </a:r>
          </a:p>
        </p:txBody>
      </p:sp>
    </p:spTree>
    <p:extLst>
      <p:ext uri="{BB962C8B-B14F-4D97-AF65-F5344CB8AC3E}">
        <p14:creationId xmlns:p14="http://schemas.microsoft.com/office/powerpoint/2010/main" val="1081266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5016758"/>
          </a:xfrm>
          <a:prstGeom prst="rect">
            <a:avLst/>
          </a:prstGeom>
        </p:spPr>
        <p:txBody>
          <a:bodyPr wrap="square">
            <a:spAutoFit/>
          </a:bodyPr>
          <a:lstStyle/>
          <a:p>
            <a:pPr marL="93662" algn="just">
              <a:lnSpc>
                <a:spcPct val="125000"/>
              </a:lnSpc>
              <a:spcBef>
                <a:spcPts val="1200"/>
              </a:spcBef>
            </a:pPr>
            <a:r>
              <a:rPr lang="en-US" sz="2400" b="1" dirty="0">
                <a:solidFill>
                  <a:srgbClr val="002060"/>
                </a:solidFill>
                <a:latin typeface="Georgia" pitchFamily="18" charset="0"/>
              </a:rPr>
              <a:t>Assignment Operators- </a:t>
            </a:r>
            <a:endParaRPr lang="en-US" sz="2400" b="1" dirty="0" smtClean="0">
              <a:solidFill>
                <a:srgbClr val="002060"/>
              </a:solidFill>
              <a:latin typeface="Georgia" pitchFamily="18" charset="0"/>
            </a:endParaRPr>
          </a:p>
          <a:p>
            <a:pPr marL="92075" algn="just">
              <a:lnSpc>
                <a:spcPct val="125000"/>
              </a:lnSpc>
              <a:spcBef>
                <a:spcPts val="1200"/>
              </a:spcBef>
            </a:pPr>
            <a:r>
              <a:rPr lang="en-US" sz="2400" b="1" dirty="0">
                <a:solidFill>
                  <a:srgbClr val="00B0F0"/>
                </a:solidFill>
                <a:latin typeface="Georgia" pitchFamily="18" charset="0"/>
              </a:rPr>
              <a:t>Multiple Assignments</a:t>
            </a:r>
            <a:r>
              <a:rPr lang="en-US" sz="2400" dirty="0">
                <a:latin typeface="Georgia" pitchFamily="18" charset="0"/>
              </a:rPr>
              <a:t>- </a:t>
            </a:r>
            <a:endParaRPr lang="en-US" sz="2400" dirty="0" smtClean="0">
              <a:latin typeface="Georgia" pitchFamily="18" charset="0"/>
            </a:endParaRPr>
          </a:p>
          <a:p>
            <a:pPr marL="92075" algn="just">
              <a:lnSpc>
                <a:spcPct val="125000"/>
              </a:lnSpc>
              <a:spcBef>
                <a:spcPts val="1200"/>
              </a:spcBef>
            </a:pPr>
            <a:r>
              <a:rPr lang="en-US" sz="2400" dirty="0">
                <a:latin typeface="Georgia" pitchFamily="18" charset="0"/>
              </a:rPr>
              <a:t>Example- In C/ C++/ JAVA</a:t>
            </a:r>
          </a:p>
          <a:p>
            <a:pPr marL="92075" algn="just">
              <a:lnSpc>
                <a:spcPct val="125000"/>
              </a:lnSpc>
              <a:spcBef>
                <a:spcPts val="1200"/>
              </a:spcBef>
            </a:pPr>
            <a:r>
              <a:rPr lang="en-US" sz="2400" dirty="0">
                <a:latin typeface="Georgia" pitchFamily="18" charset="0"/>
              </a:rPr>
              <a:t>		</a:t>
            </a:r>
            <a:r>
              <a:rPr lang="en-US" sz="2400" dirty="0" err="1">
                <a:latin typeface="Georgia" pitchFamily="18" charset="0"/>
              </a:rPr>
              <a:t>int</a:t>
            </a:r>
            <a:r>
              <a:rPr lang="en-US" sz="2400" dirty="0">
                <a:latin typeface="Georgia" pitchFamily="18" charset="0"/>
              </a:rPr>
              <a:t> a, e, i, o, u, vowel;</a:t>
            </a:r>
          </a:p>
          <a:p>
            <a:pPr marL="92075" algn="just">
              <a:lnSpc>
                <a:spcPct val="125000"/>
              </a:lnSpc>
              <a:spcBef>
                <a:spcPts val="1200"/>
              </a:spcBef>
            </a:pPr>
            <a:r>
              <a:rPr lang="en-US" sz="2400" dirty="0">
                <a:latin typeface="Georgia" pitchFamily="18" charset="0"/>
              </a:rPr>
              <a:t>		a = e = i = o = u = 0;</a:t>
            </a:r>
          </a:p>
          <a:p>
            <a:pPr marL="92075" algn="just">
              <a:lnSpc>
                <a:spcPct val="125000"/>
              </a:lnSpc>
              <a:spcBef>
                <a:spcPts val="1200"/>
              </a:spcBef>
            </a:pPr>
            <a:r>
              <a:rPr lang="en-US" sz="2400" dirty="0">
                <a:latin typeface="Georgia" pitchFamily="18" charset="0"/>
              </a:rPr>
              <a:t>	In the above statement, the variable a, e, i, o, u is initialized with the value 0 in a single statement using multiple assignment statement instead of writing five different statements for assigning the value separately. </a:t>
            </a:r>
          </a:p>
        </p:txBody>
      </p:sp>
    </p:spTree>
    <p:extLst>
      <p:ext uri="{BB962C8B-B14F-4D97-AF65-F5344CB8AC3E}">
        <p14:creationId xmlns:p14="http://schemas.microsoft.com/office/powerpoint/2010/main" val="1761980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5632311"/>
          </a:xfrm>
          <a:prstGeom prst="rect">
            <a:avLst/>
          </a:prstGeom>
        </p:spPr>
        <p:txBody>
          <a:bodyPr wrap="square">
            <a:spAutoFit/>
          </a:bodyPr>
          <a:lstStyle/>
          <a:p>
            <a:pPr marL="93662" algn="just">
              <a:lnSpc>
                <a:spcPct val="125000"/>
              </a:lnSpc>
              <a:spcBef>
                <a:spcPts val="1200"/>
              </a:spcBef>
            </a:pPr>
            <a:r>
              <a:rPr lang="en-US" sz="2400" b="1" dirty="0" smtClean="0">
                <a:solidFill>
                  <a:srgbClr val="002060"/>
                </a:solidFill>
                <a:latin typeface="Georgia" pitchFamily="18" charset="0"/>
              </a:rPr>
              <a:t>Arithmetic </a:t>
            </a:r>
            <a:r>
              <a:rPr lang="en-US" sz="2400" b="1" dirty="0">
                <a:solidFill>
                  <a:srgbClr val="002060"/>
                </a:solidFill>
                <a:latin typeface="Georgia" pitchFamily="18" charset="0"/>
              </a:rPr>
              <a:t>Operators- </a:t>
            </a:r>
            <a:r>
              <a:rPr lang="en-US" sz="2400" dirty="0" smtClean="0">
                <a:latin typeface="Georgia" pitchFamily="18" charset="0"/>
              </a:rPr>
              <a:t>These </a:t>
            </a:r>
            <a:r>
              <a:rPr lang="en-US" sz="2400" dirty="0">
                <a:latin typeface="Georgia" pitchFamily="18" charset="0"/>
              </a:rPr>
              <a:t>are basic operators used to perform basic operation like addition, subtraction. It is also known as binary operator because it requires two variables for evaluation. Arithmetic operators are as follows.</a:t>
            </a:r>
          </a:p>
          <a:p>
            <a:pPr marL="92075" algn="just">
              <a:lnSpc>
                <a:spcPct val="125000"/>
              </a:lnSpc>
              <a:spcBef>
                <a:spcPts val="1200"/>
              </a:spcBef>
            </a:pPr>
            <a:r>
              <a:rPr lang="en-US" sz="2400" dirty="0" smtClean="0">
                <a:latin typeface="Georgia" pitchFamily="18" charset="0"/>
              </a:rPr>
              <a:t>	Operator</a:t>
            </a:r>
            <a:r>
              <a:rPr lang="en-US" sz="2400" dirty="0">
                <a:latin typeface="Georgia" pitchFamily="18" charset="0"/>
              </a:rPr>
              <a:t>		</a:t>
            </a:r>
            <a:r>
              <a:rPr lang="en-US" sz="2400" dirty="0" smtClean="0">
                <a:latin typeface="Georgia" pitchFamily="18" charset="0"/>
              </a:rPr>
              <a:t>Meaning</a:t>
            </a:r>
            <a:r>
              <a:rPr lang="en-US" sz="2400" dirty="0">
                <a:latin typeface="Georgia" pitchFamily="18" charset="0"/>
              </a:rPr>
              <a:t>		</a:t>
            </a:r>
            <a:r>
              <a:rPr lang="en-US" sz="2400" dirty="0" smtClean="0">
                <a:latin typeface="Georgia" pitchFamily="18" charset="0"/>
              </a:rPr>
              <a:t>Example</a:t>
            </a:r>
            <a:endParaRPr lang="en-US" sz="2400" dirty="0">
              <a:latin typeface="Georgia" pitchFamily="18" charset="0"/>
            </a:endParaRPr>
          </a:p>
          <a:p>
            <a:pPr marL="92075" indent="1339850" algn="just">
              <a:lnSpc>
                <a:spcPct val="125000"/>
              </a:lnSpc>
              <a:spcBef>
                <a:spcPts val="1200"/>
              </a:spcBef>
            </a:pPr>
            <a:r>
              <a:rPr lang="en-US" sz="2400" dirty="0">
                <a:latin typeface="Georgia" pitchFamily="18" charset="0"/>
              </a:rPr>
              <a:t>+			Addition		</a:t>
            </a:r>
            <a:r>
              <a:rPr lang="en-US" sz="2400" dirty="0" smtClean="0">
                <a:latin typeface="Georgia" pitchFamily="18" charset="0"/>
              </a:rPr>
              <a:t>4 + 3 = 7</a:t>
            </a:r>
            <a:endParaRPr lang="en-US" sz="2400" dirty="0">
              <a:latin typeface="Georgia" pitchFamily="18" charset="0"/>
            </a:endParaRPr>
          </a:p>
          <a:p>
            <a:pPr marL="92075" indent="1339850" algn="just">
              <a:lnSpc>
                <a:spcPct val="125000"/>
              </a:lnSpc>
              <a:spcBef>
                <a:spcPts val="1200"/>
              </a:spcBef>
            </a:pPr>
            <a:r>
              <a:rPr lang="en-US" sz="2400" dirty="0">
                <a:latin typeface="Georgia" pitchFamily="18" charset="0"/>
              </a:rPr>
              <a:t>-	     		</a:t>
            </a:r>
            <a:r>
              <a:rPr lang="en-US" sz="2400" dirty="0" smtClean="0">
                <a:latin typeface="Georgia" pitchFamily="18" charset="0"/>
              </a:rPr>
              <a:t>Subtraction</a:t>
            </a:r>
            <a:r>
              <a:rPr lang="en-US" sz="2400" dirty="0">
                <a:latin typeface="Georgia" pitchFamily="18" charset="0"/>
              </a:rPr>
              <a:t>		</a:t>
            </a:r>
            <a:r>
              <a:rPr lang="en-US" sz="2400" dirty="0" smtClean="0">
                <a:latin typeface="Georgia" pitchFamily="18" charset="0"/>
              </a:rPr>
              <a:t>4 - 3 = 1</a:t>
            </a:r>
            <a:endParaRPr lang="en-US" sz="2400" dirty="0">
              <a:latin typeface="Georgia" pitchFamily="18" charset="0"/>
            </a:endParaRPr>
          </a:p>
          <a:p>
            <a:pPr marL="92075" indent="1339850" algn="just">
              <a:lnSpc>
                <a:spcPct val="125000"/>
              </a:lnSpc>
              <a:spcBef>
                <a:spcPts val="1200"/>
              </a:spcBef>
            </a:pPr>
            <a:r>
              <a:rPr lang="en-US" sz="2400" dirty="0">
                <a:latin typeface="Georgia" pitchFamily="18" charset="0"/>
              </a:rPr>
              <a:t>/			</a:t>
            </a:r>
            <a:r>
              <a:rPr lang="en-US" sz="2400" dirty="0" smtClean="0">
                <a:latin typeface="Georgia" pitchFamily="18" charset="0"/>
              </a:rPr>
              <a:t>Division</a:t>
            </a:r>
            <a:r>
              <a:rPr lang="en-US" sz="2400" dirty="0">
                <a:latin typeface="Georgia" pitchFamily="18" charset="0"/>
              </a:rPr>
              <a:t>		</a:t>
            </a:r>
            <a:r>
              <a:rPr lang="en-US" sz="2400" dirty="0" smtClean="0">
                <a:latin typeface="Georgia" pitchFamily="18" charset="0"/>
              </a:rPr>
              <a:t>4 / 2 = 2</a:t>
            </a:r>
            <a:endParaRPr lang="en-US" sz="2400" dirty="0">
              <a:latin typeface="Georgia" pitchFamily="18" charset="0"/>
            </a:endParaRPr>
          </a:p>
          <a:p>
            <a:pPr marL="92075" indent="1339850" algn="just">
              <a:lnSpc>
                <a:spcPct val="125000"/>
              </a:lnSpc>
              <a:spcBef>
                <a:spcPts val="1200"/>
              </a:spcBef>
            </a:pPr>
            <a:r>
              <a:rPr lang="en-US" sz="2400" dirty="0">
                <a:latin typeface="Georgia" pitchFamily="18" charset="0"/>
              </a:rPr>
              <a:t>*	     		</a:t>
            </a:r>
            <a:r>
              <a:rPr lang="en-US" sz="2400" dirty="0" smtClean="0">
                <a:latin typeface="Georgia" pitchFamily="18" charset="0"/>
              </a:rPr>
              <a:t>Multiplication</a:t>
            </a:r>
            <a:r>
              <a:rPr lang="en-US" sz="2400" dirty="0">
                <a:latin typeface="Georgia" pitchFamily="18" charset="0"/>
              </a:rPr>
              <a:t>	</a:t>
            </a:r>
            <a:r>
              <a:rPr lang="en-US" sz="2400" dirty="0" smtClean="0">
                <a:latin typeface="Georgia" pitchFamily="18" charset="0"/>
              </a:rPr>
              <a:t>4 * 2 = 8</a:t>
            </a:r>
            <a:endParaRPr lang="en-US" sz="2400" dirty="0">
              <a:latin typeface="Georgia" pitchFamily="18" charset="0"/>
            </a:endParaRPr>
          </a:p>
          <a:p>
            <a:pPr marL="92075" indent="1339850" algn="just">
              <a:lnSpc>
                <a:spcPct val="125000"/>
              </a:lnSpc>
              <a:spcBef>
                <a:spcPts val="1200"/>
              </a:spcBef>
            </a:pPr>
            <a:r>
              <a:rPr lang="en-US" sz="2400" dirty="0">
                <a:latin typeface="Georgia" pitchFamily="18" charset="0"/>
              </a:rPr>
              <a:t>%			Modulus Operator	</a:t>
            </a:r>
            <a:r>
              <a:rPr lang="en-US" sz="2400" dirty="0" smtClean="0">
                <a:latin typeface="Georgia" pitchFamily="18" charset="0"/>
              </a:rPr>
              <a:t>7 % 2 = 1</a:t>
            </a:r>
            <a:endParaRPr lang="en-US" sz="2400" dirty="0">
              <a:latin typeface="Georgia" pitchFamily="18" charset="0"/>
            </a:endParaRPr>
          </a:p>
        </p:txBody>
      </p:sp>
    </p:spTree>
    <p:extLst>
      <p:ext uri="{BB962C8B-B14F-4D97-AF65-F5344CB8AC3E}">
        <p14:creationId xmlns:p14="http://schemas.microsoft.com/office/powerpoint/2010/main" val="10570247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5632311"/>
          </a:xfrm>
          <a:prstGeom prst="rect">
            <a:avLst/>
          </a:prstGeom>
        </p:spPr>
        <p:txBody>
          <a:bodyPr wrap="square">
            <a:spAutoFit/>
          </a:bodyPr>
          <a:lstStyle/>
          <a:p>
            <a:pPr marL="93662" algn="just">
              <a:lnSpc>
                <a:spcPct val="125000"/>
              </a:lnSpc>
              <a:spcBef>
                <a:spcPts val="1200"/>
              </a:spcBef>
            </a:pPr>
            <a:r>
              <a:rPr lang="en-US" sz="2400" b="1" dirty="0" smtClean="0">
                <a:solidFill>
                  <a:srgbClr val="002060"/>
                </a:solidFill>
                <a:latin typeface="Georgia" pitchFamily="18" charset="0"/>
              </a:rPr>
              <a:t>Relational Operators- </a:t>
            </a:r>
            <a:r>
              <a:rPr lang="en-US" sz="2400" dirty="0">
                <a:latin typeface="Georgia" pitchFamily="18" charset="0"/>
              </a:rPr>
              <a:t>Relational operator compares values to see if they are equal or if one of them is greater than the other and so on. Relational operators produce only one or zero result. These are often specified as “true” or “false”</a:t>
            </a:r>
          </a:p>
          <a:p>
            <a:pPr marL="93662" algn="just">
              <a:lnSpc>
                <a:spcPct val="125000"/>
              </a:lnSpc>
              <a:spcBef>
                <a:spcPts val="1200"/>
              </a:spcBef>
            </a:pPr>
            <a:r>
              <a:rPr lang="en-US" sz="2400" dirty="0">
                <a:latin typeface="Georgia" pitchFamily="18" charset="0"/>
              </a:rPr>
              <a:t>Operator	</a:t>
            </a:r>
            <a:r>
              <a:rPr lang="en-US" sz="2400" dirty="0" smtClean="0">
                <a:latin typeface="Georgia" pitchFamily="18" charset="0"/>
              </a:rPr>
              <a:t>Meaning</a:t>
            </a:r>
            <a:r>
              <a:rPr lang="en-US" sz="2400" dirty="0">
                <a:latin typeface="Georgia" pitchFamily="18" charset="0"/>
              </a:rPr>
              <a:t>		Example		Result</a:t>
            </a:r>
          </a:p>
          <a:p>
            <a:pPr marL="92075" indent="538163" algn="just">
              <a:lnSpc>
                <a:spcPct val="125000"/>
              </a:lnSpc>
              <a:spcBef>
                <a:spcPts val="1200"/>
              </a:spcBef>
            </a:pPr>
            <a:r>
              <a:rPr lang="en-US" sz="2400" dirty="0">
                <a:latin typeface="Georgia" pitchFamily="18" charset="0"/>
              </a:rPr>
              <a:t>&lt;		</a:t>
            </a:r>
            <a:r>
              <a:rPr lang="en-US" sz="2400" dirty="0" smtClean="0">
                <a:latin typeface="Georgia" pitchFamily="18" charset="0"/>
              </a:rPr>
              <a:t>Less </a:t>
            </a:r>
            <a:r>
              <a:rPr lang="en-US" sz="2400" dirty="0">
                <a:latin typeface="Georgia" pitchFamily="18" charset="0"/>
              </a:rPr>
              <a:t>than		</a:t>
            </a:r>
            <a:r>
              <a:rPr lang="en-US" sz="2400" dirty="0" smtClean="0">
                <a:latin typeface="Georgia" pitchFamily="18" charset="0"/>
              </a:rPr>
              <a:t>  </a:t>
            </a:r>
            <a:r>
              <a:rPr lang="en-US" sz="2400" dirty="0">
                <a:latin typeface="Georgia" pitchFamily="18" charset="0"/>
              </a:rPr>
              <a:t>3 &lt; 2		   </a:t>
            </a:r>
            <a:r>
              <a:rPr lang="en-US" sz="2400" dirty="0" smtClean="0">
                <a:latin typeface="Georgia" pitchFamily="18" charset="0"/>
              </a:rPr>
              <a:t>	F</a:t>
            </a:r>
            <a:endParaRPr lang="en-US" sz="2400" dirty="0">
              <a:latin typeface="Georgia" pitchFamily="18" charset="0"/>
            </a:endParaRPr>
          </a:p>
          <a:p>
            <a:pPr marL="92075" indent="538163" algn="just">
              <a:lnSpc>
                <a:spcPct val="125000"/>
              </a:lnSpc>
              <a:spcBef>
                <a:spcPts val="1200"/>
              </a:spcBef>
            </a:pPr>
            <a:r>
              <a:rPr lang="en-US" sz="2400" dirty="0">
                <a:latin typeface="Georgia" pitchFamily="18" charset="0"/>
              </a:rPr>
              <a:t>&gt;		</a:t>
            </a:r>
            <a:r>
              <a:rPr lang="en-US" sz="2400" dirty="0" smtClean="0">
                <a:latin typeface="Georgia" pitchFamily="18" charset="0"/>
              </a:rPr>
              <a:t>Greater </a:t>
            </a:r>
            <a:r>
              <a:rPr lang="en-US" sz="2400" dirty="0">
                <a:latin typeface="Georgia" pitchFamily="18" charset="0"/>
              </a:rPr>
              <a:t>than              </a:t>
            </a:r>
            <a:r>
              <a:rPr lang="en-US" sz="2400" dirty="0" smtClean="0">
                <a:latin typeface="Georgia" pitchFamily="18" charset="0"/>
              </a:rPr>
              <a:t>  </a:t>
            </a:r>
            <a:r>
              <a:rPr lang="en-US" sz="2400" dirty="0">
                <a:latin typeface="Georgia" pitchFamily="18" charset="0"/>
              </a:rPr>
              <a:t>3 &gt; 2    		</a:t>
            </a:r>
            <a:r>
              <a:rPr lang="en-US" sz="2400" dirty="0" smtClean="0">
                <a:latin typeface="Georgia" pitchFamily="18" charset="0"/>
              </a:rPr>
              <a:t>T</a:t>
            </a:r>
            <a:endParaRPr lang="en-US" sz="2400" dirty="0">
              <a:latin typeface="Georgia" pitchFamily="18" charset="0"/>
            </a:endParaRPr>
          </a:p>
          <a:p>
            <a:pPr marL="92075" indent="538163" algn="just">
              <a:lnSpc>
                <a:spcPct val="125000"/>
              </a:lnSpc>
              <a:spcBef>
                <a:spcPts val="1200"/>
              </a:spcBef>
            </a:pPr>
            <a:r>
              <a:rPr lang="en-US" sz="2400" dirty="0">
                <a:latin typeface="Georgia" pitchFamily="18" charset="0"/>
              </a:rPr>
              <a:t>&lt;=	</a:t>
            </a:r>
            <a:r>
              <a:rPr lang="en-US" sz="2400" dirty="0" smtClean="0">
                <a:latin typeface="Georgia" pitchFamily="18" charset="0"/>
              </a:rPr>
              <a:t>Less </a:t>
            </a:r>
            <a:r>
              <a:rPr lang="en-US" sz="2400" dirty="0">
                <a:latin typeface="Georgia" pitchFamily="18" charset="0"/>
              </a:rPr>
              <a:t>than equal         </a:t>
            </a:r>
            <a:r>
              <a:rPr lang="en-US" sz="2400" dirty="0" smtClean="0">
                <a:latin typeface="Georgia" pitchFamily="18" charset="0"/>
              </a:rPr>
              <a:t>  </a:t>
            </a:r>
            <a:r>
              <a:rPr lang="en-US" sz="2400" dirty="0">
                <a:latin typeface="Georgia" pitchFamily="18" charset="0"/>
              </a:rPr>
              <a:t>6 &lt;= 2                    </a:t>
            </a:r>
            <a:r>
              <a:rPr lang="en-US" sz="2400" dirty="0" smtClean="0">
                <a:latin typeface="Georgia" pitchFamily="18" charset="0"/>
              </a:rPr>
              <a:t>	F</a:t>
            </a:r>
            <a:endParaRPr lang="en-US" sz="2400" dirty="0">
              <a:latin typeface="Georgia" pitchFamily="18" charset="0"/>
            </a:endParaRPr>
          </a:p>
          <a:p>
            <a:pPr marL="92075" indent="538163" algn="just">
              <a:lnSpc>
                <a:spcPct val="125000"/>
              </a:lnSpc>
              <a:spcBef>
                <a:spcPts val="1200"/>
              </a:spcBef>
            </a:pPr>
            <a:r>
              <a:rPr lang="en-US" sz="2400" dirty="0">
                <a:latin typeface="Georgia" pitchFamily="18" charset="0"/>
              </a:rPr>
              <a:t>&gt;= 	</a:t>
            </a:r>
            <a:r>
              <a:rPr lang="en-US" sz="2400" dirty="0" smtClean="0">
                <a:latin typeface="Georgia" pitchFamily="18" charset="0"/>
              </a:rPr>
              <a:t>Greater </a:t>
            </a:r>
            <a:r>
              <a:rPr lang="en-US" sz="2400" dirty="0">
                <a:latin typeface="Georgia" pitchFamily="18" charset="0"/>
              </a:rPr>
              <a:t>than equal    </a:t>
            </a:r>
            <a:r>
              <a:rPr lang="en-US" sz="2400" dirty="0" smtClean="0">
                <a:latin typeface="Georgia" pitchFamily="18" charset="0"/>
              </a:rPr>
              <a:t>10 </a:t>
            </a:r>
            <a:r>
              <a:rPr lang="en-US" sz="2400" dirty="0">
                <a:latin typeface="Georgia" pitchFamily="18" charset="0"/>
              </a:rPr>
              <a:t>&gt;= -32                 </a:t>
            </a:r>
            <a:r>
              <a:rPr lang="en-US" sz="2400" dirty="0" smtClean="0">
                <a:latin typeface="Georgia" pitchFamily="18" charset="0"/>
              </a:rPr>
              <a:t>	T</a:t>
            </a:r>
            <a:endParaRPr lang="en-US" sz="2400" dirty="0">
              <a:latin typeface="Georgia" pitchFamily="18" charset="0"/>
            </a:endParaRPr>
          </a:p>
          <a:p>
            <a:pPr marL="93662" algn="just">
              <a:lnSpc>
                <a:spcPct val="125000"/>
              </a:lnSpc>
              <a:spcBef>
                <a:spcPts val="1200"/>
              </a:spcBef>
            </a:pPr>
            <a:r>
              <a:rPr lang="en-US" sz="2400" dirty="0" smtClean="0">
                <a:solidFill>
                  <a:srgbClr val="00B0F0"/>
                </a:solidFill>
                <a:latin typeface="Georgia" pitchFamily="18" charset="0"/>
              </a:rPr>
              <a:t>Syntax</a:t>
            </a:r>
            <a:r>
              <a:rPr lang="en-US" sz="2400" dirty="0" smtClean="0">
                <a:latin typeface="Georgia" pitchFamily="18" charset="0"/>
              </a:rPr>
              <a:t>-</a:t>
            </a:r>
            <a:r>
              <a:rPr lang="en-US" sz="2400" dirty="0">
                <a:latin typeface="Georgia" pitchFamily="18" charset="0"/>
              </a:rPr>
              <a:t>	expression1	relational-operator	expression2</a:t>
            </a:r>
          </a:p>
        </p:txBody>
      </p:sp>
    </p:spTree>
    <p:extLst>
      <p:ext uri="{BB962C8B-B14F-4D97-AF65-F5344CB8AC3E}">
        <p14:creationId xmlns:p14="http://schemas.microsoft.com/office/powerpoint/2010/main" val="3847285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5016758"/>
          </a:xfrm>
          <a:prstGeom prst="rect">
            <a:avLst/>
          </a:prstGeom>
        </p:spPr>
        <p:txBody>
          <a:bodyPr wrap="square">
            <a:spAutoFit/>
          </a:bodyPr>
          <a:lstStyle/>
          <a:p>
            <a:pPr marL="93662" algn="just">
              <a:lnSpc>
                <a:spcPct val="125000"/>
              </a:lnSpc>
              <a:spcBef>
                <a:spcPts val="1200"/>
              </a:spcBef>
            </a:pPr>
            <a:r>
              <a:rPr lang="en-US" sz="2400" b="1" dirty="0" smtClean="0">
                <a:solidFill>
                  <a:srgbClr val="002060"/>
                </a:solidFill>
                <a:latin typeface="Georgia" pitchFamily="18" charset="0"/>
              </a:rPr>
              <a:t>Relational Operators- </a:t>
            </a:r>
            <a:r>
              <a:rPr lang="en-US" sz="2400" dirty="0">
                <a:latin typeface="Georgia" pitchFamily="18" charset="0"/>
              </a:rPr>
              <a:t>Equality- The following operators are used to check the equality of the given expression or a statement. These operators are normally represented by using the two keys, namely “equal to” by the operator == and “not equal to” by !=.</a:t>
            </a:r>
          </a:p>
          <a:p>
            <a:pPr marL="93662" algn="just">
              <a:lnSpc>
                <a:spcPct val="125000"/>
              </a:lnSpc>
              <a:spcBef>
                <a:spcPts val="1200"/>
              </a:spcBef>
            </a:pPr>
            <a:r>
              <a:rPr lang="en-US" sz="2400" dirty="0">
                <a:latin typeface="Georgia" pitchFamily="18" charset="0"/>
              </a:rPr>
              <a:t>Operator		Meaning	</a:t>
            </a:r>
            <a:r>
              <a:rPr lang="en-US" sz="2400" dirty="0" smtClean="0">
                <a:latin typeface="Georgia" pitchFamily="18" charset="0"/>
              </a:rPr>
              <a:t>     Example</a:t>
            </a:r>
            <a:r>
              <a:rPr lang="en-US" sz="2400" dirty="0">
                <a:latin typeface="Georgia" pitchFamily="18" charset="0"/>
              </a:rPr>
              <a:t>		Result</a:t>
            </a:r>
          </a:p>
          <a:p>
            <a:pPr marL="93662" algn="just">
              <a:lnSpc>
                <a:spcPct val="125000"/>
              </a:lnSpc>
              <a:spcBef>
                <a:spcPts val="1200"/>
              </a:spcBef>
            </a:pPr>
            <a:r>
              <a:rPr lang="en-US" sz="2400" dirty="0">
                <a:latin typeface="Georgia" pitchFamily="18" charset="0"/>
              </a:rPr>
              <a:t>==		</a:t>
            </a:r>
            <a:r>
              <a:rPr lang="en-US" sz="2400" dirty="0" smtClean="0">
                <a:latin typeface="Georgia" pitchFamily="18" charset="0"/>
              </a:rPr>
              <a:t>	Equal </a:t>
            </a:r>
            <a:r>
              <a:rPr lang="en-US" sz="2400" dirty="0">
                <a:latin typeface="Georgia" pitchFamily="18" charset="0"/>
              </a:rPr>
              <a:t>to	</a:t>
            </a:r>
            <a:r>
              <a:rPr lang="en-US" sz="2400" dirty="0" smtClean="0">
                <a:latin typeface="Georgia" pitchFamily="18" charset="0"/>
              </a:rPr>
              <a:t>      </a:t>
            </a:r>
            <a:r>
              <a:rPr lang="en-US" sz="2400" dirty="0">
                <a:latin typeface="Georgia" pitchFamily="18" charset="0"/>
              </a:rPr>
              <a:t>3 == 2		    F</a:t>
            </a:r>
          </a:p>
          <a:p>
            <a:pPr marL="93662" algn="just">
              <a:lnSpc>
                <a:spcPct val="125000"/>
              </a:lnSpc>
              <a:spcBef>
                <a:spcPts val="1200"/>
              </a:spcBef>
            </a:pPr>
            <a:r>
              <a:rPr lang="en-US" sz="2400" dirty="0">
                <a:latin typeface="Georgia" pitchFamily="18" charset="0"/>
              </a:rPr>
              <a:t>!=			Not equal to      </a:t>
            </a:r>
            <a:r>
              <a:rPr lang="en-US" sz="2400" dirty="0" smtClean="0">
                <a:latin typeface="Georgia" pitchFamily="18" charset="0"/>
              </a:rPr>
              <a:t>   </a:t>
            </a:r>
            <a:r>
              <a:rPr lang="en-US" sz="2400" dirty="0">
                <a:latin typeface="Georgia" pitchFamily="18" charset="0"/>
              </a:rPr>
              <a:t>3 != 2    		    T</a:t>
            </a:r>
          </a:p>
          <a:p>
            <a:pPr marL="93662" algn="just">
              <a:lnSpc>
                <a:spcPct val="125000"/>
              </a:lnSpc>
              <a:spcBef>
                <a:spcPts val="1200"/>
              </a:spcBef>
            </a:pPr>
            <a:endParaRPr lang="en-US" sz="2400" dirty="0" smtClean="0">
              <a:solidFill>
                <a:srgbClr val="00B0F0"/>
              </a:solidFill>
              <a:latin typeface="Georgia" pitchFamily="18" charset="0"/>
            </a:endParaRPr>
          </a:p>
          <a:p>
            <a:pPr marL="93662" algn="just">
              <a:lnSpc>
                <a:spcPct val="125000"/>
              </a:lnSpc>
              <a:spcBef>
                <a:spcPts val="1200"/>
              </a:spcBef>
            </a:pPr>
            <a:r>
              <a:rPr lang="en-US" sz="2400" dirty="0" smtClean="0">
                <a:solidFill>
                  <a:srgbClr val="00B0F0"/>
                </a:solidFill>
                <a:latin typeface="Georgia" pitchFamily="18" charset="0"/>
              </a:rPr>
              <a:t>Syntax</a:t>
            </a:r>
            <a:r>
              <a:rPr lang="en-US" sz="2400" dirty="0" smtClean="0">
                <a:latin typeface="Georgia" pitchFamily="18" charset="0"/>
              </a:rPr>
              <a:t>-	expression1	relational-operator	expression2</a:t>
            </a:r>
            <a:endParaRPr lang="en-US" sz="2400" dirty="0">
              <a:latin typeface="Georgia" pitchFamily="18" charset="0"/>
            </a:endParaRPr>
          </a:p>
        </p:txBody>
      </p:sp>
    </p:spTree>
    <p:extLst>
      <p:ext uri="{BB962C8B-B14F-4D97-AF65-F5344CB8AC3E}">
        <p14:creationId xmlns:p14="http://schemas.microsoft.com/office/powerpoint/2010/main" val="953089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6049798"/>
          </a:xfrm>
          <a:prstGeom prst="rect">
            <a:avLst/>
          </a:prstGeom>
        </p:spPr>
        <p:txBody>
          <a:bodyPr wrap="square">
            <a:spAutoFit/>
          </a:bodyPr>
          <a:lstStyle/>
          <a:p>
            <a:pPr marL="93662" algn="just">
              <a:lnSpc>
                <a:spcPct val="125000"/>
              </a:lnSpc>
              <a:spcBef>
                <a:spcPts val="1200"/>
              </a:spcBef>
            </a:pPr>
            <a:r>
              <a:rPr lang="en-US" sz="2400" b="1" dirty="0" smtClean="0">
                <a:solidFill>
                  <a:srgbClr val="002060"/>
                </a:solidFill>
                <a:latin typeface="Georgia" pitchFamily="18" charset="0"/>
              </a:rPr>
              <a:t>Logical Operators- </a:t>
            </a:r>
            <a:r>
              <a:rPr lang="en-US" sz="2400" dirty="0">
                <a:latin typeface="Georgia" pitchFamily="18" charset="0"/>
              </a:rPr>
              <a:t>The logical operators are &amp;&amp; and ||</a:t>
            </a:r>
          </a:p>
          <a:p>
            <a:pPr marL="93662" algn="just">
              <a:lnSpc>
                <a:spcPct val="125000"/>
              </a:lnSpc>
              <a:spcBef>
                <a:spcPts val="1200"/>
              </a:spcBef>
            </a:pPr>
            <a:r>
              <a:rPr lang="en-US" sz="2400" b="1" dirty="0">
                <a:solidFill>
                  <a:srgbClr val="00B0F0"/>
                </a:solidFill>
                <a:latin typeface="Georgia" pitchFamily="18" charset="0"/>
              </a:rPr>
              <a:t>Logical AND- </a:t>
            </a:r>
            <a:r>
              <a:rPr lang="en-US" sz="2400" dirty="0">
                <a:latin typeface="Georgia" pitchFamily="18" charset="0"/>
              </a:rPr>
              <a:t>It is a compound expression. It has result true when both expressions are true otherwise false. It is denoted by &amp;&amp; as follows</a:t>
            </a:r>
          </a:p>
          <a:p>
            <a:pPr marL="93662" algn="just">
              <a:lnSpc>
                <a:spcPct val="125000"/>
              </a:lnSpc>
              <a:spcBef>
                <a:spcPts val="1200"/>
              </a:spcBef>
            </a:pPr>
            <a:r>
              <a:rPr lang="en-US" sz="2400" dirty="0">
                <a:latin typeface="Georgia" pitchFamily="18" charset="0"/>
              </a:rPr>
              <a:t>		Expression1		&amp;&amp;		Expression2</a:t>
            </a:r>
          </a:p>
          <a:p>
            <a:pPr marL="93662" algn="just">
              <a:lnSpc>
                <a:spcPct val="125000"/>
              </a:lnSpc>
              <a:spcBef>
                <a:spcPts val="1200"/>
              </a:spcBef>
            </a:pPr>
            <a:r>
              <a:rPr lang="en-US" sz="2400" dirty="0">
                <a:latin typeface="Georgia" pitchFamily="18" charset="0"/>
              </a:rPr>
              <a:t>The result of logical AND is</a:t>
            </a:r>
          </a:p>
          <a:p>
            <a:pPr marL="93662" algn="just">
              <a:lnSpc>
                <a:spcPct val="125000"/>
              </a:lnSpc>
              <a:spcBef>
                <a:spcPts val="1200"/>
              </a:spcBef>
            </a:pPr>
            <a:r>
              <a:rPr lang="en-US" sz="2400" dirty="0">
                <a:latin typeface="Georgia" pitchFamily="18" charset="0"/>
              </a:rPr>
              <a:t>			</a:t>
            </a:r>
            <a:r>
              <a:rPr lang="en-US" sz="2400" dirty="0">
                <a:solidFill>
                  <a:srgbClr val="00B0F0"/>
                </a:solidFill>
                <a:latin typeface="Georgia" pitchFamily="18" charset="0"/>
              </a:rPr>
              <a:t>Situation		Result</a:t>
            </a:r>
          </a:p>
          <a:p>
            <a:pPr marL="93662" algn="just">
              <a:lnSpc>
                <a:spcPct val="125000"/>
              </a:lnSpc>
              <a:spcBef>
                <a:spcPts val="600"/>
              </a:spcBef>
            </a:pPr>
            <a:r>
              <a:rPr lang="en-US" sz="2400" dirty="0">
                <a:latin typeface="Georgia" pitchFamily="18" charset="0"/>
              </a:rPr>
              <a:t>			T &amp;&amp; T		T</a:t>
            </a:r>
          </a:p>
          <a:p>
            <a:pPr marL="93662" algn="just">
              <a:lnSpc>
                <a:spcPct val="125000"/>
              </a:lnSpc>
              <a:spcBef>
                <a:spcPts val="600"/>
              </a:spcBef>
            </a:pPr>
            <a:r>
              <a:rPr lang="en-US" sz="2400" dirty="0">
                <a:latin typeface="Georgia" pitchFamily="18" charset="0"/>
              </a:rPr>
              <a:t>			T &amp;&amp; F		F</a:t>
            </a:r>
          </a:p>
          <a:p>
            <a:pPr marL="93662" algn="just">
              <a:lnSpc>
                <a:spcPct val="125000"/>
              </a:lnSpc>
              <a:spcBef>
                <a:spcPts val="600"/>
              </a:spcBef>
            </a:pPr>
            <a:r>
              <a:rPr lang="en-US" sz="2400" dirty="0">
                <a:latin typeface="Georgia" pitchFamily="18" charset="0"/>
              </a:rPr>
              <a:t>			F &amp;&amp; T		F</a:t>
            </a:r>
          </a:p>
          <a:p>
            <a:pPr marL="93662" algn="just">
              <a:lnSpc>
                <a:spcPct val="125000"/>
              </a:lnSpc>
              <a:spcBef>
                <a:spcPts val="600"/>
              </a:spcBef>
            </a:pPr>
            <a:r>
              <a:rPr lang="en-US" sz="2400" dirty="0">
                <a:latin typeface="Georgia" pitchFamily="18" charset="0"/>
              </a:rPr>
              <a:t>			F &amp;&amp; F		F</a:t>
            </a:r>
          </a:p>
        </p:txBody>
      </p:sp>
    </p:spTree>
    <p:extLst>
      <p:ext uri="{BB962C8B-B14F-4D97-AF65-F5344CB8AC3E}">
        <p14:creationId xmlns:p14="http://schemas.microsoft.com/office/powerpoint/2010/main" val="3407152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Operators</a:t>
            </a:r>
            <a:endParaRPr lang="en-IN" sz="3200" b="1" i="1" dirty="0">
              <a:solidFill>
                <a:srgbClr val="E60000"/>
              </a:solidFill>
              <a:latin typeface="Bookman Old Style" pitchFamily="18" charset="0"/>
            </a:endParaRPr>
          </a:p>
        </p:txBody>
      </p:sp>
      <p:sp>
        <p:nvSpPr>
          <p:cNvPr id="8" name="Rectangle 7"/>
          <p:cNvSpPr/>
          <p:nvPr/>
        </p:nvSpPr>
        <p:spPr>
          <a:xfrm>
            <a:off x="0" y="764704"/>
            <a:ext cx="9144000" cy="6093976"/>
          </a:xfrm>
          <a:prstGeom prst="rect">
            <a:avLst/>
          </a:prstGeom>
        </p:spPr>
        <p:txBody>
          <a:bodyPr wrap="square">
            <a:spAutoFit/>
          </a:bodyPr>
          <a:lstStyle/>
          <a:p>
            <a:pPr marL="93662" algn="just">
              <a:lnSpc>
                <a:spcPct val="125000"/>
              </a:lnSpc>
              <a:spcBef>
                <a:spcPts val="1200"/>
              </a:spcBef>
            </a:pPr>
            <a:r>
              <a:rPr lang="en-US" sz="2400" b="1" dirty="0" smtClean="0">
                <a:solidFill>
                  <a:srgbClr val="002060"/>
                </a:solidFill>
                <a:latin typeface="Georgia" pitchFamily="18" charset="0"/>
              </a:rPr>
              <a:t>Logical Operators- </a:t>
            </a:r>
            <a:r>
              <a:rPr lang="en-US" sz="2400" dirty="0">
                <a:latin typeface="Georgia" pitchFamily="18" charset="0"/>
              </a:rPr>
              <a:t>The logical operators are &amp;&amp; and ||</a:t>
            </a:r>
          </a:p>
          <a:p>
            <a:pPr marL="93662" algn="just">
              <a:lnSpc>
                <a:spcPct val="125000"/>
              </a:lnSpc>
              <a:spcBef>
                <a:spcPts val="1200"/>
              </a:spcBef>
            </a:pPr>
            <a:r>
              <a:rPr lang="en-US" sz="2400" b="1" dirty="0" smtClean="0">
                <a:solidFill>
                  <a:srgbClr val="00B0F0"/>
                </a:solidFill>
                <a:latin typeface="Georgia" pitchFamily="18" charset="0"/>
              </a:rPr>
              <a:t>Logical OR- </a:t>
            </a:r>
            <a:r>
              <a:rPr lang="en-US" sz="2400" dirty="0">
                <a:latin typeface="Georgia" pitchFamily="18" charset="0"/>
              </a:rPr>
              <a:t>It is a compound expression. It has result true when any one expression is true otherwise false. It is denoted by || as follows</a:t>
            </a:r>
          </a:p>
          <a:p>
            <a:pPr marL="93662" algn="just">
              <a:lnSpc>
                <a:spcPct val="125000"/>
              </a:lnSpc>
              <a:spcBef>
                <a:spcPts val="1200"/>
              </a:spcBef>
            </a:pPr>
            <a:r>
              <a:rPr lang="en-US" sz="2400" dirty="0">
                <a:latin typeface="Georgia" pitchFamily="18" charset="0"/>
              </a:rPr>
              <a:t>		Expression1		||		Expression2</a:t>
            </a:r>
          </a:p>
          <a:p>
            <a:pPr marL="93662" algn="just">
              <a:lnSpc>
                <a:spcPct val="125000"/>
              </a:lnSpc>
              <a:spcBef>
                <a:spcPts val="1200"/>
              </a:spcBef>
            </a:pPr>
            <a:r>
              <a:rPr lang="en-US" sz="2400" dirty="0">
                <a:latin typeface="Georgia" pitchFamily="18" charset="0"/>
              </a:rPr>
              <a:t>The result of logical OR is</a:t>
            </a:r>
          </a:p>
          <a:p>
            <a:pPr marL="93662" algn="just">
              <a:lnSpc>
                <a:spcPct val="125000"/>
              </a:lnSpc>
              <a:spcBef>
                <a:spcPts val="1200"/>
              </a:spcBef>
            </a:pPr>
            <a:r>
              <a:rPr lang="en-US" sz="2400" dirty="0">
                <a:latin typeface="Georgia" pitchFamily="18" charset="0"/>
              </a:rPr>
              <a:t>			</a:t>
            </a:r>
            <a:r>
              <a:rPr lang="en-US" sz="2400" dirty="0">
                <a:solidFill>
                  <a:srgbClr val="00B0F0"/>
                </a:solidFill>
                <a:latin typeface="Georgia" pitchFamily="18" charset="0"/>
              </a:rPr>
              <a:t>Situation		Result</a:t>
            </a:r>
          </a:p>
          <a:p>
            <a:pPr marL="93662" algn="just">
              <a:lnSpc>
                <a:spcPct val="125000"/>
              </a:lnSpc>
              <a:spcBef>
                <a:spcPts val="600"/>
              </a:spcBef>
            </a:pPr>
            <a:r>
              <a:rPr lang="en-US" sz="2400" dirty="0">
                <a:latin typeface="Georgia" pitchFamily="18" charset="0"/>
              </a:rPr>
              <a:t>			T || T			T</a:t>
            </a:r>
          </a:p>
          <a:p>
            <a:pPr marL="93662" algn="just">
              <a:lnSpc>
                <a:spcPct val="125000"/>
              </a:lnSpc>
              <a:spcBef>
                <a:spcPts val="600"/>
              </a:spcBef>
            </a:pPr>
            <a:r>
              <a:rPr lang="en-US" sz="2400" dirty="0">
                <a:latin typeface="Georgia" pitchFamily="18" charset="0"/>
              </a:rPr>
              <a:t>			T || F			T</a:t>
            </a:r>
          </a:p>
          <a:p>
            <a:pPr marL="93662" algn="just">
              <a:lnSpc>
                <a:spcPct val="125000"/>
              </a:lnSpc>
              <a:spcBef>
                <a:spcPts val="600"/>
              </a:spcBef>
            </a:pPr>
            <a:r>
              <a:rPr lang="en-US" sz="2400" dirty="0">
                <a:latin typeface="Georgia" pitchFamily="18" charset="0"/>
              </a:rPr>
              <a:t>			F || T			T</a:t>
            </a:r>
          </a:p>
          <a:p>
            <a:pPr marL="93662" algn="just">
              <a:lnSpc>
                <a:spcPct val="125000"/>
              </a:lnSpc>
              <a:spcBef>
                <a:spcPts val="600"/>
              </a:spcBef>
            </a:pPr>
            <a:r>
              <a:rPr lang="en-US" sz="2400" dirty="0">
                <a:latin typeface="Georgia" pitchFamily="18" charset="0"/>
              </a:rPr>
              <a:t>			F || F			F</a:t>
            </a:r>
          </a:p>
        </p:txBody>
      </p:sp>
    </p:spTree>
    <p:extLst>
      <p:ext uri="{BB962C8B-B14F-4D97-AF65-F5344CB8AC3E}">
        <p14:creationId xmlns:p14="http://schemas.microsoft.com/office/powerpoint/2010/main" val="1106908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Data Environments</a:t>
            </a:r>
            <a:endParaRPr lang="en-IN" sz="3200" b="1" i="1" dirty="0">
              <a:solidFill>
                <a:srgbClr val="E60000"/>
              </a:solidFill>
              <a:latin typeface="Bookman Old Style" pitchFamily="18" charset="0"/>
            </a:endParaRPr>
          </a:p>
        </p:txBody>
      </p:sp>
      <p:sp>
        <p:nvSpPr>
          <p:cNvPr id="8" name="Rectangle 7"/>
          <p:cNvSpPr/>
          <p:nvPr/>
        </p:nvSpPr>
        <p:spPr>
          <a:xfrm>
            <a:off x="0" y="764704"/>
            <a:ext cx="9144000" cy="5632311"/>
          </a:xfrm>
          <a:prstGeom prst="rect">
            <a:avLst/>
          </a:prstGeom>
        </p:spPr>
        <p:txBody>
          <a:bodyPr wrap="square">
            <a:spAutoFit/>
          </a:bodyPr>
          <a:lstStyle/>
          <a:p>
            <a:pPr marL="93662" algn="just">
              <a:lnSpc>
                <a:spcPct val="125000"/>
              </a:lnSpc>
              <a:spcBef>
                <a:spcPts val="1200"/>
              </a:spcBef>
            </a:pPr>
            <a:r>
              <a:rPr lang="en-US" sz="2400" dirty="0" smtClean="0">
                <a:solidFill>
                  <a:schemeClr val="tx1">
                    <a:lumMod val="95000"/>
                    <a:lumOff val="5000"/>
                  </a:schemeClr>
                </a:solidFill>
                <a:latin typeface="Georgia" pitchFamily="18" charset="0"/>
              </a:rPr>
              <a:t>	Suppose </a:t>
            </a:r>
            <a:r>
              <a:rPr lang="en-US" sz="2400" dirty="0">
                <a:solidFill>
                  <a:schemeClr val="tx1">
                    <a:lumMod val="95000"/>
                    <a:lumOff val="5000"/>
                  </a:schemeClr>
                </a:solidFill>
                <a:latin typeface="Georgia" pitchFamily="18" charset="0"/>
              </a:rPr>
              <a:t>we have a statement A = B + </a:t>
            </a:r>
            <a:r>
              <a:rPr lang="en-US" sz="2400" dirty="0" smtClean="0">
                <a:solidFill>
                  <a:schemeClr val="tx1">
                    <a:lumMod val="95000"/>
                    <a:lumOff val="5000"/>
                  </a:schemeClr>
                </a:solidFill>
                <a:latin typeface="Georgia" pitchFamily="18" charset="0"/>
              </a:rPr>
              <a:t>1 </a:t>
            </a:r>
            <a:r>
              <a:rPr lang="en-US" sz="2400" dirty="0">
                <a:solidFill>
                  <a:schemeClr val="tx1">
                    <a:lumMod val="95000"/>
                    <a:lumOff val="5000"/>
                  </a:schemeClr>
                </a:solidFill>
                <a:latin typeface="Georgia" pitchFamily="18" charset="0"/>
              </a:rPr>
              <a:t>in a program. First we realize that the identifier B may occur in many different places in the program.</a:t>
            </a:r>
          </a:p>
          <a:p>
            <a:pPr marL="93662" algn="just">
              <a:lnSpc>
                <a:spcPct val="125000"/>
              </a:lnSpc>
              <a:spcBef>
                <a:spcPts val="1200"/>
              </a:spcBef>
            </a:pPr>
            <a:r>
              <a:rPr lang="en-US" sz="2400" dirty="0" smtClean="0">
                <a:solidFill>
                  <a:schemeClr val="tx1">
                    <a:lumMod val="95000"/>
                    <a:lumOff val="5000"/>
                  </a:schemeClr>
                </a:solidFill>
                <a:latin typeface="Georgia" pitchFamily="18" charset="0"/>
              </a:rPr>
              <a:t>     1</a:t>
            </a:r>
            <a:r>
              <a:rPr lang="en-US" sz="2400" dirty="0">
                <a:solidFill>
                  <a:schemeClr val="tx1">
                    <a:lumMod val="95000"/>
                    <a:lumOff val="5000"/>
                  </a:schemeClr>
                </a:solidFill>
                <a:latin typeface="Georgia" pitchFamily="18" charset="0"/>
              </a:rPr>
              <a:t>.	It might refer to a local or global variable.</a:t>
            </a:r>
          </a:p>
          <a:p>
            <a:pPr marL="893763" indent="-801688" algn="just">
              <a:lnSpc>
                <a:spcPct val="125000"/>
              </a:lnSpc>
              <a:spcBef>
                <a:spcPts val="1200"/>
              </a:spcBef>
            </a:pPr>
            <a:r>
              <a:rPr lang="en-US" sz="2400" dirty="0" smtClean="0">
                <a:solidFill>
                  <a:schemeClr val="tx1">
                    <a:lumMod val="95000"/>
                    <a:lumOff val="5000"/>
                  </a:schemeClr>
                </a:solidFill>
                <a:latin typeface="Georgia" pitchFamily="18" charset="0"/>
              </a:rPr>
              <a:t>     2</a:t>
            </a:r>
            <a:r>
              <a:rPr lang="en-US" sz="2400" dirty="0">
                <a:solidFill>
                  <a:schemeClr val="tx1">
                    <a:lumMod val="95000"/>
                    <a:lumOff val="5000"/>
                  </a:schemeClr>
                </a:solidFill>
                <a:latin typeface="Georgia" pitchFamily="18" charset="0"/>
              </a:rPr>
              <a:t>.	It might be a formal parameters or the name of a parameters less procedure.</a:t>
            </a:r>
          </a:p>
          <a:p>
            <a:pPr marL="93662" algn="just">
              <a:lnSpc>
                <a:spcPct val="125000"/>
              </a:lnSpc>
              <a:spcBef>
                <a:spcPts val="1200"/>
              </a:spcBef>
            </a:pPr>
            <a:r>
              <a:rPr lang="en-US" sz="2400" dirty="0" smtClean="0">
                <a:solidFill>
                  <a:schemeClr val="tx1">
                    <a:lumMod val="95000"/>
                    <a:lumOff val="5000"/>
                  </a:schemeClr>
                </a:solidFill>
                <a:latin typeface="Georgia" pitchFamily="18" charset="0"/>
              </a:rPr>
              <a:t>	In </a:t>
            </a:r>
            <a:r>
              <a:rPr lang="en-US" sz="2400" dirty="0">
                <a:solidFill>
                  <a:schemeClr val="tx1">
                    <a:lumMod val="95000"/>
                    <a:lumOff val="5000"/>
                  </a:schemeClr>
                </a:solidFill>
                <a:latin typeface="Georgia" pitchFamily="18" charset="0"/>
              </a:rPr>
              <a:t>each case, different miles apply to determine the appropriate values of B but a given time during the execution of the program. The association of identifiers with the names they currently denote the environment of a statement, block or subprogram</a:t>
            </a:r>
            <a:r>
              <a:rPr lang="en-US" sz="2400" dirty="0">
                <a:latin typeface="Georgia" pitchFamily="18" charset="0"/>
              </a:rPr>
              <a:t>.</a:t>
            </a:r>
          </a:p>
        </p:txBody>
      </p:sp>
    </p:spTree>
    <p:extLst>
      <p:ext uri="{BB962C8B-B14F-4D97-AF65-F5344CB8AC3E}">
        <p14:creationId xmlns:p14="http://schemas.microsoft.com/office/powerpoint/2010/main" val="7509762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Parameter Transmission</a:t>
            </a:r>
            <a:endParaRPr lang="en-IN" sz="3200" b="1" i="1" dirty="0">
              <a:solidFill>
                <a:srgbClr val="E60000"/>
              </a:solidFill>
              <a:latin typeface="Bookman Old Style" pitchFamily="18" charset="0"/>
            </a:endParaRPr>
          </a:p>
        </p:txBody>
      </p:sp>
      <p:sp>
        <p:nvSpPr>
          <p:cNvPr id="8" name="Rectangle 7"/>
          <p:cNvSpPr/>
          <p:nvPr/>
        </p:nvSpPr>
        <p:spPr>
          <a:xfrm>
            <a:off x="0" y="764704"/>
            <a:ext cx="9144000" cy="2972032"/>
          </a:xfrm>
          <a:prstGeom prst="rect">
            <a:avLst/>
          </a:prstGeom>
        </p:spPr>
        <p:txBody>
          <a:bodyPr wrap="square">
            <a:spAutoFit/>
          </a:bodyPr>
          <a:lstStyle/>
          <a:p>
            <a:pPr marL="538163" indent="-446088"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One </a:t>
            </a:r>
            <a:r>
              <a:rPr lang="en-US" sz="2400" dirty="0">
                <a:solidFill>
                  <a:schemeClr val="tx1">
                    <a:lumMod val="95000"/>
                    <a:lumOff val="5000"/>
                  </a:schemeClr>
                </a:solidFill>
                <a:latin typeface="Georgia" pitchFamily="18" charset="0"/>
              </a:rPr>
              <a:t>problem arising from the introduction of procedures is that a method of transmitting information to and from procedures must be defined and established. </a:t>
            </a:r>
            <a:endParaRPr lang="en-US" sz="2400" dirty="0" smtClean="0">
              <a:solidFill>
                <a:schemeClr val="tx1">
                  <a:lumMod val="95000"/>
                  <a:lumOff val="5000"/>
                </a:schemeClr>
              </a:solidFill>
              <a:latin typeface="Georgia" pitchFamily="18" charset="0"/>
            </a:endParaRPr>
          </a:p>
          <a:p>
            <a:pPr marL="538163" indent="-446088"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The </a:t>
            </a:r>
            <a:r>
              <a:rPr lang="en-US" sz="2400" dirty="0">
                <a:solidFill>
                  <a:schemeClr val="tx1">
                    <a:lumMod val="95000"/>
                    <a:lumOff val="5000"/>
                  </a:schemeClr>
                </a:solidFill>
                <a:latin typeface="Georgia" pitchFamily="18" charset="0"/>
              </a:rPr>
              <a:t>usual method of communication between two procedures, one of which calls the other is through global variables and parameters of the called procedures.</a:t>
            </a:r>
          </a:p>
        </p:txBody>
      </p:sp>
    </p:spTree>
    <p:extLst>
      <p:ext uri="{BB962C8B-B14F-4D97-AF65-F5344CB8AC3E}">
        <p14:creationId xmlns:p14="http://schemas.microsoft.com/office/powerpoint/2010/main" val="3733503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Parameter Transmission</a:t>
            </a:r>
            <a:endParaRPr lang="en-IN" sz="3200" b="1" i="1" dirty="0">
              <a:solidFill>
                <a:srgbClr val="E60000"/>
              </a:solidFill>
              <a:latin typeface="Bookman Old Style" pitchFamily="18" charset="0"/>
            </a:endParaRPr>
          </a:p>
        </p:txBody>
      </p:sp>
      <p:sp>
        <p:nvSpPr>
          <p:cNvPr id="8" name="Rectangle 7"/>
          <p:cNvSpPr/>
          <p:nvPr/>
        </p:nvSpPr>
        <p:spPr>
          <a:xfrm>
            <a:off x="0" y="764704"/>
            <a:ext cx="9144000" cy="5895909"/>
          </a:xfrm>
          <a:prstGeom prst="rect">
            <a:avLst/>
          </a:prstGeom>
        </p:spPr>
        <p:txBody>
          <a:bodyPr wrap="square">
            <a:spAutoFit/>
          </a:bodyPr>
          <a:lstStyle/>
          <a:p>
            <a:pPr marL="92075" algn="just">
              <a:lnSpc>
                <a:spcPct val="125000"/>
              </a:lnSpc>
              <a:spcBef>
                <a:spcPts val="1200"/>
              </a:spcBef>
            </a:pPr>
            <a:r>
              <a:rPr lang="en-US" sz="2400" b="1" dirty="0">
                <a:solidFill>
                  <a:srgbClr val="002060"/>
                </a:solidFill>
                <a:latin typeface="Georgia" pitchFamily="18" charset="0"/>
              </a:rPr>
              <a:t>Parameters</a:t>
            </a:r>
            <a:r>
              <a:rPr lang="en-US" sz="2400" dirty="0">
                <a:solidFill>
                  <a:schemeClr val="tx1">
                    <a:lumMod val="95000"/>
                    <a:lumOff val="5000"/>
                  </a:schemeClr>
                </a:solidFill>
                <a:latin typeface="Georgia" pitchFamily="18" charset="0"/>
              </a:rPr>
              <a:t>- Suppose the sequence</a:t>
            </a:r>
          </a:p>
          <a:p>
            <a:pPr marL="92075" algn="just">
              <a:lnSpc>
                <a:spcPct val="125000"/>
              </a:lnSpc>
              <a:spcBef>
                <a:spcPts val="1200"/>
              </a:spcBef>
            </a:pPr>
            <a:r>
              <a:rPr lang="en-US" sz="2400" dirty="0">
                <a:solidFill>
                  <a:schemeClr val="tx1">
                    <a:lumMod val="95000"/>
                    <a:lumOff val="5000"/>
                  </a:schemeClr>
                </a:solidFill>
                <a:latin typeface="Georgia" pitchFamily="18" charset="0"/>
              </a:rPr>
              <a:t>	float DIVIDE (float X, float Y)</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p>
          <a:p>
            <a:pPr marL="92075" algn="just">
              <a:lnSpc>
                <a:spcPct val="125000"/>
              </a:lnSpc>
              <a:spcBef>
                <a:spcPts val="1200"/>
              </a:spcBef>
            </a:pPr>
            <a:r>
              <a:rPr lang="en-US" sz="2400" dirty="0">
                <a:solidFill>
                  <a:schemeClr val="tx1">
                    <a:lumMod val="95000"/>
                    <a:lumOff val="5000"/>
                  </a:schemeClr>
                </a:solidFill>
                <a:latin typeface="Georgia" pitchFamily="18" charset="0"/>
              </a:rPr>
              <a:t>		if (y == 0)</a:t>
            </a:r>
          </a:p>
          <a:p>
            <a:pPr marL="92075" algn="just">
              <a:lnSpc>
                <a:spcPct val="125000"/>
              </a:lnSpc>
              <a:spcBef>
                <a:spcPts val="1200"/>
              </a:spcBef>
            </a:pPr>
            <a:r>
              <a:rPr lang="en-US" sz="2400" dirty="0">
                <a:solidFill>
                  <a:schemeClr val="tx1">
                    <a:lumMod val="95000"/>
                    <a:lumOff val="5000"/>
                  </a:schemeClr>
                </a:solidFill>
                <a:latin typeface="Georgia" pitchFamily="18" charset="0"/>
              </a:rPr>
              <a:t>			return(0);</a:t>
            </a:r>
          </a:p>
          <a:p>
            <a:pPr marL="92075" algn="just">
              <a:lnSpc>
                <a:spcPct val="125000"/>
              </a:lnSpc>
              <a:spcBef>
                <a:spcPts val="1200"/>
              </a:spcBef>
            </a:pPr>
            <a:r>
              <a:rPr lang="en-US" sz="2400" dirty="0">
                <a:solidFill>
                  <a:schemeClr val="tx1">
                    <a:lumMod val="95000"/>
                    <a:lumOff val="5000"/>
                  </a:schemeClr>
                </a:solidFill>
                <a:latin typeface="Georgia" pitchFamily="18" charset="0"/>
              </a:rPr>
              <a:t>		else</a:t>
            </a:r>
          </a:p>
          <a:p>
            <a:pPr marL="92075" algn="just">
              <a:lnSpc>
                <a:spcPct val="125000"/>
              </a:lnSpc>
              <a:spcBef>
                <a:spcPts val="1200"/>
              </a:spcBef>
            </a:pPr>
            <a:r>
              <a:rPr lang="en-US" sz="2400" dirty="0">
                <a:solidFill>
                  <a:schemeClr val="tx1">
                    <a:lumMod val="95000"/>
                    <a:lumOff val="5000"/>
                  </a:schemeClr>
                </a:solidFill>
                <a:latin typeface="Georgia" pitchFamily="18" charset="0"/>
              </a:rPr>
              <a:t>			return(x, y);</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p>
          <a:p>
            <a:pPr marL="92075" algn="just">
              <a:lnSpc>
                <a:spcPct val="125000"/>
              </a:lnSpc>
              <a:spcBef>
                <a:spcPts val="1200"/>
              </a:spcBef>
            </a:pPr>
            <a:r>
              <a:rPr lang="en-US" sz="2400" dirty="0">
                <a:solidFill>
                  <a:schemeClr val="tx1">
                    <a:lumMod val="95000"/>
                    <a:lumOff val="5000"/>
                  </a:schemeClr>
                </a:solidFill>
                <a:latin typeface="Georgia" pitchFamily="18" charset="0"/>
              </a:rPr>
              <a:t>	Defines a function DIVIDE X and Y in this definition are called formal parameters or just formals.</a:t>
            </a:r>
          </a:p>
        </p:txBody>
      </p:sp>
    </p:spTree>
    <p:extLst>
      <p:ext uri="{BB962C8B-B14F-4D97-AF65-F5344CB8AC3E}">
        <p14:creationId xmlns:p14="http://schemas.microsoft.com/office/powerpoint/2010/main" val="2946631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Parameter Transmission</a:t>
            </a:r>
            <a:endParaRPr lang="en-IN" sz="3200" b="1" i="1" dirty="0">
              <a:solidFill>
                <a:srgbClr val="E60000"/>
              </a:solidFill>
              <a:latin typeface="Bookman Old Style" pitchFamily="18" charset="0"/>
            </a:endParaRPr>
          </a:p>
        </p:txBody>
      </p:sp>
      <p:sp>
        <p:nvSpPr>
          <p:cNvPr id="8" name="Rectangle 7"/>
          <p:cNvSpPr/>
          <p:nvPr/>
        </p:nvSpPr>
        <p:spPr>
          <a:xfrm>
            <a:off x="0" y="764704"/>
            <a:ext cx="9144000" cy="5742021"/>
          </a:xfrm>
          <a:prstGeom prst="rect">
            <a:avLst/>
          </a:prstGeom>
        </p:spPr>
        <p:txBody>
          <a:bodyPr wrap="square">
            <a:spAutoFit/>
          </a:bodyPr>
          <a:lstStyle/>
          <a:p>
            <a:pPr marL="92075" algn="just">
              <a:lnSpc>
                <a:spcPct val="125000"/>
              </a:lnSpc>
              <a:spcBef>
                <a:spcPts val="1200"/>
              </a:spcBef>
            </a:pPr>
            <a:r>
              <a:rPr lang="en-US" sz="2400" b="1" dirty="0" smtClean="0">
                <a:solidFill>
                  <a:srgbClr val="002060"/>
                </a:solidFill>
                <a:latin typeface="Georgia" pitchFamily="18" charset="0"/>
              </a:rPr>
              <a:t>Parameters</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92075" algn="just">
              <a:lnSpc>
                <a:spcPct val="125000"/>
              </a:lnSpc>
              <a:spcBef>
                <a:spcPts val="1200"/>
              </a:spcBef>
            </a:pPr>
            <a:r>
              <a:rPr lang="en-US" sz="2400" dirty="0" smtClean="0">
                <a:solidFill>
                  <a:schemeClr val="tx1">
                    <a:lumMod val="95000"/>
                    <a:lumOff val="5000"/>
                  </a:schemeClr>
                </a:solidFill>
                <a:latin typeface="Georgia" pitchFamily="18" charset="0"/>
              </a:rPr>
              <a:t>In </a:t>
            </a:r>
            <a:r>
              <a:rPr lang="en-US" sz="2400" dirty="0">
                <a:solidFill>
                  <a:schemeClr val="tx1">
                    <a:lumMod val="95000"/>
                    <a:lumOff val="5000"/>
                  </a:schemeClr>
                </a:solidFill>
                <a:latin typeface="Georgia" pitchFamily="18" charset="0"/>
              </a:rPr>
              <a:t>the main block we may call this function as</a:t>
            </a:r>
          </a:p>
          <a:p>
            <a:pPr marL="92075" algn="just">
              <a:lnSpc>
                <a:spcPct val="125000"/>
              </a:lnSpc>
              <a:spcBef>
                <a:spcPts val="1200"/>
              </a:spcBef>
            </a:pPr>
            <a:r>
              <a:rPr lang="en-US" sz="2400" dirty="0">
                <a:solidFill>
                  <a:schemeClr val="tx1">
                    <a:lumMod val="95000"/>
                    <a:lumOff val="5000"/>
                  </a:schemeClr>
                </a:solidFill>
                <a:latin typeface="Georgia" pitchFamily="18" charset="0"/>
              </a:rPr>
              <a:t>	A = DIVIDE (B, C) </a:t>
            </a:r>
          </a:p>
          <a:p>
            <a:pPr marL="92075" algn="just">
              <a:lnSpc>
                <a:spcPct val="125000"/>
              </a:lnSpc>
              <a:spcBef>
                <a:spcPts val="1200"/>
              </a:spcBef>
            </a:pPr>
            <a:r>
              <a:rPr lang="en-US" sz="2400" dirty="0">
                <a:solidFill>
                  <a:schemeClr val="tx1">
                    <a:lumMod val="95000"/>
                    <a:lumOff val="5000"/>
                  </a:schemeClr>
                </a:solidFill>
                <a:latin typeface="Georgia" pitchFamily="18" charset="0"/>
              </a:rPr>
              <a:t>B and C are called actual parameters or actuals. The terms B and C could be expressions rather than simple variables.</a:t>
            </a:r>
          </a:p>
          <a:p>
            <a:pPr marL="92075" algn="just">
              <a:lnSpc>
                <a:spcPct val="125000"/>
              </a:lnSpc>
              <a:spcBef>
                <a:spcPts val="1200"/>
              </a:spcBef>
            </a:pPr>
            <a:r>
              <a:rPr lang="en-US" sz="2400" dirty="0">
                <a:solidFill>
                  <a:schemeClr val="tx1">
                    <a:lumMod val="95000"/>
                    <a:lumOff val="5000"/>
                  </a:schemeClr>
                </a:solidFill>
                <a:latin typeface="Georgia" pitchFamily="18" charset="0"/>
              </a:rPr>
              <a:t>	In general, the formal parameters of a procedure definition are place-holders for values which will be supplied when the procedure is called. The actual parameter provides the values to be substituted for the formal parameters, and any implementation of a procedure must provide a way of associating actual parameters of the call with the formats.</a:t>
            </a:r>
          </a:p>
        </p:txBody>
      </p:sp>
    </p:spTree>
    <p:extLst>
      <p:ext uri="{BB962C8B-B14F-4D97-AF65-F5344CB8AC3E}">
        <p14:creationId xmlns:p14="http://schemas.microsoft.com/office/powerpoint/2010/main" val="111475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5145" y="116632"/>
            <a:ext cx="8352928"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Definition of  Programming Language</a:t>
            </a:r>
            <a:endParaRPr lang="en-IN" sz="3200" b="1" i="1" dirty="0">
              <a:solidFill>
                <a:srgbClr val="E60000"/>
              </a:solidFill>
              <a:latin typeface="Bookman Old Style" pitchFamily="18" charset="0"/>
            </a:endParaRPr>
          </a:p>
        </p:txBody>
      </p:sp>
      <p:sp>
        <p:nvSpPr>
          <p:cNvPr id="8" name="Rectangle 7"/>
          <p:cNvSpPr/>
          <p:nvPr/>
        </p:nvSpPr>
        <p:spPr>
          <a:xfrm>
            <a:off x="0" y="1028343"/>
            <a:ext cx="9144000" cy="5170646"/>
          </a:xfrm>
          <a:prstGeom prst="rect">
            <a:avLst/>
          </a:prstGeom>
        </p:spPr>
        <p:txBody>
          <a:bodyPr wrap="square">
            <a:spAutoFit/>
          </a:bodyPr>
          <a:lstStyle/>
          <a:p>
            <a:pPr marL="342900" indent="-342900" algn="just">
              <a:lnSpc>
                <a:spcPct val="125000"/>
              </a:lnSpc>
              <a:spcBef>
                <a:spcPts val="1200"/>
              </a:spcBef>
              <a:buFont typeface="Wingdings" pitchFamily="2" charset="2"/>
              <a:buChar char="Ø"/>
            </a:pPr>
            <a:r>
              <a:rPr lang="en-US" sz="2400" dirty="0">
                <a:latin typeface="Georgia" pitchFamily="18" charset="0"/>
              </a:rPr>
              <a:t>A programming language is a machine-readable artificial language designed to express computations that can be performed by a </a:t>
            </a:r>
            <a:r>
              <a:rPr lang="en-US" sz="2400" dirty="0" smtClean="0">
                <a:latin typeface="Georgia" pitchFamily="18" charset="0"/>
              </a:rPr>
              <a:t>computer.</a:t>
            </a:r>
          </a:p>
          <a:p>
            <a:pPr marL="342900" indent="-342900" algn="just">
              <a:lnSpc>
                <a:spcPct val="125000"/>
              </a:lnSpc>
              <a:spcBef>
                <a:spcPts val="1200"/>
              </a:spcBef>
              <a:buFont typeface="Wingdings" pitchFamily="2" charset="2"/>
              <a:buChar char="Ø"/>
            </a:pPr>
            <a:r>
              <a:rPr lang="en-US" sz="2400" dirty="0" smtClean="0">
                <a:latin typeface="Georgia" pitchFamily="18" charset="0"/>
              </a:rPr>
              <a:t>Programming </a:t>
            </a:r>
            <a:r>
              <a:rPr lang="en-US" sz="2400" dirty="0">
                <a:latin typeface="Georgia" pitchFamily="18" charset="0"/>
              </a:rPr>
              <a:t>languages can be used to create programs that specify the behavior of a computer, to express algorithms precisely or as a mode of human communication. </a:t>
            </a:r>
            <a:endParaRPr lang="en-US" sz="2400" dirty="0" smtClean="0">
              <a:latin typeface="Georgia" pitchFamily="18" charset="0"/>
            </a:endParaRPr>
          </a:p>
          <a:p>
            <a:pPr marL="342900" indent="-342900" algn="just">
              <a:lnSpc>
                <a:spcPct val="125000"/>
              </a:lnSpc>
              <a:spcBef>
                <a:spcPts val="1200"/>
              </a:spcBef>
              <a:buFont typeface="Wingdings" pitchFamily="2" charset="2"/>
              <a:buChar char="Ø"/>
            </a:pPr>
            <a:r>
              <a:rPr lang="en-US" sz="2400" dirty="0" smtClean="0">
                <a:latin typeface="Georgia" pitchFamily="18" charset="0"/>
              </a:rPr>
              <a:t>It </a:t>
            </a:r>
            <a:r>
              <a:rPr lang="en-US" sz="2400" dirty="0">
                <a:latin typeface="Georgia" pitchFamily="18" charset="0"/>
              </a:rPr>
              <a:t>is the basic for all software, allowing people to tell computers what to do and the means by which systems are developed. </a:t>
            </a:r>
            <a:endParaRPr lang="en-US" sz="2400" dirty="0" smtClean="0">
              <a:latin typeface="Georgia" pitchFamily="18" charset="0"/>
            </a:endParaRPr>
          </a:p>
          <a:p>
            <a:pPr algn="just">
              <a:lnSpc>
                <a:spcPct val="125000"/>
              </a:lnSpc>
              <a:spcBef>
                <a:spcPts val="1200"/>
              </a:spcBef>
            </a:pPr>
            <a:r>
              <a:rPr lang="en-US" sz="2400" b="1" dirty="0" smtClean="0">
                <a:solidFill>
                  <a:srgbClr val="002060"/>
                </a:solidFill>
                <a:latin typeface="Georgia" pitchFamily="18" charset="0"/>
              </a:rPr>
              <a:t>The </a:t>
            </a:r>
            <a:r>
              <a:rPr lang="en-US" sz="2400" b="1" dirty="0">
                <a:solidFill>
                  <a:srgbClr val="002060"/>
                </a:solidFill>
                <a:latin typeface="Georgia" pitchFamily="18" charset="0"/>
              </a:rPr>
              <a:t>definition of a programming language consists of both.</a:t>
            </a:r>
          </a:p>
        </p:txBody>
      </p:sp>
    </p:spTree>
    <p:extLst>
      <p:ext uri="{BB962C8B-B14F-4D97-AF65-F5344CB8AC3E}">
        <p14:creationId xmlns:p14="http://schemas.microsoft.com/office/powerpoint/2010/main" val="368028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Parameter Transmission</a:t>
            </a:r>
            <a:endParaRPr lang="en-IN" sz="3200" b="1" i="1" dirty="0">
              <a:solidFill>
                <a:srgbClr val="E60000"/>
              </a:solidFill>
              <a:latin typeface="Bookman Old Style" pitchFamily="18" charset="0"/>
            </a:endParaRPr>
          </a:p>
        </p:txBody>
      </p:sp>
      <p:sp>
        <p:nvSpPr>
          <p:cNvPr id="8" name="Rectangle 7"/>
          <p:cNvSpPr/>
          <p:nvPr/>
        </p:nvSpPr>
        <p:spPr>
          <a:xfrm>
            <a:off x="0" y="764704"/>
            <a:ext cx="9144000" cy="5478423"/>
          </a:xfrm>
          <a:prstGeom prst="rect">
            <a:avLst/>
          </a:prstGeom>
        </p:spPr>
        <p:txBody>
          <a:bodyPr wrap="square">
            <a:spAutoFit/>
          </a:bodyPr>
          <a:lstStyle/>
          <a:p>
            <a:pPr marL="92075" algn="just">
              <a:lnSpc>
                <a:spcPct val="125000"/>
              </a:lnSpc>
              <a:spcBef>
                <a:spcPts val="1200"/>
              </a:spcBef>
            </a:pPr>
            <a:r>
              <a:rPr lang="en-US" sz="2400" b="1" dirty="0" smtClean="0">
                <a:solidFill>
                  <a:srgbClr val="002060"/>
                </a:solidFill>
                <a:latin typeface="Georgia" pitchFamily="18" charset="0"/>
              </a:rPr>
              <a:t>Parameters</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92075" algn="just">
              <a:lnSpc>
                <a:spcPct val="125000"/>
              </a:lnSpc>
              <a:spcBef>
                <a:spcPts val="1200"/>
              </a:spcBef>
            </a:pPr>
            <a:r>
              <a:rPr lang="en-US" sz="2400" dirty="0">
                <a:solidFill>
                  <a:schemeClr val="tx1">
                    <a:lumMod val="95000"/>
                    <a:lumOff val="5000"/>
                  </a:schemeClr>
                </a:solidFill>
                <a:latin typeface="Georgia" pitchFamily="18" charset="0"/>
              </a:rPr>
              <a:t>There are three common methods of passing parameters. They are</a:t>
            </a:r>
          </a:p>
          <a:p>
            <a:pPr marL="92075" algn="just">
              <a:lnSpc>
                <a:spcPct val="125000"/>
              </a:lnSpc>
              <a:spcBef>
                <a:spcPts val="1200"/>
              </a:spcBef>
            </a:pPr>
            <a:r>
              <a:rPr lang="en-US" sz="2400" dirty="0" smtClean="0">
                <a:solidFill>
                  <a:schemeClr val="tx1">
                    <a:lumMod val="95000"/>
                    <a:lumOff val="5000"/>
                  </a:schemeClr>
                </a:solidFill>
                <a:latin typeface="Georgia" pitchFamily="18" charset="0"/>
              </a:rPr>
              <a:t>      1</a:t>
            </a:r>
            <a:r>
              <a:rPr lang="en-US" sz="2400" dirty="0">
                <a:solidFill>
                  <a:schemeClr val="tx1">
                    <a:lumMod val="95000"/>
                    <a:lumOff val="5000"/>
                  </a:schemeClr>
                </a:solidFill>
                <a:latin typeface="Georgia" pitchFamily="18" charset="0"/>
              </a:rPr>
              <a:t>.	Call-by-Reference</a:t>
            </a:r>
          </a:p>
          <a:p>
            <a:pPr marL="92075" algn="just">
              <a:lnSpc>
                <a:spcPct val="125000"/>
              </a:lnSpc>
              <a:spcBef>
                <a:spcPts val="1200"/>
              </a:spcBef>
            </a:pPr>
            <a:r>
              <a:rPr lang="en-US" sz="2400" dirty="0" smtClean="0">
                <a:solidFill>
                  <a:schemeClr val="tx1">
                    <a:lumMod val="95000"/>
                    <a:lumOff val="5000"/>
                  </a:schemeClr>
                </a:solidFill>
                <a:latin typeface="Georgia" pitchFamily="18" charset="0"/>
              </a:rPr>
              <a:t>      2</a:t>
            </a:r>
            <a:r>
              <a:rPr lang="en-US" sz="2400" dirty="0">
                <a:solidFill>
                  <a:schemeClr val="tx1">
                    <a:lumMod val="95000"/>
                    <a:lumOff val="5000"/>
                  </a:schemeClr>
                </a:solidFill>
                <a:latin typeface="Georgia" pitchFamily="18" charset="0"/>
              </a:rPr>
              <a:t>.	Call-by-Value</a:t>
            </a:r>
          </a:p>
          <a:p>
            <a:pPr marL="92075" algn="just">
              <a:lnSpc>
                <a:spcPct val="125000"/>
              </a:lnSpc>
              <a:spcBef>
                <a:spcPts val="1200"/>
              </a:spcBef>
            </a:pPr>
            <a:r>
              <a:rPr lang="en-US" sz="2400" dirty="0" smtClean="0">
                <a:solidFill>
                  <a:schemeClr val="tx1">
                    <a:lumMod val="95000"/>
                    <a:lumOff val="5000"/>
                  </a:schemeClr>
                </a:solidFill>
                <a:latin typeface="Georgia" pitchFamily="18" charset="0"/>
              </a:rPr>
              <a:t>      3</a:t>
            </a:r>
            <a:r>
              <a:rPr lang="en-US" sz="2400" dirty="0">
                <a:solidFill>
                  <a:schemeClr val="tx1">
                    <a:lumMod val="95000"/>
                    <a:lumOff val="5000"/>
                  </a:schemeClr>
                </a:solidFill>
                <a:latin typeface="Georgia" pitchFamily="18" charset="0"/>
              </a:rPr>
              <a:t>.	Call-by-Name</a:t>
            </a:r>
          </a:p>
          <a:p>
            <a:pPr marL="630238" indent="-538163" algn="just">
              <a:lnSpc>
                <a:spcPct val="125000"/>
              </a:lnSpc>
              <a:spcBef>
                <a:spcPts val="1200"/>
              </a:spcBef>
            </a:pPr>
            <a:r>
              <a:rPr lang="en-US" sz="2400" b="1" dirty="0" smtClean="0">
                <a:solidFill>
                  <a:srgbClr val="00B0F0"/>
                </a:solidFill>
                <a:latin typeface="Georgia" pitchFamily="18" charset="0"/>
              </a:rPr>
              <a:t>1. Call-by-Reference- </a:t>
            </a:r>
            <a:r>
              <a:rPr lang="en-US" sz="2400" dirty="0">
                <a:solidFill>
                  <a:schemeClr val="tx1">
                    <a:lumMod val="95000"/>
                    <a:lumOff val="5000"/>
                  </a:schemeClr>
                </a:solidFill>
                <a:latin typeface="Georgia" pitchFamily="18" charset="0"/>
              </a:rPr>
              <a:t>When parameters are passed by reference also known as called by address and call by location, the calling program passes to a subroutine a pointer to the </a:t>
            </a:r>
            <a:r>
              <a:rPr lang="en-US" sz="2400" dirty="0" err="1">
                <a:solidFill>
                  <a:schemeClr val="tx1">
                    <a:lumMod val="95000"/>
                    <a:lumOff val="5000"/>
                  </a:schemeClr>
                </a:solidFill>
                <a:latin typeface="Georgia" pitchFamily="18" charset="0"/>
              </a:rPr>
              <a:t>r-value</a:t>
            </a:r>
            <a:r>
              <a:rPr lang="en-US" sz="2400" dirty="0">
                <a:solidFill>
                  <a:schemeClr val="tx1">
                    <a:lumMod val="95000"/>
                    <a:lumOff val="5000"/>
                  </a:schemeClr>
                </a:solidFill>
                <a:latin typeface="Georgia" pitchFamily="18" charset="0"/>
              </a:rPr>
              <a:t> of each actual parameters. </a:t>
            </a:r>
          </a:p>
        </p:txBody>
      </p:sp>
    </p:spTree>
    <p:extLst>
      <p:ext uri="{BB962C8B-B14F-4D97-AF65-F5344CB8AC3E}">
        <p14:creationId xmlns:p14="http://schemas.microsoft.com/office/powerpoint/2010/main" val="3477636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Parameter Transmission</a:t>
            </a:r>
            <a:endParaRPr lang="en-IN" sz="3200" b="1" i="1" dirty="0">
              <a:solidFill>
                <a:srgbClr val="E60000"/>
              </a:solidFill>
              <a:latin typeface="Bookman Old Style" pitchFamily="18" charset="0"/>
            </a:endParaRPr>
          </a:p>
        </p:txBody>
      </p:sp>
      <p:sp>
        <p:nvSpPr>
          <p:cNvPr id="8" name="Rectangle 7"/>
          <p:cNvSpPr/>
          <p:nvPr/>
        </p:nvSpPr>
        <p:spPr>
          <a:xfrm>
            <a:off x="0" y="764704"/>
            <a:ext cx="9144000" cy="3631763"/>
          </a:xfrm>
          <a:prstGeom prst="rect">
            <a:avLst/>
          </a:prstGeom>
        </p:spPr>
        <p:txBody>
          <a:bodyPr wrap="square">
            <a:spAutoFit/>
          </a:bodyPr>
          <a:lstStyle/>
          <a:p>
            <a:pPr marL="92075" algn="just">
              <a:lnSpc>
                <a:spcPct val="125000"/>
              </a:lnSpc>
              <a:spcBef>
                <a:spcPts val="1200"/>
              </a:spcBef>
            </a:pPr>
            <a:r>
              <a:rPr lang="en-US" sz="2400" b="1" dirty="0" smtClean="0">
                <a:solidFill>
                  <a:srgbClr val="002060"/>
                </a:solidFill>
                <a:latin typeface="Georgia" pitchFamily="18" charset="0"/>
              </a:rPr>
              <a:t>Parameters</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92075" algn="just">
              <a:lnSpc>
                <a:spcPct val="125000"/>
              </a:lnSpc>
              <a:spcBef>
                <a:spcPts val="1200"/>
              </a:spcBef>
            </a:pPr>
            <a:r>
              <a:rPr lang="en-US" sz="2400" dirty="0">
                <a:solidFill>
                  <a:schemeClr val="tx1">
                    <a:lumMod val="95000"/>
                    <a:lumOff val="5000"/>
                  </a:schemeClr>
                </a:solidFill>
                <a:latin typeface="Georgia" pitchFamily="18" charset="0"/>
              </a:rPr>
              <a:t>The value of the pointers i.e. the address of actual parameter is put in the known place determines by language implementation, so that the calling procedure can know where to find them.</a:t>
            </a:r>
          </a:p>
          <a:p>
            <a:pPr marL="92075" algn="just">
              <a:lnSpc>
                <a:spcPct val="125000"/>
              </a:lnSpc>
              <a:spcBef>
                <a:spcPts val="1200"/>
              </a:spcBef>
            </a:pPr>
            <a:r>
              <a:rPr lang="en-US" sz="2400" dirty="0" smtClean="0">
                <a:solidFill>
                  <a:schemeClr val="tx1">
                    <a:lumMod val="95000"/>
                    <a:lumOff val="5000"/>
                  </a:schemeClr>
                </a:solidFill>
                <a:latin typeface="Georgia" pitchFamily="18" charset="0"/>
              </a:rPr>
              <a:t>	A </a:t>
            </a:r>
            <a:r>
              <a:rPr lang="en-US" sz="2400" dirty="0">
                <a:solidFill>
                  <a:schemeClr val="tx1">
                    <a:lumMod val="95000"/>
                    <a:lumOff val="5000"/>
                  </a:schemeClr>
                </a:solidFill>
                <a:latin typeface="Georgia" pitchFamily="18" charset="0"/>
              </a:rPr>
              <a:t>reference to a formal parameter in a called procedure becomes in a machine code. An indirect reference through the pointer passed to the called procedure.</a:t>
            </a:r>
          </a:p>
        </p:txBody>
      </p:sp>
    </p:spTree>
    <p:extLst>
      <p:ext uri="{BB962C8B-B14F-4D97-AF65-F5344CB8AC3E}">
        <p14:creationId xmlns:p14="http://schemas.microsoft.com/office/powerpoint/2010/main" val="36298482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Parameter Transmission</a:t>
            </a:r>
            <a:endParaRPr lang="en-IN" sz="3200" b="1" i="1" dirty="0">
              <a:solidFill>
                <a:srgbClr val="E60000"/>
              </a:solidFill>
              <a:latin typeface="Bookman Old Style" pitchFamily="18" charset="0"/>
            </a:endParaRPr>
          </a:p>
        </p:txBody>
      </p:sp>
      <p:sp>
        <p:nvSpPr>
          <p:cNvPr id="8" name="Rectangle 7"/>
          <p:cNvSpPr/>
          <p:nvPr/>
        </p:nvSpPr>
        <p:spPr>
          <a:xfrm>
            <a:off x="0" y="764704"/>
            <a:ext cx="9144000" cy="4862870"/>
          </a:xfrm>
          <a:prstGeom prst="rect">
            <a:avLst/>
          </a:prstGeom>
        </p:spPr>
        <p:txBody>
          <a:bodyPr wrap="square">
            <a:spAutoFit/>
          </a:bodyPr>
          <a:lstStyle/>
          <a:p>
            <a:pPr marL="92075" algn="just">
              <a:lnSpc>
                <a:spcPct val="125000"/>
              </a:lnSpc>
              <a:spcBef>
                <a:spcPts val="1200"/>
              </a:spcBef>
            </a:pPr>
            <a:r>
              <a:rPr lang="en-US" sz="2400" b="1" dirty="0" smtClean="0">
                <a:solidFill>
                  <a:srgbClr val="002060"/>
                </a:solidFill>
                <a:latin typeface="Georgia" pitchFamily="18" charset="0"/>
              </a:rPr>
              <a:t>Parameters</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92075" algn="just">
              <a:lnSpc>
                <a:spcPct val="125000"/>
              </a:lnSpc>
              <a:spcBef>
                <a:spcPts val="1200"/>
              </a:spcBef>
            </a:pPr>
            <a:r>
              <a:rPr lang="en-US" sz="2400" dirty="0" smtClean="0">
                <a:solidFill>
                  <a:schemeClr val="tx1">
                    <a:lumMod val="95000"/>
                    <a:lumOff val="5000"/>
                  </a:schemeClr>
                </a:solidFill>
                <a:latin typeface="Georgia" pitchFamily="18" charset="0"/>
              </a:rPr>
              <a:t>	Procedure </a:t>
            </a:r>
            <a:r>
              <a:rPr lang="en-US" sz="2400" dirty="0">
                <a:solidFill>
                  <a:schemeClr val="tx1">
                    <a:lumMod val="95000"/>
                    <a:lumOff val="5000"/>
                  </a:schemeClr>
                </a:solidFill>
                <a:latin typeface="Georgia" pitchFamily="18" charset="0"/>
              </a:rPr>
              <a:t>swap(</a:t>
            </a:r>
            <a:r>
              <a:rPr lang="en-US" sz="2400" dirty="0" err="1">
                <a:solidFill>
                  <a:schemeClr val="tx1">
                    <a:lumMod val="95000"/>
                    <a:lumOff val="5000"/>
                  </a:schemeClr>
                </a:solidFill>
                <a:latin typeface="Georgia" pitchFamily="18" charset="0"/>
              </a:rPr>
              <a:t>int</a:t>
            </a:r>
            <a:r>
              <a:rPr lang="en-US" sz="2400" dirty="0">
                <a:solidFill>
                  <a:schemeClr val="tx1">
                    <a:lumMod val="95000"/>
                    <a:lumOff val="5000"/>
                  </a:schemeClr>
                </a:solidFill>
                <a:latin typeface="Georgia" pitchFamily="18" charset="0"/>
              </a:rPr>
              <a:t> *x, </a:t>
            </a:r>
            <a:r>
              <a:rPr lang="en-US" sz="2400" dirty="0" err="1">
                <a:solidFill>
                  <a:schemeClr val="tx1">
                    <a:lumMod val="95000"/>
                    <a:lumOff val="5000"/>
                  </a:schemeClr>
                </a:solidFill>
                <a:latin typeface="Georgia" pitchFamily="18" charset="0"/>
              </a:rPr>
              <a:t>int</a:t>
            </a:r>
            <a:r>
              <a:rPr lang="en-US" sz="2400" dirty="0">
                <a:solidFill>
                  <a:schemeClr val="tx1">
                    <a:lumMod val="95000"/>
                    <a:lumOff val="5000"/>
                  </a:schemeClr>
                </a:solidFill>
                <a:latin typeface="Georgia" pitchFamily="18" charset="0"/>
              </a:rPr>
              <a:t> *y)</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err="1">
                <a:solidFill>
                  <a:schemeClr val="tx1">
                    <a:lumMod val="95000"/>
                    <a:lumOff val="5000"/>
                  </a:schemeClr>
                </a:solidFill>
                <a:latin typeface="Georgia" pitchFamily="18" charset="0"/>
              </a:rPr>
              <a:t>int</a:t>
            </a:r>
            <a:r>
              <a:rPr lang="en-US" sz="2400" dirty="0">
                <a:solidFill>
                  <a:schemeClr val="tx1">
                    <a:lumMod val="95000"/>
                    <a:lumOff val="5000"/>
                  </a:schemeClr>
                </a:solidFill>
                <a:latin typeface="Georgia" pitchFamily="18" charset="0"/>
              </a:rPr>
              <a:t> temp;</a:t>
            </a:r>
          </a:p>
          <a:p>
            <a:pPr marL="92075" algn="just">
              <a:lnSpc>
                <a:spcPct val="125000"/>
              </a:lnSpc>
              <a:spcBef>
                <a:spcPts val="1200"/>
              </a:spcBef>
            </a:pPr>
            <a:r>
              <a:rPr lang="en-US" sz="2400" dirty="0">
                <a:solidFill>
                  <a:schemeClr val="tx1">
                    <a:lumMod val="95000"/>
                    <a:lumOff val="5000"/>
                  </a:schemeClr>
                </a:solidFill>
                <a:latin typeface="Georgia" pitchFamily="18" charset="0"/>
              </a:rPr>
              <a:t>			temp = x;</a:t>
            </a:r>
          </a:p>
          <a:p>
            <a:pPr marL="92075" algn="just">
              <a:lnSpc>
                <a:spcPct val="125000"/>
              </a:lnSpc>
              <a:spcBef>
                <a:spcPts val="1200"/>
              </a:spcBef>
            </a:pPr>
            <a:r>
              <a:rPr lang="en-US" sz="2400" dirty="0">
                <a:solidFill>
                  <a:schemeClr val="tx1">
                    <a:lumMod val="95000"/>
                    <a:lumOff val="5000"/>
                  </a:schemeClr>
                </a:solidFill>
                <a:latin typeface="Georgia" pitchFamily="18" charset="0"/>
              </a:rPr>
              <a:t>			*x = *y;</a:t>
            </a:r>
          </a:p>
          <a:p>
            <a:pPr marL="92075" algn="just">
              <a:lnSpc>
                <a:spcPct val="125000"/>
              </a:lnSpc>
              <a:spcBef>
                <a:spcPts val="1200"/>
              </a:spcBef>
            </a:pPr>
            <a:r>
              <a:rPr lang="en-US" sz="2400" dirty="0">
                <a:solidFill>
                  <a:schemeClr val="tx1">
                    <a:lumMod val="95000"/>
                    <a:lumOff val="5000"/>
                  </a:schemeClr>
                </a:solidFill>
                <a:latin typeface="Georgia" pitchFamily="18" charset="0"/>
              </a:rPr>
              <a:t>			*y = temp; </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p>
        </p:txBody>
      </p:sp>
    </p:spTree>
    <p:extLst>
      <p:ext uri="{BB962C8B-B14F-4D97-AF65-F5344CB8AC3E}">
        <p14:creationId xmlns:p14="http://schemas.microsoft.com/office/powerpoint/2010/main" val="1767366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Parameter Transmission</a:t>
            </a:r>
            <a:endParaRPr lang="en-IN" sz="3200" b="1" i="1" dirty="0">
              <a:solidFill>
                <a:srgbClr val="E60000"/>
              </a:solidFill>
              <a:latin typeface="Bookman Old Style" pitchFamily="18" charset="0"/>
            </a:endParaRPr>
          </a:p>
        </p:txBody>
      </p:sp>
      <p:sp>
        <p:nvSpPr>
          <p:cNvPr id="8" name="Rectangle 7"/>
          <p:cNvSpPr/>
          <p:nvPr/>
        </p:nvSpPr>
        <p:spPr>
          <a:xfrm>
            <a:off x="0" y="764704"/>
            <a:ext cx="9144000" cy="4555093"/>
          </a:xfrm>
          <a:prstGeom prst="rect">
            <a:avLst/>
          </a:prstGeom>
        </p:spPr>
        <p:txBody>
          <a:bodyPr wrap="square">
            <a:spAutoFit/>
          </a:bodyPr>
          <a:lstStyle/>
          <a:p>
            <a:pPr marL="92075" algn="just">
              <a:lnSpc>
                <a:spcPct val="125000"/>
              </a:lnSpc>
              <a:spcBef>
                <a:spcPts val="1200"/>
              </a:spcBef>
            </a:pPr>
            <a:r>
              <a:rPr lang="en-US" sz="2400" b="1" dirty="0" smtClean="0">
                <a:solidFill>
                  <a:srgbClr val="002060"/>
                </a:solidFill>
                <a:latin typeface="Georgia" pitchFamily="18" charset="0"/>
              </a:rPr>
              <a:t>Parameters</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92075" algn="just">
              <a:lnSpc>
                <a:spcPct val="125000"/>
              </a:lnSpc>
              <a:spcBef>
                <a:spcPts val="1200"/>
              </a:spcBef>
            </a:pPr>
            <a:r>
              <a:rPr lang="en-US" sz="2400" b="1" dirty="0" smtClean="0">
                <a:solidFill>
                  <a:srgbClr val="00B0F0"/>
                </a:solidFill>
                <a:latin typeface="Georgia" pitchFamily="18" charset="0"/>
              </a:rPr>
              <a:t>2. Call-by-Value</a:t>
            </a:r>
            <a:r>
              <a:rPr lang="en-US" sz="2400" dirty="0" smtClean="0">
                <a:solidFill>
                  <a:schemeClr val="tx1">
                    <a:lumMod val="95000"/>
                    <a:lumOff val="5000"/>
                  </a:schemeClr>
                </a:solidFill>
                <a:latin typeface="Georgia" pitchFamily="18" charset="0"/>
              </a:rPr>
              <a:t>- </a:t>
            </a:r>
            <a:r>
              <a:rPr lang="en-US" sz="2400" dirty="0">
                <a:solidFill>
                  <a:schemeClr val="tx1">
                    <a:lumMod val="95000"/>
                    <a:lumOff val="5000"/>
                  </a:schemeClr>
                </a:solidFill>
                <a:latin typeface="Georgia" pitchFamily="18" charset="0"/>
              </a:rPr>
              <a:t>Call-by-value is the simplest possible method of passing parameters. The actual parameters are evaluated and their </a:t>
            </a:r>
            <a:r>
              <a:rPr lang="en-US" sz="2400" dirty="0" err="1">
                <a:solidFill>
                  <a:schemeClr val="tx1">
                    <a:lumMod val="95000"/>
                    <a:lumOff val="5000"/>
                  </a:schemeClr>
                </a:solidFill>
                <a:latin typeface="Georgia" pitchFamily="18" charset="0"/>
              </a:rPr>
              <a:t>r-values</a:t>
            </a:r>
            <a:r>
              <a:rPr lang="en-US" sz="2400" dirty="0">
                <a:solidFill>
                  <a:schemeClr val="tx1">
                    <a:lumMod val="95000"/>
                    <a:lumOff val="5000"/>
                  </a:schemeClr>
                </a:solidFill>
                <a:latin typeface="Georgia" pitchFamily="18" charset="0"/>
              </a:rPr>
              <a:t> are passed to the subroutine in the locations determined by the language implementation. The effect is that of initializing the formal parameters. The procedure then can be implemented as through its formals were ordinary variables.</a:t>
            </a:r>
          </a:p>
          <a:p>
            <a:pPr marL="92075" algn="just">
              <a:lnSpc>
                <a:spcPct val="125000"/>
              </a:lnSpc>
              <a:spcBef>
                <a:spcPts val="1200"/>
              </a:spcBef>
            </a:pPr>
            <a:r>
              <a:rPr lang="en-US" sz="2400" dirty="0" smtClean="0">
                <a:solidFill>
                  <a:schemeClr val="tx1">
                    <a:lumMod val="95000"/>
                    <a:lumOff val="5000"/>
                  </a:schemeClr>
                </a:solidFill>
                <a:latin typeface="Georgia" pitchFamily="18" charset="0"/>
              </a:rPr>
              <a:t>	The </a:t>
            </a:r>
            <a:r>
              <a:rPr lang="en-US" sz="2400" dirty="0">
                <a:solidFill>
                  <a:schemeClr val="tx1">
                    <a:lumMod val="95000"/>
                    <a:lumOff val="5000"/>
                  </a:schemeClr>
                </a:solidFill>
                <a:latin typeface="Georgia" pitchFamily="18" charset="0"/>
              </a:rPr>
              <a:t>call of procedure swap(I, A[I]) would be equivalent to the sequence of steps:</a:t>
            </a:r>
          </a:p>
        </p:txBody>
      </p:sp>
    </p:spTree>
    <p:extLst>
      <p:ext uri="{BB962C8B-B14F-4D97-AF65-F5344CB8AC3E}">
        <p14:creationId xmlns:p14="http://schemas.microsoft.com/office/powerpoint/2010/main" val="3958690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Parameter Transmission</a:t>
            </a:r>
            <a:endParaRPr lang="en-IN" sz="3200" b="1" i="1" dirty="0">
              <a:solidFill>
                <a:srgbClr val="E60000"/>
              </a:solidFill>
              <a:latin typeface="Bookman Old Style" pitchFamily="18" charset="0"/>
            </a:endParaRPr>
          </a:p>
        </p:txBody>
      </p:sp>
      <p:sp>
        <p:nvSpPr>
          <p:cNvPr id="8" name="Rectangle 7"/>
          <p:cNvSpPr/>
          <p:nvPr/>
        </p:nvSpPr>
        <p:spPr>
          <a:xfrm>
            <a:off x="0" y="764704"/>
            <a:ext cx="9144000" cy="5324535"/>
          </a:xfrm>
          <a:prstGeom prst="rect">
            <a:avLst/>
          </a:prstGeom>
        </p:spPr>
        <p:txBody>
          <a:bodyPr wrap="square">
            <a:spAutoFit/>
          </a:bodyPr>
          <a:lstStyle/>
          <a:p>
            <a:pPr marL="92075" algn="just">
              <a:lnSpc>
                <a:spcPct val="125000"/>
              </a:lnSpc>
              <a:spcBef>
                <a:spcPts val="1200"/>
              </a:spcBef>
            </a:pPr>
            <a:r>
              <a:rPr lang="en-US" sz="2400" b="1" dirty="0" smtClean="0">
                <a:solidFill>
                  <a:srgbClr val="002060"/>
                </a:solidFill>
                <a:latin typeface="Georgia" pitchFamily="18" charset="0"/>
              </a:rPr>
              <a:t>Parameters</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92075" algn="just">
              <a:lnSpc>
                <a:spcPct val="125000"/>
              </a:lnSpc>
              <a:spcBef>
                <a:spcPts val="1200"/>
              </a:spcBef>
            </a:pPr>
            <a:r>
              <a:rPr lang="en-US" sz="2400" b="1" dirty="0" smtClean="0">
                <a:solidFill>
                  <a:srgbClr val="00B0F0"/>
                </a:solidFill>
                <a:latin typeface="Georgia" pitchFamily="18" charset="0"/>
              </a:rPr>
              <a:t>2. Call-by-Value</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9207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smtClean="0">
                <a:solidFill>
                  <a:schemeClr val="tx1">
                    <a:lumMod val="95000"/>
                    <a:lumOff val="5000"/>
                  </a:schemeClr>
                </a:solidFill>
                <a:latin typeface="Georgia" pitchFamily="18" charset="0"/>
              </a:rPr>
              <a:t>	T1 </a:t>
            </a:r>
            <a:r>
              <a:rPr lang="en-US" sz="2400" dirty="0">
                <a:solidFill>
                  <a:schemeClr val="tx1">
                    <a:lumMod val="95000"/>
                    <a:lumOff val="5000"/>
                  </a:schemeClr>
                </a:solidFill>
                <a:latin typeface="Georgia" pitchFamily="18" charset="0"/>
              </a:rPr>
              <a:t>:= I;</a:t>
            </a:r>
          </a:p>
          <a:p>
            <a:pPr marL="92075" algn="just">
              <a:lnSpc>
                <a:spcPct val="125000"/>
              </a:lnSpc>
              <a:spcBef>
                <a:spcPts val="1200"/>
              </a:spcBef>
            </a:pPr>
            <a:r>
              <a:rPr lang="en-US" sz="2400" dirty="0">
                <a:solidFill>
                  <a:schemeClr val="tx1">
                    <a:lumMod val="95000"/>
                    <a:lumOff val="5000"/>
                  </a:schemeClr>
                </a:solidFill>
                <a:latin typeface="Georgia" pitchFamily="18" charset="0"/>
              </a:rPr>
              <a:t>		T2 := A[I];</a:t>
            </a:r>
          </a:p>
          <a:p>
            <a:pPr marL="92075" algn="just">
              <a:lnSpc>
                <a:spcPct val="125000"/>
              </a:lnSpc>
              <a:spcBef>
                <a:spcPts val="1200"/>
              </a:spcBef>
            </a:pPr>
            <a:r>
              <a:rPr lang="en-US" sz="2400" dirty="0">
                <a:solidFill>
                  <a:schemeClr val="tx1">
                    <a:lumMod val="95000"/>
                    <a:lumOff val="5000"/>
                  </a:schemeClr>
                </a:solidFill>
                <a:latin typeface="Georgia" pitchFamily="18" charset="0"/>
              </a:rPr>
              <a:t>		TEMP := T1;</a:t>
            </a:r>
          </a:p>
          <a:p>
            <a:pPr marL="92075" algn="just">
              <a:lnSpc>
                <a:spcPct val="125000"/>
              </a:lnSpc>
              <a:spcBef>
                <a:spcPts val="1200"/>
              </a:spcBef>
            </a:pPr>
            <a:r>
              <a:rPr lang="en-US" sz="2400" dirty="0">
                <a:solidFill>
                  <a:schemeClr val="tx1">
                    <a:lumMod val="95000"/>
                    <a:lumOff val="5000"/>
                  </a:schemeClr>
                </a:solidFill>
                <a:latin typeface="Georgia" pitchFamily="18" charset="0"/>
              </a:rPr>
              <a:t>		T1 := T2;</a:t>
            </a:r>
          </a:p>
          <a:p>
            <a:pPr marL="92075" algn="just">
              <a:lnSpc>
                <a:spcPct val="125000"/>
              </a:lnSpc>
              <a:spcBef>
                <a:spcPts val="1200"/>
              </a:spcBef>
            </a:pPr>
            <a:r>
              <a:rPr lang="en-US" sz="2400" dirty="0">
                <a:solidFill>
                  <a:schemeClr val="tx1">
                    <a:lumMod val="95000"/>
                    <a:lumOff val="5000"/>
                  </a:schemeClr>
                </a:solidFill>
                <a:latin typeface="Georgia" pitchFamily="18" charset="0"/>
              </a:rPr>
              <a:t>		T2 := TEMP;</a:t>
            </a:r>
          </a:p>
          <a:p>
            <a:pPr marL="92075" algn="just">
              <a:lnSpc>
                <a:spcPct val="125000"/>
              </a:lnSpc>
              <a:spcBef>
                <a:spcPts val="1200"/>
              </a:spcBef>
            </a:pPr>
            <a:r>
              <a:rPr lang="en-US" sz="2400" dirty="0" smtClean="0">
                <a:solidFill>
                  <a:schemeClr val="tx1">
                    <a:lumMod val="95000"/>
                    <a:lumOff val="5000"/>
                  </a:schemeClr>
                </a:solidFill>
                <a:latin typeface="Georgia" pitchFamily="18" charset="0"/>
              </a:rPr>
              <a:t>	Where </a:t>
            </a:r>
            <a:r>
              <a:rPr lang="en-US" sz="2400" dirty="0">
                <a:solidFill>
                  <a:schemeClr val="tx1">
                    <a:lumMod val="95000"/>
                    <a:lumOff val="5000"/>
                  </a:schemeClr>
                </a:solidFill>
                <a:latin typeface="Georgia" pitchFamily="18" charset="0"/>
              </a:rPr>
              <a:t>T1 and T2 are names local to SWAP. Thus SWAP would do nothing to data other than its own if called by value.</a:t>
            </a:r>
          </a:p>
        </p:txBody>
      </p:sp>
    </p:spTree>
    <p:extLst>
      <p:ext uri="{BB962C8B-B14F-4D97-AF65-F5344CB8AC3E}">
        <p14:creationId xmlns:p14="http://schemas.microsoft.com/office/powerpoint/2010/main" val="3850940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Parameter Transmission</a:t>
            </a:r>
            <a:endParaRPr lang="en-IN" sz="3200" b="1" i="1" dirty="0">
              <a:solidFill>
                <a:srgbClr val="E60000"/>
              </a:solidFill>
              <a:latin typeface="Bookman Old Style" pitchFamily="18" charset="0"/>
            </a:endParaRPr>
          </a:p>
        </p:txBody>
      </p:sp>
      <p:sp>
        <p:nvSpPr>
          <p:cNvPr id="8" name="Rectangle 7"/>
          <p:cNvSpPr/>
          <p:nvPr/>
        </p:nvSpPr>
        <p:spPr>
          <a:xfrm>
            <a:off x="0" y="764704"/>
            <a:ext cx="9144000" cy="3016210"/>
          </a:xfrm>
          <a:prstGeom prst="rect">
            <a:avLst/>
          </a:prstGeom>
        </p:spPr>
        <p:txBody>
          <a:bodyPr wrap="square">
            <a:spAutoFit/>
          </a:bodyPr>
          <a:lstStyle/>
          <a:p>
            <a:pPr marL="92075" algn="just">
              <a:lnSpc>
                <a:spcPct val="125000"/>
              </a:lnSpc>
              <a:spcBef>
                <a:spcPts val="1200"/>
              </a:spcBef>
            </a:pPr>
            <a:r>
              <a:rPr lang="en-US" sz="2400" b="1" dirty="0" smtClean="0">
                <a:solidFill>
                  <a:srgbClr val="002060"/>
                </a:solidFill>
                <a:latin typeface="Georgia" pitchFamily="18" charset="0"/>
              </a:rPr>
              <a:t>Parameters</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92075" algn="just">
              <a:lnSpc>
                <a:spcPct val="125000"/>
              </a:lnSpc>
              <a:spcBef>
                <a:spcPts val="1200"/>
              </a:spcBef>
            </a:pPr>
            <a:r>
              <a:rPr lang="en-US" sz="2400" b="1" dirty="0" smtClean="0">
                <a:solidFill>
                  <a:srgbClr val="00B0F0"/>
                </a:solidFill>
                <a:latin typeface="Georgia" pitchFamily="18" charset="0"/>
              </a:rPr>
              <a:t>3. Call-by-Name</a:t>
            </a:r>
            <a:r>
              <a:rPr lang="en-US" sz="2400" dirty="0" smtClean="0">
                <a:solidFill>
                  <a:schemeClr val="tx1">
                    <a:lumMod val="95000"/>
                    <a:lumOff val="5000"/>
                  </a:schemeClr>
                </a:solidFill>
                <a:latin typeface="Georgia" pitchFamily="18" charset="0"/>
              </a:rPr>
              <a:t>- The </a:t>
            </a:r>
            <a:r>
              <a:rPr lang="en-US" sz="2400" dirty="0">
                <a:solidFill>
                  <a:schemeClr val="tx1">
                    <a:lumMod val="95000"/>
                    <a:lumOff val="5000"/>
                  </a:schemeClr>
                </a:solidFill>
                <a:latin typeface="Georgia" pitchFamily="18" charset="0"/>
              </a:rPr>
              <a:t>basic idea is to leave the actual parameters unevaluated until they are needed and to evaluate them a new each time they are needed. The usual implementation of this idea is to pass the called procedure parameter less subroutine.</a:t>
            </a:r>
          </a:p>
        </p:txBody>
      </p:sp>
    </p:spTree>
    <p:extLst>
      <p:ext uri="{BB962C8B-B14F-4D97-AF65-F5344CB8AC3E}">
        <p14:creationId xmlns:p14="http://schemas.microsoft.com/office/powerpoint/2010/main" val="405392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Storage Management</a:t>
            </a:r>
            <a:endParaRPr lang="en-IN" sz="3200" b="1" i="1" dirty="0">
              <a:solidFill>
                <a:srgbClr val="E60000"/>
              </a:solidFill>
              <a:latin typeface="Bookman Old Style" pitchFamily="18" charset="0"/>
            </a:endParaRPr>
          </a:p>
        </p:txBody>
      </p:sp>
      <p:sp>
        <p:nvSpPr>
          <p:cNvPr id="8" name="Rectangle 7"/>
          <p:cNvSpPr/>
          <p:nvPr/>
        </p:nvSpPr>
        <p:spPr>
          <a:xfrm>
            <a:off x="0" y="764704"/>
            <a:ext cx="9144000" cy="5632311"/>
          </a:xfrm>
          <a:prstGeom prst="rect">
            <a:avLst/>
          </a:prstGeom>
        </p:spPr>
        <p:txBody>
          <a:bodyPr wrap="square">
            <a:spAutoFit/>
          </a:bodyPr>
          <a:lstStyle/>
          <a:p>
            <a:pPr marL="630238" indent="-538163" algn="just">
              <a:lnSpc>
                <a:spcPct val="125000"/>
              </a:lnSpc>
              <a:spcBef>
                <a:spcPts val="1200"/>
              </a:spcBef>
              <a:buFont typeface="Wingdings" pitchFamily="2" charset="2"/>
              <a:buChar char="v"/>
            </a:pPr>
            <a:r>
              <a:rPr lang="en-US" sz="2400" dirty="0">
                <a:solidFill>
                  <a:schemeClr val="tx1">
                    <a:lumMod val="95000"/>
                    <a:lumOff val="5000"/>
                  </a:schemeClr>
                </a:solidFill>
                <a:latin typeface="Georgia" pitchFamily="18" charset="0"/>
              </a:rPr>
              <a:t>A different type of storage unit is used by the computer system for storing various data and instructions either for a time being temporarily or permanently. </a:t>
            </a:r>
            <a:endParaRPr lang="en-US" sz="2400" dirty="0" smtClean="0">
              <a:solidFill>
                <a:schemeClr val="tx1">
                  <a:lumMod val="95000"/>
                  <a:lumOff val="5000"/>
                </a:schemeClr>
              </a:solidFill>
              <a:latin typeface="Georgia" pitchFamily="18" charset="0"/>
            </a:endParaRPr>
          </a:p>
          <a:p>
            <a:pPr marL="630238" indent="-538163"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It </a:t>
            </a:r>
            <a:r>
              <a:rPr lang="en-US" sz="2400" dirty="0">
                <a:solidFill>
                  <a:schemeClr val="tx1">
                    <a:lumMod val="95000"/>
                    <a:lumOff val="5000"/>
                  </a:schemeClr>
                </a:solidFill>
                <a:latin typeface="Georgia" pitchFamily="18" charset="0"/>
              </a:rPr>
              <a:t>is essential that one must know how much space a system may take place before the type of storage media is to be selected. </a:t>
            </a:r>
            <a:endParaRPr lang="en-US" sz="2400" dirty="0" smtClean="0">
              <a:solidFill>
                <a:schemeClr val="tx1">
                  <a:lumMod val="95000"/>
                  <a:lumOff val="5000"/>
                </a:schemeClr>
              </a:solidFill>
              <a:latin typeface="Georgia" pitchFamily="18" charset="0"/>
            </a:endParaRPr>
          </a:p>
          <a:p>
            <a:pPr marL="630238" indent="-538163"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While </a:t>
            </a:r>
            <a:r>
              <a:rPr lang="en-US" sz="2400" dirty="0">
                <a:solidFill>
                  <a:schemeClr val="tx1">
                    <a:lumMod val="95000"/>
                    <a:lumOff val="5000"/>
                  </a:schemeClr>
                </a:solidFill>
                <a:latin typeface="Georgia" pitchFamily="18" charset="0"/>
              </a:rPr>
              <a:t>evaluation one must consider the current and future requirement too. </a:t>
            </a:r>
            <a:endParaRPr lang="en-US" sz="2400" dirty="0" smtClean="0">
              <a:solidFill>
                <a:schemeClr val="tx1">
                  <a:lumMod val="95000"/>
                  <a:lumOff val="5000"/>
                </a:schemeClr>
              </a:solidFill>
              <a:latin typeface="Georgia" pitchFamily="18" charset="0"/>
            </a:endParaRPr>
          </a:p>
          <a:p>
            <a:pPr marL="630238" indent="-538163"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Space </a:t>
            </a:r>
            <a:r>
              <a:rPr lang="en-US" sz="2400" dirty="0">
                <a:solidFill>
                  <a:schemeClr val="tx1">
                    <a:lumMod val="95000"/>
                    <a:lumOff val="5000"/>
                  </a:schemeClr>
                </a:solidFill>
                <a:latin typeface="Georgia" pitchFamily="18" charset="0"/>
              </a:rPr>
              <a:t>is the amount of memory needed to perform given task which is generally computed by considering data type and its size for the given field. </a:t>
            </a:r>
            <a:endParaRPr lang="en-US" sz="2400" dirty="0" smtClean="0">
              <a:solidFill>
                <a:schemeClr val="tx1">
                  <a:lumMod val="95000"/>
                  <a:lumOff val="5000"/>
                </a:schemeClr>
              </a:solidFill>
              <a:latin typeface="Georgia" pitchFamily="18" charset="0"/>
            </a:endParaRPr>
          </a:p>
        </p:txBody>
      </p:sp>
    </p:spTree>
    <p:extLst>
      <p:ext uri="{BB962C8B-B14F-4D97-AF65-F5344CB8AC3E}">
        <p14:creationId xmlns:p14="http://schemas.microsoft.com/office/powerpoint/2010/main" val="10432553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Storage Management</a:t>
            </a:r>
            <a:endParaRPr lang="en-IN" sz="3200" b="1" i="1" dirty="0">
              <a:solidFill>
                <a:srgbClr val="E60000"/>
              </a:solidFill>
              <a:latin typeface="Bookman Old Style" pitchFamily="18" charset="0"/>
            </a:endParaRPr>
          </a:p>
        </p:txBody>
      </p:sp>
      <p:sp>
        <p:nvSpPr>
          <p:cNvPr id="8" name="Rectangle 7"/>
          <p:cNvSpPr/>
          <p:nvPr/>
        </p:nvSpPr>
        <p:spPr>
          <a:xfrm>
            <a:off x="0" y="764704"/>
            <a:ext cx="9144000" cy="5324535"/>
          </a:xfrm>
          <a:prstGeom prst="rect">
            <a:avLst/>
          </a:prstGeom>
        </p:spPr>
        <p:txBody>
          <a:bodyPr wrap="square">
            <a:spAutoFit/>
          </a:bodyPr>
          <a:lstStyle/>
          <a:p>
            <a:pPr marL="630238" indent="-538163"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For </a:t>
            </a:r>
            <a:r>
              <a:rPr lang="en-US" sz="2400" dirty="0">
                <a:solidFill>
                  <a:schemeClr val="tx1">
                    <a:lumMod val="95000"/>
                    <a:lumOff val="5000"/>
                  </a:schemeClr>
                </a:solidFill>
                <a:latin typeface="Georgia" pitchFamily="18" charset="0"/>
              </a:rPr>
              <a:t>example, consider a Mobile Shoppe system which manages the information of customer via following details</a:t>
            </a:r>
            <a:r>
              <a:rPr lang="en-US" sz="2400" dirty="0" smtClean="0">
                <a:solidFill>
                  <a:schemeClr val="tx1">
                    <a:lumMod val="95000"/>
                    <a:lumOff val="5000"/>
                  </a:schemeClr>
                </a:solidFill>
                <a:latin typeface="Georgia" pitchFamily="18" charset="0"/>
              </a:rPr>
              <a:t>,</a:t>
            </a:r>
          </a:p>
          <a:p>
            <a:pPr marL="92075" algn="just">
              <a:lnSpc>
                <a:spcPct val="125000"/>
              </a:lnSpc>
              <a:spcBef>
                <a:spcPts val="1200"/>
              </a:spcBef>
            </a:pPr>
            <a:r>
              <a:rPr lang="en-US" sz="2400" dirty="0" smtClean="0">
                <a:solidFill>
                  <a:schemeClr val="tx1">
                    <a:lumMod val="95000"/>
                    <a:lumOff val="5000"/>
                  </a:schemeClr>
                </a:solidFill>
                <a:latin typeface="Georgia" pitchFamily="18" charset="0"/>
              </a:rPr>
              <a:t>	</a:t>
            </a:r>
            <a:r>
              <a:rPr lang="en-US" sz="2400" dirty="0" smtClean="0">
                <a:solidFill>
                  <a:srgbClr val="00B0F0"/>
                </a:solidFill>
                <a:latin typeface="Georgia" pitchFamily="18" charset="0"/>
              </a:rPr>
              <a:t>Field </a:t>
            </a:r>
            <a:r>
              <a:rPr lang="en-US" sz="2400" dirty="0">
                <a:solidFill>
                  <a:srgbClr val="00B0F0"/>
                </a:solidFill>
                <a:latin typeface="Georgia" pitchFamily="18" charset="0"/>
              </a:rPr>
              <a:t>Name					Size in bytes</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smtClean="0">
                <a:solidFill>
                  <a:schemeClr val="tx1">
                    <a:lumMod val="95000"/>
                    <a:lumOff val="5000"/>
                  </a:schemeClr>
                </a:solidFill>
                <a:latin typeface="Georgia" pitchFamily="18" charset="0"/>
              </a:rPr>
              <a:t>Customer </a:t>
            </a:r>
            <a:r>
              <a:rPr lang="en-US" sz="2400" dirty="0">
                <a:solidFill>
                  <a:schemeClr val="tx1">
                    <a:lumMod val="95000"/>
                    <a:lumOff val="5000"/>
                  </a:schemeClr>
                </a:solidFill>
                <a:latin typeface="Georgia" pitchFamily="18" charset="0"/>
              </a:rPr>
              <a:t>Name 					30</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smtClean="0">
                <a:solidFill>
                  <a:schemeClr val="tx1">
                    <a:lumMod val="95000"/>
                    <a:lumOff val="5000"/>
                  </a:schemeClr>
                </a:solidFill>
                <a:latin typeface="Georgia" pitchFamily="18" charset="0"/>
              </a:rPr>
              <a:t>Customer </a:t>
            </a:r>
            <a:r>
              <a:rPr lang="en-US" sz="2400" dirty="0">
                <a:solidFill>
                  <a:schemeClr val="tx1">
                    <a:lumMod val="95000"/>
                    <a:lumOff val="5000"/>
                  </a:schemeClr>
                </a:solidFill>
                <a:latin typeface="Georgia" pitchFamily="18" charset="0"/>
              </a:rPr>
              <a:t>Address					50</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smtClean="0">
                <a:solidFill>
                  <a:schemeClr val="tx1">
                    <a:lumMod val="95000"/>
                    <a:lumOff val="5000"/>
                  </a:schemeClr>
                </a:solidFill>
                <a:latin typeface="Georgia" pitchFamily="18" charset="0"/>
              </a:rPr>
              <a:t>Type </a:t>
            </a:r>
            <a:r>
              <a:rPr lang="en-US" sz="2400" dirty="0">
                <a:solidFill>
                  <a:schemeClr val="tx1">
                    <a:lumMod val="95000"/>
                    <a:lumOff val="5000"/>
                  </a:schemeClr>
                </a:solidFill>
                <a:latin typeface="Georgia" pitchFamily="18" charset="0"/>
              </a:rPr>
              <a:t>of Handset purchase			</a:t>
            </a:r>
            <a:r>
              <a:rPr lang="en-US" sz="2400" dirty="0" smtClean="0">
                <a:solidFill>
                  <a:schemeClr val="tx1">
                    <a:lumMod val="95000"/>
                    <a:lumOff val="5000"/>
                  </a:schemeClr>
                </a:solidFill>
                <a:latin typeface="Georgia" pitchFamily="18" charset="0"/>
              </a:rPr>
              <a:t>	02</a:t>
            </a:r>
            <a:endParaRPr lang="en-US" sz="2400" dirty="0">
              <a:solidFill>
                <a:schemeClr val="tx1">
                  <a:lumMod val="95000"/>
                  <a:lumOff val="5000"/>
                </a:schemeClr>
              </a:solidFill>
              <a:latin typeface="Georgia" pitchFamily="18" charset="0"/>
            </a:endParaRPr>
          </a:p>
          <a:p>
            <a:pPr marL="9207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smtClean="0">
                <a:solidFill>
                  <a:schemeClr val="tx1">
                    <a:lumMod val="95000"/>
                    <a:lumOff val="5000"/>
                  </a:schemeClr>
                </a:solidFill>
                <a:latin typeface="Georgia" pitchFamily="18" charset="0"/>
              </a:rPr>
              <a:t>Data </a:t>
            </a:r>
            <a:r>
              <a:rPr lang="en-US" sz="2400" dirty="0">
                <a:solidFill>
                  <a:schemeClr val="tx1">
                    <a:lumMod val="95000"/>
                    <a:lumOff val="5000"/>
                  </a:schemeClr>
                </a:solidFill>
                <a:latin typeface="Georgia" pitchFamily="18" charset="0"/>
              </a:rPr>
              <a:t>of purchase					08</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smtClean="0">
                <a:solidFill>
                  <a:schemeClr val="tx1">
                    <a:lumMod val="95000"/>
                    <a:lumOff val="5000"/>
                  </a:schemeClr>
                </a:solidFill>
                <a:latin typeface="Georgia" pitchFamily="18" charset="0"/>
              </a:rPr>
              <a:t>90</a:t>
            </a:r>
            <a:endParaRPr lang="en-US" sz="2400" dirty="0">
              <a:solidFill>
                <a:schemeClr val="tx1">
                  <a:lumMod val="95000"/>
                  <a:lumOff val="5000"/>
                </a:schemeClr>
              </a:solidFill>
              <a:latin typeface="Georgia" pitchFamily="18" charset="0"/>
            </a:endParaRPr>
          </a:p>
          <a:p>
            <a:pPr marL="92075" algn="just">
              <a:lnSpc>
                <a:spcPct val="125000"/>
              </a:lnSpc>
              <a:spcBef>
                <a:spcPts val="1200"/>
              </a:spcBef>
            </a:pPr>
            <a:endParaRPr lang="en-US" sz="2400" dirty="0">
              <a:solidFill>
                <a:schemeClr val="tx1">
                  <a:lumMod val="95000"/>
                  <a:lumOff val="5000"/>
                </a:schemeClr>
              </a:solidFill>
              <a:latin typeface="Georgia" pitchFamily="18" charset="0"/>
            </a:endParaRPr>
          </a:p>
        </p:txBody>
      </p:sp>
      <p:cxnSp>
        <p:nvCxnSpPr>
          <p:cNvPr id="4" name="Straight Connector 3"/>
          <p:cNvCxnSpPr/>
          <p:nvPr/>
        </p:nvCxnSpPr>
        <p:spPr>
          <a:xfrm>
            <a:off x="7164288" y="4941168"/>
            <a:ext cx="8640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864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Storage Management</a:t>
            </a:r>
            <a:endParaRPr lang="en-IN" sz="3200" b="1" i="1" dirty="0">
              <a:solidFill>
                <a:srgbClr val="E60000"/>
              </a:solidFill>
              <a:latin typeface="Bookman Old Style" pitchFamily="18" charset="0"/>
            </a:endParaRPr>
          </a:p>
        </p:txBody>
      </p:sp>
      <p:sp>
        <p:nvSpPr>
          <p:cNvPr id="8" name="Rectangle 7"/>
          <p:cNvSpPr/>
          <p:nvPr/>
        </p:nvSpPr>
        <p:spPr>
          <a:xfrm>
            <a:off x="0" y="764704"/>
            <a:ext cx="9144000" cy="5016758"/>
          </a:xfrm>
          <a:prstGeom prst="rect">
            <a:avLst/>
          </a:prstGeom>
        </p:spPr>
        <p:txBody>
          <a:bodyPr wrap="square">
            <a:spAutoFit/>
          </a:bodyPr>
          <a:lstStyle/>
          <a:p>
            <a:pPr marL="630238" indent="-538163"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Apart </a:t>
            </a:r>
            <a:r>
              <a:rPr lang="en-US" sz="2400" dirty="0">
                <a:solidFill>
                  <a:schemeClr val="tx1">
                    <a:lumMod val="95000"/>
                    <a:lumOff val="5000"/>
                  </a:schemeClr>
                </a:solidFill>
                <a:latin typeface="Georgia" pitchFamily="18" charset="0"/>
              </a:rPr>
              <a:t>from above 90 bytes, an environmental space consume by software and operating system are,</a:t>
            </a:r>
          </a:p>
          <a:p>
            <a:pPr marL="92075" algn="just">
              <a:lnSpc>
                <a:spcPct val="125000"/>
              </a:lnSpc>
              <a:spcBef>
                <a:spcPts val="1200"/>
              </a:spcBef>
            </a:pPr>
            <a:r>
              <a:rPr lang="en-US" sz="2400" dirty="0" smtClean="0">
                <a:solidFill>
                  <a:schemeClr val="tx1">
                    <a:lumMod val="95000"/>
                    <a:lumOff val="5000"/>
                  </a:schemeClr>
                </a:solidFill>
                <a:latin typeface="Georgia" pitchFamily="18" charset="0"/>
              </a:rPr>
              <a:t>	Record </a:t>
            </a:r>
            <a:r>
              <a:rPr lang="en-US" sz="2400" dirty="0">
                <a:solidFill>
                  <a:schemeClr val="tx1">
                    <a:lumMod val="95000"/>
                    <a:lumOff val="5000"/>
                  </a:schemeClr>
                </a:solidFill>
                <a:latin typeface="Georgia" pitchFamily="18" charset="0"/>
              </a:rPr>
              <a:t>header information			R bytes</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smtClean="0">
                <a:solidFill>
                  <a:schemeClr val="tx1">
                    <a:lumMod val="95000"/>
                    <a:lumOff val="5000"/>
                  </a:schemeClr>
                </a:solidFill>
                <a:latin typeface="Georgia" pitchFamily="18" charset="0"/>
              </a:rPr>
              <a:t>Pointers </a:t>
            </a:r>
            <a:r>
              <a:rPr lang="en-US" sz="2400" dirty="0">
                <a:solidFill>
                  <a:schemeClr val="tx1">
                    <a:lumMod val="95000"/>
                    <a:lumOff val="5000"/>
                  </a:schemeClr>
                </a:solidFill>
                <a:latin typeface="Georgia" pitchFamily="18" charset="0"/>
              </a:rPr>
              <a:t>to other records			</a:t>
            </a:r>
            <a:r>
              <a:rPr lang="en-US" sz="2400" dirty="0" smtClean="0">
                <a:solidFill>
                  <a:schemeClr val="tx1">
                    <a:lumMod val="95000"/>
                    <a:lumOff val="5000"/>
                  </a:schemeClr>
                </a:solidFill>
                <a:latin typeface="Georgia" pitchFamily="18" charset="0"/>
              </a:rPr>
              <a:t>P </a:t>
            </a:r>
            <a:r>
              <a:rPr lang="en-US" sz="2400" dirty="0">
                <a:solidFill>
                  <a:schemeClr val="tx1">
                    <a:lumMod val="95000"/>
                    <a:lumOff val="5000"/>
                  </a:schemeClr>
                </a:solidFill>
                <a:latin typeface="Georgia" pitchFamily="18" charset="0"/>
              </a:rPr>
              <a:t>bytes</a:t>
            </a:r>
          </a:p>
          <a:p>
            <a:pPr marL="92075" algn="just">
              <a:lnSpc>
                <a:spcPct val="125000"/>
              </a:lnSpc>
              <a:spcBef>
                <a:spcPts val="1200"/>
              </a:spcBef>
            </a:pPr>
            <a:r>
              <a:rPr lang="en-US" sz="2400" dirty="0">
                <a:solidFill>
                  <a:schemeClr val="tx1">
                    <a:lumMod val="95000"/>
                    <a:lumOff val="5000"/>
                  </a:schemeClr>
                </a:solidFill>
                <a:latin typeface="Georgia" pitchFamily="18" charset="0"/>
              </a:rPr>
              <a:t>	</a:t>
            </a:r>
            <a:r>
              <a:rPr lang="en-US" sz="2400" dirty="0" smtClean="0">
                <a:solidFill>
                  <a:schemeClr val="tx1">
                    <a:lumMod val="95000"/>
                    <a:lumOff val="5000"/>
                  </a:schemeClr>
                </a:solidFill>
                <a:latin typeface="Georgia" pitchFamily="18" charset="0"/>
              </a:rPr>
              <a:t>Empty </a:t>
            </a:r>
            <a:r>
              <a:rPr lang="en-US" sz="2400" dirty="0">
                <a:solidFill>
                  <a:schemeClr val="tx1">
                    <a:lumMod val="95000"/>
                    <a:lumOff val="5000"/>
                  </a:schemeClr>
                </a:solidFill>
                <a:latin typeface="Georgia" pitchFamily="18" charset="0"/>
              </a:rPr>
              <a:t>space for growth			</a:t>
            </a:r>
            <a:r>
              <a:rPr lang="en-US" sz="2400" dirty="0" smtClean="0">
                <a:solidFill>
                  <a:schemeClr val="tx1">
                    <a:lumMod val="95000"/>
                    <a:lumOff val="5000"/>
                  </a:schemeClr>
                </a:solidFill>
                <a:latin typeface="Georgia" pitchFamily="18" charset="0"/>
              </a:rPr>
              <a:t>E </a:t>
            </a:r>
            <a:r>
              <a:rPr lang="en-US" sz="2400" dirty="0">
                <a:solidFill>
                  <a:schemeClr val="tx1">
                    <a:lumMod val="95000"/>
                    <a:lumOff val="5000"/>
                  </a:schemeClr>
                </a:solidFill>
                <a:latin typeface="Georgia" pitchFamily="18" charset="0"/>
              </a:rPr>
              <a:t>bytes</a:t>
            </a:r>
          </a:p>
          <a:p>
            <a:pPr marL="630238" indent="-538163" algn="just">
              <a:lnSpc>
                <a:spcPct val="125000"/>
              </a:lnSpc>
              <a:spcBef>
                <a:spcPts val="1200"/>
              </a:spcBef>
              <a:buFont typeface="Wingdings" pitchFamily="2" charset="2"/>
              <a:buChar char="v"/>
            </a:pPr>
            <a:r>
              <a:rPr lang="en-US" sz="2400" dirty="0">
                <a:solidFill>
                  <a:schemeClr val="tx1">
                    <a:lumMod val="95000"/>
                    <a:lumOff val="5000"/>
                  </a:schemeClr>
                </a:solidFill>
                <a:latin typeface="Georgia" pitchFamily="18" charset="0"/>
              </a:rPr>
              <a:t>Thus in general a system space can be calculated by following formula.</a:t>
            </a:r>
          </a:p>
          <a:p>
            <a:pPr marL="92075" algn="just">
              <a:lnSpc>
                <a:spcPct val="125000"/>
              </a:lnSpc>
              <a:spcBef>
                <a:spcPts val="1200"/>
              </a:spcBef>
            </a:pPr>
            <a:r>
              <a:rPr lang="en-US" sz="2400" dirty="0">
                <a:solidFill>
                  <a:schemeClr val="tx1">
                    <a:lumMod val="95000"/>
                    <a:lumOff val="5000"/>
                  </a:schemeClr>
                </a:solidFill>
                <a:latin typeface="Georgia" pitchFamily="18" charset="0"/>
              </a:rPr>
              <a:t>	Total space = (Number of Record * Size of Each Record) + Environmental </a:t>
            </a:r>
            <a:r>
              <a:rPr lang="en-US" sz="2400" dirty="0" smtClean="0">
                <a:solidFill>
                  <a:schemeClr val="tx1">
                    <a:lumMod val="95000"/>
                    <a:lumOff val="5000"/>
                  </a:schemeClr>
                </a:solidFill>
                <a:latin typeface="Georgia" pitchFamily="18" charset="0"/>
              </a:rPr>
              <a:t>Space</a:t>
            </a:r>
            <a:endParaRPr lang="en-US" sz="2400" dirty="0">
              <a:solidFill>
                <a:schemeClr val="tx1">
                  <a:lumMod val="95000"/>
                  <a:lumOff val="5000"/>
                </a:schemeClr>
              </a:solidFill>
              <a:latin typeface="Georgia" pitchFamily="18" charset="0"/>
            </a:endParaRPr>
          </a:p>
        </p:txBody>
      </p:sp>
    </p:spTree>
    <p:extLst>
      <p:ext uri="{BB962C8B-B14F-4D97-AF65-F5344CB8AC3E}">
        <p14:creationId xmlns:p14="http://schemas.microsoft.com/office/powerpoint/2010/main" val="9776794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Storage Management</a:t>
            </a:r>
            <a:endParaRPr lang="en-IN" sz="3200" b="1" i="1" dirty="0">
              <a:solidFill>
                <a:srgbClr val="E60000"/>
              </a:solidFill>
              <a:latin typeface="Bookman Old Style" pitchFamily="18" charset="0"/>
            </a:endParaRPr>
          </a:p>
        </p:txBody>
      </p:sp>
      <p:sp>
        <p:nvSpPr>
          <p:cNvPr id="8" name="Rectangle 7"/>
          <p:cNvSpPr/>
          <p:nvPr/>
        </p:nvSpPr>
        <p:spPr>
          <a:xfrm>
            <a:off x="0" y="764704"/>
            <a:ext cx="9144000" cy="3433697"/>
          </a:xfrm>
          <a:prstGeom prst="rect">
            <a:avLst/>
          </a:prstGeom>
        </p:spPr>
        <p:txBody>
          <a:bodyPr wrap="square">
            <a:spAutoFit/>
          </a:bodyPr>
          <a:lstStyle/>
          <a:p>
            <a:pPr marL="630238" indent="-538163" algn="just">
              <a:lnSpc>
                <a:spcPct val="125000"/>
              </a:lnSpc>
              <a:spcBef>
                <a:spcPts val="1200"/>
              </a:spcBef>
              <a:buFont typeface="Wingdings" pitchFamily="2" charset="2"/>
              <a:buChar char="v"/>
            </a:pPr>
            <a:r>
              <a:rPr lang="en-US" sz="2400" dirty="0">
                <a:solidFill>
                  <a:schemeClr val="tx1">
                    <a:lumMod val="95000"/>
                    <a:lumOff val="5000"/>
                  </a:schemeClr>
                </a:solidFill>
                <a:latin typeface="Georgia" pitchFamily="18" charset="0"/>
              </a:rPr>
              <a:t>Following points should be considered while identifying the behavior of different types of storage devices,</a:t>
            </a:r>
          </a:p>
          <a:p>
            <a:pPr marL="2378075" lvl="5" algn="just">
              <a:lnSpc>
                <a:spcPct val="125000"/>
              </a:lnSpc>
              <a:spcBef>
                <a:spcPts val="1200"/>
              </a:spcBef>
            </a:pPr>
            <a:r>
              <a:rPr lang="en-US" sz="2400" dirty="0">
                <a:solidFill>
                  <a:schemeClr val="tx1">
                    <a:lumMod val="95000"/>
                    <a:lumOff val="5000"/>
                  </a:schemeClr>
                </a:solidFill>
                <a:latin typeface="Georgia" pitchFamily="18" charset="0"/>
              </a:rPr>
              <a:t>•	Storage capacity</a:t>
            </a:r>
          </a:p>
          <a:p>
            <a:pPr marL="2378075" lvl="5" algn="just">
              <a:lnSpc>
                <a:spcPct val="125000"/>
              </a:lnSpc>
              <a:spcBef>
                <a:spcPts val="1200"/>
              </a:spcBef>
            </a:pPr>
            <a:r>
              <a:rPr lang="en-US" sz="2400" dirty="0">
                <a:solidFill>
                  <a:schemeClr val="tx1">
                    <a:lumMod val="95000"/>
                    <a:lumOff val="5000"/>
                  </a:schemeClr>
                </a:solidFill>
                <a:latin typeface="Georgia" pitchFamily="18" charset="0"/>
              </a:rPr>
              <a:t>•	Cost</a:t>
            </a:r>
          </a:p>
          <a:p>
            <a:pPr marL="2378075" lvl="5" algn="just">
              <a:lnSpc>
                <a:spcPct val="125000"/>
              </a:lnSpc>
              <a:spcBef>
                <a:spcPts val="1200"/>
              </a:spcBef>
            </a:pPr>
            <a:r>
              <a:rPr lang="en-US" sz="2400" dirty="0">
                <a:solidFill>
                  <a:schemeClr val="tx1">
                    <a:lumMod val="95000"/>
                    <a:lumOff val="5000"/>
                  </a:schemeClr>
                </a:solidFill>
                <a:latin typeface="Georgia" pitchFamily="18" charset="0"/>
              </a:rPr>
              <a:t>•	Access mechanism</a:t>
            </a:r>
          </a:p>
          <a:p>
            <a:pPr marL="2378075" lvl="5" algn="just">
              <a:lnSpc>
                <a:spcPct val="125000"/>
              </a:lnSpc>
              <a:spcBef>
                <a:spcPts val="1200"/>
              </a:spcBef>
            </a:pPr>
            <a:r>
              <a:rPr lang="en-US" sz="2400" dirty="0">
                <a:solidFill>
                  <a:schemeClr val="tx1">
                    <a:lumMod val="95000"/>
                    <a:lumOff val="5000"/>
                  </a:schemeClr>
                </a:solidFill>
                <a:latin typeface="Georgia" pitchFamily="18" charset="0"/>
              </a:rPr>
              <a:t>•	Access time</a:t>
            </a:r>
          </a:p>
        </p:txBody>
      </p:sp>
    </p:spTree>
    <p:extLst>
      <p:ext uri="{BB962C8B-B14F-4D97-AF65-F5344CB8AC3E}">
        <p14:creationId xmlns:p14="http://schemas.microsoft.com/office/powerpoint/2010/main" val="2489860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395536" y="127023"/>
            <a:ext cx="8352928" cy="64633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5145" y="116632"/>
            <a:ext cx="8352928"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Definition of  Programming Language</a:t>
            </a:r>
            <a:endParaRPr lang="en-IN" sz="3200" b="1" i="1" dirty="0">
              <a:solidFill>
                <a:srgbClr val="E60000"/>
              </a:solidFill>
              <a:latin typeface="Bookman Old Style" pitchFamily="18" charset="0"/>
            </a:endParaRPr>
          </a:p>
        </p:txBody>
      </p:sp>
      <p:sp>
        <p:nvSpPr>
          <p:cNvPr id="8" name="Rectangle 7"/>
          <p:cNvSpPr/>
          <p:nvPr/>
        </p:nvSpPr>
        <p:spPr>
          <a:xfrm>
            <a:off x="0" y="1028343"/>
            <a:ext cx="9144000" cy="5940088"/>
          </a:xfrm>
          <a:prstGeom prst="rect">
            <a:avLst/>
          </a:prstGeom>
        </p:spPr>
        <p:txBody>
          <a:bodyPr wrap="square">
            <a:spAutoFit/>
          </a:bodyPr>
          <a:lstStyle/>
          <a:p>
            <a:pPr algn="just">
              <a:lnSpc>
                <a:spcPct val="125000"/>
              </a:lnSpc>
              <a:spcBef>
                <a:spcPts val="1200"/>
              </a:spcBef>
            </a:pPr>
            <a:r>
              <a:rPr lang="en-US" sz="2400" b="1" dirty="0" smtClean="0">
                <a:solidFill>
                  <a:srgbClr val="002060"/>
                </a:solidFill>
                <a:latin typeface="Georgia" pitchFamily="18" charset="0"/>
              </a:rPr>
              <a:t>Syntax</a:t>
            </a:r>
            <a:r>
              <a:rPr lang="en-US" sz="2400" dirty="0" smtClean="0">
                <a:latin typeface="Georgia" pitchFamily="18" charset="0"/>
              </a:rPr>
              <a:t>- </a:t>
            </a:r>
            <a:r>
              <a:rPr lang="en-US" sz="2400" dirty="0">
                <a:latin typeface="Georgia" pitchFamily="18" charset="0"/>
              </a:rPr>
              <a:t>How the various symbols of the language may be combined?</a:t>
            </a:r>
          </a:p>
          <a:p>
            <a:pPr algn="just">
              <a:lnSpc>
                <a:spcPct val="125000"/>
              </a:lnSpc>
              <a:spcBef>
                <a:spcPts val="600"/>
              </a:spcBef>
            </a:pPr>
            <a:r>
              <a:rPr lang="en-US" sz="2400" b="1" dirty="0" smtClean="0">
                <a:solidFill>
                  <a:srgbClr val="002060"/>
                </a:solidFill>
                <a:latin typeface="Georgia" pitchFamily="18" charset="0"/>
              </a:rPr>
              <a:t>Semantics</a:t>
            </a:r>
            <a:r>
              <a:rPr lang="en-US" sz="2400" dirty="0" smtClean="0">
                <a:latin typeface="Georgia" pitchFamily="18" charset="0"/>
              </a:rPr>
              <a:t>- </a:t>
            </a:r>
            <a:r>
              <a:rPr lang="en-US" sz="2400" dirty="0">
                <a:latin typeface="Georgia" pitchFamily="18" charset="0"/>
              </a:rPr>
              <a:t>The meaning of the language constructs.</a:t>
            </a:r>
          </a:p>
          <a:p>
            <a:pPr algn="just">
              <a:lnSpc>
                <a:spcPct val="125000"/>
              </a:lnSpc>
              <a:spcBef>
                <a:spcPts val="1200"/>
              </a:spcBef>
            </a:pPr>
            <a:r>
              <a:rPr lang="en-US" sz="2400" dirty="0" smtClean="0">
                <a:latin typeface="Georgia" pitchFamily="18" charset="0"/>
              </a:rPr>
              <a:t>	A </a:t>
            </a:r>
            <a:r>
              <a:rPr lang="en-US" sz="2400" dirty="0">
                <a:latin typeface="Georgia" pitchFamily="18" charset="0"/>
              </a:rPr>
              <a:t>wide variety of computer or programming languages are available. Before writing a program, one must be familiar with the rules and regulation of programming language. A programming language can be hierarchically divided as follows,</a:t>
            </a:r>
          </a:p>
          <a:p>
            <a:pPr algn="just">
              <a:lnSpc>
                <a:spcPct val="125000"/>
              </a:lnSpc>
            </a:pPr>
            <a:r>
              <a:rPr lang="en-US" sz="2400" dirty="0" smtClean="0">
                <a:latin typeface="Georgia" pitchFamily="18" charset="0"/>
              </a:rPr>
              <a:t>      1</a:t>
            </a:r>
            <a:r>
              <a:rPr lang="en-US" sz="2400" dirty="0">
                <a:latin typeface="Georgia" pitchFamily="18" charset="0"/>
              </a:rPr>
              <a:t>.	Machine language</a:t>
            </a:r>
          </a:p>
          <a:p>
            <a:pPr algn="just">
              <a:lnSpc>
                <a:spcPct val="125000"/>
              </a:lnSpc>
            </a:pPr>
            <a:r>
              <a:rPr lang="en-US" sz="2400" dirty="0" smtClean="0">
                <a:latin typeface="Georgia" pitchFamily="18" charset="0"/>
              </a:rPr>
              <a:t>      2</a:t>
            </a:r>
            <a:r>
              <a:rPr lang="en-US" sz="2400" dirty="0">
                <a:latin typeface="Georgia" pitchFamily="18" charset="0"/>
              </a:rPr>
              <a:t>.	Assembly language</a:t>
            </a:r>
          </a:p>
          <a:p>
            <a:pPr algn="just">
              <a:lnSpc>
                <a:spcPct val="125000"/>
              </a:lnSpc>
            </a:pPr>
            <a:r>
              <a:rPr lang="en-US" sz="2400" dirty="0" smtClean="0">
                <a:latin typeface="Georgia" pitchFamily="18" charset="0"/>
              </a:rPr>
              <a:t>      3</a:t>
            </a:r>
            <a:r>
              <a:rPr lang="en-US" sz="2400" dirty="0">
                <a:latin typeface="Georgia" pitchFamily="18" charset="0"/>
              </a:rPr>
              <a:t>.	High level language</a:t>
            </a:r>
          </a:p>
          <a:p>
            <a:pPr algn="just">
              <a:lnSpc>
                <a:spcPct val="125000"/>
              </a:lnSpc>
            </a:pPr>
            <a:r>
              <a:rPr lang="en-US" sz="2400" dirty="0" smtClean="0">
                <a:latin typeface="Georgia" pitchFamily="18" charset="0"/>
              </a:rPr>
              <a:t>      4</a:t>
            </a:r>
            <a:r>
              <a:rPr lang="en-US" sz="2400" dirty="0">
                <a:latin typeface="Georgia" pitchFamily="18" charset="0"/>
              </a:rPr>
              <a:t>.	4GL</a:t>
            </a:r>
          </a:p>
          <a:p>
            <a:pPr algn="just">
              <a:lnSpc>
                <a:spcPct val="125000"/>
              </a:lnSpc>
            </a:pPr>
            <a:r>
              <a:rPr lang="en-US" sz="2400" dirty="0" smtClean="0">
                <a:latin typeface="Georgia" pitchFamily="18" charset="0"/>
              </a:rPr>
              <a:t>      5</a:t>
            </a:r>
            <a:r>
              <a:rPr lang="en-US" sz="2400" dirty="0">
                <a:latin typeface="Georgia" pitchFamily="18" charset="0"/>
              </a:rPr>
              <a:t>.	Object-Oriented languages and programming.</a:t>
            </a:r>
          </a:p>
        </p:txBody>
      </p:sp>
    </p:spTree>
    <p:extLst>
      <p:ext uri="{BB962C8B-B14F-4D97-AF65-F5344CB8AC3E}">
        <p14:creationId xmlns:p14="http://schemas.microsoft.com/office/powerpoint/2010/main" val="1275510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Storage Management</a:t>
            </a:r>
            <a:endParaRPr lang="en-IN" sz="3200" b="1" i="1" dirty="0">
              <a:solidFill>
                <a:srgbClr val="E60000"/>
              </a:solidFill>
              <a:latin typeface="Bookman Old Style" pitchFamily="18" charset="0"/>
            </a:endParaRPr>
          </a:p>
        </p:txBody>
      </p:sp>
      <p:sp>
        <p:nvSpPr>
          <p:cNvPr id="8" name="Rectangle 7"/>
          <p:cNvSpPr/>
          <p:nvPr/>
        </p:nvSpPr>
        <p:spPr>
          <a:xfrm>
            <a:off x="0" y="764704"/>
            <a:ext cx="9144000" cy="4708981"/>
          </a:xfrm>
          <a:prstGeom prst="rect">
            <a:avLst/>
          </a:prstGeom>
        </p:spPr>
        <p:txBody>
          <a:bodyPr wrap="square">
            <a:spAutoFit/>
          </a:bodyPr>
          <a:lstStyle/>
          <a:p>
            <a:pPr marL="92075" algn="just">
              <a:lnSpc>
                <a:spcPct val="125000"/>
              </a:lnSpc>
              <a:spcBef>
                <a:spcPts val="1200"/>
              </a:spcBef>
            </a:pPr>
            <a:r>
              <a:rPr lang="en-US" sz="2400" b="1" dirty="0">
                <a:solidFill>
                  <a:srgbClr val="002060"/>
                </a:solidFill>
                <a:latin typeface="Georgia" pitchFamily="18" charset="0"/>
              </a:rPr>
              <a:t>Static and Dynamic Allocation</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538163" indent="-446088"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As </a:t>
            </a:r>
            <a:r>
              <a:rPr lang="en-US" sz="2400" dirty="0">
                <a:solidFill>
                  <a:schemeClr val="tx1">
                    <a:lumMod val="95000"/>
                    <a:lumOff val="5000"/>
                  </a:schemeClr>
                </a:solidFill>
                <a:latin typeface="Georgia" pitchFamily="18" charset="0"/>
              </a:rPr>
              <a:t>we know that in array, memory is allocated in advance before execution of a program called as Static Storage/Memory Allocation. </a:t>
            </a:r>
            <a:endParaRPr lang="en-US" sz="2400" dirty="0" smtClean="0">
              <a:solidFill>
                <a:schemeClr val="tx1">
                  <a:lumMod val="95000"/>
                  <a:lumOff val="5000"/>
                </a:schemeClr>
              </a:solidFill>
              <a:latin typeface="Georgia" pitchFamily="18" charset="0"/>
            </a:endParaRPr>
          </a:p>
          <a:p>
            <a:pPr marL="538163" indent="-446088"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Here</a:t>
            </a:r>
            <a:r>
              <a:rPr lang="en-US" sz="2400" dirty="0">
                <a:solidFill>
                  <a:schemeClr val="tx1">
                    <a:lumMod val="95000"/>
                    <a:lumOff val="5000"/>
                  </a:schemeClr>
                </a:solidFill>
                <a:latin typeface="Georgia" pitchFamily="18" charset="0"/>
              </a:rPr>
              <a:t>, size of memory remain fixed and cannot be altered during execution; hence we allocate maximum size of memory to array. </a:t>
            </a:r>
            <a:endParaRPr lang="en-US" sz="2400" dirty="0" smtClean="0">
              <a:solidFill>
                <a:schemeClr val="tx1">
                  <a:lumMod val="95000"/>
                  <a:lumOff val="5000"/>
                </a:schemeClr>
              </a:solidFill>
              <a:latin typeface="Georgia" pitchFamily="18" charset="0"/>
            </a:endParaRPr>
          </a:p>
          <a:p>
            <a:pPr marL="538163" indent="-446088"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But</a:t>
            </a:r>
            <a:r>
              <a:rPr lang="en-US" sz="2400" dirty="0">
                <a:solidFill>
                  <a:schemeClr val="tx1">
                    <a:lumMod val="95000"/>
                    <a:lumOff val="5000"/>
                  </a:schemeClr>
                </a:solidFill>
                <a:latin typeface="Georgia" pitchFamily="18" charset="0"/>
              </a:rPr>
              <a:t>, we use fewer memory locations and thus, there is a lot of wastage of memory. </a:t>
            </a:r>
            <a:endParaRPr lang="en-US" sz="2400" dirty="0" smtClean="0">
              <a:solidFill>
                <a:schemeClr val="tx1">
                  <a:lumMod val="95000"/>
                  <a:lumOff val="5000"/>
                </a:schemeClr>
              </a:solidFill>
              <a:latin typeface="Georgia" pitchFamily="18" charset="0"/>
            </a:endParaRPr>
          </a:p>
        </p:txBody>
      </p:sp>
    </p:spTree>
    <p:extLst>
      <p:ext uri="{BB962C8B-B14F-4D97-AF65-F5344CB8AC3E}">
        <p14:creationId xmlns:p14="http://schemas.microsoft.com/office/powerpoint/2010/main" val="578264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64677"/>
            <a:ext cx="9144000" cy="637681"/>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584775"/>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Storage Management</a:t>
            </a:r>
            <a:endParaRPr lang="en-IN" sz="3200" b="1" i="1" dirty="0">
              <a:solidFill>
                <a:srgbClr val="E60000"/>
              </a:solidFill>
              <a:latin typeface="Bookman Old Style" pitchFamily="18" charset="0"/>
            </a:endParaRPr>
          </a:p>
        </p:txBody>
      </p:sp>
      <p:sp>
        <p:nvSpPr>
          <p:cNvPr id="8" name="Rectangle 7"/>
          <p:cNvSpPr/>
          <p:nvPr/>
        </p:nvSpPr>
        <p:spPr>
          <a:xfrm>
            <a:off x="0" y="764704"/>
            <a:ext cx="9144000" cy="5324535"/>
          </a:xfrm>
          <a:prstGeom prst="rect">
            <a:avLst/>
          </a:prstGeom>
        </p:spPr>
        <p:txBody>
          <a:bodyPr wrap="square">
            <a:spAutoFit/>
          </a:bodyPr>
          <a:lstStyle/>
          <a:p>
            <a:pPr marL="92075" algn="just">
              <a:lnSpc>
                <a:spcPct val="125000"/>
              </a:lnSpc>
              <a:spcBef>
                <a:spcPts val="1200"/>
              </a:spcBef>
            </a:pPr>
            <a:r>
              <a:rPr lang="en-US" sz="2400" b="1" dirty="0">
                <a:solidFill>
                  <a:srgbClr val="002060"/>
                </a:solidFill>
                <a:latin typeface="Georgia" pitchFamily="18" charset="0"/>
              </a:rPr>
              <a:t>Static and Dynamic Allocation</a:t>
            </a:r>
            <a:r>
              <a:rPr lang="en-US" sz="2400" dirty="0">
                <a:solidFill>
                  <a:schemeClr val="tx1">
                    <a:lumMod val="95000"/>
                    <a:lumOff val="5000"/>
                  </a:schemeClr>
                </a:solidFill>
                <a:latin typeface="Georgia" pitchFamily="18" charset="0"/>
              </a:rPr>
              <a:t>- </a:t>
            </a:r>
            <a:endParaRPr lang="en-US" sz="2400" dirty="0" smtClean="0">
              <a:solidFill>
                <a:schemeClr val="tx1">
                  <a:lumMod val="95000"/>
                  <a:lumOff val="5000"/>
                </a:schemeClr>
              </a:solidFill>
              <a:latin typeface="Georgia" pitchFamily="18" charset="0"/>
            </a:endParaRPr>
          </a:p>
          <a:p>
            <a:pPr marL="538163" indent="-446088"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The </a:t>
            </a:r>
            <a:r>
              <a:rPr lang="en-US" sz="2400" dirty="0">
                <a:solidFill>
                  <a:schemeClr val="tx1">
                    <a:lumMod val="95000"/>
                    <a:lumOff val="5000"/>
                  </a:schemeClr>
                </a:solidFill>
                <a:latin typeface="Georgia" pitchFamily="18" charset="0"/>
              </a:rPr>
              <a:t>above problem can be overcome by dynamic memory allocation that gives a flexible storage system and where one can allocate the memory as and when </a:t>
            </a:r>
            <a:r>
              <a:rPr lang="en-US" sz="2400" dirty="0" smtClean="0">
                <a:solidFill>
                  <a:schemeClr val="tx1">
                    <a:lumMod val="95000"/>
                    <a:lumOff val="5000"/>
                  </a:schemeClr>
                </a:solidFill>
                <a:latin typeface="Georgia" pitchFamily="18" charset="0"/>
              </a:rPr>
              <a:t>required.</a:t>
            </a:r>
          </a:p>
          <a:p>
            <a:pPr marL="538163" indent="-446088" algn="just">
              <a:lnSpc>
                <a:spcPct val="125000"/>
              </a:lnSpc>
              <a:spcBef>
                <a:spcPts val="1200"/>
              </a:spcBef>
              <a:buFont typeface="Wingdings" pitchFamily="2" charset="2"/>
              <a:buChar char="v"/>
            </a:pPr>
            <a:r>
              <a:rPr lang="en-US" sz="2400" dirty="0" smtClean="0">
                <a:solidFill>
                  <a:schemeClr val="tx1">
                    <a:lumMod val="95000"/>
                    <a:lumOff val="5000"/>
                  </a:schemeClr>
                </a:solidFill>
                <a:latin typeface="Georgia" pitchFamily="18" charset="0"/>
              </a:rPr>
              <a:t>Dynamic </a:t>
            </a:r>
            <a:r>
              <a:rPr lang="en-US" sz="2400" dirty="0">
                <a:solidFill>
                  <a:schemeClr val="tx1">
                    <a:lumMod val="95000"/>
                    <a:lumOff val="5000"/>
                  </a:schemeClr>
                </a:solidFill>
                <a:latin typeface="Georgia" pitchFamily="18" charset="0"/>
              </a:rPr>
              <a:t>memory allocation is useful for implementing the efficiency of space utilization. </a:t>
            </a:r>
            <a:endParaRPr lang="en-US" sz="2400" dirty="0" smtClean="0">
              <a:solidFill>
                <a:schemeClr val="tx1">
                  <a:lumMod val="95000"/>
                  <a:lumOff val="5000"/>
                </a:schemeClr>
              </a:solidFill>
              <a:latin typeface="Georgia" pitchFamily="18" charset="0"/>
            </a:endParaRPr>
          </a:p>
          <a:p>
            <a:pPr marL="538163" indent="-446088" algn="just">
              <a:lnSpc>
                <a:spcPct val="125000"/>
              </a:lnSpc>
              <a:spcBef>
                <a:spcPts val="1200"/>
              </a:spcBef>
              <a:buFont typeface="Wingdings" pitchFamily="2" charset="2"/>
              <a:buChar char="v"/>
            </a:pPr>
            <a:r>
              <a:rPr lang="en-US" sz="2400" smtClean="0">
                <a:solidFill>
                  <a:schemeClr val="tx1">
                    <a:lumMod val="95000"/>
                    <a:lumOff val="5000"/>
                  </a:schemeClr>
                </a:solidFill>
                <a:latin typeface="Georgia" pitchFamily="18" charset="0"/>
              </a:rPr>
              <a:t>As </a:t>
            </a:r>
            <a:r>
              <a:rPr lang="en-US" sz="2400" dirty="0">
                <a:solidFill>
                  <a:schemeClr val="tx1">
                    <a:lumMod val="95000"/>
                    <a:lumOff val="5000"/>
                  </a:schemeClr>
                </a:solidFill>
                <a:latin typeface="Georgia" pitchFamily="18" charset="0"/>
              </a:rPr>
              <a:t>it provide a mechanism called as allocation and de-allocation of memory at execution or runtime</a:t>
            </a:r>
            <a:r>
              <a:rPr lang="en-US" sz="2400">
                <a:solidFill>
                  <a:schemeClr val="tx1">
                    <a:lumMod val="95000"/>
                    <a:lumOff val="5000"/>
                  </a:schemeClr>
                </a:solidFill>
                <a:latin typeface="Georgia" pitchFamily="18" charset="0"/>
              </a:rPr>
              <a:t>. </a:t>
            </a:r>
            <a:endParaRPr lang="en-US" sz="2400" smtClean="0">
              <a:solidFill>
                <a:schemeClr val="tx1">
                  <a:lumMod val="95000"/>
                  <a:lumOff val="5000"/>
                </a:schemeClr>
              </a:solidFill>
              <a:latin typeface="Georgia" pitchFamily="18" charset="0"/>
            </a:endParaRPr>
          </a:p>
          <a:p>
            <a:pPr marL="538163" indent="-446088" algn="just">
              <a:lnSpc>
                <a:spcPct val="125000"/>
              </a:lnSpc>
              <a:spcBef>
                <a:spcPts val="1200"/>
              </a:spcBef>
              <a:buFont typeface="Wingdings" pitchFamily="2" charset="2"/>
              <a:buChar char="v"/>
            </a:pPr>
            <a:r>
              <a:rPr lang="en-US" sz="2400" smtClean="0">
                <a:solidFill>
                  <a:schemeClr val="tx1">
                    <a:lumMod val="95000"/>
                    <a:lumOff val="5000"/>
                  </a:schemeClr>
                </a:solidFill>
                <a:latin typeface="Georgia" pitchFamily="18" charset="0"/>
              </a:rPr>
              <a:t>A </a:t>
            </a:r>
            <a:r>
              <a:rPr lang="en-US" sz="2400" dirty="0">
                <a:solidFill>
                  <a:schemeClr val="tx1">
                    <a:lumMod val="95000"/>
                    <a:lumOff val="5000"/>
                  </a:schemeClr>
                </a:solidFill>
                <a:latin typeface="Georgia" pitchFamily="18" charset="0"/>
              </a:rPr>
              <a:t>memory can be allocated and de-allocated as and when required during execution of program.</a:t>
            </a:r>
          </a:p>
        </p:txBody>
      </p:sp>
    </p:spTree>
    <p:extLst>
      <p:ext uri="{BB962C8B-B14F-4D97-AF65-F5344CB8AC3E}">
        <p14:creationId xmlns:p14="http://schemas.microsoft.com/office/powerpoint/2010/main" val="2659204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27023"/>
            <a:ext cx="9144000" cy="1069729"/>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1077218"/>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Features of  Computer Programming Language</a:t>
            </a:r>
            <a:endParaRPr lang="en-IN" sz="3200" b="1" i="1" dirty="0">
              <a:solidFill>
                <a:srgbClr val="E60000"/>
              </a:solidFill>
              <a:latin typeface="Bookman Old Style" pitchFamily="18" charset="0"/>
            </a:endParaRPr>
          </a:p>
        </p:txBody>
      </p:sp>
      <p:sp>
        <p:nvSpPr>
          <p:cNvPr id="8" name="Rectangle 7"/>
          <p:cNvSpPr/>
          <p:nvPr/>
        </p:nvSpPr>
        <p:spPr>
          <a:xfrm>
            <a:off x="0" y="1288545"/>
            <a:ext cx="9144000" cy="4862870"/>
          </a:xfrm>
          <a:prstGeom prst="rect">
            <a:avLst/>
          </a:prstGeom>
        </p:spPr>
        <p:txBody>
          <a:bodyPr wrap="square">
            <a:spAutoFit/>
          </a:bodyPr>
          <a:lstStyle/>
          <a:p>
            <a:pPr marL="446088" indent="-446088" algn="just">
              <a:lnSpc>
                <a:spcPct val="125000"/>
              </a:lnSpc>
              <a:spcBef>
                <a:spcPts val="1200"/>
              </a:spcBef>
              <a:buFont typeface="Wingdings" pitchFamily="2" charset="2"/>
              <a:buChar char="v"/>
            </a:pPr>
            <a:r>
              <a:rPr lang="en-US" sz="2400" dirty="0">
                <a:latin typeface="Georgia" pitchFamily="18" charset="0"/>
              </a:rPr>
              <a:t>Every language have its own features. </a:t>
            </a:r>
            <a:endParaRPr lang="en-US" sz="2400" dirty="0" smtClean="0">
              <a:latin typeface="Georgia" pitchFamily="18" charset="0"/>
            </a:endParaRPr>
          </a:p>
          <a:p>
            <a:pPr marL="446088" indent="-446088" algn="just">
              <a:lnSpc>
                <a:spcPct val="125000"/>
              </a:lnSpc>
              <a:spcBef>
                <a:spcPts val="1200"/>
              </a:spcBef>
              <a:buFont typeface="Wingdings" pitchFamily="2" charset="2"/>
              <a:buChar char="v"/>
            </a:pPr>
            <a:r>
              <a:rPr lang="en-US" sz="2400" dirty="0" smtClean="0">
                <a:latin typeface="Georgia" pitchFamily="18" charset="0"/>
              </a:rPr>
              <a:t>Writing </a:t>
            </a:r>
            <a:r>
              <a:rPr lang="en-US" sz="2400" dirty="0">
                <a:latin typeface="Georgia" pitchFamily="18" charset="0"/>
              </a:rPr>
              <a:t>a program in a language, language </a:t>
            </a:r>
            <a:r>
              <a:rPr lang="en-US" sz="2400" dirty="0" smtClean="0">
                <a:latin typeface="Georgia" pitchFamily="18" charset="0"/>
              </a:rPr>
              <a:t>may </a:t>
            </a:r>
            <a:r>
              <a:rPr lang="en-US" sz="2400" dirty="0">
                <a:latin typeface="Georgia" pitchFamily="18" charset="0"/>
              </a:rPr>
              <a:t>be easy, simple and may require less coding compared to another language. </a:t>
            </a:r>
            <a:endParaRPr lang="en-US" sz="2400" dirty="0" smtClean="0">
              <a:latin typeface="Georgia" pitchFamily="18" charset="0"/>
            </a:endParaRPr>
          </a:p>
          <a:p>
            <a:pPr marL="446088" indent="-446088" algn="just">
              <a:lnSpc>
                <a:spcPct val="125000"/>
              </a:lnSpc>
              <a:spcBef>
                <a:spcPts val="1200"/>
              </a:spcBef>
              <a:buFont typeface="Wingdings" pitchFamily="2" charset="2"/>
              <a:buChar char="v"/>
            </a:pPr>
            <a:r>
              <a:rPr lang="en-US" sz="2400" dirty="0" smtClean="0">
                <a:latin typeface="Georgia" pitchFamily="18" charset="0"/>
              </a:rPr>
              <a:t>Hence</a:t>
            </a:r>
            <a:r>
              <a:rPr lang="en-US" sz="2400" dirty="0">
                <a:latin typeface="Georgia" pitchFamily="18" charset="0"/>
              </a:rPr>
              <a:t>, choice to good language should provide a path into the future in various </a:t>
            </a:r>
            <a:r>
              <a:rPr lang="en-US" sz="2400" dirty="0" smtClean="0">
                <a:latin typeface="Georgia" pitchFamily="18" charset="0"/>
              </a:rPr>
              <a:t>manners</a:t>
            </a:r>
          </a:p>
          <a:p>
            <a:pPr marL="446088" indent="-446088" algn="just">
              <a:lnSpc>
                <a:spcPct val="125000"/>
              </a:lnSpc>
              <a:spcBef>
                <a:spcPts val="1200"/>
              </a:spcBef>
              <a:buFont typeface="Wingdings" pitchFamily="2" charset="2"/>
              <a:buChar char="v"/>
            </a:pPr>
            <a:r>
              <a:rPr lang="en-US" sz="2400" dirty="0">
                <a:latin typeface="Georgia" pitchFamily="18" charset="0"/>
              </a:rPr>
              <a:t>The popularity of a programming language depends on the features and utilities it provides to programmers. </a:t>
            </a:r>
            <a:endParaRPr lang="en-US" sz="2400" dirty="0" smtClean="0">
              <a:latin typeface="Georgia" pitchFamily="18" charset="0"/>
            </a:endParaRPr>
          </a:p>
          <a:p>
            <a:pPr marL="446088" indent="-446088" algn="just">
              <a:lnSpc>
                <a:spcPct val="125000"/>
              </a:lnSpc>
              <a:spcBef>
                <a:spcPts val="1200"/>
              </a:spcBef>
              <a:buFont typeface="Wingdings" pitchFamily="2" charset="2"/>
              <a:buChar char="v"/>
            </a:pPr>
            <a:r>
              <a:rPr lang="en-US" sz="2400" dirty="0" smtClean="0">
                <a:latin typeface="Georgia" pitchFamily="18" charset="0"/>
              </a:rPr>
              <a:t>The </a:t>
            </a:r>
            <a:r>
              <a:rPr lang="en-US" sz="2400" dirty="0">
                <a:latin typeface="Georgia" pitchFamily="18" charset="0"/>
              </a:rPr>
              <a:t>features that a programming language must have to stand out are the following:</a:t>
            </a:r>
          </a:p>
        </p:txBody>
      </p:sp>
    </p:spTree>
    <p:extLst>
      <p:ext uri="{BB962C8B-B14F-4D97-AF65-F5344CB8AC3E}">
        <p14:creationId xmlns:p14="http://schemas.microsoft.com/office/powerpoint/2010/main" val="341894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27023"/>
            <a:ext cx="9144000" cy="1069729"/>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1077218"/>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Features of  Computer Programming Language</a:t>
            </a:r>
            <a:endParaRPr lang="en-IN" sz="3200" b="1" i="1" dirty="0">
              <a:solidFill>
                <a:srgbClr val="E60000"/>
              </a:solidFill>
              <a:latin typeface="Bookman Old Style" pitchFamily="18" charset="0"/>
            </a:endParaRPr>
          </a:p>
        </p:txBody>
      </p:sp>
      <p:sp>
        <p:nvSpPr>
          <p:cNvPr id="8" name="Rectangle 7"/>
          <p:cNvSpPr/>
          <p:nvPr/>
        </p:nvSpPr>
        <p:spPr>
          <a:xfrm>
            <a:off x="0" y="1288545"/>
            <a:ext cx="9144000" cy="4357027"/>
          </a:xfrm>
          <a:prstGeom prst="rect">
            <a:avLst/>
          </a:prstGeom>
        </p:spPr>
        <p:txBody>
          <a:bodyPr wrap="square">
            <a:spAutoFit/>
          </a:bodyPr>
          <a:lstStyle/>
          <a:p>
            <a:pPr marL="446088" indent="-446088" algn="just">
              <a:lnSpc>
                <a:spcPct val="125000"/>
              </a:lnSpc>
              <a:spcBef>
                <a:spcPts val="1200"/>
              </a:spcBef>
              <a:buFont typeface="Wingdings" pitchFamily="2" charset="2"/>
              <a:buChar char="v"/>
            </a:pPr>
            <a:r>
              <a:rPr lang="en-US" sz="2400" b="1" dirty="0">
                <a:solidFill>
                  <a:srgbClr val="002060"/>
                </a:solidFill>
                <a:latin typeface="Georgia" pitchFamily="18" charset="0"/>
              </a:rPr>
              <a:t>Simplicity</a:t>
            </a:r>
            <a:r>
              <a:rPr lang="en-US" sz="2400" dirty="0">
                <a:latin typeface="Georgia" pitchFamily="18" charset="0"/>
              </a:rPr>
              <a:t>: the language must offer clear and simple concepts that facilitate its learning and application, in a way that is simple to understand and maintain. Simplicity does not mean that it can be subtracted from the optimal power of functioning.</a:t>
            </a:r>
          </a:p>
          <a:p>
            <a:pPr marL="446088" indent="-446088" algn="just">
              <a:lnSpc>
                <a:spcPct val="125000"/>
              </a:lnSpc>
              <a:spcBef>
                <a:spcPts val="1200"/>
              </a:spcBef>
              <a:buFont typeface="Wingdings" pitchFamily="2" charset="2"/>
              <a:buChar char="v"/>
            </a:pPr>
            <a:r>
              <a:rPr lang="en-US" sz="2400" b="1" dirty="0">
                <a:solidFill>
                  <a:srgbClr val="002060"/>
                </a:solidFill>
                <a:latin typeface="Georgia" pitchFamily="18" charset="0"/>
              </a:rPr>
              <a:t>Naturalness</a:t>
            </a:r>
            <a:r>
              <a:rPr lang="en-US" sz="2400" dirty="0">
                <a:latin typeface="Georgia" pitchFamily="18" charset="0"/>
              </a:rPr>
              <a:t>: this means that its application in the area for which it was designed must be done naturally, providing operators, structures and syntax for operators to work efficiently</a:t>
            </a:r>
            <a:r>
              <a:rPr lang="en-US" sz="2400" dirty="0" smtClean="0">
                <a:latin typeface="Georgia" pitchFamily="18" charset="0"/>
              </a:rPr>
              <a:t>.</a:t>
            </a:r>
            <a:endParaRPr lang="en-US" sz="2400" dirty="0">
              <a:latin typeface="Georgia" pitchFamily="18" charset="0"/>
            </a:endParaRPr>
          </a:p>
        </p:txBody>
      </p:sp>
    </p:spTree>
    <p:extLst>
      <p:ext uri="{BB962C8B-B14F-4D97-AF65-F5344CB8AC3E}">
        <p14:creationId xmlns:p14="http://schemas.microsoft.com/office/powerpoint/2010/main" val="367535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27023"/>
            <a:ext cx="9144000" cy="1069729"/>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1077218"/>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Features of  Computer Programming Language</a:t>
            </a:r>
            <a:endParaRPr lang="en-IN" sz="3200" b="1" i="1" dirty="0">
              <a:solidFill>
                <a:srgbClr val="E60000"/>
              </a:solidFill>
              <a:latin typeface="Bookman Old Style" pitchFamily="18" charset="0"/>
            </a:endParaRPr>
          </a:p>
        </p:txBody>
      </p:sp>
      <p:sp>
        <p:nvSpPr>
          <p:cNvPr id="8" name="Rectangle 7"/>
          <p:cNvSpPr/>
          <p:nvPr/>
        </p:nvSpPr>
        <p:spPr>
          <a:xfrm>
            <a:off x="0" y="1288545"/>
            <a:ext cx="9144000" cy="4555093"/>
          </a:xfrm>
          <a:prstGeom prst="rect">
            <a:avLst/>
          </a:prstGeom>
        </p:spPr>
        <p:txBody>
          <a:bodyPr wrap="square">
            <a:spAutoFit/>
          </a:bodyPr>
          <a:lstStyle/>
          <a:p>
            <a:pPr marL="446088" indent="-446088" algn="just">
              <a:lnSpc>
                <a:spcPct val="125000"/>
              </a:lnSpc>
              <a:spcBef>
                <a:spcPts val="1200"/>
              </a:spcBef>
              <a:buFont typeface="Wingdings" pitchFamily="2" charset="2"/>
              <a:buChar char="v"/>
            </a:pPr>
            <a:r>
              <a:rPr lang="en-US" sz="2400" b="1" dirty="0" smtClean="0">
                <a:solidFill>
                  <a:srgbClr val="002060"/>
                </a:solidFill>
                <a:latin typeface="Georgia" pitchFamily="18" charset="0"/>
              </a:rPr>
              <a:t>Abstraction</a:t>
            </a:r>
            <a:r>
              <a:rPr lang="en-US" sz="2400" b="1" dirty="0">
                <a:solidFill>
                  <a:srgbClr val="002060"/>
                </a:solidFill>
                <a:latin typeface="Georgia" pitchFamily="18" charset="0"/>
              </a:rPr>
              <a:t>:</a:t>
            </a:r>
            <a:r>
              <a:rPr lang="en-US" sz="2400" dirty="0">
                <a:latin typeface="Georgia" pitchFamily="18" charset="0"/>
              </a:rPr>
              <a:t> it is the ability to define and use complicated structures or operations while ignoring some details, which influences writing ability</a:t>
            </a:r>
            <a:r>
              <a:rPr lang="en-US" sz="2400" dirty="0" smtClean="0">
                <a:latin typeface="Georgia" pitchFamily="18" charset="0"/>
              </a:rPr>
              <a:t>.</a:t>
            </a:r>
          </a:p>
          <a:p>
            <a:pPr marL="446088" indent="-446088" algn="just">
              <a:lnSpc>
                <a:spcPct val="125000"/>
              </a:lnSpc>
              <a:spcBef>
                <a:spcPts val="1200"/>
              </a:spcBef>
              <a:buFont typeface="Wingdings" pitchFamily="2" charset="2"/>
              <a:buChar char="v"/>
            </a:pPr>
            <a:r>
              <a:rPr lang="en-US" sz="2400" b="1" dirty="0">
                <a:solidFill>
                  <a:srgbClr val="002060"/>
                </a:solidFill>
                <a:latin typeface="Georgia" pitchFamily="18" charset="0"/>
              </a:rPr>
              <a:t>Efficiency:</a:t>
            </a:r>
            <a:r>
              <a:rPr lang="en-US" sz="2400" dirty="0">
                <a:latin typeface="Georgia" pitchFamily="18" charset="0"/>
              </a:rPr>
              <a:t> Programming languages must be translated and executed efficiently so as not to take up too much memory space or require too much time.</a:t>
            </a:r>
          </a:p>
          <a:p>
            <a:pPr marL="446088" indent="-446088" algn="just">
              <a:lnSpc>
                <a:spcPct val="125000"/>
              </a:lnSpc>
              <a:spcBef>
                <a:spcPts val="1200"/>
              </a:spcBef>
              <a:buFont typeface="Wingdings" pitchFamily="2" charset="2"/>
              <a:buChar char="v"/>
            </a:pPr>
            <a:r>
              <a:rPr lang="en-US" sz="2400" b="1" dirty="0">
                <a:solidFill>
                  <a:srgbClr val="002060"/>
                </a:solidFill>
                <a:latin typeface="Georgia" pitchFamily="18" charset="0"/>
              </a:rPr>
              <a:t>Structuring:</a:t>
            </a:r>
            <a:r>
              <a:rPr lang="en-US" sz="2400" dirty="0">
                <a:latin typeface="Georgia" pitchFamily="18" charset="0"/>
              </a:rPr>
              <a:t> the language allows programmers to write their codes according to structured programming concepts, to avoid creating errors.</a:t>
            </a:r>
          </a:p>
        </p:txBody>
      </p:sp>
    </p:spTree>
    <p:extLst>
      <p:ext uri="{BB962C8B-B14F-4D97-AF65-F5344CB8AC3E}">
        <p14:creationId xmlns:p14="http://schemas.microsoft.com/office/powerpoint/2010/main" val="783109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Hexagon 1"/>
          <p:cNvSpPr/>
          <p:nvPr/>
        </p:nvSpPr>
        <p:spPr>
          <a:xfrm>
            <a:off x="0" y="127023"/>
            <a:ext cx="9144000" cy="1069729"/>
          </a:xfrm>
          <a:prstGeom prst="hexagon">
            <a:avLst/>
          </a:prstGeom>
          <a:solidFill>
            <a:srgbClr val="E60000">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44624"/>
            <a:ext cx="9144000" cy="1077218"/>
          </a:xfrm>
          <a:prstGeom prst="rect">
            <a:avLst/>
          </a:prstGeom>
          <a:noFill/>
        </p:spPr>
        <p:txBody>
          <a:bodyPr wrap="square" rtlCol="0">
            <a:spAutoFit/>
          </a:bodyPr>
          <a:lstStyle/>
          <a:p>
            <a:pPr algn="ctr"/>
            <a:r>
              <a:rPr lang="en-IN" sz="3200" b="1" i="1" dirty="0" smtClean="0">
                <a:solidFill>
                  <a:srgbClr val="E60000"/>
                </a:solidFill>
                <a:latin typeface="Bookman Old Style" pitchFamily="18" charset="0"/>
              </a:rPr>
              <a:t>Features of  Computer Programming Language</a:t>
            </a:r>
            <a:endParaRPr lang="en-IN" sz="3200" b="1" i="1" dirty="0">
              <a:solidFill>
                <a:srgbClr val="E60000"/>
              </a:solidFill>
              <a:latin typeface="Bookman Old Style" pitchFamily="18" charset="0"/>
            </a:endParaRPr>
          </a:p>
        </p:txBody>
      </p:sp>
      <p:sp>
        <p:nvSpPr>
          <p:cNvPr id="8" name="Rectangle 7"/>
          <p:cNvSpPr/>
          <p:nvPr/>
        </p:nvSpPr>
        <p:spPr>
          <a:xfrm>
            <a:off x="0" y="1288545"/>
            <a:ext cx="9144000" cy="2554545"/>
          </a:xfrm>
          <a:prstGeom prst="rect">
            <a:avLst/>
          </a:prstGeom>
        </p:spPr>
        <p:txBody>
          <a:bodyPr wrap="square">
            <a:spAutoFit/>
          </a:bodyPr>
          <a:lstStyle/>
          <a:p>
            <a:pPr marL="446088" indent="-446088" algn="just">
              <a:lnSpc>
                <a:spcPct val="125000"/>
              </a:lnSpc>
              <a:spcBef>
                <a:spcPts val="1200"/>
              </a:spcBef>
              <a:buFont typeface="Wingdings" pitchFamily="2" charset="2"/>
              <a:buChar char="v"/>
            </a:pPr>
            <a:r>
              <a:rPr lang="en-US" sz="2400" b="1" dirty="0">
                <a:solidFill>
                  <a:srgbClr val="002060"/>
                </a:solidFill>
                <a:latin typeface="Georgia" pitchFamily="18" charset="0"/>
              </a:rPr>
              <a:t>Compactness: </a:t>
            </a:r>
            <a:r>
              <a:rPr lang="en-US" sz="2400" dirty="0">
                <a:latin typeface="Georgia" pitchFamily="18" charset="0"/>
              </a:rPr>
              <a:t>with this characteristic, it is possible to express operations concisely, without having to write too many details.</a:t>
            </a:r>
          </a:p>
          <a:p>
            <a:pPr marL="446088" indent="-446088" algn="just">
              <a:lnSpc>
                <a:spcPct val="125000"/>
              </a:lnSpc>
              <a:spcBef>
                <a:spcPts val="1200"/>
              </a:spcBef>
              <a:buFont typeface="Wingdings" pitchFamily="2" charset="2"/>
              <a:buChar char="v"/>
            </a:pPr>
            <a:r>
              <a:rPr lang="en-US" sz="2400" b="1" dirty="0">
                <a:solidFill>
                  <a:srgbClr val="002060"/>
                </a:solidFill>
                <a:latin typeface="Georgia" pitchFamily="18" charset="0"/>
              </a:rPr>
              <a:t>Locality: </a:t>
            </a:r>
            <a:r>
              <a:rPr lang="en-US" sz="2400" dirty="0">
                <a:latin typeface="Georgia" pitchFamily="18" charset="0"/>
              </a:rPr>
              <a:t>refers to the codes concentrating on the part of the program with which you are working at a given time.</a:t>
            </a:r>
          </a:p>
        </p:txBody>
      </p:sp>
    </p:spTree>
    <p:extLst>
      <p:ext uri="{BB962C8B-B14F-4D97-AF65-F5344CB8AC3E}">
        <p14:creationId xmlns:p14="http://schemas.microsoft.com/office/powerpoint/2010/main" val="102358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5615</TotalTime>
  <Words>2137</Words>
  <Application>Microsoft Office PowerPoint</Application>
  <PresentationFormat>On-screen Show (4:3)</PresentationFormat>
  <Paragraphs>357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63</cp:revision>
  <dcterms:created xsi:type="dcterms:W3CDTF">2020-11-26T13:30:11Z</dcterms:created>
  <dcterms:modified xsi:type="dcterms:W3CDTF">2020-12-02T01:13:36Z</dcterms:modified>
</cp:coreProperties>
</file>