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2" autoAdjust="0"/>
    <p:restoredTop sz="95620" autoAdjust="0"/>
  </p:normalViewPr>
  <p:slideViewPr>
    <p:cSldViewPr>
      <p:cViewPr varScale="1">
        <p:scale>
          <a:sx n="73" d="100"/>
          <a:sy n="73" d="100"/>
        </p:scale>
        <p:origin x="-82" y="-12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94784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002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4408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6900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2263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49219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4977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93677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42434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9770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04-12-2020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0920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DB3DF-CD8C-435F-86F9-38670EC6638D}" type="datetimeFigureOut">
              <a:rPr lang="en-IN" smtClean="0"/>
              <a:t>04-12-2020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09F9-276E-45FF-9C55-63BCC36D9E18}" type="slidenum">
              <a:rPr lang="en-IN" smtClean="0"/>
              <a:t>‹#›</a:t>
            </a:fld>
            <a:endParaRPr lang="en-IN" dirty="0"/>
          </a:p>
        </p:txBody>
      </p:sp>
    </p:spTree>
    <p:extLst>
      <p:ext uri="{BB962C8B-B14F-4D97-AF65-F5344CB8AC3E}">
        <p14:creationId xmlns:p14="http://schemas.microsoft.com/office/powerpoint/2010/main" val="22940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07504" y="561593"/>
            <a:ext cx="9036496" cy="5747727"/>
          </a:xfrm>
          <a:prstGeom prst="rect">
            <a:avLst/>
          </a:prstGeom>
        </p:spPr>
        <p:txBody>
          <a:bodyPr wrap="square">
            <a:spAutoFit/>
          </a:bodyPr>
          <a:lstStyle/>
          <a:p>
            <a:pPr algn="ctr">
              <a:lnSpc>
                <a:spcPct val="125000"/>
              </a:lnSpc>
              <a:spcBef>
                <a:spcPts val="600"/>
              </a:spcBef>
              <a:spcAft>
                <a:spcPts val="600"/>
              </a:spcAft>
            </a:pPr>
            <a:r>
              <a:rPr lang="en-US" sz="2800" b="1" dirty="0" smtClean="0">
                <a:solidFill>
                  <a:srgbClr val="C00000"/>
                </a:solidFill>
                <a:latin typeface="Book Antiqua" pitchFamily="18" charset="0"/>
              </a:rPr>
              <a:t>Bachelor of Computer Application (BCA) – III</a:t>
            </a:r>
          </a:p>
          <a:p>
            <a:pPr algn="ctr">
              <a:lnSpc>
                <a:spcPct val="125000"/>
              </a:lnSpc>
            </a:pPr>
            <a:r>
              <a:rPr lang="en-US" sz="2800" b="1" dirty="0" smtClean="0">
                <a:solidFill>
                  <a:srgbClr val="C00000"/>
                </a:solidFill>
                <a:latin typeface="Book Antiqua" pitchFamily="18" charset="0"/>
              </a:rPr>
              <a:t>Semester - V</a:t>
            </a:r>
            <a:endParaRPr lang="en-US" sz="4400" b="1" dirty="0" smtClean="0">
              <a:solidFill>
                <a:srgbClr val="C00000"/>
              </a:solidFill>
              <a:latin typeface="Book Antiqua" pitchFamily="18" charset="0"/>
            </a:endParaRPr>
          </a:p>
          <a:p>
            <a:pPr algn="ctr">
              <a:lnSpc>
                <a:spcPct val="125000"/>
              </a:lnSpc>
              <a:spcBef>
                <a:spcPts val="600"/>
              </a:spcBef>
              <a:spcAft>
                <a:spcPts val="600"/>
              </a:spcAft>
            </a:pPr>
            <a:r>
              <a:rPr lang="en-US" sz="3600" b="1" dirty="0" smtClean="0">
                <a:solidFill>
                  <a:srgbClr val="002060"/>
                </a:solidFill>
                <a:latin typeface="Book Antiqua" pitchFamily="18" charset="0"/>
              </a:rPr>
              <a:t>Compiler Construction</a:t>
            </a:r>
            <a:r>
              <a:rPr lang="en-US" sz="2000" dirty="0" smtClean="0"/>
              <a:t/>
            </a:r>
            <a:br>
              <a:rPr lang="en-US" sz="2000" dirty="0" smtClean="0"/>
            </a:br>
            <a:endParaRPr lang="en-US" sz="300" dirty="0" smtClean="0"/>
          </a:p>
          <a:p>
            <a:pPr algn="ctr">
              <a:lnSpc>
                <a:spcPct val="125000"/>
              </a:lnSpc>
              <a:spcBef>
                <a:spcPts val="600"/>
              </a:spcBef>
              <a:spcAft>
                <a:spcPts val="600"/>
              </a:spcAft>
            </a:pPr>
            <a:r>
              <a:rPr lang="en-US" sz="2800" b="1" dirty="0" smtClean="0">
                <a:solidFill>
                  <a:srgbClr val="7030A0"/>
                </a:solidFill>
                <a:latin typeface="Century" pitchFamily="18" charset="0"/>
              </a:rPr>
              <a:t>Unit – III</a:t>
            </a:r>
            <a:br>
              <a:rPr lang="en-US" sz="2800" b="1" dirty="0" smtClean="0">
                <a:solidFill>
                  <a:srgbClr val="7030A0"/>
                </a:solidFill>
                <a:latin typeface="Century" pitchFamily="18" charset="0"/>
              </a:rPr>
            </a:br>
            <a:endParaRPr lang="en-US" sz="900" b="1" dirty="0" smtClean="0">
              <a:solidFill>
                <a:srgbClr val="7030A0"/>
              </a:solidFill>
              <a:latin typeface="Century" pitchFamily="18" charset="0"/>
            </a:endParaRPr>
          </a:p>
          <a:p>
            <a:pPr algn="ctr">
              <a:lnSpc>
                <a:spcPct val="125000"/>
              </a:lnSpc>
              <a:spcBef>
                <a:spcPts val="600"/>
              </a:spcBef>
              <a:spcAft>
                <a:spcPts val="600"/>
              </a:spcAft>
            </a:pPr>
            <a:endParaRPr lang="en-US" sz="900" b="1" u="sng" dirty="0" smtClean="0">
              <a:solidFill>
                <a:srgbClr val="00B050"/>
              </a:solidFill>
              <a:latin typeface="Georgia" pitchFamily="18" charset="0"/>
            </a:endParaRPr>
          </a:p>
          <a:p>
            <a:pPr algn="ctr">
              <a:lnSpc>
                <a:spcPct val="125000"/>
              </a:lnSpc>
              <a:spcAft>
                <a:spcPts val="600"/>
              </a:spcAft>
            </a:pPr>
            <a:r>
              <a:rPr lang="en-US" sz="900" b="1" u="sng" dirty="0" smtClean="0">
                <a:solidFill>
                  <a:srgbClr val="00B050"/>
                </a:solidFill>
                <a:latin typeface="Georgia" pitchFamily="18" charset="0"/>
              </a:rPr>
              <a:t/>
            </a:r>
            <a:br>
              <a:rPr lang="en-US" sz="900" b="1" u="sng" dirty="0" smtClean="0">
                <a:solidFill>
                  <a:srgbClr val="00B050"/>
                </a:solidFill>
                <a:latin typeface="Georgia" pitchFamily="18" charset="0"/>
              </a:rPr>
            </a:br>
            <a:r>
              <a:rPr lang="en-US" sz="2000" b="1" i="1" dirty="0" err="1" smtClean="0">
                <a:solidFill>
                  <a:schemeClr val="tx1">
                    <a:lumMod val="85000"/>
                    <a:lumOff val="15000"/>
                  </a:schemeClr>
                </a:solidFill>
                <a:latin typeface="Georgia" pitchFamily="18" charset="0"/>
              </a:rPr>
              <a:t>Dr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Liladhar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Rewatkar</a:t>
            </a:r>
            <a:endParaRPr lang="en-US" sz="2000" b="1" i="1" dirty="0" smtClean="0">
              <a:solidFill>
                <a:schemeClr val="tx1">
                  <a:lumMod val="85000"/>
                  <a:lumOff val="15000"/>
                </a:schemeClr>
              </a:solidFill>
              <a:latin typeface="Georgia" pitchFamily="18" charset="0"/>
            </a:endParaRPr>
          </a:p>
          <a:p>
            <a:pPr algn="ctr">
              <a:lnSpc>
                <a:spcPct val="125000"/>
              </a:lnSpc>
              <a:spcAft>
                <a:spcPts val="600"/>
              </a:spcAft>
            </a:pPr>
            <a:r>
              <a:rPr lang="en-US" sz="2000" b="1" i="1" dirty="0" smtClean="0">
                <a:solidFill>
                  <a:schemeClr val="tx1">
                    <a:lumMod val="85000"/>
                    <a:lumOff val="15000"/>
                  </a:schemeClr>
                </a:solidFill>
                <a:latin typeface="Georgia" pitchFamily="18" charset="0"/>
              </a:rPr>
              <a:t>M. Sc., M. Phil., Ph. D.</a:t>
            </a:r>
          </a:p>
          <a:p>
            <a:pPr algn="ctr">
              <a:lnSpc>
                <a:spcPct val="125000"/>
              </a:lnSpc>
              <a:spcAft>
                <a:spcPts val="600"/>
              </a:spcAft>
            </a:pPr>
            <a:r>
              <a:rPr lang="en-US" sz="2000" b="1" i="1" dirty="0" smtClean="0">
                <a:solidFill>
                  <a:schemeClr val="tx1">
                    <a:lumMod val="85000"/>
                    <a:lumOff val="15000"/>
                  </a:schemeClr>
                </a:solidFill>
                <a:latin typeface="Georgia" pitchFamily="18" charset="0"/>
              </a:rPr>
              <a:t>Assistant  Professor,</a:t>
            </a:r>
          </a:p>
          <a:p>
            <a:pPr algn="ctr">
              <a:lnSpc>
                <a:spcPct val="125000"/>
              </a:lnSpc>
              <a:spcAft>
                <a:spcPts val="600"/>
              </a:spcAft>
            </a:pPr>
            <a:r>
              <a:rPr lang="en-US" sz="2000" b="1" i="1" dirty="0" smtClean="0">
                <a:solidFill>
                  <a:schemeClr val="tx1">
                    <a:lumMod val="85000"/>
                    <a:lumOff val="15000"/>
                  </a:schemeClr>
                </a:solidFill>
                <a:latin typeface="Georgia" pitchFamily="18" charset="0"/>
              </a:rPr>
              <a:t>Department  of  Computer  Science</a:t>
            </a:r>
          </a:p>
          <a:p>
            <a:pPr algn="ctr">
              <a:lnSpc>
                <a:spcPct val="125000"/>
              </a:lnSpc>
              <a:spcAft>
                <a:spcPts val="600"/>
              </a:spcAft>
            </a:pPr>
            <a:r>
              <a:rPr lang="en-US" sz="2000" b="1" i="1" dirty="0" err="1" smtClean="0">
                <a:solidFill>
                  <a:schemeClr val="tx1">
                    <a:lumMod val="85000"/>
                    <a:lumOff val="15000"/>
                  </a:schemeClr>
                </a:solidFill>
                <a:latin typeface="Georgia" pitchFamily="18" charset="0"/>
              </a:rPr>
              <a:t>Prerna</a:t>
            </a:r>
            <a:r>
              <a:rPr lang="en-US" sz="2000" b="1" i="1" dirty="0" smtClean="0">
                <a:solidFill>
                  <a:schemeClr val="tx1">
                    <a:lumMod val="85000"/>
                    <a:lumOff val="15000"/>
                  </a:schemeClr>
                </a:solidFill>
                <a:latin typeface="Georgia" pitchFamily="18" charset="0"/>
              </a:rPr>
              <a:t> College of Commerce, </a:t>
            </a:r>
            <a:r>
              <a:rPr lang="en-US" sz="2000" b="1" i="1" dirty="0" err="1" smtClean="0">
                <a:solidFill>
                  <a:schemeClr val="tx1">
                    <a:lumMod val="85000"/>
                    <a:lumOff val="15000"/>
                  </a:schemeClr>
                </a:solidFill>
                <a:latin typeface="Georgia" pitchFamily="18" charset="0"/>
              </a:rPr>
              <a:t>Reshimbag</a:t>
            </a:r>
            <a:r>
              <a:rPr lang="en-US" sz="2000" b="1" i="1" dirty="0" smtClean="0">
                <a:solidFill>
                  <a:schemeClr val="tx1">
                    <a:lumMod val="85000"/>
                    <a:lumOff val="15000"/>
                  </a:schemeClr>
                </a:solidFill>
                <a:latin typeface="Georgia" pitchFamily="18" charset="0"/>
              </a:rPr>
              <a:t>, Nagpur</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8508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555093"/>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If this is case, we enter state 1 and look at the next input character.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If </a:t>
            </a:r>
            <a:r>
              <a:rPr lang="en-US" sz="2400" dirty="0">
                <a:solidFill>
                  <a:schemeClr val="tx1">
                    <a:lumMod val="95000"/>
                    <a:lumOff val="5000"/>
                  </a:schemeClr>
                </a:solidFill>
                <a:latin typeface="Georgia" pitchFamily="18" charset="0"/>
              </a:rPr>
              <a:t>that is an letter or digit, we re-enter state 1and look at the input character after that we continue this way, reading letters and digits and making transition from state 1 to itself, until the next input character is a delimiter for an identifier, which here we assume is any character that is not a letter or digit.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On </a:t>
            </a:r>
            <a:r>
              <a:rPr lang="en-US" sz="2400" dirty="0">
                <a:solidFill>
                  <a:schemeClr val="tx1">
                    <a:lumMod val="95000"/>
                    <a:lumOff val="5000"/>
                  </a:schemeClr>
                </a:solidFill>
                <a:latin typeface="Georgia" pitchFamily="18" charset="0"/>
              </a:rPr>
              <a:t>reading the delimiter, we enter the state 2.</a:t>
            </a:r>
          </a:p>
        </p:txBody>
      </p:sp>
    </p:spTree>
    <p:extLst>
      <p:ext uri="{BB962C8B-B14F-4D97-AF65-F5344CB8AC3E}">
        <p14:creationId xmlns:p14="http://schemas.microsoft.com/office/powerpoint/2010/main" val="130663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049250"/>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Consider the transition diagram of figure. The code for state 0 might be:</a:t>
            </a:r>
          </a:p>
          <a:p>
            <a:pPr marL="263525" algn="just">
              <a:lnSpc>
                <a:spcPct val="125000"/>
              </a:lnSpc>
              <a:spcBef>
                <a:spcPts val="1200"/>
              </a:spcBef>
            </a:pPr>
            <a:r>
              <a:rPr lang="en-US" sz="2400" dirty="0">
                <a:solidFill>
                  <a:schemeClr val="tx1">
                    <a:lumMod val="95000"/>
                    <a:lumOff val="5000"/>
                  </a:schemeClr>
                </a:solidFill>
                <a:latin typeface="Georgia" pitchFamily="18" charset="0"/>
              </a:rPr>
              <a:t>	State 0:	c = </a:t>
            </a:r>
            <a:r>
              <a:rPr lang="en-US" sz="2400" dirty="0" err="1">
                <a:solidFill>
                  <a:schemeClr val="tx1">
                    <a:lumMod val="95000"/>
                    <a:lumOff val="5000"/>
                  </a:schemeClr>
                </a:solidFill>
                <a:latin typeface="Georgia" pitchFamily="18" charset="0"/>
              </a:rPr>
              <a:t>getchar</a:t>
            </a:r>
            <a:r>
              <a:rPr lang="en-US" sz="2400" dirty="0">
                <a:solidFill>
                  <a:schemeClr val="tx1">
                    <a:lumMod val="95000"/>
                    <a:lumOff val="5000"/>
                  </a:schemeClr>
                </a:solidFill>
                <a:latin typeface="Georgia" pitchFamily="18" charset="0"/>
              </a:rPr>
              <a:t>();</a:t>
            </a:r>
          </a:p>
          <a:p>
            <a:pPr marL="263525" algn="just">
              <a:lnSpc>
                <a:spcPct val="125000"/>
              </a:lnSpc>
              <a:spcBef>
                <a:spcPts val="1200"/>
              </a:spcBef>
            </a:pPr>
            <a:r>
              <a:rPr lang="en-US" sz="2400" dirty="0">
                <a:solidFill>
                  <a:schemeClr val="tx1">
                    <a:lumMod val="95000"/>
                    <a:lumOff val="5000"/>
                  </a:schemeClr>
                </a:solidFill>
                <a:latin typeface="Georgia" pitchFamily="18" charset="0"/>
              </a:rPr>
              <a:t>			if (letter(c))</a:t>
            </a:r>
          </a:p>
          <a:p>
            <a:pPr marL="26352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err="1">
                <a:solidFill>
                  <a:schemeClr val="tx1">
                    <a:lumMod val="95000"/>
                    <a:lumOff val="5000"/>
                  </a:schemeClr>
                </a:solidFill>
                <a:latin typeface="Georgia" pitchFamily="18" charset="0"/>
              </a:rPr>
              <a:t>goto</a:t>
            </a:r>
            <a:r>
              <a:rPr lang="en-US" sz="2400" dirty="0">
                <a:solidFill>
                  <a:schemeClr val="tx1">
                    <a:lumMod val="95000"/>
                    <a:lumOff val="5000"/>
                  </a:schemeClr>
                </a:solidFill>
                <a:latin typeface="Georgia" pitchFamily="18" charset="0"/>
              </a:rPr>
              <a:t> state1;</a:t>
            </a:r>
          </a:p>
          <a:p>
            <a:pPr marL="263525" algn="just">
              <a:lnSpc>
                <a:spcPct val="125000"/>
              </a:lnSpc>
              <a:spcBef>
                <a:spcPts val="1200"/>
              </a:spcBef>
            </a:pPr>
            <a:r>
              <a:rPr lang="en-US" sz="2400" dirty="0">
                <a:solidFill>
                  <a:schemeClr val="tx1">
                    <a:lumMod val="95000"/>
                    <a:lumOff val="5000"/>
                  </a:schemeClr>
                </a:solidFill>
                <a:latin typeface="Georgia" pitchFamily="18" charset="0"/>
              </a:rPr>
              <a:t>			else</a:t>
            </a:r>
          </a:p>
          <a:p>
            <a:pPr marL="263525" algn="just">
              <a:lnSpc>
                <a:spcPct val="125000"/>
              </a:lnSpc>
              <a:spcBef>
                <a:spcPts val="1200"/>
              </a:spcBef>
            </a:pPr>
            <a:r>
              <a:rPr lang="en-US" sz="2400" dirty="0">
                <a:solidFill>
                  <a:schemeClr val="tx1">
                    <a:lumMod val="95000"/>
                    <a:lumOff val="5000"/>
                  </a:schemeClr>
                </a:solidFill>
                <a:latin typeface="Georgia" pitchFamily="18" charset="0"/>
              </a:rPr>
              <a:t>				fail();</a:t>
            </a:r>
          </a:p>
        </p:txBody>
      </p:sp>
    </p:spTree>
    <p:extLst>
      <p:ext uri="{BB962C8B-B14F-4D97-AF65-F5344CB8AC3E}">
        <p14:creationId xmlns:p14="http://schemas.microsoft.com/office/powerpoint/2010/main" val="63864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2510367"/>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Here, LETTER is a procedure which returns true if and only if C is a letter.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FAIL </a:t>
            </a:r>
            <a:r>
              <a:rPr lang="en-US" sz="2400" dirty="0">
                <a:solidFill>
                  <a:schemeClr val="tx1">
                    <a:lumMod val="95000"/>
                    <a:lumOff val="5000"/>
                  </a:schemeClr>
                </a:solidFill>
                <a:latin typeface="Georgia" pitchFamily="18" charset="0"/>
              </a:rPr>
              <a:t>is a routine which reacts the look ahead pointer and starts up the next transition diagram, if there is one, or calls the error routine</a:t>
            </a:r>
          </a:p>
        </p:txBody>
      </p:sp>
    </p:spTree>
    <p:extLst>
      <p:ext uri="{BB962C8B-B14F-4D97-AF65-F5344CB8AC3E}">
        <p14:creationId xmlns:p14="http://schemas.microsoft.com/office/powerpoint/2010/main" val="922427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434245"/>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The code for state 1 is:</a:t>
            </a:r>
          </a:p>
          <a:p>
            <a:pPr marL="263525" algn="just">
              <a:lnSpc>
                <a:spcPct val="125000"/>
              </a:lnSpc>
              <a:spcBef>
                <a:spcPts val="1200"/>
              </a:spcBef>
            </a:pPr>
            <a:r>
              <a:rPr lang="en-US" sz="2400" dirty="0">
                <a:solidFill>
                  <a:schemeClr val="tx1">
                    <a:lumMod val="95000"/>
                    <a:lumOff val="5000"/>
                  </a:schemeClr>
                </a:solidFill>
                <a:latin typeface="Georgia" pitchFamily="18" charset="0"/>
              </a:rPr>
              <a:t>	State 1:	c = </a:t>
            </a:r>
            <a:r>
              <a:rPr lang="en-US" sz="2400" dirty="0" err="1">
                <a:solidFill>
                  <a:schemeClr val="tx1">
                    <a:lumMod val="95000"/>
                    <a:lumOff val="5000"/>
                  </a:schemeClr>
                </a:solidFill>
                <a:latin typeface="Georgia" pitchFamily="18" charset="0"/>
              </a:rPr>
              <a:t>getchar</a:t>
            </a:r>
            <a:r>
              <a:rPr lang="en-US" sz="2400" dirty="0">
                <a:solidFill>
                  <a:schemeClr val="tx1">
                    <a:lumMod val="95000"/>
                    <a:lumOff val="5000"/>
                  </a:schemeClr>
                </a:solidFill>
                <a:latin typeface="Georgia" pitchFamily="18" charset="0"/>
              </a:rPr>
              <a:t>();</a:t>
            </a:r>
          </a:p>
          <a:p>
            <a:pPr marL="263525" algn="just">
              <a:lnSpc>
                <a:spcPct val="125000"/>
              </a:lnSpc>
              <a:spcBef>
                <a:spcPts val="1200"/>
              </a:spcBef>
            </a:pPr>
            <a:r>
              <a:rPr lang="en-US" sz="2400" dirty="0">
                <a:solidFill>
                  <a:schemeClr val="tx1">
                    <a:lumMod val="95000"/>
                    <a:lumOff val="5000"/>
                  </a:schemeClr>
                </a:solidFill>
                <a:latin typeface="Georgia" pitchFamily="18" charset="0"/>
              </a:rPr>
              <a:t>			if (letter(c) || digit(c))</a:t>
            </a:r>
          </a:p>
          <a:p>
            <a:pPr marL="26352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err="1">
                <a:solidFill>
                  <a:schemeClr val="tx1">
                    <a:lumMod val="95000"/>
                    <a:lumOff val="5000"/>
                  </a:schemeClr>
                </a:solidFill>
                <a:latin typeface="Georgia" pitchFamily="18" charset="0"/>
              </a:rPr>
              <a:t>goto</a:t>
            </a:r>
            <a:r>
              <a:rPr lang="en-US" sz="2400" dirty="0">
                <a:solidFill>
                  <a:schemeClr val="tx1">
                    <a:lumMod val="95000"/>
                    <a:lumOff val="5000"/>
                  </a:schemeClr>
                </a:solidFill>
                <a:latin typeface="Georgia" pitchFamily="18" charset="0"/>
              </a:rPr>
              <a:t> state1;</a:t>
            </a:r>
          </a:p>
          <a:p>
            <a:pPr marL="263525" algn="just">
              <a:lnSpc>
                <a:spcPct val="125000"/>
              </a:lnSpc>
              <a:spcBef>
                <a:spcPts val="1200"/>
              </a:spcBef>
            </a:pPr>
            <a:r>
              <a:rPr lang="en-US" sz="2400" dirty="0">
                <a:solidFill>
                  <a:schemeClr val="tx1">
                    <a:lumMod val="95000"/>
                    <a:lumOff val="5000"/>
                  </a:schemeClr>
                </a:solidFill>
                <a:latin typeface="Georgia" pitchFamily="18" charset="0"/>
              </a:rPr>
              <a:t>			else</a:t>
            </a:r>
          </a:p>
          <a:p>
            <a:pPr marL="263525" algn="just">
              <a:lnSpc>
                <a:spcPct val="125000"/>
              </a:lnSpc>
              <a:spcBef>
                <a:spcPts val="1200"/>
              </a:spcBef>
            </a:pPr>
            <a:r>
              <a:rPr lang="en-US" sz="2400" dirty="0">
                <a:solidFill>
                  <a:schemeClr val="tx1">
                    <a:lumMod val="95000"/>
                    <a:lumOff val="5000"/>
                  </a:schemeClr>
                </a:solidFill>
                <a:latin typeface="Georgia" pitchFamily="18" charset="0"/>
              </a:rPr>
              <a:t>				if (delimiter(c))</a:t>
            </a:r>
          </a:p>
          <a:p>
            <a:pPr marL="26352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err="1">
                <a:solidFill>
                  <a:schemeClr val="tx1">
                    <a:lumMod val="95000"/>
                    <a:lumOff val="5000"/>
                  </a:schemeClr>
                </a:solidFill>
                <a:latin typeface="Georgia" pitchFamily="18" charset="0"/>
              </a:rPr>
              <a:t>goto</a:t>
            </a:r>
            <a:r>
              <a:rPr lang="en-US" sz="2400" dirty="0">
                <a:solidFill>
                  <a:schemeClr val="tx1">
                    <a:lumMod val="95000"/>
                    <a:lumOff val="5000"/>
                  </a:schemeClr>
                </a:solidFill>
                <a:latin typeface="Georgia" pitchFamily="18" charset="0"/>
              </a:rPr>
              <a:t> state 2;</a:t>
            </a:r>
          </a:p>
          <a:p>
            <a:pPr marL="263525" algn="just">
              <a:lnSpc>
                <a:spcPct val="125000"/>
              </a:lnSpc>
              <a:spcBef>
                <a:spcPts val="1200"/>
              </a:spcBef>
            </a:pPr>
            <a:r>
              <a:rPr lang="en-US" sz="2400" dirty="0">
                <a:solidFill>
                  <a:schemeClr val="tx1">
                    <a:lumMod val="95000"/>
                    <a:lumOff val="5000"/>
                  </a:schemeClr>
                </a:solidFill>
                <a:latin typeface="Georgia" pitchFamily="18" charset="0"/>
              </a:rPr>
              <a:t>			else</a:t>
            </a:r>
          </a:p>
          <a:p>
            <a:pPr marL="263525" algn="just">
              <a:lnSpc>
                <a:spcPct val="125000"/>
              </a:lnSpc>
              <a:spcBef>
                <a:spcPts val="1200"/>
              </a:spcBef>
            </a:pPr>
            <a:r>
              <a:rPr lang="en-US" sz="2400" dirty="0">
                <a:solidFill>
                  <a:schemeClr val="tx1">
                    <a:lumMod val="95000"/>
                    <a:lumOff val="5000"/>
                  </a:schemeClr>
                </a:solidFill>
                <a:latin typeface="Georgia" pitchFamily="18" charset="0"/>
              </a:rPr>
              <a:t>				fail();</a:t>
            </a:r>
          </a:p>
        </p:txBody>
      </p:sp>
    </p:spTree>
    <p:extLst>
      <p:ext uri="{BB962C8B-B14F-4D97-AF65-F5344CB8AC3E}">
        <p14:creationId xmlns:p14="http://schemas.microsoft.com/office/powerpoint/2010/main" val="318888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3433697"/>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DIGIT is a procedure which returns true if and only if C is one of the digits 0, 1, 2, 3, ----- 9. DELIMITER is a procedure which returns true whenever C is a character that could follow an identifier.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If </a:t>
            </a:r>
            <a:r>
              <a:rPr lang="en-US" sz="2400" dirty="0">
                <a:solidFill>
                  <a:schemeClr val="tx1">
                    <a:lumMod val="95000"/>
                    <a:lumOff val="5000"/>
                  </a:schemeClr>
                </a:solidFill>
                <a:latin typeface="Georgia" pitchFamily="18" charset="0"/>
              </a:rPr>
              <a:t>we define a delimiter to be any character that is not a letter or digit, then the clause “if DELIMITER(C) then” need not be present in state 1</a:t>
            </a:r>
          </a:p>
        </p:txBody>
      </p:sp>
    </p:spTree>
    <p:extLst>
      <p:ext uri="{BB962C8B-B14F-4D97-AF65-F5344CB8AC3E}">
        <p14:creationId xmlns:p14="http://schemas.microsoft.com/office/powerpoint/2010/main" val="12652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3400931"/>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b="1" dirty="0">
                <a:solidFill>
                  <a:srgbClr val="00B0F0"/>
                </a:solidFill>
                <a:latin typeface="Georgia" pitchFamily="18" charset="0"/>
              </a:rPr>
              <a:t>For </a:t>
            </a:r>
            <a:r>
              <a:rPr lang="en-US" sz="2400" b="1" dirty="0" smtClean="0">
                <a:solidFill>
                  <a:srgbClr val="00B0F0"/>
                </a:solidFill>
                <a:latin typeface="Georgia" pitchFamily="18" charset="0"/>
              </a:rPr>
              <a:t>Identifier-</a:t>
            </a:r>
          </a:p>
          <a:p>
            <a:pPr marL="263525" algn="just">
              <a:lnSpc>
                <a:spcPct val="125000"/>
              </a:lnSpc>
              <a:spcBef>
                <a:spcPts val="1200"/>
              </a:spcBef>
            </a:pPr>
            <a:endParaRPr lang="en-US" sz="2400" b="1" dirty="0" smtClean="0">
              <a:solidFill>
                <a:srgbClr val="00B0F0"/>
              </a:solidFill>
              <a:latin typeface="Georgia" pitchFamily="18" charset="0"/>
            </a:endParaRPr>
          </a:p>
          <a:p>
            <a:pPr marL="263525" algn="just">
              <a:lnSpc>
                <a:spcPct val="125000"/>
              </a:lnSpc>
              <a:spcBef>
                <a:spcPts val="1200"/>
              </a:spcBef>
            </a:pPr>
            <a:endParaRPr lang="en-US" sz="2400" b="1" dirty="0">
              <a:solidFill>
                <a:srgbClr val="00B0F0"/>
              </a:solidFill>
              <a:latin typeface="Georgia" pitchFamily="18" charset="0"/>
            </a:endParaRPr>
          </a:p>
          <a:p>
            <a:pPr marL="263525" algn="just">
              <a:lnSpc>
                <a:spcPct val="125000"/>
              </a:lnSpc>
              <a:spcBef>
                <a:spcPts val="1200"/>
              </a:spcBef>
            </a:pPr>
            <a:endParaRPr lang="en-US" sz="2400" b="1" dirty="0" smtClean="0">
              <a:solidFill>
                <a:srgbClr val="00B0F0"/>
              </a:solidFill>
              <a:latin typeface="Georgia" pitchFamily="18" charset="0"/>
            </a:endParaRPr>
          </a:p>
          <a:p>
            <a:pPr marL="263525" algn="ctr">
              <a:lnSpc>
                <a:spcPct val="125000"/>
              </a:lnSpc>
            </a:pPr>
            <a:r>
              <a:rPr lang="en-US" sz="2000" b="1" dirty="0" smtClean="0">
                <a:latin typeface="Georgia" pitchFamily="18" charset="0"/>
              </a:rPr>
              <a:t>Figure 3.2- Transition Diagram for Identifier</a:t>
            </a:r>
          </a:p>
          <a:p>
            <a:pPr marL="720725" indent="-457200" algn="just">
              <a:lnSpc>
                <a:spcPct val="125000"/>
              </a:lnSpc>
              <a:spcBef>
                <a:spcPts val="1200"/>
              </a:spcBef>
              <a:buFont typeface="Wingdings" pitchFamily="2" charset="2"/>
              <a:buChar char="Ø"/>
            </a:pPr>
            <a:endParaRPr lang="en-US" sz="2400" b="1" dirty="0">
              <a:solidFill>
                <a:srgbClr val="00B0F0"/>
              </a:solidFill>
              <a:latin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8"/>
            <a:ext cx="561662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697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3400931"/>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b="1" dirty="0">
                <a:solidFill>
                  <a:srgbClr val="00B0F0"/>
                </a:solidFill>
                <a:latin typeface="Georgia" pitchFamily="18" charset="0"/>
              </a:rPr>
              <a:t>For </a:t>
            </a:r>
            <a:r>
              <a:rPr lang="en-US" sz="2400" b="1" dirty="0" smtClean="0">
                <a:solidFill>
                  <a:srgbClr val="00B0F0"/>
                </a:solidFill>
                <a:latin typeface="Georgia" pitchFamily="18" charset="0"/>
              </a:rPr>
              <a:t>Constant-</a:t>
            </a:r>
          </a:p>
          <a:p>
            <a:pPr marL="263525" algn="just">
              <a:lnSpc>
                <a:spcPct val="125000"/>
              </a:lnSpc>
              <a:spcBef>
                <a:spcPts val="1200"/>
              </a:spcBef>
            </a:pPr>
            <a:endParaRPr lang="en-US" sz="2400" b="1" dirty="0" smtClean="0">
              <a:solidFill>
                <a:srgbClr val="00B0F0"/>
              </a:solidFill>
              <a:latin typeface="Georgia" pitchFamily="18" charset="0"/>
            </a:endParaRPr>
          </a:p>
          <a:p>
            <a:pPr marL="263525" algn="just">
              <a:lnSpc>
                <a:spcPct val="125000"/>
              </a:lnSpc>
              <a:spcBef>
                <a:spcPts val="1200"/>
              </a:spcBef>
            </a:pPr>
            <a:endParaRPr lang="en-US" sz="2400" b="1" dirty="0">
              <a:solidFill>
                <a:srgbClr val="00B0F0"/>
              </a:solidFill>
              <a:latin typeface="Georgia" pitchFamily="18" charset="0"/>
            </a:endParaRPr>
          </a:p>
          <a:p>
            <a:pPr marL="263525" algn="just">
              <a:lnSpc>
                <a:spcPct val="125000"/>
              </a:lnSpc>
              <a:spcBef>
                <a:spcPts val="1200"/>
              </a:spcBef>
            </a:pPr>
            <a:endParaRPr lang="en-US" sz="2400" b="1" dirty="0" smtClean="0">
              <a:solidFill>
                <a:srgbClr val="00B0F0"/>
              </a:solidFill>
              <a:latin typeface="Georgia" pitchFamily="18" charset="0"/>
            </a:endParaRPr>
          </a:p>
          <a:p>
            <a:pPr marL="263525" algn="ctr">
              <a:lnSpc>
                <a:spcPct val="125000"/>
              </a:lnSpc>
            </a:pPr>
            <a:r>
              <a:rPr lang="en-US" sz="2000" b="1" dirty="0" smtClean="0">
                <a:latin typeface="Georgia" pitchFamily="18" charset="0"/>
              </a:rPr>
              <a:t>Figure 3.3- Transition Diagram for Constant</a:t>
            </a:r>
          </a:p>
          <a:p>
            <a:pPr marL="720725" indent="-457200" algn="just">
              <a:lnSpc>
                <a:spcPct val="125000"/>
              </a:lnSpc>
              <a:spcBef>
                <a:spcPts val="1200"/>
              </a:spcBef>
              <a:buFont typeface="Wingdings" pitchFamily="2" charset="2"/>
              <a:buChar char="Ø"/>
            </a:pPr>
            <a:endParaRPr lang="en-US" sz="2400" b="1" dirty="0">
              <a:solidFill>
                <a:srgbClr val="00B0F0"/>
              </a:solidFill>
              <a:latin typeface="Georgia"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693937"/>
            <a:ext cx="5832647" cy="14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33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String and Language</a:t>
            </a:r>
            <a:endParaRPr lang="en-IN" sz="3200" b="1" i="1" dirty="0">
              <a:solidFill>
                <a:srgbClr val="E60000"/>
              </a:solidFill>
              <a:latin typeface="Bookman Old Style" pitchFamily="18" charset="0"/>
            </a:endParaRPr>
          </a:p>
        </p:txBody>
      </p:sp>
      <p:sp>
        <p:nvSpPr>
          <p:cNvPr id="8" name="Rectangle 7"/>
          <p:cNvSpPr/>
          <p:nvPr/>
        </p:nvSpPr>
        <p:spPr>
          <a:xfrm>
            <a:off x="0" y="908720"/>
            <a:ext cx="9144000" cy="4708981"/>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A string is a finite sequence of symbols such as 001. Sentence and word are synonyms for string.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length of a string x, denoted by |x| is a total number of symbols in x. For example, 01101 is a string of length 5.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special string is the empty string, which we denote </a:t>
            </a:r>
            <a:r>
              <a:rPr lang="en-US" sz="2400" dirty="0" smtClean="0">
                <a:latin typeface="Georgia" pitchFamily="18" charset="0"/>
              </a:rPr>
              <a:t>by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string is of length zero.</a:t>
            </a:r>
          </a:p>
          <a:p>
            <a:pPr marL="720725" indent="-457200" algn="just">
              <a:lnSpc>
                <a:spcPct val="125000"/>
              </a:lnSpc>
              <a:spcBef>
                <a:spcPts val="1200"/>
              </a:spcBef>
              <a:buFont typeface="Wingdings" pitchFamily="2" charset="2"/>
              <a:buChar char="Ø"/>
            </a:pPr>
            <a:r>
              <a:rPr lang="en-US" sz="2400" dirty="0">
                <a:latin typeface="Georgia" pitchFamily="18" charset="0"/>
              </a:rPr>
              <a:t>If x and y are strings, then the concatenation of x and y, written </a:t>
            </a:r>
            <a:r>
              <a:rPr lang="en-US" sz="2400" dirty="0" err="1">
                <a:latin typeface="Georgia" pitchFamily="18" charset="0"/>
              </a:rPr>
              <a:t>x.y</a:t>
            </a:r>
            <a:r>
              <a:rPr lang="en-US" sz="2400" dirty="0">
                <a:latin typeface="Georgia" pitchFamily="18" charset="0"/>
              </a:rPr>
              <a:t> or just </a:t>
            </a:r>
            <a:r>
              <a:rPr lang="en-US" sz="2400" dirty="0" err="1">
                <a:latin typeface="Georgia" pitchFamily="18" charset="0"/>
              </a:rPr>
              <a:t>xy</a:t>
            </a:r>
            <a:r>
              <a:rPr lang="en-US" sz="2400" dirty="0">
                <a:latin typeface="Georgia" pitchFamily="18" charset="0"/>
              </a:rPr>
              <a:t>, is the string formed by following the symbols of x by the symbols y</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1518108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String and Language</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0" y="908720"/>
                <a:ext cx="9144000" cy="3363037"/>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rPr>
                  <a:t>Example- </a:t>
                </a:r>
              </a:p>
              <a:p>
                <a:pPr marL="717550" indent="-454025" algn="just">
                  <a:lnSpc>
                    <a:spcPct val="125000"/>
                  </a:lnSpc>
                  <a:spcBef>
                    <a:spcPts val="1200"/>
                  </a:spcBef>
                </a:pPr>
                <a:r>
                  <a:rPr lang="en-US" sz="2400" dirty="0" smtClean="0">
                    <a:latin typeface="Georgia" pitchFamily="18" charset="0"/>
                  </a:rPr>
                  <a:t>1.  If </a:t>
                </a:r>
                <a:r>
                  <a:rPr lang="en-US" sz="2400" dirty="0">
                    <a:latin typeface="Georgia" pitchFamily="18" charset="0"/>
                  </a:rPr>
                  <a:t>x = </a:t>
                </a:r>
                <a:r>
                  <a:rPr lang="en-US" sz="2400" dirty="0" err="1">
                    <a:latin typeface="Georgia" pitchFamily="18" charset="0"/>
                  </a:rPr>
                  <a:t>abc</a:t>
                </a:r>
                <a:r>
                  <a:rPr lang="en-US" sz="2400" dirty="0">
                    <a:latin typeface="Georgia" pitchFamily="18" charset="0"/>
                  </a:rPr>
                  <a:t> and y = de the a, b, c, d, e are symbols then </a:t>
                </a:r>
                <a:r>
                  <a:rPr lang="en-US" sz="2400" dirty="0" smtClean="0">
                    <a:latin typeface="Georgia" pitchFamily="18" charset="0"/>
                  </a:rPr>
                  <a:t>             </a:t>
                </a:r>
                <a:r>
                  <a:rPr lang="en-US" sz="2400" dirty="0" err="1" smtClean="0">
                    <a:latin typeface="Georgia" pitchFamily="18" charset="0"/>
                  </a:rPr>
                  <a:t>xy</a:t>
                </a:r>
                <a:r>
                  <a:rPr lang="en-US" sz="2400" dirty="0" smtClean="0">
                    <a:latin typeface="Georgia" pitchFamily="18" charset="0"/>
                  </a:rPr>
                  <a:t> </a:t>
                </a:r>
                <a:r>
                  <a:rPr lang="en-US" sz="2400" dirty="0">
                    <a:latin typeface="Georgia" pitchFamily="18" charset="0"/>
                  </a:rPr>
                  <a:t>= </a:t>
                </a:r>
                <a:r>
                  <a:rPr lang="en-US" sz="2400" dirty="0" err="1">
                    <a:latin typeface="Georgia" pitchFamily="18" charset="0"/>
                  </a:rPr>
                  <a:t>abcde</a:t>
                </a:r>
                <a:r>
                  <a:rPr lang="en-US" sz="2400" dirty="0">
                    <a:latin typeface="Georgia" pitchFamily="18" charset="0"/>
                  </a:rPr>
                  <a:t>.</a:t>
                </a:r>
              </a:p>
              <a:p>
                <a:pPr marL="717550" indent="-454025" algn="just">
                  <a:lnSpc>
                    <a:spcPct val="125000"/>
                  </a:lnSpc>
                  <a:spcBef>
                    <a:spcPts val="1200"/>
                  </a:spcBef>
                </a:pPr>
                <a:r>
                  <a:rPr lang="en-US" sz="2400" dirty="0" smtClean="0">
                    <a:latin typeface="Georgia" pitchFamily="18" charset="0"/>
                  </a:rPr>
                  <a:t>2.  The </a:t>
                </a:r>
                <a:r>
                  <a:rPr lang="en-US" sz="2400" dirty="0">
                    <a:latin typeface="Georgia" pitchFamily="18" charset="0"/>
                  </a:rPr>
                  <a:t>concatenation of the empty string with any string is that string, </a:t>
                </a:r>
                <a:r>
                  <a:rPr lang="en-US" sz="2400" dirty="0" smtClean="0">
                    <a:latin typeface="Georgia" pitchFamily="18" charset="0"/>
                    <a:sym typeface="Symbol"/>
                  </a:rPr>
                  <a:t></a:t>
                </a:r>
                <a:r>
                  <a:rPr lang="en-US" sz="2400" dirty="0" smtClean="0">
                    <a:latin typeface="Georgia" pitchFamily="18" charset="0"/>
                  </a:rPr>
                  <a:t>x </a:t>
                </a:r>
                <a:r>
                  <a:rPr lang="en-US" sz="2400" dirty="0">
                    <a:latin typeface="Georgia" pitchFamily="18" charset="0"/>
                  </a:rPr>
                  <a:t>= </a:t>
                </a:r>
                <a:r>
                  <a:rPr lang="en-US" sz="2400" dirty="0" smtClean="0">
                    <a:latin typeface="Georgia" pitchFamily="18" charset="0"/>
                  </a:rPr>
                  <a:t>x</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 x.</a:t>
                </a:r>
              </a:p>
              <a:p>
                <a:pPr marL="263525" algn="just">
                  <a:lnSpc>
                    <a:spcPct val="125000"/>
                  </a:lnSpc>
                  <a:spcBef>
                    <a:spcPts val="1200"/>
                  </a:spcBef>
                </a:pPr>
                <a:r>
                  <a:rPr lang="en-US" sz="2400" dirty="0" smtClean="0">
                    <a:latin typeface="Georgia" pitchFamily="18" charset="0"/>
                  </a:rPr>
                  <a:t>3.  </a:t>
                </a:r>
                <a14:m>
                  <m:oMath xmlns:m="http://schemas.openxmlformats.org/officeDocument/2006/math">
                    <m:sSup>
                      <m:sSupPr>
                        <m:ctrlPr>
                          <a:rPr lang="en-US" sz="2400" i="1" smtClean="0">
                            <a:latin typeface="Cambria Math"/>
                          </a:rPr>
                        </m:ctrlPr>
                      </m:sSupPr>
                      <m:e>
                        <m:r>
                          <a:rPr lang="en-IN" sz="2400" b="0" i="1" smtClean="0">
                            <a:latin typeface="Cambria Math"/>
                          </a:rPr>
                          <m:t>𝑥</m:t>
                        </m:r>
                      </m:e>
                      <m:sup>
                        <m:r>
                          <a:rPr lang="en-IN" sz="2400" b="0" i="1" smtClean="0">
                            <a:latin typeface="Cambria Math"/>
                          </a:rPr>
                          <m:t>𝑖</m:t>
                        </m:r>
                      </m:sup>
                    </m:sSup>
                    <m:r>
                      <a:rPr lang="en-IN" sz="2400" b="0" i="1" smtClean="0">
                        <a:latin typeface="Cambria Math"/>
                      </a:rPr>
                      <m:t>  </m:t>
                    </m:r>
                  </m:oMath>
                </a14:m>
                <a:r>
                  <a:rPr lang="en-US" sz="2400" dirty="0" smtClean="0">
                    <a:latin typeface="Georgia" pitchFamily="18" charset="0"/>
                  </a:rPr>
                  <a:t>is </a:t>
                </a:r>
                <a:r>
                  <a:rPr lang="en-US" sz="2400" dirty="0">
                    <a:latin typeface="Georgia" pitchFamily="18" charset="0"/>
                  </a:rPr>
                  <a:t>the string x repeated </a:t>
                </a:r>
                <a:r>
                  <a:rPr lang="en-US" sz="2400" dirty="0" smtClean="0">
                    <a:latin typeface="Georgia" pitchFamily="18" charset="0"/>
                  </a:rPr>
                  <a:t>i </a:t>
                </a:r>
                <a:r>
                  <a:rPr lang="en-US" sz="2400" dirty="0">
                    <a:latin typeface="Georgia" pitchFamily="18" charset="0"/>
                  </a:rPr>
                  <a:t>times. </a:t>
                </a:r>
              </a:p>
            </p:txBody>
          </p:sp>
        </mc:Choice>
        <mc:Fallback xmlns="">
          <p:sp>
            <p:nvSpPr>
              <p:cNvPr id="8" name="Rectangle 7"/>
              <p:cNvSpPr>
                <a:spLocks noRot="1" noChangeAspect="1" noMove="1" noResize="1" noEditPoints="1" noAdjustHandles="1" noChangeArrowheads="1" noChangeShapeType="1" noTextEdit="1"/>
              </p:cNvSpPr>
              <p:nvPr/>
            </p:nvSpPr>
            <p:spPr>
              <a:xfrm>
                <a:off x="0" y="908720"/>
                <a:ext cx="9144000" cy="3363037"/>
              </a:xfrm>
              <a:prstGeom prst="rect">
                <a:avLst/>
              </a:prstGeom>
              <a:blipFill rotWithShape="1">
                <a:blip r:embed="rId3"/>
                <a:stretch>
                  <a:fillRect r="-12133" b="-1087"/>
                </a:stretch>
              </a:blipFill>
            </p:spPr>
            <p:txBody>
              <a:bodyPr/>
              <a:lstStyle/>
              <a:p>
                <a:r>
                  <a:rPr lang="en-IN">
                    <a:noFill/>
                  </a:rPr>
                  <a:t> </a:t>
                </a:r>
              </a:p>
            </p:txBody>
          </p:sp>
        </mc:Fallback>
      </mc:AlternateContent>
    </p:spTree>
    <p:extLst>
      <p:ext uri="{BB962C8B-B14F-4D97-AF65-F5344CB8AC3E}">
        <p14:creationId xmlns:p14="http://schemas.microsoft.com/office/powerpoint/2010/main" val="3272561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String and Language</a:t>
            </a:r>
            <a:endParaRPr lang="en-IN" sz="3200" b="1" i="1" dirty="0">
              <a:solidFill>
                <a:srgbClr val="E60000"/>
              </a:solidFill>
              <a:latin typeface="Bookman Old Style" pitchFamily="18" charset="0"/>
            </a:endParaRPr>
          </a:p>
        </p:txBody>
      </p:sp>
      <p:sp>
        <p:nvSpPr>
          <p:cNvPr id="8" name="Rectangle 7"/>
          <p:cNvSpPr/>
          <p:nvPr/>
        </p:nvSpPr>
        <p:spPr>
          <a:xfrm>
            <a:off x="0" y="908720"/>
            <a:ext cx="9144000" cy="4401205"/>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rPr>
              <a:t>Example- </a:t>
            </a:r>
          </a:p>
          <a:p>
            <a:pPr marL="717550" indent="-454025" algn="just">
              <a:lnSpc>
                <a:spcPct val="125000"/>
              </a:lnSpc>
              <a:spcBef>
                <a:spcPts val="1200"/>
              </a:spcBef>
            </a:pPr>
            <a:r>
              <a:rPr lang="en-US" sz="2400" dirty="0">
                <a:latin typeface="Georgia" pitchFamily="18" charset="0"/>
              </a:rPr>
              <a:t>4.	If x is some string, then only string formed by discarding zero or more trailing symbols of x is called prefix of x. </a:t>
            </a:r>
            <a:r>
              <a:rPr lang="en-US" sz="2400" dirty="0" err="1">
                <a:latin typeface="Georgia" pitchFamily="18" charset="0"/>
              </a:rPr>
              <a:t>abc</a:t>
            </a:r>
            <a:r>
              <a:rPr lang="en-US" sz="2400" dirty="0">
                <a:latin typeface="Georgia" pitchFamily="18" charset="0"/>
              </a:rPr>
              <a:t> is a prefix of </a:t>
            </a:r>
            <a:r>
              <a:rPr lang="en-US" sz="2400" dirty="0" err="1">
                <a:latin typeface="Georgia" pitchFamily="18" charset="0"/>
              </a:rPr>
              <a:t>abcde</a:t>
            </a:r>
            <a:r>
              <a:rPr lang="en-US" sz="2400" dirty="0">
                <a:latin typeface="Georgia" pitchFamily="18" charset="0"/>
              </a:rPr>
              <a:t>. A suffix of x is the string formed by deleting zero or more of the leading symbols of x; </a:t>
            </a:r>
            <a:r>
              <a:rPr lang="en-US" sz="2400" dirty="0" err="1">
                <a:latin typeface="Georgia" pitchFamily="18" charset="0"/>
              </a:rPr>
              <a:t>cde</a:t>
            </a:r>
            <a:r>
              <a:rPr lang="en-US" sz="2400" dirty="0">
                <a:latin typeface="Georgia" pitchFamily="18" charset="0"/>
              </a:rPr>
              <a:t> is a suffix of </a:t>
            </a:r>
            <a:r>
              <a:rPr lang="en-US" sz="2400" dirty="0" err="1">
                <a:latin typeface="Georgia" pitchFamily="18" charset="0"/>
              </a:rPr>
              <a:t>abcde</a:t>
            </a:r>
            <a:r>
              <a:rPr lang="en-US" sz="2400" dirty="0">
                <a:latin typeface="Georgia" pitchFamily="18" charset="0"/>
              </a:rPr>
              <a:t>. A substring of x is any string obtained by deleting a suffix and prefix from x. Thus, for any string x, both x and e are prefixes, suffixes and substrings of x. any prefix or suffix of x is a substring of x.</a:t>
            </a:r>
          </a:p>
        </p:txBody>
      </p:sp>
    </p:spTree>
    <p:extLst>
      <p:ext uri="{BB962C8B-B14F-4D97-AF65-F5344CB8AC3E}">
        <p14:creationId xmlns:p14="http://schemas.microsoft.com/office/powerpoint/2010/main" val="3970166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Lexical Analysis</a:t>
            </a:r>
            <a:endParaRPr lang="en-IN" sz="3200" b="1" i="1" dirty="0">
              <a:solidFill>
                <a:srgbClr val="E60000"/>
              </a:solidFill>
              <a:latin typeface="Bookman Old Style" pitchFamily="18" charset="0"/>
            </a:endParaRPr>
          </a:p>
        </p:txBody>
      </p:sp>
      <p:sp>
        <p:nvSpPr>
          <p:cNvPr id="8" name="Rectangle 7"/>
          <p:cNvSpPr/>
          <p:nvPr/>
        </p:nvSpPr>
        <p:spPr>
          <a:xfrm>
            <a:off x="0" y="1028343"/>
            <a:ext cx="9144000" cy="5786199"/>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Lexical analysis is the process of converting a sequence of characters into a sequence of tokens.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program or function which performs lexical analysis is called a </a:t>
            </a:r>
            <a:r>
              <a:rPr lang="en-US" sz="2400" b="1" dirty="0">
                <a:solidFill>
                  <a:srgbClr val="0070C0"/>
                </a:solidFill>
                <a:latin typeface="Georgia" pitchFamily="18" charset="0"/>
              </a:rPr>
              <a:t>lexical analyzer, </a:t>
            </a:r>
            <a:r>
              <a:rPr lang="en-US" sz="2400" b="1" dirty="0" err="1">
                <a:solidFill>
                  <a:srgbClr val="0070C0"/>
                </a:solidFill>
                <a:latin typeface="Georgia" pitchFamily="18" charset="0"/>
              </a:rPr>
              <a:t>lexer</a:t>
            </a:r>
            <a:r>
              <a:rPr lang="en-US" sz="2400" b="1" dirty="0">
                <a:solidFill>
                  <a:srgbClr val="0070C0"/>
                </a:solidFill>
                <a:latin typeface="Georgia" pitchFamily="18" charset="0"/>
              </a:rPr>
              <a:t> or scanner</a:t>
            </a:r>
            <a:r>
              <a:rPr lang="en-US" sz="2400" dirty="0">
                <a:latin typeface="Georgia" pitchFamily="18" charset="0"/>
              </a:rPr>
              <a:t>.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A </a:t>
            </a:r>
            <a:r>
              <a:rPr lang="en-US" sz="2400" dirty="0" err="1">
                <a:latin typeface="Georgia" pitchFamily="18" charset="0"/>
              </a:rPr>
              <a:t>lexer</a:t>
            </a:r>
            <a:r>
              <a:rPr lang="en-US" sz="2400" dirty="0">
                <a:latin typeface="Georgia" pitchFamily="18" charset="0"/>
              </a:rPr>
              <a:t> often exists as a single function which is called by a </a:t>
            </a:r>
            <a:r>
              <a:rPr lang="en-US" sz="2400" dirty="0" smtClean="0">
                <a:latin typeface="Georgia" pitchFamily="18" charset="0"/>
              </a:rPr>
              <a:t>parser.</a:t>
            </a: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function of the lexical analyzer is to read the source program, one character at a time, and to translate it into a sequence of primitive units called tokens.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Keywords</a:t>
            </a:r>
            <a:r>
              <a:rPr lang="en-US" sz="2400" dirty="0">
                <a:latin typeface="Georgia" pitchFamily="18" charset="0"/>
              </a:rPr>
              <a:t>, identifiers, constants and operators are examples of tokens.</a:t>
            </a:r>
          </a:p>
        </p:txBody>
      </p:sp>
    </p:spTree>
    <p:extLst>
      <p:ext uri="{BB962C8B-B14F-4D97-AF65-F5344CB8AC3E}">
        <p14:creationId xmlns:p14="http://schemas.microsoft.com/office/powerpoint/2010/main" val="1075362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String and Language</a:t>
            </a:r>
            <a:endParaRPr lang="en-IN" sz="3200" b="1" i="1" dirty="0">
              <a:solidFill>
                <a:srgbClr val="E60000"/>
              </a:solidFill>
              <a:latin typeface="Bookman Old Style" pitchFamily="18" charset="0"/>
            </a:endParaRPr>
          </a:p>
        </p:txBody>
      </p:sp>
      <p:sp>
        <p:nvSpPr>
          <p:cNvPr id="8" name="Rectangle 7"/>
          <p:cNvSpPr/>
          <p:nvPr/>
        </p:nvSpPr>
        <p:spPr>
          <a:xfrm>
            <a:off x="0" y="908720"/>
            <a:ext cx="9144000" cy="5632311"/>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a:latin typeface="Georgia" pitchFamily="18" charset="0"/>
              </a:rPr>
              <a:t>Language is any set of strings formed from some specific alphabet. Simple sets such as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the empty set having no members or </a:t>
            </a:r>
            <a:r>
              <a:rPr lang="en-US" sz="2400" dirty="0" smtClean="0">
                <a:latin typeface="Georgia" pitchFamily="18" charset="0"/>
              </a:rPr>
              <a:t>{</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the set containing only the empty strings are languages under this </a:t>
            </a:r>
            <a:r>
              <a:rPr lang="en-US" sz="2400" dirty="0" smtClean="0">
                <a:latin typeface="Georgia" pitchFamily="18" charset="0"/>
              </a:rPr>
              <a:t>definition.</a:t>
            </a:r>
          </a:p>
          <a:p>
            <a:pPr marL="717550" indent="-454025" algn="just">
              <a:lnSpc>
                <a:spcPct val="125000"/>
              </a:lnSpc>
              <a:spcBef>
                <a:spcPts val="1200"/>
              </a:spcBef>
              <a:buFont typeface="Wingdings" pitchFamily="2" charset="2"/>
              <a:buChar char="Ø"/>
            </a:pPr>
            <a:r>
              <a:rPr lang="en-US" sz="2400" dirty="0" smtClean="0">
                <a:latin typeface="Georgia" pitchFamily="18" charset="0"/>
              </a:rPr>
              <a:t>If </a:t>
            </a:r>
            <a:r>
              <a:rPr lang="en-US" sz="2400" dirty="0">
                <a:latin typeface="Georgia" pitchFamily="18" charset="0"/>
              </a:rPr>
              <a:t>L and M are languages, then L.M or LM is the language consisting of all strings </a:t>
            </a:r>
            <a:r>
              <a:rPr lang="en-US" sz="2400" dirty="0" err="1">
                <a:latin typeface="Georgia" pitchFamily="18" charset="0"/>
              </a:rPr>
              <a:t>xy</a:t>
            </a:r>
            <a:r>
              <a:rPr lang="en-US" sz="2400" dirty="0">
                <a:latin typeface="Georgia" pitchFamily="18" charset="0"/>
              </a:rPr>
              <a:t> which can be formed by selecting a string x from L and a string y from M, concatenating them is that order. </a:t>
            </a:r>
            <a:r>
              <a:rPr lang="en-US" sz="2400" dirty="0" smtClean="0">
                <a:latin typeface="Georgia" pitchFamily="18" charset="0"/>
              </a:rPr>
              <a:t>That is</a:t>
            </a:r>
          </a:p>
          <a:p>
            <a:pPr marL="263525" algn="just">
              <a:lnSpc>
                <a:spcPct val="125000"/>
              </a:lnSpc>
              <a:spcBef>
                <a:spcPts val="1200"/>
              </a:spcBef>
            </a:pPr>
            <a:r>
              <a:rPr lang="en-US" sz="2400" dirty="0" smtClean="0">
                <a:latin typeface="Georgia" pitchFamily="18" charset="0"/>
              </a:rPr>
              <a:t>			LM </a:t>
            </a:r>
            <a:r>
              <a:rPr lang="en-US" sz="2400" dirty="0">
                <a:latin typeface="Georgia" pitchFamily="18" charset="0"/>
              </a:rPr>
              <a:t>= {</a:t>
            </a:r>
            <a:r>
              <a:rPr lang="en-US" sz="2400" dirty="0" err="1">
                <a:latin typeface="Georgia" pitchFamily="18" charset="0"/>
              </a:rPr>
              <a:t>xy</a:t>
            </a:r>
            <a:r>
              <a:rPr lang="en-US" sz="2400" dirty="0">
                <a:latin typeface="Georgia" pitchFamily="18" charset="0"/>
              </a:rPr>
              <a:t> / x is in L and y is in M</a:t>
            </a:r>
            <a:r>
              <a:rPr lang="en-US" sz="2400" dirty="0" smtClean="0">
                <a:latin typeface="Georgia" pitchFamily="18" charset="0"/>
              </a:rPr>
              <a:t>}</a:t>
            </a:r>
          </a:p>
          <a:p>
            <a:pPr marL="263525" algn="just">
              <a:lnSpc>
                <a:spcPct val="125000"/>
              </a:lnSpc>
              <a:spcBef>
                <a:spcPts val="1200"/>
              </a:spcBef>
            </a:pPr>
            <a:r>
              <a:rPr lang="en-US" sz="2400" dirty="0">
                <a:latin typeface="Georgia" pitchFamily="18" charset="0"/>
              </a:rPr>
              <a:t>Example- Let L be {0, 01, 110} and M be {10, 110}. Then </a:t>
            </a:r>
            <a:r>
              <a:rPr lang="en-US" sz="2400" dirty="0" smtClean="0">
                <a:latin typeface="Georgia" pitchFamily="18" charset="0"/>
              </a:rPr>
              <a:t>          LM </a:t>
            </a:r>
            <a:r>
              <a:rPr lang="en-US" sz="2400" dirty="0">
                <a:latin typeface="Georgia" pitchFamily="18" charset="0"/>
              </a:rPr>
              <a:t>= {010, 0110, 0110, 01110, 11010, 110110}</a:t>
            </a:r>
          </a:p>
        </p:txBody>
      </p:sp>
    </p:spTree>
    <p:extLst>
      <p:ext uri="{BB962C8B-B14F-4D97-AF65-F5344CB8AC3E}">
        <p14:creationId xmlns:p14="http://schemas.microsoft.com/office/powerpoint/2010/main" val="3999587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862870"/>
          </a:xfrm>
          <a:prstGeom prst="rect">
            <a:avLst/>
          </a:prstGeom>
        </p:spPr>
        <p:txBody>
          <a:bodyPr wrap="square">
            <a:spAutoFit/>
          </a:bodyPr>
          <a:lstStyle/>
          <a:p>
            <a:pPr marL="263525" algn="just">
              <a:lnSpc>
                <a:spcPct val="125000"/>
              </a:lnSpc>
              <a:spcBef>
                <a:spcPts val="1200"/>
              </a:spcBef>
            </a:pPr>
            <a:r>
              <a:rPr lang="en-US" sz="2400" dirty="0">
                <a:latin typeface="Georgia" pitchFamily="18" charset="0"/>
              </a:rPr>
              <a:t>There are several ways for implementing lexical analyzer.</a:t>
            </a:r>
          </a:p>
          <a:p>
            <a:pPr marL="263525" algn="just">
              <a:lnSpc>
                <a:spcPct val="125000"/>
              </a:lnSpc>
              <a:spcBef>
                <a:spcPts val="1200"/>
              </a:spcBef>
            </a:pPr>
            <a:r>
              <a:rPr lang="en-US" sz="2400" b="1" dirty="0">
                <a:solidFill>
                  <a:srgbClr val="002060"/>
                </a:solidFill>
                <a:latin typeface="Georgia" pitchFamily="18" charset="0"/>
              </a:rPr>
              <a:t>Regular Expression</a:t>
            </a:r>
            <a:r>
              <a:rPr lang="en-US" sz="2400" dirty="0">
                <a:latin typeface="Georgia" pitchFamily="18" charset="0"/>
              </a:rPr>
              <a:t>- </a:t>
            </a:r>
            <a:endParaRPr lang="en-US" sz="2400" dirty="0" smtClean="0">
              <a:latin typeface="Georgia" pitchFamily="18" charset="0"/>
            </a:endParaRPr>
          </a:p>
          <a:p>
            <a:pPr marL="606425" indent="-342900" algn="just">
              <a:lnSpc>
                <a:spcPct val="125000"/>
              </a:lnSpc>
              <a:spcBef>
                <a:spcPts val="1200"/>
              </a:spcBef>
              <a:buFont typeface="Wingdings" pitchFamily="2" charset="2"/>
              <a:buChar char="Ø"/>
            </a:pPr>
            <a:r>
              <a:rPr lang="en-US" sz="2400" dirty="0" smtClean="0">
                <a:latin typeface="Georgia" pitchFamily="18" charset="0"/>
              </a:rPr>
              <a:t>Regular </a:t>
            </a:r>
            <a:r>
              <a:rPr lang="en-US" sz="2400" dirty="0">
                <a:latin typeface="Georgia" pitchFamily="18" charset="0"/>
              </a:rPr>
              <a:t>expression is a very useful notation suitable for describing tokens. </a:t>
            </a:r>
            <a:endParaRPr lang="en-US" sz="2400" dirty="0" smtClean="0">
              <a:latin typeface="Georgia" pitchFamily="18" charset="0"/>
            </a:endParaRPr>
          </a:p>
          <a:p>
            <a:pPr marL="606425" indent="-3429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notation we shall use to define the class of languages known as regular sets. </a:t>
            </a:r>
            <a:endParaRPr lang="en-US" sz="2400" dirty="0" smtClean="0">
              <a:latin typeface="Georgia" pitchFamily="18" charset="0"/>
            </a:endParaRPr>
          </a:p>
          <a:p>
            <a:pPr marL="606425" indent="-342900"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token is either a single string such as a punctuation symbols or a one of the collection of strings of a certain type such as </a:t>
            </a:r>
            <a:r>
              <a:rPr lang="en-US" sz="2400" dirty="0" smtClean="0">
                <a:latin typeface="Georgia" pitchFamily="18" charset="0"/>
              </a:rPr>
              <a:t>identifier.</a:t>
            </a:r>
          </a:p>
        </p:txBody>
      </p:sp>
    </p:spTree>
    <p:extLst>
      <p:ext uri="{BB962C8B-B14F-4D97-AF65-F5344CB8AC3E}">
        <p14:creationId xmlns:p14="http://schemas.microsoft.com/office/powerpoint/2010/main" val="1801133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786199"/>
          </a:xfrm>
          <a:prstGeom prst="rect">
            <a:avLst/>
          </a:prstGeom>
        </p:spPr>
        <p:txBody>
          <a:bodyPr wrap="square">
            <a:spAutoFit/>
          </a:bodyPr>
          <a:lstStyle/>
          <a:p>
            <a:pPr marL="606425" indent="-342900" algn="just">
              <a:lnSpc>
                <a:spcPct val="125000"/>
              </a:lnSpc>
              <a:spcBef>
                <a:spcPts val="1200"/>
              </a:spcBef>
              <a:buFont typeface="Wingdings" pitchFamily="2" charset="2"/>
              <a:buChar char="Ø"/>
            </a:pPr>
            <a:r>
              <a:rPr lang="en-US" sz="2400" dirty="0" smtClean="0">
                <a:latin typeface="Georgia" pitchFamily="18" charset="0"/>
              </a:rPr>
              <a:t>An </a:t>
            </a:r>
            <a:r>
              <a:rPr lang="en-US" sz="2400" dirty="0">
                <a:latin typeface="Georgia" pitchFamily="18" charset="0"/>
              </a:rPr>
              <a:t>identifier is defined to be a letter followed by zero or more letters or digits.</a:t>
            </a:r>
          </a:p>
          <a:p>
            <a:pPr marL="263525" algn="just">
              <a:lnSpc>
                <a:spcPct val="125000"/>
              </a:lnSpc>
              <a:spcBef>
                <a:spcPts val="1200"/>
              </a:spcBef>
            </a:pPr>
            <a:r>
              <a:rPr lang="en-US" sz="2400" dirty="0" smtClean="0">
                <a:latin typeface="Georgia" pitchFamily="18" charset="0"/>
              </a:rPr>
              <a:t>	</a:t>
            </a:r>
            <a:r>
              <a:rPr lang="en-US" sz="2400" dirty="0">
                <a:latin typeface="Georgia" pitchFamily="18" charset="0"/>
              </a:rPr>
              <a:t>	Identifier = letter (letter / digit</a:t>
            </a:r>
            <a:r>
              <a:rPr lang="en-US" sz="2400" dirty="0" smtClean="0">
                <a:latin typeface="Georgia" pitchFamily="18" charset="0"/>
              </a:rPr>
              <a:t>)*</a:t>
            </a:r>
          </a:p>
          <a:p>
            <a:pPr marL="717550" indent="-454025" algn="just">
              <a:lnSpc>
                <a:spcPct val="125000"/>
              </a:lnSpc>
              <a:spcBef>
                <a:spcPts val="1200"/>
              </a:spcBef>
              <a:buFont typeface="Wingdings" pitchFamily="2" charset="2"/>
              <a:buChar char="Ø"/>
            </a:pPr>
            <a:r>
              <a:rPr lang="en-US" sz="2400" dirty="0">
                <a:latin typeface="Georgia" pitchFamily="18" charset="0"/>
              </a:rPr>
              <a:t>The </a:t>
            </a:r>
            <a:r>
              <a:rPr lang="en-US" sz="2400" dirty="0" smtClean="0">
                <a:latin typeface="Georgia" pitchFamily="18" charset="0"/>
              </a:rPr>
              <a:t>sliding </a:t>
            </a:r>
            <a:r>
              <a:rPr lang="en-US" sz="2400" dirty="0">
                <a:latin typeface="Georgia" pitchFamily="18" charset="0"/>
              </a:rPr>
              <a:t>bar means “or”, that is union, the parenthesis are used to group sub expressions and the * is the closure operator meaning “zero or more instances</a:t>
            </a:r>
            <a:r>
              <a:rPr lang="en-US" sz="2400" dirty="0" smtClean="0">
                <a:latin typeface="Georgia" pitchFamily="18" charset="0"/>
              </a:rPr>
              <a:t>”.</a:t>
            </a:r>
          </a:p>
          <a:p>
            <a:pPr marL="717550" indent="-454025" algn="just">
              <a:lnSpc>
                <a:spcPct val="125000"/>
              </a:lnSpc>
              <a:spcBef>
                <a:spcPts val="1200"/>
              </a:spcBef>
              <a:buFont typeface="Wingdings" pitchFamily="2" charset="2"/>
              <a:buChar char="Ø"/>
            </a:pPr>
            <a:r>
              <a:rPr lang="en-US" sz="2400" dirty="0">
                <a:latin typeface="Georgia" pitchFamily="18" charset="0"/>
              </a:rPr>
              <a:t>The regular expressions over alphabet are exactly these expressions that can be constructed from the following rules. </a:t>
            </a:r>
            <a:endParaRPr lang="en-US" sz="2400" dirty="0" smtClean="0">
              <a:latin typeface="Georgia" pitchFamily="18" charset="0"/>
            </a:endParaRPr>
          </a:p>
          <a:p>
            <a:pPr marL="717550" indent="-454025" algn="just">
              <a:lnSpc>
                <a:spcPct val="125000"/>
              </a:lnSpc>
              <a:spcBef>
                <a:spcPts val="1200"/>
              </a:spcBef>
              <a:buFont typeface="Wingdings" pitchFamily="2" charset="2"/>
              <a:buChar char="Ø"/>
            </a:pPr>
            <a:r>
              <a:rPr lang="en-US" sz="2400" dirty="0" smtClean="0">
                <a:latin typeface="Georgia" pitchFamily="18" charset="0"/>
              </a:rPr>
              <a:t>Each </a:t>
            </a:r>
            <a:r>
              <a:rPr lang="en-US" sz="2400" dirty="0">
                <a:latin typeface="Georgia" pitchFamily="18" charset="0"/>
              </a:rPr>
              <a:t>regular expression denotes the language and we give the rules for construction of the denoted language along with the regular expression construction rules.</a:t>
            </a:r>
          </a:p>
        </p:txBody>
      </p:sp>
    </p:spTree>
    <p:extLst>
      <p:ext uri="{BB962C8B-B14F-4D97-AF65-F5344CB8AC3E}">
        <p14:creationId xmlns:p14="http://schemas.microsoft.com/office/powerpoint/2010/main" val="971602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478423"/>
          </a:xfrm>
          <a:prstGeom prst="rect">
            <a:avLst/>
          </a:prstGeom>
        </p:spPr>
        <p:txBody>
          <a:bodyPr wrap="square">
            <a:spAutoFit/>
          </a:bodyPr>
          <a:lstStyle/>
          <a:p>
            <a:pPr marL="720725" indent="-457200" algn="just">
              <a:lnSpc>
                <a:spcPct val="125000"/>
              </a:lnSpc>
              <a:spcBef>
                <a:spcPts val="1200"/>
              </a:spcBef>
              <a:buFont typeface="+mj-lt"/>
              <a:buAutoNum type="arabicParenR"/>
            </a:pP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is regular expression denoting </a:t>
            </a:r>
            <a:r>
              <a:rPr lang="en-US" sz="2400" dirty="0" smtClean="0">
                <a:latin typeface="Georgia" pitchFamily="18" charset="0"/>
              </a:rPr>
              <a:t>{</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that is the language containing any empty strings.</a:t>
            </a:r>
          </a:p>
          <a:p>
            <a:pPr marL="720725" indent="-457200" algn="just">
              <a:lnSpc>
                <a:spcPct val="125000"/>
              </a:lnSpc>
              <a:spcBef>
                <a:spcPts val="1200"/>
              </a:spcBef>
              <a:buFont typeface="+mj-lt"/>
              <a:buAutoNum type="arabicParenR"/>
            </a:pPr>
            <a:r>
              <a:rPr lang="en-US" sz="2400" dirty="0" smtClean="0">
                <a:latin typeface="Georgia" pitchFamily="18" charset="0"/>
              </a:rPr>
              <a:t>For </a:t>
            </a:r>
            <a:r>
              <a:rPr lang="en-US" sz="2400" dirty="0">
                <a:latin typeface="Georgia" pitchFamily="18" charset="0"/>
              </a:rPr>
              <a:t>each ‘d’ in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 is a regular expression denoting {a}, the language with any number of string, that string consisting of the single symbol ‘a’.</a:t>
            </a:r>
          </a:p>
          <a:p>
            <a:pPr marL="720725" indent="-457200" algn="just">
              <a:lnSpc>
                <a:spcPct val="125000"/>
              </a:lnSpc>
              <a:spcBef>
                <a:spcPts val="1200"/>
              </a:spcBef>
              <a:buFont typeface="+mj-lt"/>
              <a:buAutoNum type="arabicParenR"/>
            </a:pPr>
            <a:r>
              <a:rPr lang="en-US" sz="2400" dirty="0" smtClean="0">
                <a:latin typeface="Georgia" pitchFamily="18" charset="0"/>
              </a:rPr>
              <a:t>If </a:t>
            </a:r>
            <a:r>
              <a:rPr lang="en-US" sz="2400" dirty="0">
                <a:latin typeface="Georgia" pitchFamily="18" charset="0"/>
              </a:rPr>
              <a:t>r and s are regular expression denoting language L(r) and L(s), respectively, then</a:t>
            </a:r>
            <a:r>
              <a:rPr lang="en-US" sz="2400" dirty="0" smtClean="0">
                <a:latin typeface="Georgia" pitchFamily="18" charset="0"/>
              </a:rPr>
              <a:t>;</a:t>
            </a:r>
          </a:p>
          <a:p>
            <a:pPr marL="1339850" indent="-258763" algn="just">
              <a:lnSpc>
                <a:spcPct val="125000"/>
              </a:lnSpc>
              <a:spcBef>
                <a:spcPts val="1200"/>
              </a:spcBef>
              <a:buFont typeface="+mj-lt"/>
              <a:buAutoNum type="alphaLcParenR"/>
            </a:pPr>
            <a:r>
              <a:rPr lang="pt-BR" sz="2400" dirty="0">
                <a:latin typeface="Georgia" pitchFamily="18" charset="0"/>
              </a:rPr>
              <a:t>	(R) / (S) is regular expression denoting L(r) </a:t>
            </a:r>
            <a:r>
              <a:rPr lang="pt-BR" sz="2400" dirty="0" smtClean="0">
                <a:latin typeface="Georgia" pitchFamily="18" charset="0"/>
                <a:sym typeface="Symbol"/>
              </a:rPr>
              <a:t></a:t>
            </a:r>
            <a:r>
              <a:rPr lang="pt-BR" sz="2400" dirty="0" smtClean="0">
                <a:latin typeface="Georgia" pitchFamily="18" charset="0"/>
              </a:rPr>
              <a:t> </a:t>
            </a:r>
            <a:r>
              <a:rPr lang="pt-BR" sz="2400" dirty="0">
                <a:latin typeface="Georgia" pitchFamily="18" charset="0"/>
              </a:rPr>
              <a:t>L(s).</a:t>
            </a:r>
          </a:p>
          <a:p>
            <a:pPr marL="1339850" indent="-258763" algn="just">
              <a:lnSpc>
                <a:spcPct val="125000"/>
              </a:lnSpc>
              <a:spcBef>
                <a:spcPts val="1200"/>
              </a:spcBef>
              <a:buFont typeface="+mj-lt"/>
              <a:buAutoNum type="alphaLcParenR"/>
            </a:pPr>
            <a:r>
              <a:rPr lang="pt-BR" sz="2400" dirty="0">
                <a:latin typeface="Georgia" pitchFamily="18" charset="0"/>
              </a:rPr>
              <a:t>	(R) . (S) is regular expression denoting L(r) . L(s).</a:t>
            </a:r>
          </a:p>
          <a:p>
            <a:pPr marL="1339850" indent="-258763" algn="just">
              <a:lnSpc>
                <a:spcPct val="125000"/>
              </a:lnSpc>
              <a:spcBef>
                <a:spcPts val="1200"/>
              </a:spcBef>
              <a:buFont typeface="+mj-lt"/>
              <a:buAutoNum type="alphaLcParenR"/>
            </a:pPr>
            <a:r>
              <a:rPr lang="pt-BR" sz="2400" dirty="0">
                <a:latin typeface="Georgia" pitchFamily="18" charset="0"/>
              </a:rPr>
              <a:t>	(R) * is a regular expression denoting (L(r)) * </a:t>
            </a:r>
          </a:p>
        </p:txBody>
      </p:sp>
    </p:spTree>
    <p:extLst>
      <p:ext uri="{BB962C8B-B14F-4D97-AF65-F5344CB8AC3E}">
        <p14:creationId xmlns:p14="http://schemas.microsoft.com/office/powerpoint/2010/main" val="2849655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0" y="908720"/>
                <a:ext cx="9144000" cy="4512197"/>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Concatenation is a ‘product’ and union is a ‘sum’.</a:t>
                </a:r>
              </a:p>
              <a:p>
                <a:pPr marL="263525" algn="just">
                  <a:lnSpc>
                    <a:spcPct val="125000"/>
                  </a:lnSpc>
                  <a:spcBef>
                    <a:spcPts val="1200"/>
                  </a:spcBef>
                </a:pPr>
                <a:r>
                  <a:rPr lang="en-US" sz="2400" b="1" dirty="0">
                    <a:latin typeface="Georgia" pitchFamily="18" charset="0"/>
                    <a:sym typeface="Symbol"/>
                  </a:rPr>
                  <a:t>Example</a:t>
                </a:r>
                <a:r>
                  <a:rPr lang="en-US" sz="2400" dirty="0">
                    <a:latin typeface="Georgia" pitchFamily="18" charset="0"/>
                    <a:sym typeface="Symbol"/>
                  </a:rPr>
                  <a:t>-  is {a, b}. The regular expression ‘a’ denotes {a}, which is different from the string ‘a’. </a:t>
                </a:r>
              </a:p>
              <a:p>
                <a:pPr marL="720725" indent="-457200" algn="just">
                  <a:lnSpc>
                    <a:spcPct val="125000"/>
                  </a:lnSpc>
                  <a:spcBef>
                    <a:spcPts val="1200"/>
                  </a:spcBef>
                  <a:buFont typeface="+mj-lt"/>
                  <a:buAutoNum type="arabicParenR"/>
                </a:pPr>
                <a:r>
                  <a:rPr lang="en-US" sz="2400" dirty="0" smtClean="0">
                    <a:latin typeface="Georgia" pitchFamily="18" charset="0"/>
                    <a:sym typeface="Symbol"/>
                  </a:rPr>
                  <a:t>The </a:t>
                </a:r>
                <a:r>
                  <a:rPr lang="en-US" sz="2400" dirty="0">
                    <a:latin typeface="Georgia" pitchFamily="18" charset="0"/>
                    <a:sym typeface="Symbol"/>
                  </a:rPr>
                  <a:t>regular expression a* denotes the closure of the language {a}, that is a* =</a:t>
                </a:r>
                <a:r>
                  <a:rPr lang="en-US" sz="2400" dirty="0" smtClean="0">
                    <a:latin typeface="Georgia" pitchFamily="18" charset="0"/>
                    <a:sym typeface="Symbol"/>
                  </a:rPr>
                  <a:t> </a:t>
                </a:r>
                <a14:m>
                  <m:oMath xmlns:m="http://schemas.openxmlformats.org/officeDocument/2006/math">
                    <m:nary>
                      <m:naryPr>
                        <m:chr m:val="⋃"/>
                        <m:ctrlPr>
                          <a:rPr lang="en-US" sz="2400" i="1">
                            <a:latin typeface="Cambria Math"/>
                            <a:sym typeface="Symbol"/>
                          </a:rPr>
                        </m:ctrlPr>
                      </m:naryPr>
                      <m:sub>
                        <m:r>
                          <a:rPr lang="en-IN" sz="2400" b="0" i="1" smtClean="0">
                            <a:latin typeface="Cambria Math"/>
                            <a:sym typeface="Symbol"/>
                          </a:rPr>
                          <m:t>𝑖</m:t>
                        </m:r>
                        <m:r>
                          <a:rPr lang="en-IN" sz="2400" b="0" i="1" smtClean="0">
                            <a:latin typeface="Cambria Math"/>
                            <a:sym typeface="Symbol"/>
                          </a:rPr>
                          <m:t>=0</m:t>
                        </m:r>
                      </m:sub>
                      <m:sup>
                        <m:r>
                          <a:rPr lang="en-IN" sz="2400" b="0" i="1" smtClean="0">
                            <a:latin typeface="Cambria Math"/>
                            <a:sym typeface="Symbol"/>
                          </a:rPr>
                          <m:t>𝑖𝑛𝑓𝑖𝑛𝑖𝑡𝑦</m:t>
                        </m:r>
                      </m:sup>
                      <m:e>
                        <m:r>
                          <a:rPr lang="en-IN" sz="2400" b="0" i="1" smtClean="0">
                            <a:latin typeface="Cambria Math"/>
                            <a:sym typeface="Symbol"/>
                          </a:rPr>
                          <m:t>{</m:t>
                        </m:r>
                      </m:e>
                    </m:nary>
                    <m:sSup>
                      <m:sSupPr>
                        <m:ctrlPr>
                          <a:rPr lang="en-US" sz="2400" i="1" smtClean="0">
                            <a:latin typeface="Cambria Math"/>
                            <a:sym typeface="Symbol"/>
                          </a:rPr>
                        </m:ctrlPr>
                      </m:sSupPr>
                      <m:e>
                        <m:r>
                          <a:rPr lang="en-IN" sz="2400" b="0" i="1" smtClean="0">
                            <a:latin typeface="Cambria Math"/>
                            <a:sym typeface="Symbol"/>
                          </a:rPr>
                          <m:t>𝑎</m:t>
                        </m:r>
                      </m:e>
                      <m:sup>
                        <m:r>
                          <a:rPr lang="en-IN" sz="2400" b="0" i="1" smtClean="0">
                            <a:latin typeface="Cambria Math"/>
                            <a:sym typeface="Symbol"/>
                          </a:rPr>
                          <m:t>𝑖</m:t>
                        </m:r>
                      </m:sup>
                    </m:sSup>
                  </m:oMath>
                </a14:m>
                <a:r>
                  <a:rPr lang="en-US" sz="2400" dirty="0">
                    <a:latin typeface="Georgia" pitchFamily="18" charset="0"/>
                    <a:sym typeface="Symbol"/>
                  </a:rPr>
                  <a:t>} </a:t>
                </a:r>
              </a:p>
              <a:p>
                <a:pPr marL="717550" algn="just">
                  <a:lnSpc>
                    <a:spcPct val="125000"/>
                  </a:lnSpc>
                  <a:spcBef>
                    <a:spcPts val="1200"/>
                  </a:spcBef>
                </a:pPr>
                <a:r>
                  <a:rPr lang="en-US" sz="2400" dirty="0">
                    <a:latin typeface="Georgia" pitchFamily="18" charset="0"/>
                    <a:sym typeface="Symbol"/>
                  </a:rPr>
                  <a:t>The set of all string of </a:t>
                </a:r>
                <a:r>
                  <a:rPr lang="en-US" sz="2400" dirty="0" smtClean="0">
                    <a:latin typeface="Georgia" pitchFamily="18" charset="0"/>
                    <a:sym typeface="Symbol"/>
                  </a:rPr>
                  <a:t>zero </a:t>
                </a:r>
                <a:r>
                  <a:rPr lang="en-US" sz="2400" dirty="0">
                    <a:latin typeface="Georgia" pitchFamily="18" charset="0"/>
                    <a:sym typeface="Symbol"/>
                  </a:rPr>
                  <a:t>or more </a:t>
                </a:r>
                <a:r>
                  <a:rPr lang="en-US" sz="2400" dirty="0" smtClean="0">
                    <a:latin typeface="Georgia" pitchFamily="18" charset="0"/>
                    <a:sym typeface="Symbol"/>
                  </a:rPr>
                  <a:t>0’s, </a:t>
                </a:r>
                <a:r>
                  <a:rPr lang="en-US" sz="2400" dirty="0">
                    <a:latin typeface="Georgia" pitchFamily="18" charset="0"/>
                    <a:sym typeface="Symbol"/>
                  </a:rPr>
                  <a:t>the regular expression </a:t>
                </a:r>
                <a:r>
                  <a:rPr lang="en-US" sz="2400" dirty="0" err="1">
                    <a:latin typeface="Georgia" pitchFamily="18" charset="0"/>
                    <a:sym typeface="Symbol"/>
                  </a:rPr>
                  <a:t>aa</a:t>
                </a:r>
                <a:r>
                  <a:rPr lang="en-US" sz="2400" dirty="0">
                    <a:latin typeface="Georgia" pitchFamily="18" charset="0"/>
                    <a:sym typeface="Symbol"/>
                  </a:rPr>
                  <a:t>* denotes the string of one or more a’s.</a:t>
                </a:r>
              </a:p>
              <a:p>
                <a:pPr marL="263525" algn="just">
                  <a:lnSpc>
                    <a:spcPct val="125000"/>
                  </a:lnSpc>
                  <a:spcBef>
                    <a:spcPts val="1200"/>
                  </a:spcBef>
                </a:pPr>
                <a:endParaRPr lang="pt-BR" sz="2400" dirty="0">
                  <a:latin typeface="Georgia"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0" y="908720"/>
                <a:ext cx="9144000" cy="4512197"/>
              </a:xfrm>
              <a:prstGeom prst="rect">
                <a:avLst/>
              </a:prstGeom>
              <a:blipFill rotWithShape="1">
                <a:blip r:embed="rId3"/>
                <a:stretch>
                  <a:fillRect r="-1800" b="-1216"/>
                </a:stretch>
              </a:blipFill>
            </p:spPr>
            <p:txBody>
              <a:bodyPr/>
              <a:lstStyle/>
              <a:p>
                <a:r>
                  <a:rPr lang="en-IN">
                    <a:noFill/>
                  </a:rPr>
                  <a:t> </a:t>
                </a:r>
              </a:p>
            </p:txBody>
          </p:sp>
        </mc:Fallback>
      </mc:AlternateContent>
    </p:spTree>
    <p:extLst>
      <p:ext uri="{BB962C8B-B14F-4D97-AF65-F5344CB8AC3E}">
        <p14:creationId xmlns:p14="http://schemas.microsoft.com/office/powerpoint/2010/main" val="1601347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0" y="908720"/>
                <a:ext cx="9144000" cy="4819974"/>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2)  What </a:t>
                </a:r>
                <a:r>
                  <a:rPr lang="en-US" sz="2400" dirty="0">
                    <a:latin typeface="Georgia" pitchFamily="18" charset="0"/>
                    <a:sym typeface="Symbol"/>
                  </a:rPr>
                  <a:t>does the regular expression (a/b) * denotes?</a:t>
                </a:r>
              </a:p>
              <a:p>
                <a:pPr marL="717550" algn="just">
                  <a:lnSpc>
                    <a:spcPct val="125000"/>
                  </a:lnSpc>
                  <a:spcBef>
                    <a:spcPts val="1200"/>
                  </a:spcBef>
                </a:pPr>
                <a:r>
                  <a:rPr lang="en-US" sz="2400" dirty="0">
                    <a:latin typeface="Georgia" pitchFamily="18" charset="0"/>
                    <a:sym typeface="Symbol"/>
                  </a:rPr>
                  <a:t>We see that a/b denotes {a, b}, the language with two string a and b. T</a:t>
                </a:r>
                <a:r>
                  <a:rPr lang="en-US" sz="2400" dirty="0" smtClean="0">
                    <a:latin typeface="Georgia" pitchFamily="18" charset="0"/>
                    <a:sym typeface="Symbol"/>
                  </a:rPr>
                  <a:t>hus </a:t>
                </a:r>
                <a:r>
                  <a:rPr lang="en-US" sz="2400" dirty="0">
                    <a:latin typeface="Georgia" pitchFamily="18" charset="0"/>
                    <a:sym typeface="Symbol"/>
                  </a:rPr>
                  <a:t>(a/b)* denotes </a:t>
                </a:r>
                <a14:m>
                  <m:oMath xmlns:m="http://schemas.openxmlformats.org/officeDocument/2006/math">
                    <m:nary>
                      <m:naryPr>
                        <m:chr m:val="⋃"/>
                        <m:ctrlPr>
                          <a:rPr lang="en-US" sz="2400" i="1">
                            <a:latin typeface="Cambria Math"/>
                            <a:sym typeface="Symbol"/>
                          </a:rPr>
                        </m:ctrlPr>
                      </m:naryPr>
                      <m:sub>
                        <m:r>
                          <a:rPr lang="en-IN" sz="2400" i="1">
                            <a:latin typeface="Cambria Math"/>
                            <a:sym typeface="Symbol"/>
                          </a:rPr>
                          <m:t>𝑖</m:t>
                        </m:r>
                        <m:r>
                          <a:rPr lang="en-IN" sz="2400" i="1">
                            <a:latin typeface="Cambria Math"/>
                            <a:sym typeface="Symbol"/>
                          </a:rPr>
                          <m:t>=0</m:t>
                        </m:r>
                      </m:sub>
                      <m:sup>
                        <m:r>
                          <a:rPr lang="en-IN" sz="2400" i="1">
                            <a:latin typeface="Cambria Math"/>
                            <a:sym typeface="Symbol"/>
                          </a:rPr>
                          <m:t>𝑖𝑛𝑓𝑖𝑛𝑖𝑡𝑦</m:t>
                        </m:r>
                      </m:sup>
                      <m:e>
                        <m:r>
                          <a:rPr lang="en-IN" sz="2400" i="1">
                            <a:latin typeface="Cambria Math"/>
                            <a:sym typeface="Symbol"/>
                          </a:rPr>
                          <m:t>{</m:t>
                        </m:r>
                      </m:e>
                    </m:nary>
                    <m:sSup>
                      <m:sSupPr>
                        <m:ctrlPr>
                          <a:rPr lang="en-US" sz="2400" i="1">
                            <a:latin typeface="Cambria Math"/>
                            <a:sym typeface="Symbol"/>
                          </a:rPr>
                        </m:ctrlPr>
                      </m:sSupPr>
                      <m:e>
                        <m:r>
                          <a:rPr lang="en-IN" sz="2400" i="1">
                            <a:latin typeface="Cambria Math"/>
                            <a:sym typeface="Symbol"/>
                          </a:rPr>
                          <m:t>𝑎</m:t>
                        </m:r>
                        <m:r>
                          <a:rPr lang="en-IN" sz="2400" b="0" i="1" smtClean="0">
                            <a:latin typeface="Cambria Math"/>
                            <a:sym typeface="Symbol"/>
                          </a:rPr>
                          <m:t>, </m:t>
                        </m:r>
                        <m:r>
                          <a:rPr lang="en-IN" sz="2400" b="0" i="1" smtClean="0">
                            <a:latin typeface="Cambria Math"/>
                            <a:sym typeface="Symbol"/>
                          </a:rPr>
                          <m:t>𝑏</m:t>
                        </m:r>
                        <m:r>
                          <a:rPr lang="en-IN" sz="2400" b="0" i="1" smtClean="0">
                            <a:latin typeface="Cambria Math"/>
                            <a:sym typeface="Symbol"/>
                          </a:rPr>
                          <m:t>}</m:t>
                        </m:r>
                      </m:e>
                      <m:sup>
                        <m:r>
                          <a:rPr lang="en-IN" sz="2400" i="1">
                            <a:latin typeface="Cambria Math"/>
                            <a:sym typeface="Symbol"/>
                          </a:rPr>
                          <m:t>𝑖</m:t>
                        </m:r>
                      </m:sup>
                    </m:sSup>
                  </m:oMath>
                </a14:m>
                <a:r>
                  <a:rPr lang="en-US" sz="2400" dirty="0" smtClean="0">
                    <a:latin typeface="Georgia" pitchFamily="18" charset="0"/>
                    <a:sym typeface="Symbol"/>
                  </a:rPr>
                  <a:t>, </a:t>
                </a:r>
                <a:r>
                  <a:rPr lang="en-US" sz="2400" dirty="0">
                    <a:latin typeface="Georgia" pitchFamily="18" charset="0"/>
                    <a:sym typeface="Symbol"/>
                  </a:rPr>
                  <a:t>which is a set of all strings a’s and b’s including empty string. </a:t>
                </a:r>
                <a:endParaRPr lang="en-US" sz="2400" dirty="0" smtClean="0">
                  <a:latin typeface="Georgia" pitchFamily="18" charset="0"/>
                  <a:sym typeface="Symbol"/>
                </a:endParaRPr>
              </a:p>
              <a:p>
                <a:pPr marL="717550" indent="-447675" algn="just">
                  <a:lnSpc>
                    <a:spcPct val="125000"/>
                  </a:lnSpc>
                  <a:spcBef>
                    <a:spcPts val="1200"/>
                  </a:spcBef>
                </a:pPr>
                <a:r>
                  <a:rPr lang="en-US" sz="2400" dirty="0" smtClean="0">
                    <a:latin typeface="Georgia" pitchFamily="18" charset="0"/>
                  </a:rPr>
                  <a:t>3)  The </a:t>
                </a:r>
                <a:r>
                  <a:rPr lang="en-US" sz="2400" dirty="0">
                    <a:latin typeface="Georgia" pitchFamily="18" charset="0"/>
                  </a:rPr>
                  <a:t>expression a / </a:t>
                </a:r>
                <a:r>
                  <a:rPr lang="en-US" sz="2400" dirty="0" err="1">
                    <a:latin typeface="Georgia" pitchFamily="18" charset="0"/>
                  </a:rPr>
                  <a:t>ba</a:t>
                </a:r>
                <a:r>
                  <a:rPr lang="en-US" sz="2400" dirty="0">
                    <a:latin typeface="Georgia" pitchFamily="18" charset="0"/>
                  </a:rPr>
                  <a:t>* is grouped a / (b(a</a:t>
                </a:r>
                <a:r>
                  <a:rPr lang="en-US" sz="2400" dirty="0" smtClean="0">
                    <a:latin typeface="Georgia" pitchFamily="18" charset="0"/>
                  </a:rPr>
                  <a:t>)*) </a:t>
                </a:r>
                <a:r>
                  <a:rPr lang="en-US" sz="2400" dirty="0">
                    <a:latin typeface="Georgia" pitchFamily="18" charset="0"/>
                  </a:rPr>
                  <a:t>and denoted the set of strings consisting of either a single a or b followed by zero or more a’s.</a:t>
                </a:r>
              </a:p>
              <a:p>
                <a:pPr marL="717550" indent="-447675" algn="just">
                  <a:lnSpc>
                    <a:spcPct val="125000"/>
                  </a:lnSpc>
                  <a:spcBef>
                    <a:spcPts val="1200"/>
                  </a:spcBef>
                </a:pPr>
                <a:r>
                  <a:rPr lang="en-US" sz="2400" dirty="0" smtClean="0">
                    <a:latin typeface="Georgia" pitchFamily="18" charset="0"/>
                  </a:rPr>
                  <a:t>4)  The </a:t>
                </a:r>
                <a:r>
                  <a:rPr lang="en-US" sz="2400" dirty="0">
                    <a:latin typeface="Georgia" pitchFamily="18" charset="0"/>
                  </a:rPr>
                  <a:t>expression </a:t>
                </a:r>
                <a:r>
                  <a:rPr lang="en-US" sz="2400" dirty="0" err="1">
                    <a:latin typeface="Georgia" pitchFamily="18" charset="0"/>
                  </a:rPr>
                  <a:t>aa</a:t>
                </a:r>
                <a:r>
                  <a:rPr lang="en-US" sz="2400" dirty="0">
                    <a:latin typeface="Georgia" pitchFamily="18" charset="0"/>
                  </a:rPr>
                  <a:t> / </a:t>
                </a:r>
                <a:r>
                  <a:rPr lang="en-US" sz="2400" dirty="0" err="1">
                    <a:latin typeface="Georgia" pitchFamily="18" charset="0"/>
                  </a:rPr>
                  <a:t>ab</a:t>
                </a:r>
                <a:r>
                  <a:rPr lang="en-US" sz="2400" dirty="0">
                    <a:latin typeface="Georgia" pitchFamily="18" charset="0"/>
                  </a:rPr>
                  <a:t> / </a:t>
                </a:r>
                <a:r>
                  <a:rPr lang="en-US" sz="2400" dirty="0" err="1">
                    <a:latin typeface="Georgia" pitchFamily="18" charset="0"/>
                  </a:rPr>
                  <a:t>ba</a:t>
                </a:r>
                <a:r>
                  <a:rPr lang="en-US" sz="2400" dirty="0">
                    <a:latin typeface="Georgia" pitchFamily="18" charset="0"/>
                  </a:rPr>
                  <a:t> / bb denotes all strings of length two, (</a:t>
                </a:r>
                <a:r>
                  <a:rPr lang="en-US" sz="2400" dirty="0" err="1">
                    <a:latin typeface="Georgia" pitchFamily="18" charset="0"/>
                  </a:rPr>
                  <a:t>aa</a:t>
                </a:r>
                <a:r>
                  <a:rPr lang="en-US" sz="2400" dirty="0">
                    <a:latin typeface="Georgia" pitchFamily="18" charset="0"/>
                  </a:rPr>
                  <a:t> / </a:t>
                </a:r>
                <a:r>
                  <a:rPr lang="en-US" sz="2400" dirty="0" err="1">
                    <a:latin typeface="Georgia" pitchFamily="18" charset="0"/>
                  </a:rPr>
                  <a:t>ab</a:t>
                </a:r>
                <a:r>
                  <a:rPr lang="en-US" sz="2400" dirty="0">
                    <a:latin typeface="Georgia" pitchFamily="18" charset="0"/>
                  </a:rPr>
                  <a:t> / </a:t>
                </a:r>
                <a:r>
                  <a:rPr lang="en-US" sz="2400" dirty="0" err="1">
                    <a:latin typeface="Georgia" pitchFamily="18" charset="0"/>
                  </a:rPr>
                  <a:t>ba</a:t>
                </a:r>
                <a:r>
                  <a:rPr lang="en-US" sz="2400" dirty="0">
                    <a:latin typeface="Georgia" pitchFamily="18" charset="0"/>
                  </a:rPr>
                  <a:t> / bb</a:t>
                </a:r>
                <a:r>
                  <a:rPr lang="en-US" sz="2400" dirty="0" smtClean="0">
                    <a:latin typeface="Georgia" pitchFamily="18" charset="0"/>
                  </a:rPr>
                  <a:t>)* </a:t>
                </a:r>
                <a:r>
                  <a:rPr lang="en-US" sz="2400" dirty="0">
                    <a:latin typeface="Georgia" pitchFamily="18" charset="0"/>
                  </a:rPr>
                  <a:t>denotes all strings of even length</a:t>
                </a:r>
                <a:r>
                  <a:rPr lang="en-US" sz="2400" dirty="0" smtClean="0">
                    <a:latin typeface="Georgia" pitchFamily="18" charset="0"/>
                  </a:rPr>
                  <a:t>.</a:t>
                </a:r>
                <a:endParaRPr lang="en-US" sz="2400" dirty="0">
                  <a:latin typeface="Georgia"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0" y="908720"/>
                <a:ext cx="9144000" cy="4819974"/>
              </a:xfrm>
              <a:prstGeom prst="rect">
                <a:avLst/>
              </a:prstGeom>
              <a:blipFill rotWithShape="1">
                <a:blip r:embed="rId3"/>
                <a:stretch>
                  <a:fillRect r="-1867" b="-1011"/>
                </a:stretch>
              </a:blipFill>
            </p:spPr>
            <p:txBody>
              <a:bodyPr/>
              <a:lstStyle/>
              <a:p>
                <a:r>
                  <a:rPr lang="en-IN">
                    <a:noFill/>
                  </a:rPr>
                  <a:t> </a:t>
                </a:r>
              </a:p>
            </p:txBody>
          </p:sp>
        </mc:Fallback>
      </mc:AlternateContent>
    </p:spTree>
    <p:extLst>
      <p:ext uri="{BB962C8B-B14F-4D97-AF65-F5344CB8AC3E}">
        <p14:creationId xmlns:p14="http://schemas.microsoft.com/office/powerpoint/2010/main" val="2651758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2972032"/>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The </a:t>
            </a:r>
            <a:r>
              <a:rPr lang="en-US" sz="2400" dirty="0">
                <a:latin typeface="Georgia" pitchFamily="18" charset="0"/>
                <a:sym typeface="Symbol"/>
              </a:rPr>
              <a:t>tokens can be described by regular expression as follows</a:t>
            </a:r>
          </a:p>
          <a:p>
            <a:pPr marL="263525" algn="just">
              <a:lnSpc>
                <a:spcPct val="125000"/>
              </a:lnSpc>
              <a:spcBef>
                <a:spcPts val="1200"/>
              </a:spcBef>
            </a:pPr>
            <a:r>
              <a:rPr lang="en-US" sz="2400" dirty="0">
                <a:latin typeface="Georgia" pitchFamily="18" charset="0"/>
                <a:sym typeface="Symbol"/>
              </a:rPr>
              <a:t>	Keyword = if/else/for/while</a:t>
            </a:r>
          </a:p>
          <a:p>
            <a:pPr marL="263525" algn="just">
              <a:lnSpc>
                <a:spcPct val="125000"/>
              </a:lnSpc>
              <a:spcBef>
                <a:spcPts val="1200"/>
              </a:spcBef>
            </a:pPr>
            <a:r>
              <a:rPr lang="en-US" sz="2400" dirty="0">
                <a:latin typeface="Georgia" pitchFamily="18" charset="0"/>
                <a:sym typeface="Symbol"/>
              </a:rPr>
              <a:t>	Identifier = letter (letter / digit)*</a:t>
            </a:r>
          </a:p>
          <a:p>
            <a:pPr marL="263525" algn="just">
              <a:lnSpc>
                <a:spcPct val="125000"/>
              </a:lnSpc>
              <a:spcBef>
                <a:spcPts val="1200"/>
              </a:spcBef>
            </a:pPr>
            <a:r>
              <a:rPr lang="en-US" sz="2400" dirty="0">
                <a:latin typeface="Georgia" pitchFamily="18" charset="0"/>
                <a:sym typeface="Symbol"/>
              </a:rPr>
              <a:t>	Constant = digit+</a:t>
            </a:r>
          </a:p>
          <a:p>
            <a:pPr marL="263525" algn="just">
              <a:lnSpc>
                <a:spcPct val="125000"/>
              </a:lnSpc>
              <a:spcBef>
                <a:spcPts val="1200"/>
              </a:spcBef>
            </a:pPr>
            <a:r>
              <a:rPr lang="en-US" sz="2400" dirty="0">
                <a:latin typeface="Georgia" pitchFamily="18" charset="0"/>
                <a:sym typeface="Symbol"/>
              </a:rPr>
              <a:t>	Relational operator = &lt; / &lt;= / = / &lt;&gt; / &gt; / &gt;=</a:t>
            </a:r>
          </a:p>
        </p:txBody>
      </p:sp>
    </p:spTree>
    <p:extLst>
      <p:ext uri="{BB962C8B-B14F-4D97-AF65-F5344CB8AC3E}">
        <p14:creationId xmlns:p14="http://schemas.microsoft.com/office/powerpoint/2010/main" val="2150234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093428"/>
          </a:xfrm>
          <a:prstGeom prst="rect">
            <a:avLst/>
          </a:prstGeom>
        </p:spPr>
        <p:txBody>
          <a:bodyPr wrap="square">
            <a:spAutoFit/>
          </a:bodyPr>
          <a:lstStyle/>
          <a:p>
            <a:pPr marL="263525" indent="630238" algn="just">
              <a:lnSpc>
                <a:spcPct val="125000"/>
              </a:lnSpc>
              <a:spcBef>
                <a:spcPts val="1200"/>
              </a:spcBef>
            </a:pPr>
            <a:r>
              <a:rPr lang="en-US" sz="2400" dirty="0">
                <a:latin typeface="Georgia" pitchFamily="18" charset="0"/>
                <a:sym typeface="Symbol"/>
              </a:rPr>
              <a:t>If two regular expressions R and S denote the same language, we write R = S and R and S are equivalent.</a:t>
            </a:r>
          </a:p>
          <a:p>
            <a:pPr marL="720725" indent="-457200" algn="just">
              <a:lnSpc>
                <a:spcPct val="125000"/>
              </a:lnSpc>
              <a:spcBef>
                <a:spcPts val="1200"/>
              </a:spcBef>
              <a:buFont typeface="+mj-lt"/>
              <a:buAutoNum type="alphaLcParenR"/>
            </a:pPr>
            <a:r>
              <a:rPr lang="en-US" sz="2400" dirty="0" smtClean="0">
                <a:latin typeface="Georgia" pitchFamily="18" charset="0"/>
                <a:sym typeface="Symbol"/>
              </a:rPr>
              <a:t>R </a:t>
            </a:r>
            <a:r>
              <a:rPr lang="en-US" sz="2400" dirty="0">
                <a:latin typeface="Georgia" pitchFamily="18" charset="0"/>
                <a:sym typeface="Symbol"/>
              </a:rPr>
              <a:t>/ S = S / R				</a:t>
            </a:r>
            <a:r>
              <a:rPr lang="en-US" sz="2400" dirty="0" smtClean="0">
                <a:latin typeface="Georgia" pitchFamily="18" charset="0"/>
                <a:sym typeface="Symbol"/>
              </a:rPr>
              <a:t>(/ </a:t>
            </a:r>
            <a:r>
              <a:rPr lang="en-US" sz="2400" dirty="0">
                <a:latin typeface="Georgia" pitchFamily="18" charset="0"/>
                <a:sym typeface="Symbol"/>
              </a:rPr>
              <a:t>is commutative) </a:t>
            </a:r>
          </a:p>
          <a:p>
            <a:pPr marL="720725" indent="-457200" algn="just">
              <a:lnSpc>
                <a:spcPct val="125000"/>
              </a:lnSpc>
              <a:spcBef>
                <a:spcPts val="1200"/>
              </a:spcBef>
              <a:buFont typeface="+mj-lt"/>
              <a:buAutoNum type="alphaLcParenR"/>
            </a:pPr>
            <a:r>
              <a:rPr lang="en-US" sz="2400" dirty="0" smtClean="0">
                <a:latin typeface="Georgia" pitchFamily="18" charset="0"/>
                <a:sym typeface="Symbol"/>
              </a:rPr>
              <a:t>R </a:t>
            </a:r>
            <a:r>
              <a:rPr lang="en-US" sz="2400" dirty="0">
                <a:latin typeface="Georgia" pitchFamily="18" charset="0"/>
                <a:sym typeface="Symbol"/>
              </a:rPr>
              <a:t>/ (S / T) = (R / S) / T		</a:t>
            </a:r>
            <a:r>
              <a:rPr lang="en-US" sz="2400" dirty="0" smtClean="0">
                <a:latin typeface="Georgia" pitchFamily="18" charset="0"/>
                <a:sym typeface="Symbol"/>
              </a:rPr>
              <a:t>(/ </a:t>
            </a:r>
            <a:r>
              <a:rPr lang="en-US" sz="2400" dirty="0">
                <a:latin typeface="Georgia" pitchFamily="18" charset="0"/>
                <a:sym typeface="Symbol"/>
              </a:rPr>
              <a:t>is associative)</a:t>
            </a:r>
          </a:p>
          <a:p>
            <a:pPr marL="720725" indent="-457200" algn="just">
              <a:lnSpc>
                <a:spcPct val="125000"/>
              </a:lnSpc>
              <a:spcBef>
                <a:spcPts val="1200"/>
              </a:spcBef>
              <a:buFont typeface="+mj-lt"/>
              <a:buAutoNum type="alphaLcParenR"/>
            </a:pPr>
            <a:r>
              <a:rPr lang="en-US" sz="2400" dirty="0" smtClean="0">
                <a:latin typeface="Georgia" pitchFamily="18" charset="0"/>
                <a:sym typeface="Symbol"/>
              </a:rPr>
              <a:t>R(ST</a:t>
            </a:r>
            <a:r>
              <a:rPr lang="en-US" sz="2400" dirty="0">
                <a:latin typeface="Georgia" pitchFamily="18" charset="0"/>
                <a:sym typeface="Symbol"/>
              </a:rPr>
              <a:t>) = (RS)T				</a:t>
            </a:r>
            <a:r>
              <a:rPr lang="en-US" sz="2400" dirty="0" smtClean="0">
                <a:latin typeface="Georgia" pitchFamily="18" charset="0"/>
                <a:sym typeface="Symbol"/>
              </a:rPr>
              <a:t>(. </a:t>
            </a:r>
            <a:r>
              <a:rPr lang="en-US" sz="2400" dirty="0">
                <a:latin typeface="Georgia" pitchFamily="18" charset="0"/>
                <a:sym typeface="Symbol"/>
              </a:rPr>
              <a:t>Is associative)</a:t>
            </a:r>
          </a:p>
          <a:p>
            <a:pPr marL="720725" indent="-457200" algn="just">
              <a:lnSpc>
                <a:spcPct val="125000"/>
              </a:lnSpc>
              <a:spcBef>
                <a:spcPts val="1200"/>
              </a:spcBef>
              <a:buFont typeface="+mj-lt"/>
              <a:buAutoNum type="alphaLcParenR"/>
            </a:pPr>
            <a:r>
              <a:rPr lang="en-US" sz="2400" dirty="0" smtClean="0">
                <a:latin typeface="Georgia" pitchFamily="18" charset="0"/>
                <a:sym typeface="Symbol"/>
              </a:rPr>
              <a:t>R </a:t>
            </a:r>
            <a:r>
              <a:rPr lang="en-US" sz="2400" dirty="0">
                <a:latin typeface="Georgia" pitchFamily="18" charset="0"/>
                <a:sym typeface="Symbol"/>
              </a:rPr>
              <a:t>. (S/T) = RS / RT 			</a:t>
            </a:r>
            <a:r>
              <a:rPr lang="en-US" sz="2400" dirty="0" smtClean="0">
                <a:latin typeface="Georgia" pitchFamily="18" charset="0"/>
                <a:sym typeface="Symbol"/>
              </a:rPr>
              <a:t>(. </a:t>
            </a:r>
            <a:r>
              <a:rPr lang="en-US" sz="2400" dirty="0">
                <a:latin typeface="Georgia" pitchFamily="18" charset="0"/>
                <a:sym typeface="Symbol"/>
              </a:rPr>
              <a:t>Is distributive over /)</a:t>
            </a:r>
          </a:p>
          <a:p>
            <a:pPr marL="720725" indent="-457200" algn="just">
              <a:lnSpc>
                <a:spcPct val="125000"/>
              </a:lnSpc>
              <a:spcBef>
                <a:spcPts val="1200"/>
              </a:spcBef>
              <a:buFont typeface="+mj-lt"/>
              <a:buAutoNum type="alphaLcParenR"/>
            </a:pPr>
            <a:r>
              <a:rPr lang="en-US" sz="2400" dirty="0" smtClean="0">
                <a:latin typeface="Georgia" pitchFamily="18" charset="0"/>
                <a:sym typeface="Symbol"/>
              </a:rPr>
              <a:t>E </a:t>
            </a:r>
            <a:r>
              <a:rPr lang="en-US" sz="2400" dirty="0">
                <a:latin typeface="Georgia" pitchFamily="18" charset="0"/>
                <a:sym typeface="Symbol"/>
              </a:rPr>
              <a:t>. R = R . E = R			</a:t>
            </a:r>
            <a:r>
              <a:rPr lang="en-US" sz="2400" dirty="0" smtClean="0">
                <a:latin typeface="Georgia" pitchFamily="18" charset="0"/>
                <a:sym typeface="Symbol"/>
              </a:rPr>
              <a:t>(</a:t>
            </a:r>
            <a:r>
              <a:rPr lang="en-US" sz="2400" dirty="0">
                <a:latin typeface="Georgia" pitchFamily="18" charset="0"/>
                <a:sym typeface="Symbol"/>
              </a:rPr>
              <a:t>E is the identity)</a:t>
            </a:r>
          </a:p>
        </p:txBody>
      </p:sp>
    </p:spTree>
    <p:extLst>
      <p:ext uri="{BB962C8B-B14F-4D97-AF65-F5344CB8AC3E}">
        <p14:creationId xmlns:p14="http://schemas.microsoft.com/office/powerpoint/2010/main" val="3030587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708981"/>
          </a:xfrm>
          <a:prstGeom prst="rect">
            <a:avLst/>
          </a:prstGeom>
        </p:spPr>
        <p:txBody>
          <a:bodyPr wrap="square">
            <a:spAutoFit/>
          </a:bodyPr>
          <a:lstStyle/>
          <a:p>
            <a:pPr marL="263525" indent="6350" algn="just">
              <a:lnSpc>
                <a:spcPct val="125000"/>
              </a:lnSpc>
              <a:spcBef>
                <a:spcPts val="1200"/>
              </a:spcBef>
            </a:pPr>
            <a:r>
              <a:rPr lang="en-US" sz="2400" b="1" dirty="0">
                <a:solidFill>
                  <a:srgbClr val="002060"/>
                </a:solidFill>
                <a:latin typeface="Georgia" pitchFamily="18" charset="0"/>
                <a:sym typeface="Symbol"/>
              </a:rPr>
              <a:t>Finite Automata- </a:t>
            </a:r>
            <a:endParaRPr lang="en-US" sz="2400" b="1" dirty="0" smtClean="0">
              <a:solidFill>
                <a:srgbClr val="002060"/>
              </a:solidFill>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Automation </a:t>
            </a:r>
            <a:r>
              <a:rPr lang="en-US" sz="2400" dirty="0">
                <a:latin typeface="Georgia" pitchFamily="18" charset="0"/>
                <a:sym typeface="Symbol"/>
              </a:rPr>
              <a:t>is defined to study useful machines under mathematical formalism.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So</a:t>
            </a:r>
            <a:r>
              <a:rPr lang="en-US" sz="2400" dirty="0">
                <a:latin typeface="Georgia" pitchFamily="18" charset="0"/>
                <a:sym typeface="Symbol"/>
              </a:rPr>
              <a:t>, the definition of an automation can be given as “An automation which is supposed to run one some given sequence of inputs in discrete time steps.”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At </a:t>
            </a:r>
            <a:r>
              <a:rPr lang="en-US" sz="2400" dirty="0">
                <a:latin typeface="Georgia" pitchFamily="18" charset="0"/>
                <a:sym typeface="Symbol"/>
              </a:rPr>
              <a:t>each time step, it gets an input which is fed to automation to form a finite sequence of inputs (alphabets, symbols etc.) called as string. </a:t>
            </a:r>
          </a:p>
        </p:txBody>
      </p:sp>
    </p:spTree>
    <p:extLst>
      <p:ext uri="{BB962C8B-B14F-4D97-AF65-F5344CB8AC3E}">
        <p14:creationId xmlns:p14="http://schemas.microsoft.com/office/powerpoint/2010/main" val="4157046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2972032"/>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a:latin typeface="Georgia" pitchFamily="18" charset="0"/>
                <a:sym typeface="Symbol"/>
              </a:rPr>
              <a:t>Finite automation consists of set of states, set of input symbols, transition function, initial state and set of final </a:t>
            </a:r>
            <a:r>
              <a:rPr lang="en-US" sz="2400" dirty="0" smtClean="0">
                <a:latin typeface="Georgia" pitchFamily="18" charset="0"/>
                <a:sym typeface="Symbol"/>
              </a:rPr>
              <a:t>state.</a:t>
            </a: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 </a:t>
            </a:r>
            <a:r>
              <a:rPr lang="en-US" sz="2400" dirty="0">
                <a:latin typeface="Georgia" pitchFamily="18" charset="0"/>
                <a:sym typeface="Symbol"/>
              </a:rPr>
              <a:t>recognizer for a language L is a program that takes as input a string x and answer “yes” if x is a sentence of L and “no” otherwise.</a:t>
            </a:r>
          </a:p>
        </p:txBody>
      </p:sp>
    </p:spTree>
    <p:extLst>
      <p:ext uri="{BB962C8B-B14F-4D97-AF65-F5344CB8AC3E}">
        <p14:creationId xmlns:p14="http://schemas.microsoft.com/office/powerpoint/2010/main" val="969121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Role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1028343"/>
            <a:ext cx="9144000" cy="4972580"/>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A simple way to build lexical analyzer is to construct a diagram that shows the structure of the tokens of the source language, and then to translate the diagram into a program for finding </a:t>
            </a:r>
            <a:r>
              <a:rPr lang="en-US" sz="2400" dirty="0" smtClean="0">
                <a:latin typeface="Georgia" pitchFamily="18" charset="0"/>
              </a:rPr>
              <a:t>tokens.</a:t>
            </a: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lexical analyzer is the first phase of compiler. Its main task is to read the input characters and produces output a sequence of tokens that the parser uses for syntax analysis.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As </a:t>
            </a:r>
            <a:r>
              <a:rPr lang="en-US" sz="2400" dirty="0">
                <a:latin typeface="Georgia" pitchFamily="18" charset="0"/>
              </a:rPr>
              <a:t>in the figure, upon receiving a “get next token” command from the parser the lexical analyzer reads input characters until it can identify the next token.</a:t>
            </a:r>
          </a:p>
        </p:txBody>
      </p:sp>
    </p:spTree>
    <p:extLst>
      <p:ext uri="{BB962C8B-B14F-4D97-AF65-F5344CB8AC3E}">
        <p14:creationId xmlns:p14="http://schemas.microsoft.com/office/powerpoint/2010/main" val="2999247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6247864"/>
          </a:xfrm>
          <a:prstGeom prst="rect">
            <a:avLst/>
          </a:prstGeom>
        </p:spPr>
        <p:txBody>
          <a:bodyPr wrap="square">
            <a:spAutoFit/>
          </a:bodyPr>
          <a:lstStyle/>
          <a:p>
            <a:pPr marL="263525" algn="just">
              <a:lnSpc>
                <a:spcPct val="125000"/>
              </a:lnSpc>
              <a:spcBef>
                <a:spcPts val="1200"/>
              </a:spcBef>
            </a:pPr>
            <a:r>
              <a:rPr lang="en-US" sz="2400" b="1" dirty="0" smtClean="0">
                <a:solidFill>
                  <a:srgbClr val="002060"/>
                </a:solidFill>
                <a:latin typeface="Georgia" pitchFamily="18" charset="0"/>
                <a:sym typeface="Symbol"/>
              </a:rPr>
              <a:t>Non-deterministic Automata</a:t>
            </a: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Non deterministic automation is a finite automation in which two or more edges leading away from a node are labeled with the same symbol.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In </a:t>
            </a:r>
            <a:r>
              <a:rPr lang="en-US" sz="2400" dirty="0">
                <a:latin typeface="Georgia" pitchFamily="18" charset="0"/>
                <a:sym typeface="Symbol"/>
              </a:rPr>
              <a:t>general we need a nondeterministic automation (NFA) to recognize a regular </a:t>
            </a:r>
            <a:r>
              <a:rPr lang="en-US" sz="2400" dirty="0" smtClean="0">
                <a:latin typeface="Georgia" pitchFamily="18" charset="0"/>
                <a:sym typeface="Symbol"/>
              </a:rPr>
              <a:t>expression.</a:t>
            </a: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 </a:t>
            </a:r>
            <a:r>
              <a:rPr lang="en-US" sz="2400" dirty="0">
                <a:latin typeface="Georgia" pitchFamily="18" charset="0"/>
                <a:sym typeface="Symbol"/>
              </a:rPr>
              <a:t>better way is to convert a regular expression to a recognizer is to construct a generalized transition diagram from the expression.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This </a:t>
            </a:r>
            <a:r>
              <a:rPr lang="en-US" sz="2400" dirty="0">
                <a:latin typeface="Georgia" pitchFamily="18" charset="0"/>
                <a:sym typeface="Symbol"/>
              </a:rPr>
              <a:t>diagram is called nondeterministic finite automata. A non-deterministic finite automata recognizing the language (a/b) *</a:t>
            </a:r>
            <a:r>
              <a:rPr lang="en-US" sz="2400" dirty="0" err="1">
                <a:latin typeface="Georgia" pitchFamily="18" charset="0"/>
                <a:sym typeface="Symbol"/>
              </a:rPr>
              <a:t>abb</a:t>
            </a:r>
            <a:r>
              <a:rPr lang="en-US" sz="2400" dirty="0">
                <a:latin typeface="Georgia" pitchFamily="18" charset="0"/>
                <a:sym typeface="Symbol"/>
              </a:rPr>
              <a:t> is shown in figure 3.4.</a:t>
            </a:r>
          </a:p>
        </p:txBody>
      </p:sp>
    </p:spTree>
    <p:extLst>
      <p:ext uri="{BB962C8B-B14F-4D97-AF65-F5344CB8AC3E}">
        <p14:creationId xmlns:p14="http://schemas.microsoft.com/office/powerpoint/2010/main" val="1690660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0" y="908720"/>
                <a:ext cx="9144000" cy="5436040"/>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This </a:t>
                </a:r>
                <a:r>
                  <a:rPr lang="en-US" sz="2400" dirty="0">
                    <a:latin typeface="Georgia" pitchFamily="18" charset="0"/>
                    <a:sym typeface="Symbol"/>
                  </a:rPr>
                  <a:t>diagram is called </a:t>
                </a:r>
                <a:r>
                  <a:rPr lang="en-US" sz="2400" dirty="0">
                    <a:solidFill>
                      <a:srgbClr val="002060"/>
                    </a:solidFill>
                    <a:latin typeface="Georgia" pitchFamily="18" charset="0"/>
                    <a:sym typeface="Symbol"/>
                  </a:rPr>
                  <a:t>nondeterministic finite automata</a:t>
                </a:r>
                <a:r>
                  <a:rPr lang="en-US" sz="2400" dirty="0">
                    <a:latin typeface="Georgia" pitchFamily="18" charset="0"/>
                    <a:sym typeface="Symbol"/>
                  </a:rPr>
                  <a:t>.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 </a:t>
                </a:r>
                <a:r>
                  <a:rPr lang="en-US" sz="2400" dirty="0">
                    <a:latin typeface="Georgia" pitchFamily="18" charset="0"/>
                    <a:sym typeface="Symbol"/>
                  </a:rPr>
                  <a:t>non-deterministic finite automata recognizing the language </a:t>
                </a:r>
                <a14:m>
                  <m:oMath xmlns:m="http://schemas.openxmlformats.org/officeDocument/2006/math">
                    <m:sSup>
                      <m:sSupPr>
                        <m:ctrlPr>
                          <a:rPr lang="en-US" sz="2400" i="1" dirty="0" smtClean="0">
                            <a:latin typeface="Cambria Math"/>
                            <a:sym typeface="Symbol"/>
                          </a:rPr>
                        </m:ctrlPr>
                      </m:sSupPr>
                      <m:e>
                        <m:r>
                          <a:rPr lang="en-IN" sz="2400" b="0" i="1" dirty="0" smtClean="0">
                            <a:latin typeface="Cambria Math"/>
                            <a:sym typeface="Symbol"/>
                          </a:rPr>
                          <m:t>(</m:t>
                        </m:r>
                        <m:f>
                          <m:fPr>
                            <m:ctrlPr>
                              <a:rPr lang="en-IN" sz="2400" b="0" i="1" dirty="0" smtClean="0">
                                <a:latin typeface="Cambria Math"/>
                                <a:sym typeface="Symbol"/>
                              </a:rPr>
                            </m:ctrlPr>
                          </m:fPr>
                          <m:num>
                            <m:r>
                              <a:rPr lang="en-IN" sz="2400" b="0" i="1" dirty="0" smtClean="0">
                                <a:latin typeface="Cambria Math"/>
                                <a:sym typeface="Symbol"/>
                              </a:rPr>
                              <m:t>𝑎</m:t>
                            </m:r>
                          </m:num>
                          <m:den>
                            <m:r>
                              <a:rPr lang="en-IN" sz="2400" b="0" i="1" dirty="0" smtClean="0">
                                <a:latin typeface="Cambria Math"/>
                                <a:sym typeface="Symbol"/>
                              </a:rPr>
                              <m:t>𝑏</m:t>
                            </m:r>
                          </m:den>
                        </m:f>
                        <m:r>
                          <a:rPr lang="en-IN" sz="2400" b="0" i="1" dirty="0" smtClean="0">
                            <a:latin typeface="Cambria Math"/>
                            <a:sym typeface="Symbol"/>
                          </a:rPr>
                          <m:t>)</m:t>
                        </m:r>
                      </m:e>
                      <m:sup>
                        <m:r>
                          <a:rPr lang="en-IN" sz="2400" b="0" i="1" dirty="0" smtClean="0">
                            <a:latin typeface="Cambria Math"/>
                            <a:sym typeface="Symbol"/>
                          </a:rPr>
                          <m:t>∗</m:t>
                        </m:r>
                      </m:sup>
                    </m:sSup>
                  </m:oMath>
                </a14:m>
                <a:r>
                  <a:rPr lang="en-US" sz="2400" dirty="0" err="1">
                    <a:latin typeface="Georgia" pitchFamily="18" charset="0"/>
                    <a:sym typeface="Symbol"/>
                  </a:rPr>
                  <a:t>abb</a:t>
                </a:r>
                <a:r>
                  <a:rPr lang="en-US" sz="2400" dirty="0">
                    <a:latin typeface="Georgia" pitchFamily="18" charset="0"/>
                    <a:sym typeface="Symbol"/>
                  </a:rPr>
                  <a:t> is shown in figure 3.4</a:t>
                </a:r>
                <a:r>
                  <a:rPr lang="en-US" sz="2400" dirty="0" smtClean="0">
                    <a:latin typeface="Georgia" pitchFamily="18" charset="0"/>
                    <a:sym typeface="Symbol"/>
                  </a:rPr>
                  <a:t>.</a:t>
                </a:r>
              </a:p>
              <a:p>
                <a:pPr marL="263525" indent="454025" algn="just">
                  <a:lnSpc>
                    <a:spcPct val="125000"/>
                  </a:lnSpc>
                  <a:spcBef>
                    <a:spcPts val="1200"/>
                  </a:spcBef>
                </a:pPr>
                <a:endParaRPr lang="it-IT" b="1" dirty="0" smtClean="0">
                  <a:latin typeface="Georgia" pitchFamily="18" charset="0"/>
                  <a:sym typeface="Symbol"/>
                </a:endParaRPr>
              </a:p>
              <a:p>
                <a:pPr marL="263525" indent="454025" algn="just">
                  <a:lnSpc>
                    <a:spcPct val="125000"/>
                  </a:lnSpc>
                  <a:spcBef>
                    <a:spcPts val="1200"/>
                  </a:spcBef>
                </a:pPr>
                <a:endParaRPr lang="it-IT" b="1" dirty="0">
                  <a:latin typeface="Georgia" pitchFamily="18" charset="0"/>
                  <a:sym typeface="Symbol"/>
                </a:endParaRPr>
              </a:p>
              <a:p>
                <a:pPr marL="263525" indent="454025" algn="ctr">
                  <a:lnSpc>
                    <a:spcPct val="125000"/>
                  </a:lnSpc>
                  <a:spcBef>
                    <a:spcPts val="1200"/>
                  </a:spcBef>
                </a:pPr>
                <a:endParaRPr lang="it-IT" b="1" dirty="0" smtClean="0">
                  <a:latin typeface="Georgia" pitchFamily="18" charset="0"/>
                  <a:sym typeface="Symbol"/>
                </a:endParaRPr>
              </a:p>
              <a:p>
                <a:pPr marL="263525" indent="454025" algn="ctr">
                  <a:lnSpc>
                    <a:spcPct val="125000"/>
                  </a:lnSpc>
                  <a:spcBef>
                    <a:spcPts val="1200"/>
                  </a:spcBef>
                </a:pPr>
                <a:r>
                  <a:rPr lang="it-IT" b="1" dirty="0" smtClean="0">
                    <a:latin typeface="Georgia" pitchFamily="18" charset="0"/>
                    <a:sym typeface="Symbol"/>
                  </a:rPr>
                  <a:t>Figure </a:t>
                </a:r>
                <a:r>
                  <a:rPr lang="it-IT" b="1" dirty="0">
                    <a:latin typeface="Georgia" pitchFamily="18" charset="0"/>
                    <a:sym typeface="Symbol"/>
                  </a:rPr>
                  <a:t>3.4 – A Nondeterministic Finite </a:t>
                </a:r>
                <a:r>
                  <a:rPr lang="it-IT" b="1" dirty="0" smtClean="0">
                    <a:latin typeface="Georgia" pitchFamily="18" charset="0"/>
                    <a:sym typeface="Symbol"/>
                  </a:rPr>
                  <a:t>Automata</a:t>
                </a: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Nondeterministic finite automation is labeled directed graph.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 </a:t>
                </a:r>
                <a:r>
                  <a:rPr lang="en-US" sz="2400" dirty="0">
                    <a:latin typeface="Georgia" pitchFamily="18" charset="0"/>
                    <a:sym typeface="Symbol"/>
                  </a:rPr>
                  <a:t>nodes are called states, and the labeled edges called transitions. </a:t>
                </a:r>
              </a:p>
            </p:txBody>
          </p:sp>
        </mc:Choice>
        <mc:Fallback xmlns="">
          <p:sp>
            <p:nvSpPr>
              <p:cNvPr id="8" name="Rectangle 7"/>
              <p:cNvSpPr>
                <a:spLocks noRot="1" noChangeAspect="1" noMove="1" noResize="1" noEditPoints="1" noAdjustHandles="1" noChangeArrowheads="1" noChangeShapeType="1" noTextEdit="1"/>
              </p:cNvSpPr>
              <p:nvPr/>
            </p:nvSpPr>
            <p:spPr>
              <a:xfrm>
                <a:off x="0" y="908720"/>
                <a:ext cx="9144000" cy="5436040"/>
              </a:xfrm>
              <a:prstGeom prst="rect">
                <a:avLst/>
              </a:prstGeom>
              <a:blipFill rotWithShape="1">
                <a:blip r:embed="rId3"/>
                <a:stretch>
                  <a:fillRect r="-2533" b="-1682"/>
                </a:stretch>
              </a:blipFill>
            </p:spPr>
            <p:txBody>
              <a:bodyPr/>
              <a:lstStyle/>
              <a:p>
                <a:r>
                  <a:rPr lang="en-IN">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105" y="2782386"/>
            <a:ext cx="526271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810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170646"/>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 </a:t>
            </a:r>
            <a:r>
              <a:rPr lang="en-US" sz="2400" dirty="0">
                <a:latin typeface="Georgia" pitchFamily="18" charset="0"/>
                <a:sym typeface="Symbol"/>
              </a:rPr>
              <a:t>NFA looks like a transition diagram, but edges can be labeled  as well as characters or some character can label two or more transitions out of one state and one or more states may be distinguished as accepting states or final states</a:t>
            </a:r>
            <a:r>
              <a:rPr lang="en-US" sz="2400" dirty="0" smtClean="0">
                <a:latin typeface="Georgia" pitchFamily="18" charset="0"/>
                <a:sym typeface="Symbol"/>
              </a:rPr>
              <a:t>.</a:t>
            </a: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The transition of an NFA can be conveniently represented in tabular form by means of transition table.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 </a:t>
            </a:r>
            <a:r>
              <a:rPr lang="en-US" sz="2400" dirty="0">
                <a:latin typeface="Georgia" pitchFamily="18" charset="0"/>
                <a:sym typeface="Symbol"/>
              </a:rPr>
              <a:t>transition table for the NFA of above figure is shown in the following figure.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In </a:t>
            </a:r>
            <a:r>
              <a:rPr lang="en-US" sz="2400" dirty="0">
                <a:latin typeface="Georgia" pitchFamily="18" charset="0"/>
                <a:sym typeface="Symbol"/>
              </a:rPr>
              <a:t>the transition table, there is a row for each state and a column for each admissible input symbol and  if necessary.</a:t>
            </a:r>
          </a:p>
        </p:txBody>
      </p:sp>
    </p:spTree>
    <p:extLst>
      <p:ext uri="{BB962C8B-B14F-4D97-AF65-F5344CB8AC3E}">
        <p14:creationId xmlns:p14="http://schemas.microsoft.com/office/powerpoint/2010/main" val="3065529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209118"/>
          </a:xfrm>
          <a:prstGeom prst="rect">
            <a:avLst/>
          </a:prstGeom>
        </p:spPr>
        <p:txBody>
          <a:bodyPr wrap="square">
            <a:spAutoFit/>
          </a:bodyPr>
          <a:lstStyle/>
          <a:p>
            <a:pPr marL="263525" algn="ctr">
              <a:lnSpc>
                <a:spcPct val="125000"/>
              </a:lnSpc>
              <a:spcBef>
                <a:spcPts val="1200"/>
              </a:spcBef>
            </a:pPr>
            <a:r>
              <a:rPr lang="en-US" b="1" dirty="0" smtClean="0">
                <a:latin typeface="Georgia" pitchFamily="18" charset="0"/>
                <a:sym typeface="Symbol"/>
              </a:rPr>
              <a:t>Transition table for NFA</a:t>
            </a:r>
          </a:p>
          <a:p>
            <a:pPr marL="263525" algn="ctr">
              <a:lnSpc>
                <a:spcPct val="125000"/>
              </a:lnSpc>
              <a:spcBef>
                <a:spcPts val="1200"/>
              </a:spcBef>
            </a:pPr>
            <a:endParaRPr lang="en-US" sz="2400" dirty="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 </a:t>
            </a:r>
            <a:r>
              <a:rPr lang="en-US" sz="2400" dirty="0">
                <a:latin typeface="Georgia" pitchFamily="18" charset="0"/>
                <a:sym typeface="Symbol"/>
              </a:rPr>
              <a:t>NFA accepts an input string x, if and only if there is a path from the state to some accepting state. </a:t>
            </a:r>
          </a:p>
        </p:txBody>
      </p:sp>
      <p:graphicFrame>
        <p:nvGraphicFramePr>
          <p:cNvPr id="3" name="Table 2"/>
          <p:cNvGraphicFramePr>
            <a:graphicFrameLocks noGrp="1"/>
          </p:cNvGraphicFramePr>
          <p:nvPr>
            <p:extLst>
              <p:ext uri="{D42A27DB-BD31-4B8C-83A1-F6EECF244321}">
                <p14:modId xmlns:p14="http://schemas.microsoft.com/office/powerpoint/2010/main" val="2861038979"/>
              </p:ext>
            </p:extLst>
          </p:nvPr>
        </p:nvGraphicFramePr>
        <p:xfrm>
          <a:off x="1524000" y="1556792"/>
          <a:ext cx="6096000" cy="2849240"/>
        </p:xfrm>
        <a:graphic>
          <a:graphicData uri="http://schemas.openxmlformats.org/drawingml/2006/table">
            <a:tbl>
              <a:tblPr firstRow="1" bandRow="1">
                <a:tableStyleId>{10A1B5D5-9B99-4C35-A422-299274C87663}</a:tableStyleId>
              </a:tblPr>
              <a:tblGrid>
                <a:gridCol w="2032000"/>
                <a:gridCol w="2032000"/>
                <a:gridCol w="2032000"/>
              </a:tblGrid>
              <a:tr h="370840">
                <a:tc rowSpan="2">
                  <a:txBody>
                    <a:bodyPr/>
                    <a:lstStyle/>
                    <a:p>
                      <a:pPr algn="ctr"/>
                      <a:endParaRPr lang="en-IN" sz="2400" dirty="0" smtClean="0">
                        <a:latin typeface="Georgia" pitchFamily="18" charset="0"/>
                      </a:endParaRPr>
                    </a:p>
                    <a:p>
                      <a:pPr algn="ctr"/>
                      <a:r>
                        <a:rPr lang="en-IN" sz="2400" dirty="0" smtClean="0">
                          <a:latin typeface="Georgia" pitchFamily="18" charset="0"/>
                        </a:rPr>
                        <a:t>STATE</a:t>
                      </a:r>
                      <a:endParaRPr lang="en-IN" sz="2400" dirty="0">
                        <a:latin typeface="Georgia" pitchFamily="18" charset="0"/>
                      </a:endParaRPr>
                    </a:p>
                  </a:txBody>
                  <a:tcPr/>
                </a:tc>
                <a:tc gridSpan="2">
                  <a:txBody>
                    <a:bodyPr/>
                    <a:lstStyle/>
                    <a:p>
                      <a:pPr algn="ctr"/>
                      <a:r>
                        <a:rPr lang="en-IN" sz="2400" dirty="0" smtClean="0">
                          <a:latin typeface="Georgia" pitchFamily="18" charset="0"/>
                        </a:rPr>
                        <a:t>INPUT SYMBOL</a:t>
                      </a:r>
                    </a:p>
                  </a:txBody>
                  <a:tcPr/>
                </a:tc>
                <a:tc hMerge="1">
                  <a:txBody>
                    <a:bodyPr/>
                    <a:lstStyle/>
                    <a:p>
                      <a:pPr algn="ctr"/>
                      <a:endParaRPr lang="en-IN" sz="2400" dirty="0">
                        <a:latin typeface="Georgia" pitchFamily="18" charset="0"/>
                      </a:endParaRPr>
                    </a:p>
                  </a:txBody>
                  <a:tcPr/>
                </a:tc>
              </a:tr>
              <a:tr h="638696">
                <a:tc vMerge="1">
                  <a:txBody>
                    <a:bodyPr/>
                    <a:lstStyle/>
                    <a:p>
                      <a:pPr algn="ctr"/>
                      <a:endParaRPr lang="en-IN" sz="2400" dirty="0">
                        <a:latin typeface="Georgia" pitchFamily="18" charset="0"/>
                      </a:endParaRPr>
                    </a:p>
                  </a:txBody>
                  <a:tcPr/>
                </a:tc>
                <a:tc>
                  <a:txBody>
                    <a:bodyPr/>
                    <a:lstStyle/>
                    <a:p>
                      <a:pPr algn="ctr"/>
                      <a:r>
                        <a:rPr lang="en-IN" sz="2400" dirty="0" smtClean="0">
                          <a:latin typeface="Georgia" pitchFamily="18" charset="0"/>
                        </a:rPr>
                        <a:t>A</a:t>
                      </a:r>
                      <a:endParaRPr lang="en-IN" sz="2400" dirty="0">
                        <a:latin typeface="Georgia" pitchFamily="18" charset="0"/>
                      </a:endParaRPr>
                    </a:p>
                  </a:txBody>
                  <a:tcPr/>
                </a:tc>
                <a:tc>
                  <a:txBody>
                    <a:bodyPr/>
                    <a:lstStyle/>
                    <a:p>
                      <a:pPr algn="ctr"/>
                      <a:r>
                        <a:rPr lang="en-IN" sz="2400" dirty="0" smtClean="0">
                          <a:latin typeface="Georgia" pitchFamily="18" charset="0"/>
                        </a:rPr>
                        <a:t>B</a:t>
                      </a:r>
                      <a:endParaRPr lang="en-IN" sz="2400" dirty="0">
                        <a:latin typeface="Georgia" pitchFamily="18" charset="0"/>
                      </a:endParaRPr>
                    </a:p>
                  </a:txBody>
                  <a:tcPr/>
                </a:tc>
              </a:tr>
              <a:tr h="648072">
                <a:tc>
                  <a:txBody>
                    <a:bodyPr/>
                    <a:lstStyle/>
                    <a:p>
                      <a:pPr algn="ctr"/>
                      <a:r>
                        <a:rPr lang="en-IN" sz="2400" dirty="0" smtClean="0">
                          <a:latin typeface="Georgia" pitchFamily="18" charset="0"/>
                        </a:rPr>
                        <a:t>0</a:t>
                      </a:r>
                      <a:endParaRPr lang="en-IN" sz="2400" dirty="0">
                        <a:latin typeface="Georgia" pitchFamily="18" charset="0"/>
                      </a:endParaRPr>
                    </a:p>
                  </a:txBody>
                  <a:tcPr/>
                </a:tc>
                <a:tc>
                  <a:txBody>
                    <a:bodyPr/>
                    <a:lstStyle/>
                    <a:p>
                      <a:pPr algn="ctr"/>
                      <a:r>
                        <a:rPr lang="en-IN" sz="2400" dirty="0" smtClean="0">
                          <a:latin typeface="Georgia" pitchFamily="18" charset="0"/>
                        </a:rPr>
                        <a:t>{0, 1}</a:t>
                      </a:r>
                      <a:endParaRPr lang="en-IN" sz="2400" dirty="0">
                        <a:latin typeface="Georgia" pitchFamily="18" charset="0"/>
                      </a:endParaRPr>
                    </a:p>
                  </a:txBody>
                  <a:tcPr/>
                </a:tc>
                <a:tc>
                  <a:txBody>
                    <a:bodyPr/>
                    <a:lstStyle/>
                    <a:p>
                      <a:pPr algn="ctr"/>
                      <a:r>
                        <a:rPr lang="en-IN" sz="2400" dirty="0" smtClean="0">
                          <a:latin typeface="Georgia" pitchFamily="18" charset="0"/>
                        </a:rPr>
                        <a:t>{0}</a:t>
                      </a:r>
                      <a:endParaRPr lang="en-IN" sz="2400" dirty="0">
                        <a:latin typeface="Georgia" pitchFamily="18" charset="0"/>
                      </a:endParaRPr>
                    </a:p>
                  </a:txBody>
                  <a:tcPr/>
                </a:tc>
              </a:tr>
              <a:tr h="648072">
                <a:tc>
                  <a:txBody>
                    <a:bodyPr/>
                    <a:lstStyle/>
                    <a:p>
                      <a:pPr algn="ctr"/>
                      <a:r>
                        <a:rPr lang="en-IN" sz="2400" dirty="0" smtClean="0">
                          <a:latin typeface="Georgia" pitchFamily="18" charset="0"/>
                        </a:rPr>
                        <a:t>1</a:t>
                      </a:r>
                      <a:endParaRPr lang="en-IN" sz="2400" dirty="0">
                        <a:latin typeface="Georgia" pitchFamily="18" charset="0"/>
                      </a:endParaRPr>
                    </a:p>
                  </a:txBody>
                  <a:tcPr/>
                </a:tc>
                <a:tc>
                  <a:txBody>
                    <a:bodyPr/>
                    <a:lstStyle/>
                    <a:p>
                      <a:pPr algn="ctr"/>
                      <a:r>
                        <a:rPr lang="en-IN" sz="2400" dirty="0" smtClean="0">
                          <a:latin typeface="Georgia" pitchFamily="18" charset="0"/>
                        </a:rPr>
                        <a:t>--</a:t>
                      </a:r>
                      <a:endParaRPr lang="en-IN" sz="2400" dirty="0">
                        <a:latin typeface="Georgia" pitchFamily="18" charset="0"/>
                      </a:endParaRPr>
                    </a:p>
                  </a:txBody>
                  <a:tcPr/>
                </a:tc>
                <a:tc>
                  <a:txBody>
                    <a:bodyPr/>
                    <a:lstStyle/>
                    <a:p>
                      <a:pPr algn="ctr"/>
                      <a:r>
                        <a:rPr lang="en-IN" sz="2400" dirty="0" smtClean="0">
                          <a:latin typeface="Georgia" pitchFamily="18" charset="0"/>
                        </a:rPr>
                        <a:t>{2}</a:t>
                      </a:r>
                      <a:endParaRPr lang="en-IN" sz="2400" dirty="0">
                        <a:latin typeface="Georgia" pitchFamily="18" charset="0"/>
                      </a:endParaRPr>
                    </a:p>
                  </a:txBody>
                  <a:tcPr/>
                </a:tc>
              </a:tr>
              <a:tr h="370840">
                <a:tc>
                  <a:txBody>
                    <a:bodyPr/>
                    <a:lstStyle/>
                    <a:p>
                      <a:pPr algn="ctr"/>
                      <a:r>
                        <a:rPr lang="en-IN" sz="2400" dirty="0" smtClean="0">
                          <a:latin typeface="Georgia" pitchFamily="18" charset="0"/>
                        </a:rPr>
                        <a:t>2</a:t>
                      </a:r>
                      <a:endParaRPr lang="en-IN" sz="2400" dirty="0">
                        <a:latin typeface="Georgia" pitchFamily="18" charset="0"/>
                      </a:endParaRPr>
                    </a:p>
                  </a:txBody>
                  <a:tcPr/>
                </a:tc>
                <a:tc>
                  <a:txBody>
                    <a:bodyPr/>
                    <a:lstStyle/>
                    <a:p>
                      <a:pPr algn="ctr"/>
                      <a:r>
                        <a:rPr lang="en-IN" sz="2400" dirty="0" smtClean="0">
                          <a:latin typeface="Georgia" pitchFamily="18" charset="0"/>
                        </a:rPr>
                        <a:t>--</a:t>
                      </a:r>
                      <a:endParaRPr lang="en-IN" sz="2400" dirty="0">
                        <a:latin typeface="Georgia" pitchFamily="18" charset="0"/>
                      </a:endParaRPr>
                    </a:p>
                  </a:txBody>
                  <a:tcPr/>
                </a:tc>
                <a:tc>
                  <a:txBody>
                    <a:bodyPr/>
                    <a:lstStyle/>
                    <a:p>
                      <a:pPr algn="ctr"/>
                      <a:r>
                        <a:rPr lang="en-IN" sz="2400" dirty="0" smtClean="0">
                          <a:latin typeface="Georgia" pitchFamily="18" charset="0"/>
                        </a:rPr>
                        <a:t>{3}</a:t>
                      </a:r>
                      <a:endParaRPr lang="en-IN" sz="2400" dirty="0">
                        <a:latin typeface="Georgia" pitchFamily="18" charset="0"/>
                      </a:endParaRPr>
                    </a:p>
                  </a:txBody>
                  <a:tcPr/>
                </a:tc>
              </a:tr>
            </a:tbl>
          </a:graphicData>
        </a:graphic>
      </p:graphicFrame>
    </p:spTree>
    <p:extLst>
      <p:ext uri="{BB962C8B-B14F-4D97-AF65-F5344CB8AC3E}">
        <p14:creationId xmlns:p14="http://schemas.microsoft.com/office/powerpoint/2010/main" val="311533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055230"/>
          </a:xfrm>
          <a:prstGeom prst="rect">
            <a:avLst/>
          </a:prstGeom>
        </p:spPr>
        <p:txBody>
          <a:bodyPr wrap="square">
            <a:spAutoFit/>
          </a:bodyPr>
          <a:lstStyle/>
          <a:p>
            <a:pPr marL="263525" algn="just">
              <a:lnSpc>
                <a:spcPct val="125000"/>
              </a:lnSpc>
              <a:spcBef>
                <a:spcPts val="1200"/>
              </a:spcBef>
            </a:pPr>
            <a:r>
              <a:rPr lang="en-US" sz="2400" b="1" dirty="0" smtClean="0">
                <a:solidFill>
                  <a:srgbClr val="002060"/>
                </a:solidFill>
                <a:latin typeface="Georgia" pitchFamily="18" charset="0"/>
                <a:sym typeface="Symbol"/>
              </a:rPr>
              <a:t>Deterministic Automata</a:t>
            </a: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The following figure has more than one transition from state 0 on input a, that is, it may go to state 0 or 1</a:t>
            </a:r>
            <a:r>
              <a:rPr lang="en-US" sz="2400" dirty="0" smtClean="0">
                <a:latin typeface="Georgia" pitchFamily="18" charset="0"/>
                <a:sym typeface="Symbol"/>
              </a:rPr>
              <a:t>.</a:t>
            </a: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263525" algn="ctr">
              <a:lnSpc>
                <a:spcPct val="125000"/>
              </a:lnSpc>
              <a:spcBef>
                <a:spcPts val="1200"/>
              </a:spcBef>
            </a:pPr>
            <a:r>
              <a:rPr lang="en-US" b="1" dirty="0" smtClean="0">
                <a:latin typeface="Georgia" pitchFamily="18" charset="0"/>
                <a:sym typeface="Symbol"/>
              </a:rPr>
              <a:t>Figure 3.5- NFA for (a/b)*</a:t>
            </a:r>
            <a:r>
              <a:rPr lang="en-US" b="1" dirty="0" err="1" smtClean="0">
                <a:latin typeface="Georgia" pitchFamily="18" charset="0"/>
                <a:sym typeface="Symbol"/>
              </a:rPr>
              <a:t>abb</a:t>
            </a:r>
            <a:endParaRPr lang="en-US" b="1"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Similarly</a:t>
            </a:r>
            <a:r>
              <a:rPr lang="en-US" sz="2400" dirty="0">
                <a:latin typeface="Georgia" pitchFamily="18" charset="0"/>
                <a:sym typeface="Symbol"/>
              </a:rPr>
              <a:t>, the NFA of figure 3.5 has two transitions from state 0. </a:t>
            </a:r>
            <a:endParaRPr lang="en-US" sz="2400" dirty="0" smtClean="0">
              <a:latin typeface="Georgia" pitchFamily="18" charset="0"/>
              <a:sym typeface="Symbo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2564904"/>
            <a:ext cx="455295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02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708981"/>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These </a:t>
            </a:r>
            <a:r>
              <a:rPr lang="en-US" sz="2400" dirty="0">
                <a:latin typeface="Georgia" pitchFamily="18" charset="0"/>
                <a:sym typeface="Symbol"/>
              </a:rPr>
              <a:t>situations, in which the transition function is multivalued, hence it is hard to simulate an NFA with a computer program.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If there are many paths with the same label string, we may have to consider them all before we find an accepting state.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So</a:t>
            </a:r>
            <a:r>
              <a:rPr lang="en-US" sz="2400" dirty="0">
                <a:latin typeface="Georgia" pitchFamily="18" charset="0"/>
                <a:sym typeface="Symbol"/>
              </a:rPr>
              <a:t>, there is a deterministic version of the finite automata which can be simulated in a straightforward manner.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 </a:t>
            </a:r>
            <a:r>
              <a:rPr lang="en-US" sz="2400" dirty="0">
                <a:latin typeface="Georgia" pitchFamily="18" charset="0"/>
                <a:sym typeface="Symbol"/>
              </a:rPr>
              <a:t>deterministic finite automaton has at most one path from the start state labeled by any string. </a:t>
            </a:r>
          </a:p>
        </p:txBody>
      </p:sp>
    </p:spTree>
    <p:extLst>
      <p:ext uri="{BB962C8B-B14F-4D97-AF65-F5344CB8AC3E}">
        <p14:creationId xmlns:p14="http://schemas.microsoft.com/office/powerpoint/2010/main" val="1210524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3785652"/>
          </a:xfrm>
          <a:prstGeom prst="rect">
            <a:avLst/>
          </a:prstGeom>
        </p:spPr>
        <p:txBody>
          <a:bodyPr wrap="square">
            <a:spAutoFit/>
          </a:bodyPr>
          <a:lstStyle/>
          <a:p>
            <a:pPr marL="717550" indent="-454025" algn="just">
              <a:lnSpc>
                <a:spcPct val="125000"/>
              </a:lnSpc>
              <a:spcBef>
                <a:spcPts val="1200"/>
              </a:spcBef>
              <a:buFont typeface="Wingdings" pitchFamily="2" charset="2"/>
              <a:buChar char="Ø"/>
            </a:pPr>
            <a:r>
              <a:rPr lang="en-US" sz="2400" dirty="0">
                <a:latin typeface="Georgia" pitchFamily="18" charset="0"/>
                <a:sym typeface="Symbol"/>
              </a:rPr>
              <a:t>We say a finite automation is deterministic if,</a:t>
            </a:r>
          </a:p>
          <a:p>
            <a:pPr marL="1611313" lvl="2" indent="-433388" algn="just">
              <a:lnSpc>
                <a:spcPct val="125000"/>
              </a:lnSpc>
              <a:spcBef>
                <a:spcPts val="1200"/>
              </a:spcBef>
            </a:pPr>
            <a:r>
              <a:rPr lang="en-US" sz="2400" dirty="0">
                <a:latin typeface="Georgia" pitchFamily="18" charset="0"/>
                <a:sym typeface="Symbol"/>
              </a:rPr>
              <a:t>1.	It has not transition on input.</a:t>
            </a:r>
          </a:p>
          <a:p>
            <a:pPr marL="1635125" lvl="2" indent="-457200" algn="just">
              <a:lnSpc>
                <a:spcPct val="125000"/>
              </a:lnSpc>
              <a:spcBef>
                <a:spcPts val="1200"/>
              </a:spcBef>
              <a:buAutoNum type="arabicPeriod" startAt="2"/>
            </a:pPr>
            <a:r>
              <a:rPr lang="en-US" sz="2400" dirty="0" smtClean="0">
                <a:latin typeface="Georgia" pitchFamily="18" charset="0"/>
                <a:sym typeface="Symbol"/>
              </a:rPr>
              <a:t>For </a:t>
            </a:r>
            <a:r>
              <a:rPr lang="en-US" sz="2400" dirty="0">
                <a:latin typeface="Georgia" pitchFamily="18" charset="0"/>
                <a:sym typeface="Symbol"/>
              </a:rPr>
              <a:t>each state S and input symbol A, there is at most one edge labeled a leaving S</a:t>
            </a:r>
            <a:r>
              <a:rPr lang="en-US" sz="2400" dirty="0" smtClean="0">
                <a:latin typeface="Georgia" pitchFamily="18" charset="0"/>
                <a:sym typeface="Symbol"/>
              </a:rPr>
              <a:t>.</a:t>
            </a:r>
          </a:p>
          <a:p>
            <a:pPr marL="717550" lvl="2" algn="just">
              <a:lnSpc>
                <a:spcPct val="125000"/>
              </a:lnSpc>
              <a:spcBef>
                <a:spcPts val="1200"/>
              </a:spcBef>
            </a:pPr>
            <a:r>
              <a:rPr lang="en-US" sz="2400" dirty="0">
                <a:latin typeface="Georgia" pitchFamily="18" charset="0"/>
                <a:sym typeface="Symbol"/>
              </a:rPr>
              <a:t>Example- the following diagram is a deterministic finite automation accepting the language (a/b)*</a:t>
            </a:r>
            <a:r>
              <a:rPr lang="en-US" sz="2400" dirty="0" err="1">
                <a:latin typeface="Georgia" pitchFamily="18" charset="0"/>
                <a:sym typeface="Symbol"/>
              </a:rPr>
              <a:t>abb</a:t>
            </a:r>
            <a:r>
              <a:rPr lang="en-US" sz="2400" dirty="0">
                <a:latin typeface="Georgia" pitchFamily="18" charset="0"/>
                <a:sym typeface="Symbol"/>
              </a:rPr>
              <a:t>, which is the same language as that accepted by the NFA of figure 3.5. </a:t>
            </a:r>
          </a:p>
        </p:txBody>
      </p:sp>
    </p:spTree>
    <p:extLst>
      <p:ext uri="{BB962C8B-B14F-4D97-AF65-F5344CB8AC3E}">
        <p14:creationId xmlns:p14="http://schemas.microsoft.com/office/powerpoint/2010/main" val="710271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632311"/>
          </a:xfrm>
          <a:prstGeom prst="rect">
            <a:avLst/>
          </a:prstGeom>
        </p:spPr>
        <p:txBody>
          <a:bodyPr wrap="square">
            <a:spAutoFit/>
          </a:bodyPr>
          <a:lstStyle/>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endParaRPr lang="en-US" sz="2400" dirty="0">
              <a:latin typeface="Georgia" pitchFamily="18" charset="0"/>
              <a:sym typeface="Symbol"/>
            </a:endParaRPr>
          </a:p>
          <a:p>
            <a:pPr marL="263525" algn="ctr">
              <a:lnSpc>
                <a:spcPct val="125000"/>
              </a:lnSpc>
              <a:spcBef>
                <a:spcPts val="1200"/>
              </a:spcBef>
            </a:pPr>
            <a:r>
              <a:rPr lang="en-US" b="1" dirty="0" smtClean="0">
                <a:latin typeface="Georgia" pitchFamily="18" charset="0"/>
                <a:sym typeface="Symbol"/>
              </a:rPr>
              <a:t>Figure 3.6- DFA accepting a(/b)*</a:t>
            </a:r>
            <a:r>
              <a:rPr lang="en-US" b="1" dirty="0" err="1" smtClean="0">
                <a:latin typeface="Georgia" pitchFamily="18" charset="0"/>
                <a:sym typeface="Symbol"/>
              </a:rPr>
              <a:t>abb</a:t>
            </a:r>
            <a:endParaRPr lang="en-US" b="1"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Since</a:t>
            </a:r>
            <a:r>
              <a:rPr lang="en-US" sz="2400" dirty="0">
                <a:latin typeface="Georgia" pitchFamily="18" charset="0"/>
                <a:sym typeface="Symbol"/>
              </a:rPr>
              <a:t>, there is at most one transition out of any state on any input symbol, a DFA is easier to simulate by a program than is an NFA.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To </a:t>
            </a:r>
            <a:r>
              <a:rPr lang="en-US" sz="2400" dirty="0">
                <a:latin typeface="Georgia" pitchFamily="18" charset="0"/>
                <a:sym typeface="Symbol"/>
              </a:rPr>
              <a:t>simulate a DFA, we can create a piece of program for each state.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140346"/>
            <a:ext cx="6336704" cy="207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274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247317"/>
          </a:xfrm>
          <a:prstGeom prst="rect">
            <a:avLst/>
          </a:prstGeom>
        </p:spPr>
        <p:txBody>
          <a:bodyPr wrap="square">
            <a:spAutoFit/>
          </a:bodyPr>
          <a:lstStyle/>
          <a:p>
            <a:pPr marL="263525" algn="just">
              <a:lnSpc>
                <a:spcPct val="125000"/>
              </a:lnSpc>
              <a:spcBef>
                <a:spcPts val="1200"/>
              </a:spcBef>
            </a:pPr>
            <a:r>
              <a:rPr lang="en-US" sz="2400" b="1" dirty="0">
                <a:solidFill>
                  <a:srgbClr val="002060"/>
                </a:solidFill>
                <a:latin typeface="Georgia" pitchFamily="18" charset="0"/>
                <a:sym typeface="Symbol"/>
              </a:rPr>
              <a:t>From Regular Expression to Finite Automata</a:t>
            </a:r>
            <a:endParaRPr lang="en-US" sz="2400" b="1" dirty="0" smtClean="0">
              <a:solidFill>
                <a:srgbClr val="002060"/>
              </a:solidFill>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a:latin typeface="Georgia" pitchFamily="18" charset="0"/>
                <a:sym typeface="Symbol"/>
              </a:rPr>
              <a:t>To determine whether a string is in the language denoted by a regular expression is a task easily performed by a deterministic finite automation.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A </a:t>
            </a:r>
            <a:r>
              <a:rPr lang="en-US" sz="2400" dirty="0">
                <a:latin typeface="Georgia" pitchFamily="18" charset="0"/>
                <a:sym typeface="Symbol"/>
              </a:rPr>
              <a:t>regular expression is a natural notation for describing the language of a token. </a:t>
            </a:r>
            <a:endParaRPr lang="en-US" sz="2400" dirty="0" smtClean="0">
              <a:latin typeface="Georgia" pitchFamily="18" charset="0"/>
              <a:sym typeface="Symbol"/>
            </a:endParaRPr>
          </a:p>
          <a:p>
            <a:pPr marL="717550" indent="-454025" algn="just">
              <a:lnSpc>
                <a:spcPct val="125000"/>
              </a:lnSpc>
              <a:spcBef>
                <a:spcPts val="1200"/>
              </a:spcBef>
              <a:buFont typeface="Wingdings" pitchFamily="2" charset="2"/>
              <a:buChar char="Ø"/>
            </a:pPr>
            <a:r>
              <a:rPr lang="en-US" sz="2400" dirty="0" smtClean="0">
                <a:latin typeface="Georgia" pitchFamily="18" charset="0"/>
                <a:sym typeface="Symbol"/>
              </a:rPr>
              <a:t>Following </a:t>
            </a:r>
            <a:r>
              <a:rPr lang="en-US" sz="2400" dirty="0">
                <a:latin typeface="Georgia" pitchFamily="18" charset="0"/>
                <a:sym typeface="Symbol"/>
              </a:rPr>
              <a:t>is the method to convert the regular expression to the deterministic finite automation.</a:t>
            </a:r>
          </a:p>
        </p:txBody>
      </p:sp>
    </p:spTree>
    <p:extLst>
      <p:ext uri="{BB962C8B-B14F-4D97-AF65-F5344CB8AC3E}">
        <p14:creationId xmlns:p14="http://schemas.microsoft.com/office/powerpoint/2010/main" val="1329177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2356479"/>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1. Consider </a:t>
            </a:r>
            <a:r>
              <a:rPr lang="en-US" sz="2400" dirty="0">
                <a:latin typeface="Georgia" pitchFamily="18" charset="0"/>
                <a:sym typeface="Symbol"/>
              </a:rPr>
              <a:t>the following grammar,</a:t>
            </a:r>
          </a:p>
          <a:p>
            <a:pPr marL="1177925" lvl="2" algn="just">
              <a:lnSpc>
                <a:spcPct val="125000"/>
              </a:lnSpc>
              <a:spcBef>
                <a:spcPts val="1200"/>
              </a:spcBef>
            </a:pPr>
            <a:r>
              <a:rPr lang="en-US" sz="2400" dirty="0">
                <a:latin typeface="Georgia" pitchFamily="18" charset="0"/>
                <a:sym typeface="Symbol"/>
              </a:rPr>
              <a:t>S  a/^/(T)</a:t>
            </a:r>
          </a:p>
          <a:p>
            <a:pPr marL="1177925" lvl="2" algn="just">
              <a:lnSpc>
                <a:spcPct val="125000"/>
              </a:lnSpc>
              <a:spcBef>
                <a:spcPts val="1200"/>
              </a:spcBef>
            </a:pPr>
            <a:r>
              <a:rPr lang="en-US" sz="2400" dirty="0">
                <a:latin typeface="Georgia" pitchFamily="18" charset="0"/>
                <a:sym typeface="Symbol"/>
              </a:rPr>
              <a:t>T  T, S/S</a:t>
            </a:r>
          </a:p>
          <a:p>
            <a:pPr marL="1177925" lvl="2" algn="just">
              <a:lnSpc>
                <a:spcPct val="125000"/>
              </a:lnSpc>
              <a:spcBef>
                <a:spcPts val="1200"/>
              </a:spcBef>
            </a:pPr>
            <a:r>
              <a:rPr lang="en-US" sz="2400" dirty="0">
                <a:latin typeface="Georgia" pitchFamily="18" charset="0"/>
                <a:sym typeface="Symbol"/>
              </a:rPr>
              <a:t>	Find (a, (a, a))</a:t>
            </a:r>
          </a:p>
        </p:txBody>
      </p:sp>
    </p:spTree>
    <p:extLst>
      <p:ext uri="{BB962C8B-B14F-4D97-AF65-F5344CB8AC3E}">
        <p14:creationId xmlns:p14="http://schemas.microsoft.com/office/powerpoint/2010/main" val="838493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Role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38163"/>
            <a:ext cx="7272808" cy="3258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971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702587"/>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Solution- RMD </a:t>
            </a:r>
            <a:r>
              <a:rPr lang="en-US" sz="2400" dirty="0">
                <a:latin typeface="Georgia" pitchFamily="18" charset="0"/>
                <a:sym typeface="Symbol"/>
              </a:rPr>
              <a:t>(Right Most Derivation)</a:t>
            </a:r>
          </a:p>
          <a:p>
            <a:pPr marL="1177925" lvl="2" algn="just">
              <a:lnSpc>
                <a:spcPct val="125000"/>
              </a:lnSpc>
              <a:spcBef>
                <a:spcPts val="900"/>
              </a:spcBef>
            </a:pPr>
            <a:r>
              <a:rPr lang="en-US" sz="2400" dirty="0" smtClean="0">
                <a:latin typeface="Georgia" pitchFamily="18" charset="0"/>
                <a:sym typeface="Symbol"/>
              </a:rPr>
              <a:t>S </a:t>
            </a:r>
            <a:r>
              <a:rPr lang="en-US" sz="2400" dirty="0">
                <a:latin typeface="Georgia" pitchFamily="18" charset="0"/>
                <a:sym typeface="Symbol"/>
              </a:rPr>
              <a:t> (T)			Since S  (T)</a:t>
            </a:r>
          </a:p>
          <a:p>
            <a:pPr marL="1177925" lvl="2" algn="just">
              <a:lnSpc>
                <a:spcPct val="125000"/>
              </a:lnSpc>
              <a:spcBef>
                <a:spcPts val="900"/>
              </a:spcBef>
            </a:pPr>
            <a:r>
              <a:rPr lang="en-US" sz="2400" dirty="0" smtClean="0">
                <a:latin typeface="Georgia" pitchFamily="18" charset="0"/>
                <a:sym typeface="Symbol"/>
              </a:rPr>
              <a:t>S </a:t>
            </a:r>
            <a:r>
              <a:rPr lang="en-US" sz="2400" dirty="0">
                <a:latin typeface="Georgia" pitchFamily="18" charset="0"/>
                <a:sym typeface="Symbol"/>
              </a:rPr>
              <a:t> (T, S)			Since T  T, S</a:t>
            </a:r>
          </a:p>
          <a:p>
            <a:pPr marL="1177925" lvl="2" algn="just">
              <a:lnSpc>
                <a:spcPct val="125000"/>
              </a:lnSpc>
              <a:spcBef>
                <a:spcPts val="900"/>
              </a:spcBef>
            </a:pPr>
            <a:r>
              <a:rPr lang="en-US" sz="2400" dirty="0">
                <a:latin typeface="Georgia" pitchFamily="18" charset="0"/>
                <a:sym typeface="Symbol"/>
              </a:rPr>
              <a:t>S  (T, (T))		</a:t>
            </a:r>
            <a:r>
              <a:rPr lang="en-US" sz="2400" dirty="0" smtClean="0">
                <a:latin typeface="Georgia" pitchFamily="18" charset="0"/>
                <a:sym typeface="Symbol"/>
              </a:rPr>
              <a:t>Since </a:t>
            </a:r>
            <a:r>
              <a:rPr lang="en-US" sz="2400" dirty="0">
                <a:latin typeface="Georgia" pitchFamily="18" charset="0"/>
                <a:sym typeface="Symbol"/>
              </a:rPr>
              <a:t>S  (T)</a:t>
            </a:r>
          </a:p>
          <a:p>
            <a:pPr marL="1177925" lvl="2" algn="just">
              <a:lnSpc>
                <a:spcPct val="125000"/>
              </a:lnSpc>
              <a:spcBef>
                <a:spcPts val="900"/>
              </a:spcBef>
            </a:pPr>
            <a:r>
              <a:rPr lang="en-US" sz="2400" dirty="0">
                <a:latin typeface="Georgia" pitchFamily="18" charset="0"/>
                <a:sym typeface="Symbol"/>
              </a:rPr>
              <a:t>S  (T, (T, S))		Since S  T, S</a:t>
            </a:r>
          </a:p>
          <a:p>
            <a:pPr marL="1177925" lvl="2" algn="just">
              <a:lnSpc>
                <a:spcPct val="125000"/>
              </a:lnSpc>
              <a:spcBef>
                <a:spcPts val="900"/>
              </a:spcBef>
            </a:pPr>
            <a:r>
              <a:rPr lang="en-US" sz="2400" dirty="0">
                <a:latin typeface="Georgia" pitchFamily="18" charset="0"/>
                <a:sym typeface="Symbol"/>
              </a:rPr>
              <a:t>S  (T, (T, a))		Since S  a</a:t>
            </a:r>
          </a:p>
          <a:p>
            <a:pPr marL="1177925" lvl="2" algn="just">
              <a:lnSpc>
                <a:spcPct val="125000"/>
              </a:lnSpc>
              <a:spcBef>
                <a:spcPts val="900"/>
              </a:spcBef>
            </a:pPr>
            <a:r>
              <a:rPr lang="en-US" sz="2400" dirty="0">
                <a:latin typeface="Georgia" pitchFamily="18" charset="0"/>
                <a:sym typeface="Symbol"/>
              </a:rPr>
              <a:t>S  (T, (S, a))		Since T  S</a:t>
            </a:r>
          </a:p>
          <a:p>
            <a:pPr marL="1177925" lvl="2" algn="just">
              <a:lnSpc>
                <a:spcPct val="125000"/>
              </a:lnSpc>
              <a:spcBef>
                <a:spcPts val="900"/>
              </a:spcBef>
            </a:pPr>
            <a:r>
              <a:rPr lang="en-US" sz="2400" dirty="0">
                <a:latin typeface="Georgia" pitchFamily="18" charset="0"/>
                <a:sym typeface="Symbol"/>
              </a:rPr>
              <a:t>S  (T, (a, a))		Since S  a</a:t>
            </a:r>
          </a:p>
          <a:p>
            <a:pPr marL="1177925" lvl="2" algn="just">
              <a:lnSpc>
                <a:spcPct val="125000"/>
              </a:lnSpc>
              <a:spcBef>
                <a:spcPts val="900"/>
              </a:spcBef>
            </a:pPr>
            <a:r>
              <a:rPr lang="en-US" sz="2400" dirty="0">
                <a:latin typeface="Georgia" pitchFamily="18" charset="0"/>
                <a:sym typeface="Symbol"/>
              </a:rPr>
              <a:t>S  (T, (a, a))		Since T  S</a:t>
            </a:r>
          </a:p>
          <a:p>
            <a:pPr marL="1177925" lvl="2" algn="just">
              <a:lnSpc>
                <a:spcPct val="125000"/>
              </a:lnSpc>
              <a:spcBef>
                <a:spcPts val="900"/>
              </a:spcBef>
            </a:pPr>
            <a:r>
              <a:rPr lang="en-US" sz="2400" dirty="0">
                <a:latin typeface="Georgia" pitchFamily="18" charset="0"/>
                <a:sym typeface="Symbol"/>
              </a:rPr>
              <a:t>S  (a, (a, a))		Since S  a </a:t>
            </a:r>
          </a:p>
        </p:txBody>
      </p:sp>
    </p:spTree>
    <p:extLst>
      <p:ext uri="{BB962C8B-B14F-4D97-AF65-F5344CB8AC3E}">
        <p14:creationId xmlns:p14="http://schemas.microsoft.com/office/powerpoint/2010/main" val="3549566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702587"/>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Solution- LMD (Left </a:t>
            </a:r>
            <a:r>
              <a:rPr lang="en-US" sz="2400" dirty="0">
                <a:latin typeface="Georgia" pitchFamily="18" charset="0"/>
                <a:sym typeface="Symbol"/>
              </a:rPr>
              <a:t>Most Derivation)</a:t>
            </a:r>
          </a:p>
          <a:p>
            <a:pPr marL="1177925" lvl="2" algn="just">
              <a:lnSpc>
                <a:spcPct val="125000"/>
              </a:lnSpc>
              <a:spcBef>
                <a:spcPts val="900"/>
              </a:spcBef>
            </a:pPr>
            <a:r>
              <a:rPr lang="en-US" sz="2400" dirty="0">
                <a:latin typeface="Georgia" pitchFamily="18" charset="0"/>
                <a:sym typeface="Symbol"/>
              </a:rPr>
              <a:t>S  (T)			Since S  (T)</a:t>
            </a:r>
          </a:p>
          <a:p>
            <a:pPr marL="1177925" lvl="2" algn="just">
              <a:lnSpc>
                <a:spcPct val="125000"/>
              </a:lnSpc>
              <a:spcBef>
                <a:spcPts val="900"/>
              </a:spcBef>
            </a:pPr>
            <a:r>
              <a:rPr lang="en-US" sz="2400" dirty="0" smtClean="0">
                <a:latin typeface="Georgia" pitchFamily="18" charset="0"/>
                <a:sym typeface="Symbol"/>
              </a:rPr>
              <a:t>S </a:t>
            </a:r>
            <a:r>
              <a:rPr lang="en-US" sz="2400" dirty="0">
                <a:latin typeface="Georgia" pitchFamily="18" charset="0"/>
                <a:sym typeface="Symbol"/>
              </a:rPr>
              <a:t> (T, S)			Since T  T, S</a:t>
            </a:r>
          </a:p>
          <a:p>
            <a:pPr marL="1177925" lvl="2" algn="just">
              <a:lnSpc>
                <a:spcPct val="125000"/>
              </a:lnSpc>
              <a:spcBef>
                <a:spcPts val="900"/>
              </a:spcBef>
            </a:pPr>
            <a:r>
              <a:rPr lang="en-US" sz="2400" dirty="0">
                <a:latin typeface="Georgia" pitchFamily="18" charset="0"/>
                <a:sym typeface="Symbol"/>
              </a:rPr>
              <a:t>S  (S, S)			Since T  S)</a:t>
            </a:r>
          </a:p>
          <a:p>
            <a:pPr marL="1177925" lvl="2" algn="just">
              <a:lnSpc>
                <a:spcPct val="125000"/>
              </a:lnSpc>
              <a:spcBef>
                <a:spcPts val="900"/>
              </a:spcBef>
            </a:pPr>
            <a:r>
              <a:rPr lang="en-US" sz="2400" dirty="0">
                <a:latin typeface="Georgia" pitchFamily="18" charset="0"/>
                <a:sym typeface="Symbol"/>
              </a:rPr>
              <a:t>S  (a, S)			Since S  (T)</a:t>
            </a:r>
          </a:p>
          <a:p>
            <a:pPr marL="1177925" lvl="2" algn="just">
              <a:lnSpc>
                <a:spcPct val="125000"/>
              </a:lnSpc>
              <a:spcBef>
                <a:spcPts val="900"/>
              </a:spcBef>
            </a:pPr>
            <a:r>
              <a:rPr lang="en-US" sz="2400" dirty="0">
                <a:latin typeface="Georgia" pitchFamily="18" charset="0"/>
                <a:sym typeface="Symbol"/>
              </a:rPr>
              <a:t>S  (a, T)			Since T  T, S</a:t>
            </a:r>
          </a:p>
          <a:p>
            <a:pPr marL="1177925" lvl="2" algn="just">
              <a:lnSpc>
                <a:spcPct val="125000"/>
              </a:lnSpc>
              <a:spcBef>
                <a:spcPts val="900"/>
              </a:spcBef>
            </a:pPr>
            <a:r>
              <a:rPr lang="en-US" sz="2400" dirty="0">
                <a:latin typeface="Georgia" pitchFamily="18" charset="0"/>
                <a:sym typeface="Symbol"/>
              </a:rPr>
              <a:t>S  (a, (T, S))		Since T  S</a:t>
            </a:r>
          </a:p>
          <a:p>
            <a:pPr marL="1177925" lvl="2" algn="just">
              <a:lnSpc>
                <a:spcPct val="125000"/>
              </a:lnSpc>
              <a:spcBef>
                <a:spcPts val="900"/>
              </a:spcBef>
            </a:pPr>
            <a:r>
              <a:rPr lang="en-US" sz="2400" dirty="0">
                <a:latin typeface="Georgia" pitchFamily="18" charset="0"/>
                <a:sym typeface="Symbol"/>
              </a:rPr>
              <a:t>S  (a, (S, S))		Since S  a</a:t>
            </a:r>
          </a:p>
          <a:p>
            <a:pPr marL="1177925" lvl="2" algn="just">
              <a:lnSpc>
                <a:spcPct val="125000"/>
              </a:lnSpc>
              <a:spcBef>
                <a:spcPts val="900"/>
              </a:spcBef>
            </a:pPr>
            <a:r>
              <a:rPr lang="en-US" sz="2400" dirty="0">
                <a:latin typeface="Georgia" pitchFamily="18" charset="0"/>
                <a:sym typeface="Symbol"/>
              </a:rPr>
              <a:t>S  (a, (a, S))		Since S  a</a:t>
            </a:r>
          </a:p>
          <a:p>
            <a:pPr marL="1177925" lvl="2" algn="just">
              <a:lnSpc>
                <a:spcPct val="125000"/>
              </a:lnSpc>
              <a:spcBef>
                <a:spcPts val="900"/>
              </a:spcBef>
            </a:pPr>
            <a:r>
              <a:rPr lang="en-US" sz="2400" dirty="0">
                <a:latin typeface="Georgia" pitchFamily="18" charset="0"/>
                <a:sym typeface="Symbol"/>
              </a:rPr>
              <a:t>S  (a, (a, a))		Since S  a </a:t>
            </a:r>
          </a:p>
        </p:txBody>
      </p:sp>
    </p:spTree>
    <p:extLst>
      <p:ext uri="{BB962C8B-B14F-4D97-AF65-F5344CB8AC3E}">
        <p14:creationId xmlns:p14="http://schemas.microsoft.com/office/powerpoint/2010/main" val="3994700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4203138"/>
          </a:xfrm>
          <a:prstGeom prst="rect">
            <a:avLst/>
          </a:prstGeom>
        </p:spPr>
        <p:txBody>
          <a:bodyPr wrap="square">
            <a:spAutoFit/>
          </a:bodyPr>
          <a:lstStyle/>
          <a:p>
            <a:pPr marL="263525" algn="just">
              <a:lnSpc>
                <a:spcPct val="125000"/>
              </a:lnSpc>
              <a:spcBef>
                <a:spcPts val="1200"/>
              </a:spcBef>
            </a:pPr>
            <a:r>
              <a:rPr lang="en-US" sz="2400" dirty="0" smtClean="0">
                <a:latin typeface="Georgia" pitchFamily="18" charset="0"/>
                <a:sym typeface="Symbol"/>
              </a:rPr>
              <a:t>2. Check </a:t>
            </a:r>
            <a:r>
              <a:rPr lang="en-US" sz="2400" dirty="0">
                <a:latin typeface="Georgia" pitchFamily="18" charset="0"/>
                <a:sym typeface="Symbol"/>
              </a:rPr>
              <a:t>whether grammar is ambiguous or not.</a:t>
            </a:r>
          </a:p>
          <a:p>
            <a:pPr marL="263525" algn="just">
              <a:lnSpc>
                <a:spcPct val="125000"/>
              </a:lnSpc>
              <a:spcBef>
                <a:spcPts val="1200"/>
              </a:spcBef>
            </a:pPr>
            <a:r>
              <a:rPr lang="en-US" sz="2400" dirty="0" smtClean="0">
                <a:latin typeface="Georgia" pitchFamily="18" charset="0"/>
                <a:sym typeface="Symbol"/>
              </a:rPr>
              <a:t>              a</a:t>
            </a:r>
            <a:r>
              <a:rPr lang="en-US" sz="2400" dirty="0">
                <a:latin typeface="Georgia" pitchFamily="18" charset="0"/>
                <a:sym typeface="Symbol"/>
              </a:rPr>
              <a:t>)	S  </a:t>
            </a:r>
            <a:r>
              <a:rPr lang="en-US" sz="2400" dirty="0" err="1">
                <a:latin typeface="Georgia" pitchFamily="18" charset="0"/>
                <a:sym typeface="Symbol"/>
              </a:rPr>
              <a:t>aSbS</a:t>
            </a:r>
            <a:r>
              <a:rPr lang="en-US" sz="2400" dirty="0">
                <a:latin typeface="Georgia" pitchFamily="18" charset="0"/>
                <a:sym typeface="Symbol"/>
              </a:rPr>
              <a:t> / </a:t>
            </a:r>
            <a:r>
              <a:rPr lang="en-US" sz="2400" dirty="0" err="1">
                <a:latin typeface="Georgia" pitchFamily="18" charset="0"/>
                <a:sym typeface="Symbol"/>
              </a:rPr>
              <a:t>bSaS</a:t>
            </a:r>
            <a:r>
              <a:rPr lang="en-US" sz="2400" dirty="0">
                <a:latin typeface="Georgia" pitchFamily="18" charset="0"/>
                <a:sym typeface="Symbol"/>
              </a:rPr>
              <a:t> / </a:t>
            </a:r>
          </a:p>
          <a:p>
            <a:pPr marL="263525" algn="just">
              <a:lnSpc>
                <a:spcPct val="125000"/>
              </a:lnSpc>
              <a:spcBef>
                <a:spcPts val="1200"/>
              </a:spcBef>
            </a:pPr>
            <a:r>
              <a:rPr lang="en-US" sz="2400" dirty="0">
                <a:latin typeface="Georgia" pitchFamily="18" charset="0"/>
                <a:sym typeface="Symbol"/>
              </a:rPr>
              <a:t>Solution- </a:t>
            </a:r>
            <a:r>
              <a:rPr lang="en-US" sz="2400" dirty="0" err="1">
                <a:latin typeface="Georgia" pitchFamily="18" charset="0"/>
                <a:sym typeface="Symbol"/>
              </a:rPr>
              <a:t>Grammer</a:t>
            </a:r>
            <a:r>
              <a:rPr lang="en-US" sz="2400" dirty="0">
                <a:latin typeface="Georgia" pitchFamily="18" charset="0"/>
                <a:sym typeface="Symbol"/>
              </a:rPr>
              <a:t> G is ambiguous if any string w  L(G) (at least one string) is ambiguous. And we know the string w is ambiguous if for string w we can draw more than one parse tree having same type of derivation</a:t>
            </a:r>
          </a:p>
          <a:p>
            <a:pPr marL="263525" algn="just">
              <a:lnSpc>
                <a:spcPct val="125000"/>
              </a:lnSpc>
              <a:spcBef>
                <a:spcPts val="1200"/>
              </a:spcBef>
            </a:pPr>
            <a:r>
              <a:rPr lang="en-US" sz="2400" dirty="0">
                <a:latin typeface="Georgia" pitchFamily="18" charset="0"/>
                <a:sym typeface="Symbol"/>
              </a:rPr>
              <a:t>Here we try to derive the string </a:t>
            </a:r>
            <a:r>
              <a:rPr lang="en-US" sz="2400" dirty="0" err="1">
                <a:latin typeface="Georgia" pitchFamily="18" charset="0"/>
                <a:sym typeface="Symbol"/>
              </a:rPr>
              <a:t>abab</a:t>
            </a:r>
            <a:r>
              <a:rPr lang="en-US" sz="2400" dirty="0">
                <a:latin typeface="Georgia" pitchFamily="18" charset="0"/>
                <a:sym typeface="Symbol"/>
              </a:rPr>
              <a:t> using LMD in two ways as follows.</a:t>
            </a:r>
          </a:p>
        </p:txBody>
      </p:sp>
    </p:spTree>
    <p:extLst>
      <p:ext uri="{BB962C8B-B14F-4D97-AF65-F5344CB8AC3E}">
        <p14:creationId xmlns:p14="http://schemas.microsoft.com/office/powerpoint/2010/main" val="365073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433282"/>
          </a:xfrm>
          <a:prstGeom prst="rect">
            <a:avLst/>
          </a:prstGeom>
        </p:spPr>
        <p:txBody>
          <a:bodyPr wrap="square">
            <a:spAutoFit/>
          </a:bodyPr>
          <a:lstStyle/>
          <a:p>
            <a:pPr marL="263525" algn="just">
              <a:lnSpc>
                <a:spcPct val="125000"/>
              </a:lnSpc>
              <a:spcBef>
                <a:spcPts val="1200"/>
              </a:spcBef>
            </a:pPr>
            <a:r>
              <a:rPr lang="en-US" sz="2400" dirty="0">
                <a:latin typeface="Georgia" pitchFamily="18" charset="0"/>
                <a:sym typeface="Symbol"/>
              </a:rPr>
              <a:t>LMD 1-</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aSbS</a:t>
            </a:r>
            <a:r>
              <a:rPr lang="en-US" sz="2400" dirty="0">
                <a:latin typeface="Georgia" pitchFamily="18" charset="0"/>
                <a:sym typeface="Symbol"/>
              </a:rPr>
              <a:t>		Since S  </a:t>
            </a:r>
            <a:r>
              <a:rPr lang="en-US" sz="2400" dirty="0" err="1">
                <a:latin typeface="Georgia" pitchFamily="18" charset="0"/>
                <a:sym typeface="Symbol"/>
              </a:rPr>
              <a:t>aSbS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abS</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abaSbS</a:t>
            </a:r>
            <a:r>
              <a:rPr lang="en-US" sz="2400" dirty="0">
                <a:latin typeface="Georgia" pitchFamily="18" charset="0"/>
                <a:sym typeface="Symbol"/>
              </a:rPr>
              <a:t>		Since S  </a:t>
            </a:r>
            <a:r>
              <a:rPr lang="en-US" sz="2400" dirty="0" err="1">
                <a:latin typeface="Georgia" pitchFamily="18" charset="0"/>
                <a:sym typeface="Symbol"/>
              </a:rPr>
              <a:t>aSbS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ababS</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a:t>
            </a:r>
            <a:endParaRPr lang="en-US" sz="2400" dirty="0">
              <a:latin typeface="Georgia" pitchFamily="18" charset="0"/>
              <a:sym typeface="Symbol"/>
            </a:endParaRPr>
          </a:p>
        </p:txBody>
      </p:sp>
    </p:spTree>
    <p:extLst>
      <p:ext uri="{BB962C8B-B14F-4D97-AF65-F5344CB8AC3E}">
        <p14:creationId xmlns:p14="http://schemas.microsoft.com/office/powerpoint/2010/main" val="3564900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908720"/>
            <a:ext cx="9144000" cy="5433282"/>
          </a:xfrm>
          <a:prstGeom prst="rect">
            <a:avLst/>
          </a:prstGeom>
        </p:spPr>
        <p:txBody>
          <a:bodyPr wrap="square">
            <a:spAutoFit/>
          </a:bodyPr>
          <a:lstStyle/>
          <a:p>
            <a:pPr marL="263525" algn="just">
              <a:lnSpc>
                <a:spcPct val="125000"/>
              </a:lnSpc>
              <a:spcBef>
                <a:spcPts val="1200"/>
              </a:spcBef>
            </a:pPr>
            <a:r>
              <a:rPr lang="en-US" sz="2400" dirty="0">
                <a:latin typeface="Georgia" pitchFamily="18" charset="0"/>
                <a:sym typeface="Symbol"/>
              </a:rPr>
              <a:t>LMD 2-</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aSbS</a:t>
            </a:r>
            <a:r>
              <a:rPr lang="en-US" sz="2400" dirty="0">
                <a:latin typeface="Georgia" pitchFamily="18" charset="0"/>
                <a:sym typeface="Symbol"/>
              </a:rPr>
              <a:t>		Since S  </a:t>
            </a:r>
            <a:r>
              <a:rPr lang="en-US" sz="2400" dirty="0" err="1">
                <a:latin typeface="Georgia" pitchFamily="18" charset="0"/>
                <a:sym typeface="Symbol"/>
              </a:rPr>
              <a:t>aSbS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abSaSbS</a:t>
            </a:r>
            <a:r>
              <a:rPr lang="en-US" sz="2400" dirty="0">
                <a:latin typeface="Georgia" pitchFamily="18" charset="0"/>
                <a:sym typeface="Symbol"/>
              </a:rPr>
              <a:t>	Since S  </a:t>
            </a:r>
            <a:r>
              <a:rPr lang="en-US" sz="2400" dirty="0" err="1">
                <a:latin typeface="Georgia" pitchFamily="18" charset="0"/>
                <a:sym typeface="Symbol"/>
              </a:rPr>
              <a:t>aSbS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abaSbS</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abaSbS</a:t>
            </a:r>
            <a:r>
              <a:rPr lang="en-US" sz="2400" dirty="0">
                <a:latin typeface="Georgia" pitchFamily="18" charset="0"/>
                <a:sym typeface="Symbol"/>
              </a:rPr>
              <a:t>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ababS</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ababS</a:t>
            </a:r>
            <a:endParaRPr lang="en-US" sz="2400" dirty="0">
              <a:latin typeface="Georgia" pitchFamily="18" charset="0"/>
              <a:sym typeface="Symbol"/>
            </a:endParaRP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a:t>
            </a:r>
            <a:r>
              <a:rPr lang="en-US" sz="2400" dirty="0">
                <a:latin typeface="Georgia" pitchFamily="18" charset="0"/>
                <a:sym typeface="Symbol"/>
              </a:rPr>
              <a:t>		Since S  </a:t>
            </a:r>
          </a:p>
          <a:p>
            <a:pPr marL="263525" algn="just">
              <a:lnSpc>
                <a:spcPct val="125000"/>
              </a:lnSpc>
              <a:spcBef>
                <a:spcPts val="1200"/>
              </a:spcBef>
            </a:pPr>
            <a:r>
              <a:rPr lang="en-US" sz="2400" dirty="0">
                <a:latin typeface="Georgia" pitchFamily="18" charset="0"/>
                <a:sym typeface="Symbol"/>
              </a:rPr>
              <a:t>	S  </a:t>
            </a:r>
            <a:r>
              <a:rPr lang="en-US" sz="2400" dirty="0" err="1">
                <a:latin typeface="Georgia" pitchFamily="18" charset="0"/>
                <a:sym typeface="Symbol"/>
              </a:rPr>
              <a:t>abab</a:t>
            </a:r>
            <a:endParaRPr lang="en-US" sz="2400" dirty="0">
              <a:latin typeface="Georgia" pitchFamily="18" charset="0"/>
              <a:sym typeface="Symbol"/>
            </a:endParaRPr>
          </a:p>
        </p:txBody>
      </p:sp>
    </p:spTree>
    <p:extLst>
      <p:ext uri="{BB962C8B-B14F-4D97-AF65-F5344CB8AC3E}">
        <p14:creationId xmlns:p14="http://schemas.microsoft.com/office/powerpoint/2010/main" val="1408942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08720"/>
            <a:ext cx="7704855" cy="327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4221088"/>
            <a:ext cx="8964488" cy="2510367"/>
          </a:xfrm>
          <a:prstGeom prst="rect">
            <a:avLst/>
          </a:prstGeom>
        </p:spPr>
        <p:txBody>
          <a:bodyPr wrap="square">
            <a:spAutoFit/>
          </a:bodyPr>
          <a:lstStyle/>
          <a:p>
            <a:pPr marL="446088" indent="-446088" algn="just">
              <a:lnSpc>
                <a:spcPct val="125000"/>
              </a:lnSpc>
              <a:buFont typeface="Wingdings" pitchFamily="2" charset="2"/>
              <a:buChar char="Ø"/>
            </a:pPr>
            <a:r>
              <a:rPr lang="en-US" sz="2400" dirty="0">
                <a:latin typeface="Georgia" pitchFamily="18" charset="0"/>
              </a:rPr>
              <a:t>Here, we derive the string </a:t>
            </a:r>
            <a:r>
              <a:rPr lang="en-US" sz="2400" dirty="0" err="1">
                <a:latin typeface="Georgia" pitchFamily="18" charset="0"/>
              </a:rPr>
              <a:t>abab</a:t>
            </a:r>
            <a:r>
              <a:rPr lang="en-US" sz="2400" dirty="0">
                <a:latin typeface="Georgia" pitchFamily="18" charset="0"/>
              </a:rPr>
              <a:t> using LMD in two different ways and hence we have drawn two different parse trees for the string w = </a:t>
            </a:r>
            <a:r>
              <a:rPr lang="en-US" sz="2400" dirty="0" err="1">
                <a:latin typeface="Georgia" pitchFamily="18" charset="0"/>
              </a:rPr>
              <a:t>abab</a:t>
            </a:r>
            <a:r>
              <a:rPr lang="en-US" sz="2400" dirty="0">
                <a:latin typeface="Georgia" pitchFamily="18" charset="0"/>
              </a:rPr>
              <a:t>. </a:t>
            </a:r>
            <a:endParaRPr lang="en-US" sz="2400" dirty="0" smtClean="0">
              <a:latin typeface="Georgia" pitchFamily="18" charset="0"/>
            </a:endParaRPr>
          </a:p>
          <a:p>
            <a:pPr marL="446088" indent="-446088" algn="just">
              <a:lnSpc>
                <a:spcPct val="125000"/>
              </a:lnSpc>
              <a:spcBef>
                <a:spcPts val="1200"/>
              </a:spcBef>
              <a:buFont typeface="Wingdings" pitchFamily="2" charset="2"/>
              <a:buChar char="Ø"/>
            </a:pPr>
            <a:r>
              <a:rPr lang="en-US" sz="2400" dirty="0" smtClean="0">
                <a:latin typeface="Georgia" pitchFamily="18" charset="0"/>
              </a:rPr>
              <a:t>So</a:t>
            </a:r>
            <a:r>
              <a:rPr lang="en-US" sz="2400" dirty="0">
                <a:latin typeface="Georgia" pitchFamily="18" charset="0"/>
              </a:rPr>
              <a:t>, the string </a:t>
            </a:r>
            <a:r>
              <a:rPr lang="en-US" sz="2400" dirty="0" err="1">
                <a:latin typeface="Georgia" pitchFamily="18" charset="0"/>
              </a:rPr>
              <a:t>abab</a:t>
            </a:r>
            <a:r>
              <a:rPr lang="en-US" sz="2400" dirty="0">
                <a:latin typeface="Georgia" pitchFamily="18" charset="0"/>
              </a:rPr>
              <a:t> is ambiguous and as w </a:t>
            </a:r>
            <a:r>
              <a:rPr lang="en-US" sz="2400" dirty="0">
                <a:latin typeface="Georgia" pitchFamily="18" charset="0"/>
                <a:sym typeface="Symbol"/>
              </a:rPr>
              <a:t></a:t>
            </a:r>
            <a:r>
              <a:rPr lang="en-US" sz="2400" dirty="0">
                <a:latin typeface="Georgia" pitchFamily="18" charset="0"/>
              </a:rPr>
              <a:t> L(G), given grammar G is also ambiguous.</a:t>
            </a:r>
            <a:endParaRPr lang="en-IN" sz="2400" dirty="0">
              <a:latin typeface="Georgia" pitchFamily="18" charset="0"/>
            </a:endParaRPr>
          </a:p>
        </p:txBody>
      </p:sp>
    </p:spTree>
    <p:extLst>
      <p:ext uri="{BB962C8B-B14F-4D97-AF65-F5344CB8AC3E}">
        <p14:creationId xmlns:p14="http://schemas.microsoft.com/office/powerpoint/2010/main" val="3755749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3" name="Rectangle 2"/>
          <p:cNvSpPr/>
          <p:nvPr/>
        </p:nvSpPr>
        <p:spPr>
          <a:xfrm>
            <a:off x="0" y="918633"/>
            <a:ext cx="9144000" cy="5588133"/>
          </a:xfrm>
          <a:prstGeom prst="rect">
            <a:avLst/>
          </a:prstGeom>
        </p:spPr>
        <p:txBody>
          <a:bodyPr wrap="square">
            <a:spAutoFit/>
          </a:bodyPr>
          <a:lstStyle/>
          <a:p>
            <a:pPr marL="176213" algn="just">
              <a:lnSpc>
                <a:spcPct val="125000"/>
              </a:lnSpc>
            </a:pPr>
            <a:r>
              <a:rPr lang="en-US" sz="2400" dirty="0" smtClean="0">
                <a:latin typeface="Georgia" pitchFamily="18" charset="0"/>
              </a:rPr>
              <a:t>b)   S </a:t>
            </a:r>
            <a:r>
              <a:rPr lang="en-US" sz="2400" dirty="0" smtClean="0">
                <a:latin typeface="Georgia" pitchFamily="18" charset="0"/>
                <a:sym typeface="Symbol"/>
              </a:rPr>
              <a:t></a:t>
            </a:r>
            <a:r>
              <a:rPr lang="en-US" sz="2400" dirty="0" smtClean="0">
                <a:latin typeface="Georgia" pitchFamily="18" charset="0"/>
              </a:rPr>
              <a:t> </a:t>
            </a:r>
            <a:r>
              <a:rPr lang="en-US" sz="2400" dirty="0" err="1">
                <a:latin typeface="Georgia" pitchFamily="18" charset="0"/>
              </a:rPr>
              <a:t>aSbS</a:t>
            </a:r>
            <a:r>
              <a:rPr lang="en-US" sz="2400" dirty="0">
                <a:latin typeface="Georgia" pitchFamily="18" charset="0"/>
              </a:rPr>
              <a:t> / </a:t>
            </a:r>
            <a:r>
              <a:rPr lang="en-US" sz="2400" dirty="0" err="1">
                <a:latin typeface="Georgia" pitchFamily="18" charset="0"/>
              </a:rPr>
              <a:t>aS</a:t>
            </a:r>
            <a:r>
              <a:rPr lang="en-US" sz="2400" dirty="0">
                <a:latin typeface="Georgia" pitchFamily="18" charset="0"/>
              </a:rPr>
              <a:t> / c</a:t>
            </a:r>
          </a:p>
          <a:p>
            <a:pPr marL="176213" indent="541338" algn="just">
              <a:lnSpc>
                <a:spcPct val="125000"/>
              </a:lnSpc>
            </a:pPr>
            <a:r>
              <a:rPr lang="en-US" sz="2400" dirty="0">
                <a:latin typeface="Georgia" pitchFamily="18" charset="0"/>
              </a:rPr>
              <a:t>Solution- </a:t>
            </a:r>
          </a:p>
          <a:p>
            <a:pPr marL="176213" indent="541338" algn="just">
              <a:lnSpc>
                <a:spcPct val="125000"/>
              </a:lnSpc>
            </a:pPr>
            <a:r>
              <a:rPr lang="en-US" sz="2400" dirty="0">
                <a:latin typeface="Georgia" pitchFamily="18" charset="0"/>
              </a:rPr>
              <a:t>LMD 1-</a:t>
            </a:r>
          </a:p>
          <a:p>
            <a:pPr marL="176213" indent="987425"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aSbS</a:t>
            </a:r>
            <a:endParaRPr lang="en-US" sz="2400" dirty="0">
              <a:latin typeface="Georgia" pitchFamily="18" charset="0"/>
            </a:endParaRPr>
          </a:p>
          <a:p>
            <a:pPr marL="176213" indent="987425"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acbS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c</a:t>
            </a:r>
          </a:p>
          <a:p>
            <a:pPr marL="176213" indent="987425"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acbc</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c</a:t>
            </a:r>
          </a:p>
          <a:p>
            <a:pPr marL="176213" indent="541338" algn="just">
              <a:lnSpc>
                <a:spcPct val="125000"/>
              </a:lnSpc>
            </a:pPr>
            <a:r>
              <a:rPr lang="en-US" sz="2400" dirty="0">
                <a:latin typeface="Georgia" pitchFamily="18" charset="0"/>
              </a:rPr>
              <a:t>LMD 2-</a:t>
            </a:r>
          </a:p>
          <a:p>
            <a:pPr marL="176213" indent="1620838"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aSbS</a:t>
            </a:r>
            <a:endParaRPr lang="en-US" sz="2400" dirty="0">
              <a:latin typeface="Georgia" pitchFamily="18" charset="0"/>
            </a:endParaRPr>
          </a:p>
          <a:p>
            <a:pPr marL="176213" indent="1620838"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a:t>
            </a:r>
            <a:endParaRPr lang="en-US" sz="2400" dirty="0">
              <a:latin typeface="Georgia" pitchFamily="18" charset="0"/>
            </a:endParaRPr>
          </a:p>
          <a:p>
            <a:pPr marL="176213" indent="1620838"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aacbS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c</a:t>
            </a:r>
          </a:p>
          <a:p>
            <a:pPr marL="176213" indent="1620838"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aacbc</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c</a:t>
            </a:r>
          </a:p>
          <a:p>
            <a:pPr marL="176213" indent="541338" algn="just">
              <a:lnSpc>
                <a:spcPct val="125000"/>
              </a:lnSpc>
            </a:pPr>
            <a:r>
              <a:rPr lang="en-US" sz="2400" dirty="0">
                <a:latin typeface="Georgia" pitchFamily="18" charset="0"/>
              </a:rPr>
              <a:t>Given grammar is not ambiguous</a:t>
            </a:r>
          </a:p>
        </p:txBody>
      </p:sp>
    </p:spTree>
    <p:extLst>
      <p:ext uri="{BB962C8B-B14F-4D97-AF65-F5344CB8AC3E}">
        <p14:creationId xmlns:p14="http://schemas.microsoft.com/office/powerpoint/2010/main" val="1988148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3" name="Rectangle 2"/>
          <p:cNvSpPr/>
          <p:nvPr/>
        </p:nvSpPr>
        <p:spPr>
          <a:xfrm>
            <a:off x="0" y="918633"/>
            <a:ext cx="9144000" cy="4664803"/>
          </a:xfrm>
          <a:prstGeom prst="rect">
            <a:avLst/>
          </a:prstGeom>
        </p:spPr>
        <p:txBody>
          <a:bodyPr wrap="square">
            <a:spAutoFit/>
          </a:bodyPr>
          <a:lstStyle/>
          <a:p>
            <a:pPr marL="176213" algn="just">
              <a:lnSpc>
                <a:spcPct val="125000"/>
              </a:lnSpc>
            </a:pPr>
            <a:r>
              <a:rPr lang="en-US" sz="2400" dirty="0" smtClean="0">
                <a:latin typeface="Georgia" pitchFamily="18" charset="0"/>
              </a:rPr>
              <a:t>c)  S </a:t>
            </a:r>
            <a:r>
              <a:rPr lang="en-US" sz="2400" dirty="0" smtClean="0">
                <a:latin typeface="Georgia" pitchFamily="18" charset="0"/>
                <a:sym typeface="Symbol"/>
              </a:rPr>
              <a:t></a:t>
            </a:r>
            <a:r>
              <a:rPr lang="en-US" sz="2400" dirty="0" smtClean="0">
                <a:latin typeface="Georgia" pitchFamily="18" charset="0"/>
              </a:rPr>
              <a:t> </a:t>
            </a:r>
            <a:r>
              <a:rPr lang="en-US" sz="2400" dirty="0" err="1">
                <a:latin typeface="Georgia" pitchFamily="18" charset="0"/>
              </a:rPr>
              <a:t>aSSb</a:t>
            </a:r>
            <a:r>
              <a:rPr lang="en-US" sz="2400" dirty="0">
                <a:latin typeface="Georgia" pitchFamily="18" charset="0"/>
              </a:rPr>
              <a:t> / </a:t>
            </a:r>
            <a:r>
              <a:rPr lang="en-US" sz="2400" dirty="0" err="1">
                <a:latin typeface="Georgia" pitchFamily="18" charset="0"/>
              </a:rPr>
              <a:t>bSSa</a:t>
            </a:r>
            <a:r>
              <a:rPr lang="en-US" sz="2400" dirty="0">
                <a:latin typeface="Georgia" pitchFamily="18" charset="0"/>
              </a:rPr>
              <a:t> / </a:t>
            </a:r>
            <a:r>
              <a:rPr lang="en-US" sz="2400" dirty="0" smtClean="0">
                <a:latin typeface="Georgia" pitchFamily="18" charset="0"/>
                <a:sym typeface="Symbol"/>
              </a:rPr>
              <a:t></a:t>
            </a:r>
            <a:endParaRPr lang="en-US" sz="2400" dirty="0">
              <a:latin typeface="Georgia" pitchFamily="18" charset="0"/>
            </a:endParaRPr>
          </a:p>
          <a:p>
            <a:pPr marL="176213" algn="just">
              <a:lnSpc>
                <a:spcPct val="125000"/>
              </a:lnSpc>
            </a:pPr>
            <a:r>
              <a:rPr lang="en-US" sz="2400" dirty="0" smtClean="0">
                <a:latin typeface="Georgia" pitchFamily="18" charset="0"/>
              </a:rPr>
              <a:t>	LMD1</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aSSb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aSSb</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abSSaSb</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bSSa</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smtClean="0">
                <a:latin typeface="Georgia" pitchFamily="18" charset="0"/>
              </a:rPr>
              <a:t>ab</a:t>
            </a:r>
            <a:r>
              <a:rPr lang="en-US" sz="2400" dirty="0" err="1" smtClean="0">
                <a:latin typeface="Georgia" pitchFamily="18" charset="0"/>
                <a:sym typeface="Symbol"/>
              </a:rPr>
              <a:t></a:t>
            </a:r>
            <a:r>
              <a:rPr lang="en-US" sz="2400" dirty="0" err="1" smtClean="0">
                <a:latin typeface="Georgia" pitchFamily="18" charset="0"/>
              </a:rPr>
              <a:t>SaSb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abSaSb</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smtClean="0">
                <a:latin typeface="Georgia" pitchFamily="18" charset="0"/>
              </a:rPr>
              <a:t>ab</a:t>
            </a:r>
            <a:r>
              <a:rPr lang="en-US" sz="2400" dirty="0" err="1" smtClean="0">
                <a:latin typeface="Georgia" pitchFamily="18" charset="0"/>
                <a:sym typeface="Symbol"/>
              </a:rPr>
              <a:t></a:t>
            </a:r>
            <a:r>
              <a:rPr lang="en-US" sz="2400" dirty="0" err="1" smtClean="0">
                <a:latin typeface="Georgia" pitchFamily="18" charset="0"/>
              </a:rPr>
              <a:t>aSb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abaSb</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smtClean="0">
                <a:latin typeface="Georgia" pitchFamily="18" charset="0"/>
              </a:rPr>
              <a:t>aba</a:t>
            </a:r>
            <a:r>
              <a:rPr lang="en-US" sz="2400" dirty="0" err="1" smtClean="0">
                <a:latin typeface="Georgia" pitchFamily="18" charset="0"/>
                <a:sym typeface="Symbol"/>
              </a:rPr>
              <a:t></a:t>
            </a:r>
            <a:r>
              <a:rPr lang="en-US" sz="2400" dirty="0" err="1" smtClean="0">
                <a:latin typeface="Georgia" pitchFamily="18" charset="0"/>
              </a:rPr>
              <a:t>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090613" lvl="2"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a:t>
            </a:r>
            <a:endParaRPr lang="en-US" sz="2400" dirty="0">
              <a:latin typeface="Georgia" pitchFamily="18" charset="0"/>
            </a:endParaRPr>
          </a:p>
        </p:txBody>
      </p:sp>
    </p:spTree>
    <p:extLst>
      <p:ext uri="{BB962C8B-B14F-4D97-AF65-F5344CB8AC3E}">
        <p14:creationId xmlns:p14="http://schemas.microsoft.com/office/powerpoint/2010/main" val="14182894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3" name="Rectangle 2"/>
          <p:cNvSpPr/>
          <p:nvPr/>
        </p:nvSpPr>
        <p:spPr>
          <a:xfrm>
            <a:off x="0" y="773159"/>
            <a:ext cx="9144000" cy="6209392"/>
          </a:xfrm>
          <a:prstGeom prst="rect">
            <a:avLst/>
          </a:prstGeom>
        </p:spPr>
        <p:txBody>
          <a:bodyPr wrap="square">
            <a:spAutoFit/>
          </a:bodyPr>
          <a:lstStyle/>
          <a:p>
            <a:pPr marL="176213" algn="just">
              <a:lnSpc>
                <a:spcPct val="125000"/>
              </a:lnSpc>
            </a:pPr>
            <a:r>
              <a:rPr lang="en-US" sz="2400" dirty="0">
                <a:latin typeface="Georgia" pitchFamily="18" charset="0"/>
              </a:rPr>
              <a:t>LMD2</a:t>
            </a: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aSSb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aSSb</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a:t>
            </a:r>
            <a:r>
              <a:rPr lang="en-US" sz="2400" dirty="0">
                <a:latin typeface="Georgia" pitchFamily="18" charset="0"/>
                <a:sym typeface="Symbol"/>
              </a:rPr>
              <a:t>  </a:t>
            </a:r>
            <a:r>
              <a:rPr lang="en-US" sz="2400" dirty="0" err="1" smtClean="0">
                <a:latin typeface="Georgia" pitchFamily="18" charset="0"/>
              </a:rPr>
              <a:t>Sb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a:t>
            </a:r>
            <a:r>
              <a:rPr lang="en-US" sz="2400" dirty="0">
                <a:latin typeface="Georgia" pitchFamily="18" charset="0"/>
              </a:rPr>
              <a:t>		</a:t>
            </a: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abSSab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bSSa</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smtClean="0">
                <a:latin typeface="Georgia" pitchFamily="18" charset="0"/>
              </a:rPr>
              <a:t>ab</a:t>
            </a:r>
            <a:r>
              <a:rPr lang="en-US" sz="2400" dirty="0">
                <a:latin typeface="Georgia" pitchFamily="18" charset="0"/>
                <a:sym typeface="Symbol"/>
              </a:rPr>
              <a:t>  </a:t>
            </a:r>
            <a:r>
              <a:rPr lang="en-US" sz="2400" dirty="0" smtClean="0">
                <a:latin typeface="Georgia" pitchFamily="18" charset="0"/>
              </a:rPr>
              <a:t>Sab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abSab</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smtClean="0">
                <a:latin typeface="Georgia" pitchFamily="18" charset="0"/>
              </a:rPr>
              <a:t>ab</a:t>
            </a:r>
            <a:r>
              <a:rPr lang="en-US" sz="2400" dirty="0">
                <a:latin typeface="Georgia" pitchFamily="18" charset="0"/>
                <a:sym typeface="Symbol"/>
              </a:rPr>
              <a:t>  </a:t>
            </a:r>
            <a:r>
              <a:rPr lang="en-US" sz="2400" dirty="0" err="1" smtClean="0">
                <a:latin typeface="Georgia" pitchFamily="18" charset="0"/>
              </a:rPr>
              <a:t>ab</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sym typeface="Symbol"/>
              </a:rPr>
              <a:t></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a:t>
            </a:r>
            <a:endParaRPr lang="en-US" sz="2400" dirty="0">
              <a:latin typeface="Georgia" pitchFamily="18" charset="0"/>
            </a:endParaRPr>
          </a:p>
          <a:p>
            <a:pPr marL="176213" algn="just">
              <a:lnSpc>
                <a:spcPct val="125000"/>
              </a:lnSpc>
              <a:spcBef>
                <a:spcPts val="900"/>
              </a:spcBef>
            </a:pPr>
            <a:r>
              <a:rPr lang="en-US" sz="2400" dirty="0">
                <a:latin typeface="Georgia" pitchFamily="18" charset="0"/>
              </a:rPr>
              <a:t>Here we derived the string </a:t>
            </a:r>
            <a:r>
              <a:rPr lang="en-US" sz="2400" dirty="0" err="1">
                <a:latin typeface="Georgia" pitchFamily="18" charset="0"/>
              </a:rPr>
              <a:t>abab</a:t>
            </a:r>
            <a:r>
              <a:rPr lang="en-US" sz="2400" dirty="0">
                <a:latin typeface="Georgia" pitchFamily="18" charset="0"/>
              </a:rPr>
              <a:t> using LMD in two different ways and hence, string is ambiguous.</a:t>
            </a:r>
          </a:p>
        </p:txBody>
      </p:sp>
    </p:spTree>
    <p:extLst>
      <p:ext uri="{BB962C8B-B14F-4D97-AF65-F5344CB8AC3E}">
        <p14:creationId xmlns:p14="http://schemas.microsoft.com/office/powerpoint/2010/main" val="21050485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Implementation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124744"/>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3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Role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754023"/>
            <a:ext cx="9144000" cy="6247864"/>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The lexical analyzer and parser are together in the same pass, the lexical analyzer act as a subroutine, which is called by the parser whenever it needs a new token.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lexical analyzer returns to the parser a representation of the token it has found.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representation is an integer code if the token is a simple construct such as left parenthesis.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representation is a pair consisting of an integer code and a pointer to a table if the token is a more complex element such as identifier or constant.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integer code gives the token type, the pointer to the value of that token.</a:t>
            </a:r>
          </a:p>
        </p:txBody>
      </p:sp>
    </p:spTree>
    <p:extLst>
      <p:ext uri="{BB962C8B-B14F-4D97-AF65-F5344CB8AC3E}">
        <p14:creationId xmlns:p14="http://schemas.microsoft.com/office/powerpoint/2010/main" val="1353075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4555093"/>
          </a:xfrm>
          <a:prstGeom prst="rect">
            <a:avLst/>
          </a:prstGeom>
        </p:spPr>
        <p:txBody>
          <a:bodyPr wrap="square">
            <a:spAutoFit/>
          </a:bodyPr>
          <a:lstStyle/>
          <a:p>
            <a:pPr marL="717550" indent="-541338" algn="just">
              <a:lnSpc>
                <a:spcPct val="125000"/>
              </a:lnSpc>
              <a:spcBef>
                <a:spcPts val="1200"/>
              </a:spcBef>
              <a:buFont typeface="Wingdings" pitchFamily="2" charset="2"/>
              <a:buChar char="Ø"/>
            </a:pPr>
            <a:r>
              <a:rPr lang="en-US" sz="2400" dirty="0">
                <a:latin typeface="Georgia" pitchFamily="18" charset="0"/>
              </a:rPr>
              <a:t>A notation for the syntactic structure of programming language is called as </a:t>
            </a:r>
            <a:r>
              <a:rPr lang="en-US" sz="2400" b="1" dirty="0">
                <a:solidFill>
                  <a:srgbClr val="002060"/>
                </a:solidFill>
                <a:latin typeface="Georgia" pitchFamily="18" charset="0"/>
              </a:rPr>
              <a:t>context free grammar </a:t>
            </a:r>
            <a:r>
              <a:rPr lang="en-US" sz="2400" dirty="0">
                <a:latin typeface="Georgia" pitchFamily="18" charset="0"/>
              </a:rPr>
              <a:t>or simply </a:t>
            </a:r>
            <a:r>
              <a:rPr lang="en-US" sz="2400" dirty="0" smtClean="0">
                <a:latin typeface="Georgia" pitchFamily="18" charset="0"/>
              </a:rPr>
              <a:t>grammar.</a:t>
            </a:r>
          </a:p>
          <a:p>
            <a:pPr marL="717550" indent="-541338"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context free grammar consist of a set of Non-terminals, a set of Terminals, a set if production and a single set of start symbol from the set of non-terminals. </a:t>
            </a:r>
            <a:endParaRPr lang="en-US" sz="2400" dirty="0" smtClean="0">
              <a:latin typeface="Georgia" pitchFamily="18" charset="0"/>
            </a:endParaRPr>
          </a:p>
          <a:p>
            <a:pPr marL="717550" indent="-541338"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non-terminal is a grammar can be thought of as a variable because during the course of parsing a grammar, the non-terminals get changed. </a:t>
            </a:r>
            <a:endParaRPr lang="en-US" sz="2400" dirty="0" smtClean="0">
              <a:latin typeface="Georgia" pitchFamily="18" charset="0"/>
            </a:endParaRPr>
          </a:p>
        </p:txBody>
      </p:sp>
    </p:spTree>
    <p:extLst>
      <p:ext uri="{BB962C8B-B14F-4D97-AF65-F5344CB8AC3E}">
        <p14:creationId xmlns:p14="http://schemas.microsoft.com/office/powerpoint/2010/main" val="471620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3631763"/>
          </a:xfrm>
          <a:prstGeom prst="rect">
            <a:avLst/>
          </a:prstGeom>
        </p:spPr>
        <p:txBody>
          <a:bodyPr wrap="square">
            <a:spAutoFit/>
          </a:bodyPr>
          <a:lstStyle/>
          <a:p>
            <a:pPr marL="717550" indent="-541338" algn="just">
              <a:lnSpc>
                <a:spcPct val="125000"/>
              </a:lnSpc>
              <a:spcBef>
                <a:spcPts val="1200"/>
              </a:spcBef>
              <a:buFont typeface="Wingdings" pitchFamily="2" charset="2"/>
              <a:buChar char="Ø"/>
            </a:pPr>
            <a:r>
              <a:rPr lang="en-US" sz="2400" dirty="0" smtClean="0">
                <a:latin typeface="Georgia" pitchFamily="18" charset="0"/>
              </a:rPr>
              <a:t>The terminal symbol can be thought of constant in a context free grammar as the terminal symbol cannot be changed. This language consists of all strings of terminal symbols that can be formed using the rules of the grammar. The language of the grammar G is referred as L(G). </a:t>
            </a:r>
          </a:p>
          <a:p>
            <a:pPr marL="717550" indent="-541338" algn="just">
              <a:lnSpc>
                <a:spcPct val="125000"/>
              </a:lnSpc>
              <a:spcBef>
                <a:spcPts val="1200"/>
              </a:spcBef>
              <a:buFont typeface="Wingdings" pitchFamily="2" charset="2"/>
              <a:buChar char="Ø"/>
            </a:pPr>
            <a:r>
              <a:rPr lang="en-US" sz="2400" dirty="0" smtClean="0">
                <a:latin typeface="Georgia" pitchFamily="18" charset="0"/>
              </a:rPr>
              <a:t>A context free grammar G is defined as</a:t>
            </a:r>
          </a:p>
          <a:p>
            <a:pPr marL="176212" algn="just">
              <a:lnSpc>
                <a:spcPct val="125000"/>
              </a:lnSpc>
              <a:spcBef>
                <a:spcPts val="1200"/>
              </a:spcBef>
            </a:pPr>
            <a:r>
              <a:rPr lang="en-US" sz="2400" dirty="0" smtClean="0">
                <a:latin typeface="Georgia" pitchFamily="18" charset="0"/>
              </a:rPr>
              <a:t>			G </a:t>
            </a:r>
            <a:r>
              <a:rPr lang="en-US" sz="2400" dirty="0">
                <a:latin typeface="Georgia" pitchFamily="18" charset="0"/>
              </a:rPr>
              <a:t>= (V, T, P, S)</a:t>
            </a:r>
          </a:p>
        </p:txBody>
      </p:sp>
    </p:spTree>
    <p:extLst>
      <p:ext uri="{BB962C8B-B14F-4D97-AF65-F5344CB8AC3E}">
        <p14:creationId xmlns:p14="http://schemas.microsoft.com/office/powerpoint/2010/main" val="27265708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4093428"/>
          </a:xfrm>
          <a:prstGeom prst="rect">
            <a:avLst/>
          </a:prstGeom>
        </p:spPr>
        <p:txBody>
          <a:bodyPr wrap="square">
            <a:spAutoFit/>
          </a:bodyPr>
          <a:lstStyle/>
          <a:p>
            <a:pPr marL="176212" algn="just">
              <a:lnSpc>
                <a:spcPct val="125000"/>
              </a:lnSpc>
              <a:spcBef>
                <a:spcPts val="1200"/>
              </a:spcBef>
            </a:pPr>
            <a:r>
              <a:rPr lang="en-US" sz="2400" dirty="0">
                <a:latin typeface="Georgia" pitchFamily="18" charset="0"/>
              </a:rPr>
              <a:t>Where,</a:t>
            </a:r>
          </a:p>
          <a:p>
            <a:pPr marL="176212" algn="just">
              <a:lnSpc>
                <a:spcPct val="125000"/>
              </a:lnSpc>
              <a:spcBef>
                <a:spcPts val="1200"/>
              </a:spcBef>
            </a:pPr>
            <a:r>
              <a:rPr lang="en-US" sz="2400" dirty="0">
                <a:latin typeface="Georgia" pitchFamily="18" charset="0"/>
              </a:rPr>
              <a:t>V- Finite set of Non-terminals i.e. variables. Non-terminals symbols are syntactic variables or syntactic category that denotes the set of strings. These set of strings help to define the language generated by the grammar.</a:t>
            </a:r>
          </a:p>
          <a:p>
            <a:pPr marL="176212" algn="just">
              <a:lnSpc>
                <a:spcPct val="125000"/>
              </a:lnSpc>
              <a:spcBef>
                <a:spcPts val="1200"/>
              </a:spcBef>
            </a:pPr>
            <a:r>
              <a:rPr lang="en-US" sz="2400" dirty="0">
                <a:latin typeface="Georgia" pitchFamily="18" charset="0"/>
              </a:rPr>
              <a:t>T- Finite set of Terminals. Terminals are the basic symbols from which strings are formed. The word “token” is a synonym for terminal</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417976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3939540"/>
          </a:xfrm>
          <a:prstGeom prst="rect">
            <a:avLst/>
          </a:prstGeom>
        </p:spPr>
        <p:txBody>
          <a:bodyPr wrap="square">
            <a:spAutoFit/>
          </a:bodyPr>
          <a:lstStyle/>
          <a:p>
            <a:pPr marL="176212" algn="just">
              <a:lnSpc>
                <a:spcPct val="125000"/>
              </a:lnSpc>
              <a:spcBef>
                <a:spcPts val="1200"/>
              </a:spcBef>
            </a:pPr>
            <a:r>
              <a:rPr lang="en-US" sz="2400" dirty="0" smtClean="0">
                <a:latin typeface="Georgia" pitchFamily="18" charset="0"/>
              </a:rPr>
              <a:t>P- </a:t>
            </a:r>
            <a:r>
              <a:rPr lang="en-US" sz="2400" dirty="0">
                <a:latin typeface="Georgia" pitchFamily="18" charset="0"/>
              </a:rPr>
              <a:t>Finite set of productions. The productions of the grammar are rewriting rules that specify the manner in which the terminals and non-terminals can be combined to form strings. Each production consists of non-terminals, followed by an arrow, followed by a string of non-terminals and terminals.</a:t>
            </a:r>
          </a:p>
          <a:p>
            <a:pPr marL="176212" algn="just">
              <a:lnSpc>
                <a:spcPct val="125000"/>
              </a:lnSpc>
              <a:spcBef>
                <a:spcPts val="1200"/>
              </a:spcBef>
            </a:pPr>
            <a:r>
              <a:rPr lang="en-US" sz="2400" dirty="0">
                <a:latin typeface="Georgia" pitchFamily="18" charset="0"/>
              </a:rPr>
              <a:t>S- Is the unique start symbol. In a grammar, one non-terminal is distinguished as the start symbol and the set of strings denoted by it is the language defined by the grammar.</a:t>
            </a:r>
          </a:p>
        </p:txBody>
      </p:sp>
    </p:spTree>
    <p:extLst>
      <p:ext uri="{BB962C8B-B14F-4D97-AF65-F5344CB8AC3E}">
        <p14:creationId xmlns:p14="http://schemas.microsoft.com/office/powerpoint/2010/main" val="34619626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3939540"/>
          </a:xfrm>
          <a:prstGeom prst="rect">
            <a:avLst/>
          </a:prstGeom>
        </p:spPr>
        <p:txBody>
          <a:bodyPr wrap="square">
            <a:spAutoFit/>
          </a:bodyPr>
          <a:lstStyle/>
          <a:p>
            <a:pPr marL="176212" algn="just">
              <a:lnSpc>
                <a:spcPct val="125000"/>
              </a:lnSpc>
              <a:spcBef>
                <a:spcPts val="1200"/>
              </a:spcBef>
            </a:pPr>
            <a:r>
              <a:rPr lang="en-US" sz="2400" dirty="0">
                <a:solidFill>
                  <a:srgbClr val="002060"/>
                </a:solidFill>
                <a:latin typeface="Georgia" pitchFamily="18" charset="0"/>
              </a:rPr>
              <a:t>Notational Conventions</a:t>
            </a:r>
          </a:p>
          <a:p>
            <a:pPr marL="176212" algn="just">
              <a:lnSpc>
                <a:spcPct val="125000"/>
              </a:lnSpc>
              <a:spcBef>
                <a:spcPts val="1200"/>
              </a:spcBef>
            </a:pPr>
            <a:r>
              <a:rPr lang="en-US" sz="2400" dirty="0" smtClean="0">
                <a:latin typeface="Georgia" pitchFamily="18" charset="0"/>
              </a:rPr>
              <a:t>1)   These </a:t>
            </a:r>
            <a:r>
              <a:rPr lang="en-US" sz="2400" dirty="0">
                <a:latin typeface="Georgia" pitchFamily="18" charset="0"/>
              </a:rPr>
              <a:t>symbols are generally referred as non-terminals</a:t>
            </a:r>
          </a:p>
          <a:p>
            <a:pPr marL="1081088" indent="-457200" algn="just">
              <a:lnSpc>
                <a:spcPct val="125000"/>
              </a:lnSpc>
              <a:spcBef>
                <a:spcPts val="1200"/>
              </a:spcBef>
              <a:buFont typeface="+mj-lt"/>
              <a:buAutoNum type="alphaLcParenR"/>
              <a:tabLst>
                <a:tab pos="1163638" algn="l"/>
              </a:tabLst>
            </a:pPr>
            <a:r>
              <a:rPr lang="en-US" sz="2400" dirty="0" smtClean="0">
                <a:latin typeface="Georgia" pitchFamily="18" charset="0"/>
              </a:rPr>
              <a:t>Lower-case </a:t>
            </a:r>
            <a:r>
              <a:rPr lang="en-US" sz="2400" dirty="0">
                <a:latin typeface="Georgia" pitchFamily="18" charset="0"/>
              </a:rPr>
              <a:t>names such as expression, statement, operator etc.</a:t>
            </a:r>
          </a:p>
          <a:p>
            <a:pPr marL="1081088" indent="-457200" algn="just">
              <a:lnSpc>
                <a:spcPct val="125000"/>
              </a:lnSpc>
              <a:spcBef>
                <a:spcPts val="1200"/>
              </a:spcBef>
              <a:buFont typeface="+mj-lt"/>
              <a:buAutoNum type="alphaLcParenR"/>
              <a:tabLst>
                <a:tab pos="1163638" algn="l"/>
              </a:tabLst>
            </a:pPr>
            <a:r>
              <a:rPr lang="en-US" sz="2400" dirty="0" smtClean="0">
                <a:latin typeface="Georgia" pitchFamily="18" charset="0"/>
              </a:rPr>
              <a:t>Italic </a:t>
            </a:r>
            <a:r>
              <a:rPr lang="en-US" sz="2400" dirty="0">
                <a:latin typeface="Georgia" pitchFamily="18" charset="0"/>
              </a:rPr>
              <a:t>capital letters near the beginning of the alphabet</a:t>
            </a:r>
          </a:p>
          <a:p>
            <a:pPr marL="1081088" indent="-457200" algn="just">
              <a:lnSpc>
                <a:spcPct val="125000"/>
              </a:lnSpc>
              <a:spcBef>
                <a:spcPts val="1200"/>
              </a:spcBef>
              <a:buFont typeface="+mj-lt"/>
              <a:buAutoNum type="alphaLcParenR"/>
              <a:tabLst>
                <a:tab pos="1163638" algn="l"/>
              </a:tabLst>
            </a:pPr>
            <a:r>
              <a:rPr lang="en-US" sz="2400" dirty="0" smtClean="0">
                <a:latin typeface="Georgia" pitchFamily="18" charset="0"/>
              </a:rPr>
              <a:t>The </a:t>
            </a:r>
            <a:r>
              <a:rPr lang="en-US" sz="2400" dirty="0">
                <a:latin typeface="Georgia" pitchFamily="18" charset="0"/>
              </a:rPr>
              <a:t>letter S, which when it appears, is usually the start symbol</a:t>
            </a:r>
          </a:p>
        </p:txBody>
      </p:sp>
    </p:spTree>
    <p:extLst>
      <p:ext uri="{BB962C8B-B14F-4D97-AF65-F5344CB8AC3E}">
        <p14:creationId xmlns:p14="http://schemas.microsoft.com/office/powerpoint/2010/main" val="438575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4247317"/>
          </a:xfrm>
          <a:prstGeom prst="rect">
            <a:avLst/>
          </a:prstGeom>
        </p:spPr>
        <p:txBody>
          <a:bodyPr wrap="square">
            <a:spAutoFit/>
          </a:bodyPr>
          <a:lstStyle/>
          <a:p>
            <a:pPr marL="176212" algn="just">
              <a:lnSpc>
                <a:spcPct val="125000"/>
              </a:lnSpc>
              <a:spcBef>
                <a:spcPts val="1200"/>
              </a:spcBef>
            </a:pPr>
            <a:r>
              <a:rPr lang="en-US" sz="2400" dirty="0">
                <a:solidFill>
                  <a:srgbClr val="002060"/>
                </a:solidFill>
                <a:latin typeface="Georgia" pitchFamily="18" charset="0"/>
              </a:rPr>
              <a:t>Notational Conventions</a:t>
            </a:r>
          </a:p>
          <a:p>
            <a:pPr marL="176212" algn="just">
              <a:lnSpc>
                <a:spcPct val="125000"/>
              </a:lnSpc>
              <a:spcBef>
                <a:spcPts val="1200"/>
              </a:spcBef>
            </a:pPr>
            <a:r>
              <a:rPr lang="en-US" sz="2400" dirty="0" smtClean="0">
                <a:latin typeface="Georgia" pitchFamily="18" charset="0"/>
              </a:rPr>
              <a:t>2)   These </a:t>
            </a:r>
            <a:r>
              <a:rPr lang="en-US" sz="2400" dirty="0">
                <a:latin typeface="Georgia" pitchFamily="18" charset="0"/>
              </a:rPr>
              <a:t>symbols are</a:t>
            </a:r>
          </a:p>
          <a:p>
            <a:pPr marL="1257300" indent="-539750" algn="just">
              <a:lnSpc>
                <a:spcPct val="125000"/>
              </a:lnSpc>
              <a:spcBef>
                <a:spcPts val="1200"/>
              </a:spcBef>
              <a:buFont typeface="+mj-lt"/>
              <a:buAutoNum type="alphaLcParenR"/>
            </a:pPr>
            <a:r>
              <a:rPr lang="en-US" sz="2400" dirty="0" smtClean="0">
                <a:latin typeface="Georgia" pitchFamily="18" charset="0"/>
              </a:rPr>
              <a:t>Single </a:t>
            </a:r>
            <a:r>
              <a:rPr lang="en-US" sz="2400" dirty="0">
                <a:latin typeface="Georgia" pitchFamily="18" charset="0"/>
              </a:rPr>
              <a:t>lower-case letters a, b, c, …….</a:t>
            </a:r>
          </a:p>
          <a:p>
            <a:pPr marL="1257300" indent="-539750" algn="just">
              <a:lnSpc>
                <a:spcPct val="125000"/>
              </a:lnSpc>
              <a:spcBef>
                <a:spcPts val="1200"/>
              </a:spcBef>
              <a:buFont typeface="+mj-lt"/>
              <a:buAutoNum type="alphaLcParenR"/>
            </a:pPr>
            <a:r>
              <a:rPr lang="en-US" sz="2400" dirty="0" smtClean="0">
                <a:latin typeface="Georgia" pitchFamily="18" charset="0"/>
              </a:rPr>
              <a:t>Operator </a:t>
            </a:r>
            <a:r>
              <a:rPr lang="en-US" sz="2400" dirty="0">
                <a:latin typeface="Georgia" pitchFamily="18" charset="0"/>
              </a:rPr>
              <a:t>symbols such as +, -, *, /, etc.</a:t>
            </a:r>
          </a:p>
          <a:p>
            <a:pPr marL="1257300" indent="-539750" algn="just">
              <a:lnSpc>
                <a:spcPct val="125000"/>
              </a:lnSpc>
              <a:spcBef>
                <a:spcPts val="1200"/>
              </a:spcBef>
              <a:buFont typeface="+mj-lt"/>
              <a:buAutoNum type="alphaLcParenR"/>
            </a:pPr>
            <a:r>
              <a:rPr lang="en-US" sz="2400" dirty="0" smtClean="0">
                <a:latin typeface="Georgia" pitchFamily="18" charset="0"/>
              </a:rPr>
              <a:t>Punctuation </a:t>
            </a:r>
            <a:r>
              <a:rPr lang="en-US" sz="2400" dirty="0">
                <a:latin typeface="Georgia" pitchFamily="18" charset="0"/>
              </a:rPr>
              <a:t>symbols such as comma, parenthesis etc.</a:t>
            </a:r>
          </a:p>
          <a:p>
            <a:pPr marL="1257300" indent="-539750" algn="just">
              <a:lnSpc>
                <a:spcPct val="125000"/>
              </a:lnSpc>
              <a:spcBef>
                <a:spcPts val="1200"/>
              </a:spcBef>
              <a:buFont typeface="+mj-lt"/>
              <a:buAutoNum type="alphaLcParenR"/>
            </a:pPr>
            <a:r>
              <a:rPr lang="en-US" sz="2400" dirty="0" smtClean="0">
                <a:latin typeface="Georgia" pitchFamily="18" charset="0"/>
              </a:rPr>
              <a:t>The </a:t>
            </a:r>
            <a:r>
              <a:rPr lang="en-US" sz="2400" dirty="0">
                <a:latin typeface="Georgia" pitchFamily="18" charset="0"/>
              </a:rPr>
              <a:t>digits 0, 1, 2, 3, ………….., 8, 9</a:t>
            </a:r>
          </a:p>
          <a:p>
            <a:pPr marL="1257300" indent="-539750" algn="just">
              <a:lnSpc>
                <a:spcPct val="125000"/>
              </a:lnSpc>
              <a:spcBef>
                <a:spcPts val="1200"/>
              </a:spcBef>
              <a:buFont typeface="+mj-lt"/>
              <a:buAutoNum type="alphaLcParenR"/>
            </a:pPr>
            <a:r>
              <a:rPr lang="en-US" sz="2400" dirty="0" smtClean="0">
                <a:latin typeface="Georgia" pitchFamily="18" charset="0"/>
              </a:rPr>
              <a:t>The </a:t>
            </a:r>
            <a:r>
              <a:rPr lang="en-US" sz="2400" dirty="0">
                <a:latin typeface="Georgia" pitchFamily="18" charset="0"/>
              </a:rPr>
              <a:t>boldface strings such as id or if</a:t>
            </a:r>
          </a:p>
        </p:txBody>
      </p:sp>
    </p:spTree>
    <p:extLst>
      <p:ext uri="{BB962C8B-B14F-4D97-AF65-F5344CB8AC3E}">
        <p14:creationId xmlns:p14="http://schemas.microsoft.com/office/powerpoint/2010/main" val="389307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p:sp>
        <p:nvSpPr>
          <p:cNvPr id="3" name="Rectangle 2"/>
          <p:cNvSpPr/>
          <p:nvPr/>
        </p:nvSpPr>
        <p:spPr>
          <a:xfrm>
            <a:off x="0" y="918582"/>
            <a:ext cx="9144000" cy="4049250"/>
          </a:xfrm>
          <a:prstGeom prst="rect">
            <a:avLst/>
          </a:prstGeom>
        </p:spPr>
        <p:txBody>
          <a:bodyPr wrap="square">
            <a:spAutoFit/>
          </a:bodyPr>
          <a:lstStyle/>
          <a:p>
            <a:pPr marL="623888" indent="-449263" algn="just">
              <a:lnSpc>
                <a:spcPct val="125000"/>
              </a:lnSpc>
              <a:spcBef>
                <a:spcPts val="1200"/>
              </a:spcBef>
            </a:pPr>
            <a:r>
              <a:rPr lang="en-US" sz="2400" dirty="0" smtClean="0">
                <a:latin typeface="Georgia" pitchFamily="18" charset="0"/>
              </a:rPr>
              <a:t>3)  Capital </a:t>
            </a:r>
            <a:r>
              <a:rPr lang="en-US" sz="2400" dirty="0">
                <a:latin typeface="Georgia" pitchFamily="18" charset="0"/>
              </a:rPr>
              <a:t>symbols near the end of the alphabets, mainly X, Y, Z represent grammar symbols that is either terminals or non-terminals</a:t>
            </a:r>
          </a:p>
          <a:p>
            <a:pPr marL="623888" indent="-449263" algn="just">
              <a:lnSpc>
                <a:spcPct val="125000"/>
              </a:lnSpc>
              <a:spcBef>
                <a:spcPts val="1200"/>
              </a:spcBef>
            </a:pPr>
            <a:r>
              <a:rPr lang="en-US" sz="2400" dirty="0" smtClean="0">
                <a:latin typeface="Georgia" pitchFamily="18" charset="0"/>
              </a:rPr>
              <a:t>4)  Small </a:t>
            </a:r>
            <a:r>
              <a:rPr lang="en-US" sz="2400" dirty="0">
                <a:latin typeface="Georgia" pitchFamily="18" charset="0"/>
              </a:rPr>
              <a:t>letters near the end of the alphabet, mainly u, v, ….. z represents strings of terminals.</a:t>
            </a:r>
          </a:p>
          <a:p>
            <a:pPr marL="623888" indent="-449263" algn="just">
              <a:lnSpc>
                <a:spcPct val="125000"/>
              </a:lnSpc>
              <a:spcBef>
                <a:spcPts val="1200"/>
              </a:spcBef>
            </a:pPr>
            <a:r>
              <a:rPr lang="en-US" sz="2400" dirty="0" smtClean="0">
                <a:latin typeface="Georgia" pitchFamily="18" charset="0"/>
              </a:rPr>
              <a:t>5)  Lower-case </a:t>
            </a:r>
            <a:r>
              <a:rPr lang="en-US" sz="2400" dirty="0">
                <a:latin typeface="Georgia" pitchFamily="18" charset="0"/>
              </a:rPr>
              <a:t>Greek letters indicates that there is a single non-terminal. ‘A’ which is present on the left side of the arrow and a string of grammar symbols ? to the right side of the arrow.</a:t>
            </a:r>
          </a:p>
        </p:txBody>
      </p:sp>
    </p:spTree>
    <p:extLst>
      <p:ext uri="{BB962C8B-B14F-4D97-AF65-F5344CB8AC3E}">
        <p14:creationId xmlns:p14="http://schemas.microsoft.com/office/powerpoint/2010/main" val="40336220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Context Free Grammar</a:t>
            </a:r>
            <a:endParaRPr lang="en-IN" sz="3200" b="1" i="1" dirty="0">
              <a:solidFill>
                <a:srgbClr val="E60000"/>
              </a:solidFill>
              <a:latin typeface="Bookman Old Style"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0" y="918582"/>
                <a:ext cx="9144000" cy="6555641"/>
              </a:xfrm>
              <a:prstGeom prst="rect">
                <a:avLst/>
              </a:prstGeom>
            </p:spPr>
            <p:txBody>
              <a:bodyPr wrap="square">
                <a:spAutoFit/>
              </a:bodyPr>
              <a:lstStyle/>
              <a:p>
                <a:pPr marL="623888" indent="-449263" algn="just">
                  <a:lnSpc>
                    <a:spcPct val="125000"/>
                  </a:lnSpc>
                  <a:spcBef>
                    <a:spcPts val="1200"/>
                  </a:spcBef>
                </a:pPr>
                <a:r>
                  <a:rPr lang="en-US" sz="2400" dirty="0" smtClean="0">
                    <a:latin typeface="Georgia" pitchFamily="18" charset="0"/>
                  </a:rPr>
                  <a:t>6</a:t>
                </a:r>
                <a:r>
                  <a:rPr lang="en-US" sz="2400" dirty="0">
                    <a:latin typeface="Georgia" pitchFamily="18" charset="0"/>
                  </a:rPr>
                  <a:t>)	If A </a:t>
                </a:r>
                <a:r>
                  <a:rPr lang="en-US" sz="2400" dirty="0" smtClean="0">
                    <a:latin typeface="Georgia" pitchFamily="18" charset="0"/>
                    <a:sym typeface="Symbol"/>
                  </a:rPr>
                  <a:t></a:t>
                </a:r>
                <a14:m>
                  <m:oMath xmlns:m="http://schemas.openxmlformats.org/officeDocument/2006/math">
                    <m:r>
                      <a:rPr lang="en-IN" sz="2400" b="0" i="0" smtClean="0">
                        <a:latin typeface="Cambria Math"/>
                        <a:sym typeface="Symbol"/>
                      </a:rPr>
                      <m:t> </m:t>
                    </m:r>
                    <m:sSub>
                      <m:sSubPr>
                        <m:ctrlPr>
                          <a:rPr lang="en-US" sz="2400" i="1" smtClean="0">
                            <a:latin typeface="Cambria Math"/>
                            <a:sym typeface="Symbol"/>
                          </a:rPr>
                        </m:ctrlPr>
                      </m:sSubPr>
                      <m:e>
                        <m:r>
                          <a:rPr lang="en-US" sz="2400" i="1" smtClean="0">
                            <a:latin typeface="Cambria Math"/>
                            <a:ea typeface="Cambria Math"/>
                            <a:sym typeface="Symbol"/>
                          </a:rPr>
                          <m:t>∝</m:t>
                        </m:r>
                      </m:e>
                      <m:sub>
                        <m:r>
                          <a:rPr lang="en-IN" sz="2400" b="0" i="1" smtClean="0">
                            <a:latin typeface="Cambria Math"/>
                            <a:sym typeface="Symbol"/>
                          </a:rPr>
                          <m:t>1</m:t>
                        </m:r>
                      </m:sub>
                    </m:sSub>
                  </m:oMath>
                </a14:m>
                <a:r>
                  <a:rPr lang="en-US" sz="2400" dirty="0" smtClean="0">
                    <a:latin typeface="Georgia" pitchFamily="18" charset="0"/>
                  </a:rPr>
                  <a:t>, </a:t>
                </a:r>
                <a:r>
                  <a:rPr lang="en-US" sz="2400" dirty="0">
                    <a:latin typeface="Georgia" pitchFamily="18" charset="0"/>
                  </a:rPr>
                  <a:t>A </a:t>
                </a:r>
                <a:r>
                  <a:rPr lang="en-US" sz="2400" dirty="0" smtClean="0">
                    <a:latin typeface="Georgia" pitchFamily="18" charset="0"/>
                    <a:sym typeface="Symbol"/>
                  </a:rPr>
                  <a:t>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2</m:t>
                        </m:r>
                      </m:sub>
                    </m:sSub>
                  </m:oMath>
                </a14:m>
                <a:r>
                  <a:rPr lang="en-US" sz="2400" dirty="0" smtClean="0">
                    <a:latin typeface="Georgia" pitchFamily="18" charset="0"/>
                  </a:rPr>
                  <a:t>, </a:t>
                </a:r>
                <a:r>
                  <a:rPr lang="en-US" sz="2400" dirty="0">
                    <a:latin typeface="Georgia" pitchFamily="18" charset="0"/>
                  </a:rPr>
                  <a:t>A </a:t>
                </a:r>
                <a:r>
                  <a:rPr lang="en-US" sz="2400" dirty="0" smtClean="0">
                    <a:latin typeface="Georgia" pitchFamily="18" charset="0"/>
                    <a:sym typeface="Symbol"/>
                  </a:rPr>
                  <a:t>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𝑘</m:t>
                        </m:r>
                      </m:sub>
                    </m:sSub>
                  </m:oMath>
                </a14:m>
                <a:r>
                  <a:rPr lang="en-US" sz="2400" dirty="0" smtClean="0">
                    <a:latin typeface="Georgia" pitchFamily="18" charset="0"/>
                  </a:rPr>
                  <a:t>, </a:t>
                </a:r>
                <a:r>
                  <a:rPr lang="en-US" sz="2400" dirty="0">
                    <a:latin typeface="Georgia" pitchFamily="18" charset="0"/>
                  </a:rPr>
                  <a:t>are all productions with A on the left (called as the A productions), we may write A </a:t>
                </a:r>
                <a:r>
                  <a:rPr lang="en-US" sz="2400" dirty="0">
                    <a:latin typeface="Georgia" pitchFamily="18" charset="0"/>
                    <a:sym typeface="Symbol"/>
                  </a:rPr>
                  <a:t></a:t>
                </a:r>
                <a:r>
                  <a:rPr lang="en-US" sz="2400" dirty="0" smtClean="0">
                    <a:latin typeface="Georgia" pitchFamily="18" charset="0"/>
                  </a:rPr>
                  <a:t>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i="1">
                            <a:latin typeface="Cambria Math"/>
                            <a:sym typeface="Symbol"/>
                          </a:rPr>
                          <m:t>1</m:t>
                        </m:r>
                      </m:sub>
                    </m:sSub>
                  </m:oMath>
                </a14:m>
                <a:r>
                  <a:rPr lang="en-US" sz="2400" dirty="0" smtClean="0">
                    <a:latin typeface="Georgia" pitchFamily="18" charset="0"/>
                  </a:rPr>
                  <a:t> /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2</m:t>
                        </m:r>
                      </m:sub>
                    </m:sSub>
                  </m:oMath>
                </a14:m>
                <a:r>
                  <a:rPr lang="en-US" sz="2400" dirty="0" smtClean="0">
                    <a:latin typeface="Georgia" pitchFamily="18" charset="0"/>
                  </a:rPr>
                  <a:t> / </a:t>
                </a:r>
                <a:r>
                  <a:rPr lang="en-US" sz="2400" dirty="0">
                    <a:latin typeface="Georgia" pitchFamily="18" charset="0"/>
                  </a:rPr>
                  <a:t>…… </a:t>
                </a:r>
                <a:r>
                  <a:rPr lang="en-US" sz="2400" dirty="0" smtClean="0">
                    <a:latin typeface="Georgia" pitchFamily="18" charset="0"/>
                  </a:rPr>
                  <a:t>/</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𝑘</m:t>
                        </m:r>
                      </m:sub>
                    </m:sSub>
                  </m:oMath>
                </a14:m>
                <a:r>
                  <a:rPr lang="en-US" sz="2400" dirty="0" smtClean="0">
                    <a:latin typeface="Georgia" pitchFamily="18" charset="0"/>
                  </a:rPr>
                  <a:t>, </a:t>
                </a:r>
                <a:r>
                  <a:rPr lang="en-US" sz="2400" dirty="0">
                    <a:latin typeface="Georgia" pitchFamily="18" charset="0"/>
                  </a:rPr>
                  <a:t>and we say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i="1">
                            <a:latin typeface="Cambria Math"/>
                            <a:sym typeface="Symbol"/>
                          </a:rPr>
                          <m:t>1</m:t>
                        </m:r>
                      </m:sub>
                    </m:sSub>
                  </m:oMath>
                </a14:m>
                <a:r>
                  <a:rPr lang="en-US" sz="2400" dirty="0">
                    <a:latin typeface="Georgia" pitchFamily="18" charset="0"/>
                  </a:rPr>
                  <a:t>,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2</m:t>
                        </m:r>
                      </m:sub>
                    </m:sSub>
                  </m:oMath>
                </a14:m>
                <a:r>
                  <a:rPr lang="en-US" sz="2400" dirty="0">
                    <a:latin typeface="Georgia" pitchFamily="18" charset="0"/>
                  </a:rPr>
                  <a:t>, …… </a:t>
                </a:r>
                <a14:m>
                  <m:oMath xmlns:m="http://schemas.openxmlformats.org/officeDocument/2006/math">
                    <m:sSub>
                      <m:sSubPr>
                        <m:ctrlPr>
                          <a:rPr lang="en-US" sz="2400" i="1">
                            <a:latin typeface="Cambria Math"/>
                            <a:sym typeface="Symbol"/>
                          </a:rPr>
                        </m:ctrlPr>
                      </m:sSubPr>
                      <m:e>
                        <m:r>
                          <a:rPr lang="en-US" sz="2400" i="1">
                            <a:latin typeface="Cambria Math"/>
                            <a:ea typeface="Cambria Math"/>
                            <a:sym typeface="Symbol"/>
                          </a:rPr>
                          <m:t>∝</m:t>
                        </m:r>
                      </m:e>
                      <m:sub>
                        <m:r>
                          <a:rPr lang="en-IN" sz="2400" b="0" i="1" smtClean="0">
                            <a:latin typeface="Cambria Math"/>
                            <a:sym typeface="Symbol"/>
                          </a:rPr>
                          <m:t>𝑘</m:t>
                        </m:r>
                      </m:sub>
                    </m:sSub>
                  </m:oMath>
                </a14:m>
                <a:r>
                  <a:rPr lang="en-US" sz="2400" dirty="0">
                    <a:latin typeface="Georgia" pitchFamily="18" charset="0"/>
                  </a:rPr>
                  <a:t>, are the alternatives for A. </a:t>
                </a:r>
              </a:p>
              <a:p>
                <a:pPr marL="631825" indent="-457200" algn="just">
                  <a:lnSpc>
                    <a:spcPct val="125000"/>
                  </a:lnSpc>
                  <a:spcBef>
                    <a:spcPts val="1200"/>
                  </a:spcBef>
                  <a:buAutoNum type="arabicParenR" startAt="7"/>
                </a:pPr>
                <a:r>
                  <a:rPr lang="en-US" sz="2400" dirty="0" smtClean="0">
                    <a:latin typeface="Georgia" pitchFamily="18" charset="0"/>
                  </a:rPr>
                  <a:t>Unless </a:t>
                </a:r>
                <a:r>
                  <a:rPr lang="en-US" sz="2400" dirty="0">
                    <a:latin typeface="Georgia" pitchFamily="18" charset="0"/>
                  </a:rPr>
                  <a:t>otherwise stated, the left side of the first production is the start symbol</a:t>
                </a:r>
                <a:r>
                  <a:rPr lang="en-US" sz="2400" dirty="0" smtClean="0">
                    <a:latin typeface="Georgia" pitchFamily="18" charset="0"/>
                  </a:rPr>
                  <a:t>.</a:t>
                </a:r>
              </a:p>
              <a:p>
                <a:pPr marL="174625" algn="just">
                  <a:lnSpc>
                    <a:spcPct val="125000"/>
                  </a:lnSpc>
                  <a:spcBef>
                    <a:spcPts val="1200"/>
                  </a:spcBef>
                </a:pPr>
                <a:r>
                  <a:rPr lang="en-US" sz="2400" dirty="0">
                    <a:latin typeface="Georgia" pitchFamily="18" charset="0"/>
                  </a:rPr>
                  <a:t>Example- Using the above notations, we can write grammar as</a:t>
                </a:r>
              </a:p>
              <a:p>
                <a:pPr marL="174625" algn="just">
                  <a:lnSpc>
                    <a:spcPct val="125000"/>
                  </a:lnSpc>
                  <a:spcBef>
                    <a:spcPts val="12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EAE / (E) / id</a:t>
                </a:r>
              </a:p>
              <a:p>
                <a:pPr marL="174625" algn="just">
                  <a:lnSpc>
                    <a:spcPct val="125000"/>
                  </a:lnSpc>
                  <a:spcBef>
                    <a:spcPts val="1200"/>
                  </a:spcBef>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 | - | * | / | </a:t>
                </a:r>
                <a:r>
                  <a:rPr lang="en-US" sz="2400" dirty="0" smtClean="0">
                    <a:latin typeface="Georgia" pitchFamily="18" charset="0"/>
                    <a:sym typeface="Symbol"/>
                  </a:rPr>
                  <a:t></a:t>
                </a:r>
                <a:endParaRPr lang="en-US" sz="2400" dirty="0">
                  <a:latin typeface="Georgia" pitchFamily="18" charset="0"/>
                </a:endParaRPr>
              </a:p>
              <a:p>
                <a:pPr marL="174625" algn="just">
                  <a:lnSpc>
                    <a:spcPct val="125000"/>
                  </a:lnSpc>
                  <a:spcBef>
                    <a:spcPts val="1200"/>
                  </a:spcBef>
                </a:pPr>
                <a:r>
                  <a:rPr lang="en-US" sz="2400" dirty="0">
                    <a:latin typeface="Georgia" pitchFamily="18" charset="0"/>
                  </a:rPr>
                  <a:t>	From the above notational conventions, we say that E and A are the non-terminals, where E is the start symbol and remaining symbol are the terminals.</a:t>
                </a:r>
              </a:p>
              <a:p>
                <a:pPr marL="174625" algn="just">
                  <a:lnSpc>
                    <a:spcPct val="125000"/>
                  </a:lnSpc>
                  <a:spcBef>
                    <a:spcPts val="1200"/>
                  </a:spcBef>
                </a:pPr>
                <a:endParaRPr lang="en-US" sz="2400" dirty="0">
                  <a:latin typeface="Georgia"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0" y="918582"/>
                <a:ext cx="9144000" cy="6555641"/>
              </a:xfrm>
              <a:prstGeom prst="rect">
                <a:avLst/>
              </a:prstGeom>
              <a:blipFill rotWithShape="1">
                <a:blip r:embed="rId3"/>
                <a:stretch>
                  <a:fillRect t="-93" r="-1867" b="-558"/>
                </a:stretch>
              </a:blipFill>
            </p:spPr>
            <p:txBody>
              <a:bodyPr/>
              <a:lstStyle/>
              <a:p>
                <a:r>
                  <a:rPr lang="en-IN">
                    <a:noFill/>
                  </a:rPr>
                  <a:t> </a:t>
                </a:r>
              </a:p>
            </p:txBody>
          </p:sp>
        </mc:Fallback>
      </mc:AlternateContent>
    </p:spTree>
    <p:extLst>
      <p:ext uri="{BB962C8B-B14F-4D97-AF65-F5344CB8AC3E}">
        <p14:creationId xmlns:p14="http://schemas.microsoft.com/office/powerpoint/2010/main" val="5723370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918582"/>
            <a:ext cx="9144000" cy="4555093"/>
          </a:xfrm>
          <a:prstGeom prst="rect">
            <a:avLst/>
          </a:prstGeom>
        </p:spPr>
        <p:txBody>
          <a:bodyPr wrap="square">
            <a:spAutoFit/>
          </a:bodyPr>
          <a:lstStyle/>
          <a:p>
            <a:pPr marL="623888" indent="-449263" algn="just">
              <a:lnSpc>
                <a:spcPct val="125000"/>
              </a:lnSpc>
              <a:spcBef>
                <a:spcPts val="1200"/>
              </a:spcBef>
              <a:buFont typeface="Wingdings" pitchFamily="2" charset="2"/>
              <a:buChar char="Ø"/>
            </a:pPr>
            <a:r>
              <a:rPr lang="en-US" sz="2400" dirty="0">
                <a:latin typeface="Georgia" pitchFamily="18" charset="0"/>
              </a:rPr>
              <a:t>A derivation in a grammar refers to the replacement of an instance of non-terminals in a given string by the right had side of that production rule, whose left hand side is the non-terminal to be </a:t>
            </a:r>
            <a:r>
              <a:rPr lang="en-US" sz="2400" dirty="0" smtClean="0">
                <a:latin typeface="Georgia" pitchFamily="18" charset="0"/>
              </a:rPr>
              <a:t>replaced.</a:t>
            </a:r>
          </a:p>
          <a:p>
            <a:pPr marL="623888" indent="-449263" algn="just">
              <a:lnSpc>
                <a:spcPct val="125000"/>
              </a:lnSpc>
              <a:spcBef>
                <a:spcPts val="1200"/>
              </a:spcBef>
              <a:buFont typeface="Wingdings" pitchFamily="2" charset="2"/>
              <a:buChar char="Ø"/>
            </a:pPr>
            <a:r>
              <a:rPr lang="en-US" sz="2400" dirty="0" smtClean="0">
                <a:latin typeface="Georgia" pitchFamily="18" charset="0"/>
              </a:rPr>
              <a:t>Derivation </a:t>
            </a:r>
            <a:r>
              <a:rPr lang="en-US" sz="2400" dirty="0">
                <a:latin typeface="Georgia" pitchFamily="18" charset="0"/>
              </a:rPr>
              <a:t>produces a new string from a given string; therefore derivation can be used repeatedly to obtain a new string from a given </a:t>
            </a:r>
            <a:r>
              <a:rPr lang="en-US" sz="2400" dirty="0" smtClean="0">
                <a:latin typeface="Georgia" pitchFamily="18" charset="0"/>
              </a:rPr>
              <a:t>string.</a:t>
            </a:r>
          </a:p>
          <a:p>
            <a:pPr marL="623888" indent="-449263" algn="just">
              <a:lnSpc>
                <a:spcPct val="125000"/>
              </a:lnSpc>
              <a:spcBef>
                <a:spcPts val="1200"/>
              </a:spcBef>
              <a:buFont typeface="Wingdings" pitchFamily="2" charset="2"/>
              <a:buChar char="Ø"/>
            </a:pPr>
            <a:r>
              <a:rPr lang="en-US" sz="2400" dirty="0" smtClean="0">
                <a:latin typeface="Georgia" pitchFamily="18" charset="0"/>
              </a:rPr>
              <a:t>If </a:t>
            </a:r>
            <a:r>
              <a:rPr lang="en-US" sz="2400" dirty="0">
                <a:latin typeface="Georgia" pitchFamily="18" charset="0"/>
              </a:rPr>
              <a:t>a string obtained only terminal symbols then no further derivations are possible</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41804666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918582"/>
            <a:ext cx="9144000" cy="6017032"/>
          </a:xfrm>
          <a:prstGeom prst="rect">
            <a:avLst/>
          </a:prstGeom>
        </p:spPr>
        <p:txBody>
          <a:bodyPr wrap="square">
            <a:spAutoFit/>
          </a:bodyPr>
          <a:lstStyle/>
          <a:p>
            <a:pPr marL="176213" algn="just">
              <a:lnSpc>
                <a:spcPct val="125000"/>
              </a:lnSpc>
              <a:spcBef>
                <a:spcPts val="1200"/>
              </a:spcBef>
            </a:pPr>
            <a:r>
              <a:rPr lang="en-US" sz="2400" dirty="0" smtClean="0">
                <a:latin typeface="Georgia" pitchFamily="18" charset="0"/>
              </a:rPr>
              <a:t>For example- consider the grammar G = ({S, A}, {a, b}, P, S) where P consist of the productions as follows</a:t>
            </a:r>
          </a:p>
          <a:p>
            <a:pPr marL="174625" algn="just">
              <a:lnSpc>
                <a:spcPct val="125000"/>
              </a:lnSpc>
              <a:spcBef>
                <a:spcPts val="600"/>
              </a:spcBef>
            </a:pPr>
            <a:r>
              <a:rPr lang="en-US" sz="2400" dirty="0" smtClean="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 a</a:t>
            </a:r>
          </a:p>
          <a:p>
            <a:pPr marL="174625" algn="just">
              <a:lnSpc>
                <a:spcPct val="125000"/>
              </a:lnSpc>
              <a:spcBef>
                <a:spcPts val="600"/>
              </a:spcBef>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r>
              <a:rPr lang="en-US" sz="2400" dirty="0">
                <a:latin typeface="Georgia" pitchFamily="18" charset="0"/>
              </a:rPr>
              <a:t> | SS | </a:t>
            </a:r>
            <a:r>
              <a:rPr lang="en-US" sz="2400" dirty="0" err="1">
                <a:latin typeface="Georgia" pitchFamily="18" charset="0"/>
              </a:rPr>
              <a:t>ba</a:t>
            </a:r>
            <a:endParaRPr lang="en-US" sz="2400" dirty="0">
              <a:latin typeface="Georgia" pitchFamily="18" charset="0"/>
            </a:endParaRPr>
          </a:p>
          <a:p>
            <a:pPr marL="174625" algn="just">
              <a:lnSpc>
                <a:spcPct val="125000"/>
              </a:lnSpc>
              <a:spcBef>
                <a:spcPts val="1200"/>
              </a:spcBef>
            </a:pPr>
            <a:r>
              <a:rPr lang="en-US" sz="2400" dirty="0">
                <a:latin typeface="Georgia" pitchFamily="18" charset="0"/>
              </a:rPr>
              <a:t>From the above grammar we can derive the string “</a:t>
            </a:r>
            <a:r>
              <a:rPr lang="en-US" sz="2400" dirty="0" err="1">
                <a:latin typeface="Georgia" pitchFamily="18" charset="0"/>
              </a:rPr>
              <a:t>aabbaa</a:t>
            </a:r>
            <a:r>
              <a:rPr lang="en-US" sz="2400" dirty="0">
                <a:latin typeface="Georgia" pitchFamily="18" charset="0"/>
              </a:rPr>
              <a:t>” as follows.</a:t>
            </a:r>
          </a:p>
          <a:p>
            <a:pPr marL="174625" algn="just">
              <a:lnSpc>
                <a:spcPct val="125000"/>
              </a:lnSpc>
              <a:spcBef>
                <a:spcPts val="6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a:t>
            </a:r>
          </a:p>
          <a:p>
            <a:pPr marL="174625" indent="989013" algn="just">
              <a:lnSpc>
                <a:spcPct val="125000"/>
              </a:lnSpc>
              <a:spcBef>
                <a:spcPts val="6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endParaRPr lang="en-US" sz="2400" dirty="0">
              <a:latin typeface="Georgia" pitchFamily="18" charset="0"/>
            </a:endParaRPr>
          </a:p>
          <a:p>
            <a:pPr marL="174625" indent="989013" algn="just">
              <a:lnSpc>
                <a:spcPct val="125000"/>
              </a:lnSpc>
              <a:spcBef>
                <a:spcPts val="6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74625" indent="989013" algn="just">
              <a:lnSpc>
                <a:spcPct val="125000"/>
              </a:lnSpc>
              <a:spcBef>
                <a:spcPts val="6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aabbaS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ba</a:t>
            </a:r>
            <a:endParaRPr lang="en-US" sz="2400" dirty="0">
              <a:latin typeface="Georgia" pitchFamily="18" charset="0"/>
            </a:endParaRPr>
          </a:p>
          <a:p>
            <a:pPr marL="174625" indent="989013" algn="just">
              <a:lnSpc>
                <a:spcPct val="125000"/>
              </a:lnSpc>
              <a:spcBef>
                <a:spcPts val="6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aabbaa</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a:t>
            </a:r>
            <a:endParaRPr lang="en-US" sz="2400" dirty="0">
              <a:latin typeface="Georgia" pitchFamily="18" charset="0"/>
            </a:endParaRPr>
          </a:p>
        </p:txBody>
      </p:sp>
    </p:spTree>
    <p:extLst>
      <p:ext uri="{BB962C8B-B14F-4D97-AF65-F5344CB8AC3E}">
        <p14:creationId xmlns:p14="http://schemas.microsoft.com/office/powerpoint/2010/main" val="830662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Need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754023"/>
            <a:ext cx="9144000" cy="4093428"/>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latin typeface="Georgia" pitchFamily="18" charset="0"/>
              </a:rPr>
              <a:t>The lexical analyzer breaks an input stream of characters into tokens.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Writing </a:t>
            </a:r>
            <a:r>
              <a:rPr lang="en-US" sz="2400" dirty="0">
                <a:latin typeface="Georgia" pitchFamily="18" charset="0"/>
              </a:rPr>
              <a:t>lexical analyzer by hand is very difficult process. The main purpose of splitting the analysis of the source program into two different phases as lexical analysis and syntactic analysis is to simplify the overall design of the compiler. </a:t>
            </a:r>
            <a:endParaRPr lang="en-US" sz="2400" dirty="0" smtClean="0">
              <a:latin typeface="Georgia" pitchFamily="18" charset="0"/>
            </a:endParaRPr>
          </a:p>
          <a:p>
            <a:pPr marL="720725" indent="-457200" algn="just">
              <a:lnSpc>
                <a:spcPct val="125000"/>
              </a:lnSpc>
              <a:spcBef>
                <a:spcPts val="1200"/>
              </a:spcBef>
              <a:buFont typeface="Wingdings" pitchFamily="2" charset="2"/>
              <a:buChar char="Ø"/>
            </a:pPr>
            <a:r>
              <a:rPr lang="en-US" sz="2400" dirty="0" smtClean="0">
                <a:latin typeface="Georgia" pitchFamily="18" charset="0"/>
              </a:rPr>
              <a:t>It </a:t>
            </a:r>
            <a:r>
              <a:rPr lang="en-US" sz="2400" dirty="0">
                <a:latin typeface="Georgia" pitchFamily="18" charset="0"/>
              </a:rPr>
              <a:t>is easier to specify the structure of tokens than the syntactic structure of the source </a:t>
            </a:r>
            <a:r>
              <a:rPr lang="en-US" sz="2400" dirty="0" smtClean="0">
                <a:latin typeface="Georgia" pitchFamily="18" charset="0"/>
              </a:rPr>
              <a:t>program.</a:t>
            </a:r>
          </a:p>
        </p:txBody>
      </p:sp>
    </p:spTree>
    <p:extLst>
      <p:ext uri="{BB962C8B-B14F-4D97-AF65-F5344CB8AC3E}">
        <p14:creationId xmlns:p14="http://schemas.microsoft.com/office/powerpoint/2010/main" val="1651740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918582"/>
            <a:ext cx="9144000" cy="3741473"/>
          </a:xfrm>
          <a:prstGeom prst="rect">
            <a:avLst/>
          </a:prstGeom>
        </p:spPr>
        <p:txBody>
          <a:bodyPr wrap="square">
            <a:spAutoFit/>
          </a:bodyPr>
          <a:lstStyle/>
          <a:p>
            <a:pPr marL="176213" indent="717550" algn="just">
              <a:lnSpc>
                <a:spcPct val="125000"/>
              </a:lnSpc>
              <a:spcBef>
                <a:spcPts val="1200"/>
              </a:spcBef>
            </a:pPr>
            <a:r>
              <a:rPr lang="en-US" sz="2400" dirty="0">
                <a:latin typeface="Georgia" pitchFamily="18" charset="0"/>
              </a:rPr>
              <a:t>Derivation can be made in two different ways depending on the non-terminals to be placed, which are as follows</a:t>
            </a:r>
          </a:p>
          <a:p>
            <a:pPr marL="176213" algn="just">
              <a:lnSpc>
                <a:spcPct val="125000"/>
              </a:lnSpc>
              <a:spcBef>
                <a:spcPts val="1200"/>
              </a:spcBef>
            </a:pPr>
            <a:r>
              <a:rPr lang="en-US" sz="2400" dirty="0" smtClean="0">
                <a:latin typeface="Georgia" pitchFamily="18" charset="0"/>
              </a:rPr>
              <a:t>    1</a:t>
            </a:r>
            <a:r>
              <a:rPr lang="en-US" sz="2400" dirty="0">
                <a:latin typeface="Georgia" pitchFamily="18" charset="0"/>
              </a:rPr>
              <a:t>)	Rightmost Derivation</a:t>
            </a:r>
          </a:p>
          <a:p>
            <a:pPr marL="176213" algn="just">
              <a:lnSpc>
                <a:spcPct val="125000"/>
              </a:lnSpc>
              <a:spcBef>
                <a:spcPts val="1200"/>
              </a:spcBef>
            </a:pPr>
            <a:r>
              <a:rPr lang="en-US" sz="2400" dirty="0" smtClean="0">
                <a:latin typeface="Georgia" pitchFamily="18" charset="0"/>
              </a:rPr>
              <a:t>    2</a:t>
            </a:r>
            <a:r>
              <a:rPr lang="en-US" sz="2400" dirty="0">
                <a:latin typeface="Georgia" pitchFamily="18" charset="0"/>
              </a:rPr>
              <a:t>)	Leftmost Derivation</a:t>
            </a:r>
          </a:p>
          <a:p>
            <a:pPr marL="176213" algn="just">
              <a:lnSpc>
                <a:spcPct val="125000"/>
              </a:lnSpc>
              <a:spcBef>
                <a:spcPts val="1200"/>
              </a:spcBef>
            </a:pPr>
            <a:r>
              <a:rPr lang="en-US" sz="2400" b="1" dirty="0">
                <a:solidFill>
                  <a:srgbClr val="002060"/>
                </a:solidFill>
                <a:latin typeface="Georgia" pitchFamily="18" charset="0"/>
              </a:rPr>
              <a:t>Rightmost Derivation- </a:t>
            </a:r>
            <a:r>
              <a:rPr lang="en-US" sz="2400" dirty="0">
                <a:latin typeface="Georgia" pitchFamily="18" charset="0"/>
              </a:rPr>
              <a:t>If at each step in a derivation of a production is applied to the right most variable, then such a derivation is called as Rightmost derivation.</a:t>
            </a:r>
          </a:p>
        </p:txBody>
      </p:sp>
    </p:spTree>
    <p:extLst>
      <p:ext uri="{BB962C8B-B14F-4D97-AF65-F5344CB8AC3E}">
        <p14:creationId xmlns:p14="http://schemas.microsoft.com/office/powerpoint/2010/main" val="2032287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918582"/>
            <a:ext cx="9144000" cy="6049798"/>
          </a:xfrm>
          <a:prstGeom prst="rect">
            <a:avLst/>
          </a:prstGeom>
        </p:spPr>
        <p:txBody>
          <a:bodyPr wrap="square">
            <a:spAutoFit/>
          </a:bodyPr>
          <a:lstStyle/>
          <a:p>
            <a:pPr marL="176213" indent="187325" algn="just">
              <a:lnSpc>
                <a:spcPct val="125000"/>
              </a:lnSpc>
              <a:spcBef>
                <a:spcPts val="1200"/>
              </a:spcBef>
            </a:pPr>
            <a:r>
              <a:rPr lang="en-US" sz="2400" dirty="0">
                <a:latin typeface="Georgia" pitchFamily="18" charset="0"/>
              </a:rPr>
              <a:t>For example- consider the grammar</a:t>
            </a:r>
          </a:p>
          <a:p>
            <a:pPr marL="176213" indent="717550" algn="just">
              <a:lnSpc>
                <a:spcPct val="125000"/>
              </a:lnSpc>
              <a:spcBef>
                <a:spcPts val="12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 a</a:t>
            </a:r>
          </a:p>
          <a:p>
            <a:pPr marL="176213" indent="717550" algn="just">
              <a:lnSpc>
                <a:spcPct val="125000"/>
              </a:lnSpc>
              <a:spcBef>
                <a:spcPts val="1200"/>
              </a:spcBef>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r>
              <a:rPr lang="en-US" sz="2400" dirty="0">
                <a:latin typeface="Georgia" pitchFamily="18" charset="0"/>
              </a:rPr>
              <a:t> | SS | </a:t>
            </a:r>
            <a:r>
              <a:rPr lang="en-US" sz="2400" dirty="0" err="1">
                <a:latin typeface="Georgia" pitchFamily="18" charset="0"/>
              </a:rPr>
              <a:t>ba</a:t>
            </a:r>
            <a:endParaRPr lang="en-US" sz="2400" dirty="0">
              <a:latin typeface="Georgia" pitchFamily="18" charset="0"/>
            </a:endParaRPr>
          </a:p>
          <a:p>
            <a:pPr marL="176213" indent="187325" algn="just">
              <a:lnSpc>
                <a:spcPct val="125000"/>
              </a:lnSpc>
              <a:spcBef>
                <a:spcPts val="1200"/>
              </a:spcBef>
            </a:pPr>
            <a:r>
              <a:rPr lang="en-US" sz="2400" dirty="0">
                <a:latin typeface="Georgia" pitchFamily="18" charset="0"/>
              </a:rPr>
              <a:t>Then rightmost derivation is given by</a:t>
            </a:r>
          </a:p>
          <a:p>
            <a:pPr marL="176213" indent="717550" algn="just">
              <a:lnSpc>
                <a:spcPct val="125000"/>
              </a:lnSpc>
              <a:spcBef>
                <a:spcPts val="12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a:t>
            </a:r>
          </a:p>
          <a:p>
            <a:pPr marL="176213" indent="98742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aAa</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76213" indent="98742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aSbAa</a:t>
            </a:r>
            <a:r>
              <a:rPr lang="en-US" sz="2400" dirty="0">
                <a:latin typeface="Georgia" pitchFamily="18" charset="0"/>
              </a:rPr>
              <a:t>				since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endParaRPr lang="en-US" sz="2400" dirty="0">
              <a:latin typeface="Georgia" pitchFamily="18" charset="0"/>
            </a:endParaRPr>
          </a:p>
          <a:p>
            <a:pPr marL="176213" indent="98742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aSbbaa</a:t>
            </a:r>
            <a:r>
              <a:rPr lang="en-US" sz="2400" dirty="0">
                <a:latin typeface="Georgia" pitchFamily="18" charset="0"/>
              </a:rPr>
              <a:t>				since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ba</a:t>
            </a:r>
            <a:endParaRPr lang="en-US" sz="2400" dirty="0">
              <a:latin typeface="Georgia" pitchFamily="18" charset="0"/>
            </a:endParaRPr>
          </a:p>
          <a:p>
            <a:pPr marL="176213" indent="987425" algn="just">
              <a:lnSpc>
                <a:spcPct val="125000"/>
              </a:lnSpc>
              <a:spcBef>
                <a:spcPts val="1200"/>
              </a:spcBef>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aabbaa</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76213"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2248542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4144279"/>
            <a:ext cx="9144000" cy="404726"/>
          </a:xfrm>
          <a:prstGeom prst="rect">
            <a:avLst/>
          </a:prstGeom>
        </p:spPr>
        <p:txBody>
          <a:bodyPr wrap="square">
            <a:spAutoFit/>
          </a:bodyPr>
          <a:lstStyle/>
          <a:p>
            <a:pPr marL="176213" algn="ctr">
              <a:lnSpc>
                <a:spcPct val="125000"/>
              </a:lnSpc>
              <a:spcBef>
                <a:spcPts val="1200"/>
              </a:spcBef>
            </a:pPr>
            <a:r>
              <a:rPr lang="en-US" b="1" dirty="0" smtClean="0">
                <a:latin typeface="Georgia" pitchFamily="18" charset="0"/>
                <a:sym typeface="Symbol"/>
              </a:rPr>
              <a:t>Parse Tree for Rightmost Derivation</a:t>
            </a:r>
            <a:endParaRPr lang="en-US" b="1" dirty="0">
              <a:latin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980728"/>
            <a:ext cx="453650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7798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918582"/>
            <a:ext cx="9144000" cy="5588133"/>
          </a:xfrm>
          <a:prstGeom prst="rect">
            <a:avLst/>
          </a:prstGeom>
        </p:spPr>
        <p:txBody>
          <a:bodyPr wrap="square">
            <a:spAutoFit/>
          </a:bodyPr>
          <a:lstStyle/>
          <a:p>
            <a:pPr marL="176213" algn="just">
              <a:lnSpc>
                <a:spcPct val="125000"/>
              </a:lnSpc>
            </a:pPr>
            <a:r>
              <a:rPr lang="en-US" sz="2400" b="1" dirty="0">
                <a:solidFill>
                  <a:srgbClr val="002060"/>
                </a:solidFill>
                <a:latin typeface="Georgia" pitchFamily="18" charset="0"/>
              </a:rPr>
              <a:t>Leftmost Derivation- </a:t>
            </a:r>
            <a:r>
              <a:rPr lang="en-US" sz="2400" dirty="0">
                <a:latin typeface="Georgia" pitchFamily="18" charset="0"/>
              </a:rPr>
              <a:t>If at each step in a derivation of a production is applied to the left most variable, then such a derivation is called as Leftmost derivation.</a:t>
            </a:r>
          </a:p>
          <a:p>
            <a:pPr marL="176213" indent="187325" algn="just">
              <a:lnSpc>
                <a:spcPct val="125000"/>
              </a:lnSpc>
            </a:pPr>
            <a:r>
              <a:rPr lang="en-US" sz="2400" dirty="0">
                <a:latin typeface="Georgia" pitchFamily="18" charset="0"/>
              </a:rPr>
              <a:t>For example- consider the grammar</a:t>
            </a:r>
          </a:p>
          <a:p>
            <a:pPr marL="176213" indent="187325"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 a</a:t>
            </a:r>
          </a:p>
          <a:p>
            <a:pPr marL="176213" indent="187325" algn="just">
              <a:lnSpc>
                <a:spcPct val="125000"/>
              </a:lnSpc>
            </a:pPr>
            <a:r>
              <a:rPr lang="en-US" sz="2400" dirty="0">
                <a:latin typeface="Georgia" pitchFamily="18" charset="0"/>
              </a:rPr>
              <a:t>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r>
              <a:rPr lang="en-US" sz="2400" dirty="0">
                <a:latin typeface="Georgia" pitchFamily="18" charset="0"/>
              </a:rPr>
              <a:t> | SS | </a:t>
            </a:r>
            <a:r>
              <a:rPr lang="en-US" sz="2400" dirty="0" err="1">
                <a:latin typeface="Georgia" pitchFamily="18" charset="0"/>
              </a:rPr>
              <a:t>ba</a:t>
            </a:r>
            <a:endParaRPr lang="en-US" sz="2400" dirty="0">
              <a:latin typeface="Georgia" pitchFamily="18" charset="0"/>
            </a:endParaRPr>
          </a:p>
          <a:p>
            <a:pPr marL="176213" indent="187325" algn="just">
              <a:lnSpc>
                <a:spcPct val="125000"/>
              </a:lnSpc>
            </a:pPr>
            <a:r>
              <a:rPr lang="en-US" sz="2400" dirty="0">
                <a:latin typeface="Georgia" pitchFamily="18" charset="0"/>
              </a:rPr>
              <a:t>Then leftmost derivation is given by</a:t>
            </a:r>
          </a:p>
          <a:p>
            <a:pPr marL="176213" indent="187325" algn="just">
              <a:lnSpc>
                <a:spcPct val="125000"/>
              </a:lnSpc>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aAS</a:t>
            </a:r>
            <a:r>
              <a:rPr lang="en-US" sz="2400" dirty="0">
                <a:latin typeface="Georgia" pitchFamily="18" charset="0"/>
              </a:rPr>
              <a:t> </a:t>
            </a:r>
          </a:p>
          <a:p>
            <a:pPr marL="176213" indent="987425" algn="just">
              <a:lnSpc>
                <a:spcPct val="125000"/>
              </a:lnSpc>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aSbAS</a:t>
            </a:r>
            <a:r>
              <a:rPr lang="en-US" sz="2400" dirty="0">
                <a:latin typeface="Georgia" pitchFamily="18" charset="0"/>
              </a:rPr>
              <a:t>				since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SbA</a:t>
            </a:r>
            <a:endParaRPr lang="en-US" sz="2400" dirty="0">
              <a:latin typeface="Georgia" pitchFamily="18" charset="0"/>
            </a:endParaRPr>
          </a:p>
          <a:p>
            <a:pPr marL="176213" indent="987425" algn="just">
              <a:lnSpc>
                <a:spcPct val="125000"/>
              </a:lnSpc>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aabAS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76213" indent="987425" algn="just">
              <a:lnSpc>
                <a:spcPct val="125000"/>
              </a:lnSpc>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aabbaS</a:t>
            </a:r>
            <a:r>
              <a:rPr lang="en-US" sz="2400" dirty="0">
                <a:latin typeface="Georgia" pitchFamily="18" charset="0"/>
              </a:rPr>
              <a:t>				since A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ba</a:t>
            </a:r>
            <a:endParaRPr lang="en-US" sz="2400" dirty="0">
              <a:latin typeface="Georgia" pitchFamily="18" charset="0"/>
            </a:endParaRPr>
          </a:p>
          <a:p>
            <a:pPr marL="176213" indent="987425" algn="just">
              <a:lnSpc>
                <a:spcPct val="125000"/>
              </a:lnSpc>
            </a:pP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aabbaa</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a:t>
            </a:r>
            <a:endParaRPr lang="en-US" sz="2400" dirty="0">
              <a:latin typeface="Georgia" pitchFamily="18" charset="0"/>
            </a:endParaRPr>
          </a:p>
        </p:txBody>
      </p:sp>
    </p:spTree>
    <p:extLst>
      <p:ext uri="{BB962C8B-B14F-4D97-AF65-F5344CB8AC3E}">
        <p14:creationId xmlns:p14="http://schemas.microsoft.com/office/powerpoint/2010/main" val="15198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Derivations</a:t>
            </a:r>
            <a:endParaRPr lang="en-IN" sz="3200" b="1" i="1" dirty="0">
              <a:solidFill>
                <a:srgbClr val="E60000"/>
              </a:solidFill>
              <a:latin typeface="Bookman Old Style" pitchFamily="18" charset="0"/>
            </a:endParaRPr>
          </a:p>
        </p:txBody>
      </p:sp>
      <p:sp>
        <p:nvSpPr>
          <p:cNvPr id="3" name="Rectangle 2"/>
          <p:cNvSpPr/>
          <p:nvPr/>
        </p:nvSpPr>
        <p:spPr>
          <a:xfrm>
            <a:off x="0" y="4144279"/>
            <a:ext cx="9144000" cy="405432"/>
          </a:xfrm>
          <a:prstGeom prst="rect">
            <a:avLst/>
          </a:prstGeom>
        </p:spPr>
        <p:txBody>
          <a:bodyPr wrap="square">
            <a:spAutoFit/>
          </a:bodyPr>
          <a:lstStyle/>
          <a:p>
            <a:pPr marL="176213" algn="ctr">
              <a:lnSpc>
                <a:spcPct val="125000"/>
              </a:lnSpc>
              <a:spcBef>
                <a:spcPts val="1200"/>
              </a:spcBef>
            </a:pPr>
            <a:r>
              <a:rPr lang="en-US" b="1" dirty="0" smtClean="0">
                <a:latin typeface="Georgia" pitchFamily="18" charset="0"/>
                <a:sym typeface="Symbol"/>
              </a:rPr>
              <a:t>Parse Tree for Leftmost Derivation</a:t>
            </a:r>
            <a:endParaRPr lang="en-US" b="1" dirty="0">
              <a:latin typeface="Georgia"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196752"/>
            <a:ext cx="475252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06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 Tree</a:t>
            </a:r>
            <a:endParaRPr lang="en-IN" sz="3200" b="1" i="1" dirty="0">
              <a:solidFill>
                <a:srgbClr val="E60000"/>
              </a:solidFill>
              <a:latin typeface="Bookman Old Style" pitchFamily="18" charset="0"/>
            </a:endParaRPr>
          </a:p>
        </p:txBody>
      </p:sp>
      <p:sp>
        <p:nvSpPr>
          <p:cNvPr id="3" name="Rectangle 2"/>
          <p:cNvSpPr/>
          <p:nvPr/>
        </p:nvSpPr>
        <p:spPr>
          <a:xfrm>
            <a:off x="0" y="783499"/>
            <a:ext cx="9144000" cy="6863417"/>
          </a:xfrm>
          <a:prstGeom prst="rect">
            <a:avLst/>
          </a:prstGeom>
        </p:spPr>
        <p:txBody>
          <a:bodyPr wrap="square">
            <a:spAutoFit/>
          </a:bodyPr>
          <a:lstStyle/>
          <a:p>
            <a:pPr marL="623888" indent="-447675" algn="just">
              <a:lnSpc>
                <a:spcPct val="125000"/>
              </a:lnSpc>
              <a:buFont typeface="Wingdings" pitchFamily="2" charset="2"/>
              <a:buChar char="Ø"/>
            </a:pPr>
            <a:r>
              <a:rPr lang="en-US" sz="2400" dirty="0">
                <a:latin typeface="Georgia" pitchFamily="18" charset="0"/>
              </a:rPr>
              <a:t>A parse tree / derivation tree is an equivalent form of showing a derivation of a production which represent a derivation graphically.</a:t>
            </a:r>
          </a:p>
          <a:p>
            <a:pPr marL="623888" indent="-447675"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parse tree for grammar G = (V, T, P, S) is a tree which represents derivations graphically having following requirements</a:t>
            </a:r>
            <a:r>
              <a:rPr lang="en-US" sz="2400" dirty="0" smtClean="0">
                <a:latin typeface="Georgia" pitchFamily="18" charset="0"/>
              </a:rPr>
              <a:t>.</a:t>
            </a:r>
          </a:p>
          <a:p>
            <a:pPr marL="1257300" indent="-446088" algn="just">
              <a:lnSpc>
                <a:spcPct val="125000"/>
              </a:lnSpc>
              <a:spcBef>
                <a:spcPts val="900"/>
              </a:spcBef>
            </a:pPr>
            <a:r>
              <a:rPr lang="en-US" sz="2400" dirty="0">
                <a:latin typeface="Georgia" pitchFamily="18" charset="0"/>
              </a:rPr>
              <a:t>1.	The root node of the tree is labeled by the start symbol, S of the grammar.</a:t>
            </a:r>
          </a:p>
          <a:p>
            <a:pPr marL="1257300" indent="-446088" algn="just">
              <a:lnSpc>
                <a:spcPct val="125000"/>
              </a:lnSpc>
              <a:spcBef>
                <a:spcPts val="900"/>
              </a:spcBef>
            </a:pPr>
            <a:r>
              <a:rPr lang="en-US" sz="2400" dirty="0">
                <a:latin typeface="Georgia" pitchFamily="18" charset="0"/>
              </a:rPr>
              <a:t>2.	All interior nodes are labeled with non-terminals i.e. variables</a:t>
            </a:r>
          </a:p>
          <a:p>
            <a:pPr marL="1257300" indent="-446088" algn="just">
              <a:lnSpc>
                <a:spcPct val="125000"/>
              </a:lnSpc>
              <a:spcBef>
                <a:spcPts val="900"/>
              </a:spcBef>
            </a:pPr>
            <a:r>
              <a:rPr lang="en-US" sz="2400" dirty="0">
                <a:latin typeface="Georgia" pitchFamily="18" charset="0"/>
              </a:rPr>
              <a:t>3.	All the leaf nodes of the tree are labeled by the terminals of the grammar.</a:t>
            </a:r>
          </a:p>
          <a:p>
            <a:pPr marL="176213"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7660829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 Tree</a:t>
            </a:r>
            <a:endParaRPr lang="en-IN" sz="3200" b="1" i="1" dirty="0">
              <a:solidFill>
                <a:srgbClr val="E60000"/>
              </a:solidFill>
              <a:latin typeface="Bookman Old Style" pitchFamily="18" charset="0"/>
            </a:endParaRPr>
          </a:p>
        </p:txBody>
      </p:sp>
      <p:sp>
        <p:nvSpPr>
          <p:cNvPr id="3" name="Rectangle 2"/>
          <p:cNvSpPr/>
          <p:nvPr/>
        </p:nvSpPr>
        <p:spPr>
          <a:xfrm>
            <a:off x="0" y="783499"/>
            <a:ext cx="9144000" cy="4362733"/>
          </a:xfrm>
          <a:prstGeom prst="rect">
            <a:avLst/>
          </a:prstGeom>
        </p:spPr>
        <p:txBody>
          <a:bodyPr wrap="square">
            <a:spAutoFit/>
          </a:bodyPr>
          <a:lstStyle/>
          <a:p>
            <a:pPr marL="1257300" indent="-446088" algn="just">
              <a:lnSpc>
                <a:spcPct val="125000"/>
              </a:lnSpc>
              <a:spcBef>
                <a:spcPts val="900"/>
              </a:spcBef>
            </a:pPr>
            <a:r>
              <a:rPr lang="en-US" sz="2400" dirty="0">
                <a:latin typeface="Georgia" pitchFamily="18" charset="0"/>
              </a:rPr>
              <a:t>4.	If an interior node has a label A, and has a N descendants with labels X1, X2….</a:t>
            </a:r>
            <a:r>
              <a:rPr lang="en-US" sz="2400" dirty="0" err="1">
                <a:latin typeface="Georgia" pitchFamily="18" charset="0"/>
              </a:rPr>
              <a:t>Xn</a:t>
            </a:r>
            <a:r>
              <a:rPr lang="en-US" sz="2400" dirty="0">
                <a:latin typeface="Georgia" pitchFamily="18" charset="0"/>
              </a:rPr>
              <a:t> from left to right, then there must be a production A  X1, X2, … </a:t>
            </a:r>
            <a:r>
              <a:rPr lang="en-US" sz="2400" dirty="0" err="1">
                <a:latin typeface="Georgia" pitchFamily="18" charset="0"/>
              </a:rPr>
              <a:t>Xn</a:t>
            </a:r>
            <a:r>
              <a:rPr lang="en-US" sz="2400" dirty="0">
                <a:latin typeface="Georgia" pitchFamily="18" charset="0"/>
              </a:rPr>
              <a:t> in the grammar.</a:t>
            </a:r>
          </a:p>
          <a:p>
            <a:pPr marL="1257300" algn="just">
              <a:lnSpc>
                <a:spcPct val="125000"/>
              </a:lnSpc>
              <a:spcBef>
                <a:spcPts val="900"/>
              </a:spcBef>
            </a:pPr>
            <a:r>
              <a:rPr lang="en-US" sz="2400" dirty="0">
                <a:latin typeface="Georgia" pitchFamily="18" charset="0"/>
              </a:rPr>
              <a:t>For example- Consider the grammar</a:t>
            </a:r>
          </a:p>
          <a:p>
            <a:pPr marL="2171700" lvl="2" indent="-446088" algn="just">
              <a:lnSpc>
                <a:spcPct val="125000"/>
              </a:lnSpc>
              <a:spcBef>
                <a:spcPts val="900"/>
              </a:spcBef>
            </a:pPr>
            <a:r>
              <a:rPr lang="en-US" sz="2400" dirty="0">
                <a:latin typeface="Georgia" pitchFamily="18" charset="0"/>
              </a:rPr>
              <a:t>	E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2171700" lvl="2" indent="-446088" algn="just">
              <a:lnSpc>
                <a:spcPct val="125000"/>
              </a:lnSpc>
              <a:spcBef>
                <a:spcPts val="9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2171700" lvl="2" indent="-446088" algn="just">
              <a:lnSpc>
                <a:spcPct val="125000"/>
              </a:lnSpc>
              <a:spcBef>
                <a:spcPts val="9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a:t>
            </a:r>
          </a:p>
          <a:p>
            <a:pPr marL="2171700" lvl="2" indent="-446088" algn="just">
              <a:lnSpc>
                <a:spcPct val="125000"/>
              </a:lnSpc>
              <a:spcBef>
                <a:spcPts val="9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id</a:t>
            </a:r>
            <a:endParaRPr lang="en-US" sz="2400" dirty="0">
              <a:latin typeface="Georgia" pitchFamily="18" charset="0"/>
            </a:endParaRPr>
          </a:p>
        </p:txBody>
      </p:sp>
    </p:spTree>
    <p:extLst>
      <p:ext uri="{BB962C8B-B14F-4D97-AF65-F5344CB8AC3E}">
        <p14:creationId xmlns:p14="http://schemas.microsoft.com/office/powerpoint/2010/main" val="12711823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 Tree</a:t>
            </a:r>
            <a:endParaRPr lang="en-IN" sz="3200" b="1" i="1" dirty="0">
              <a:solidFill>
                <a:srgbClr val="E60000"/>
              </a:solidFill>
              <a:latin typeface="Bookman Old Style" pitchFamily="18" charset="0"/>
            </a:endParaRPr>
          </a:p>
        </p:txBody>
      </p:sp>
      <p:sp>
        <p:nvSpPr>
          <p:cNvPr id="3" name="Rectangle 2"/>
          <p:cNvSpPr/>
          <p:nvPr/>
        </p:nvSpPr>
        <p:spPr>
          <a:xfrm>
            <a:off x="0" y="783499"/>
            <a:ext cx="9144000" cy="3631763"/>
          </a:xfrm>
          <a:prstGeom prst="rect">
            <a:avLst/>
          </a:prstGeom>
        </p:spPr>
        <p:txBody>
          <a:bodyPr wrap="square">
            <a:spAutoFit/>
          </a:bodyPr>
          <a:lstStyle/>
          <a:p>
            <a:pPr marL="1257300" indent="-446088" algn="just">
              <a:lnSpc>
                <a:spcPct val="125000"/>
              </a:lnSpc>
              <a:spcBef>
                <a:spcPts val="1200"/>
              </a:spcBef>
            </a:pPr>
            <a:r>
              <a:rPr lang="it-IT" sz="2400" dirty="0">
                <a:latin typeface="Georgia" pitchFamily="18" charset="0"/>
              </a:rPr>
              <a:t>The string id + id * id has the left most derivation as below,</a:t>
            </a:r>
          </a:p>
          <a:p>
            <a:pPr marL="1257300" indent="-446088" algn="just">
              <a:lnSpc>
                <a:spcPct val="125000"/>
              </a:lnSpc>
              <a:spcBef>
                <a:spcPts val="1200"/>
              </a:spcBef>
            </a:pPr>
            <a:r>
              <a:rPr lang="it-IT" sz="2400" dirty="0">
                <a:latin typeface="Georgia" pitchFamily="18" charset="0"/>
              </a:rPr>
              <a:t>	E </a:t>
            </a:r>
            <a:r>
              <a:rPr lang="it-IT" sz="2400" dirty="0" smtClean="0">
                <a:latin typeface="Georgia" pitchFamily="18" charset="0"/>
                <a:sym typeface="Symbol"/>
              </a:rPr>
              <a:t></a:t>
            </a:r>
            <a:r>
              <a:rPr lang="it-IT" sz="2400" dirty="0" smtClean="0">
                <a:latin typeface="Georgia" pitchFamily="18" charset="0"/>
              </a:rPr>
              <a:t> </a:t>
            </a:r>
            <a:r>
              <a:rPr lang="it-IT" sz="2400" dirty="0">
                <a:latin typeface="Georgia" pitchFamily="18" charset="0"/>
              </a:rPr>
              <a:t>E + E				since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E + E</a:t>
            </a:r>
          </a:p>
          <a:p>
            <a:pPr marL="1257300" indent="-446088" algn="just">
              <a:lnSpc>
                <a:spcPct val="125000"/>
              </a:lnSpc>
              <a:spcBef>
                <a:spcPts val="1200"/>
              </a:spcBef>
            </a:pPr>
            <a:r>
              <a:rPr lang="it-IT" sz="2400" dirty="0">
                <a:latin typeface="Georgia" pitchFamily="18" charset="0"/>
              </a:rPr>
              <a:t>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 + E				since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a:t>
            </a:r>
          </a:p>
          <a:p>
            <a:pPr marL="1257300" indent="-446088" algn="just">
              <a:lnSpc>
                <a:spcPct val="125000"/>
              </a:lnSpc>
              <a:spcBef>
                <a:spcPts val="1200"/>
              </a:spcBef>
            </a:pPr>
            <a:r>
              <a:rPr lang="it-IT" sz="2400" dirty="0">
                <a:latin typeface="Georgia" pitchFamily="18" charset="0"/>
              </a:rPr>
              <a:t>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 + E * E			since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E * E</a:t>
            </a:r>
          </a:p>
          <a:p>
            <a:pPr marL="1257300" indent="-446088" algn="just">
              <a:lnSpc>
                <a:spcPct val="125000"/>
              </a:lnSpc>
              <a:spcBef>
                <a:spcPts val="1200"/>
              </a:spcBef>
            </a:pPr>
            <a:r>
              <a:rPr lang="it-IT" sz="2400" dirty="0">
                <a:latin typeface="Georgia" pitchFamily="18" charset="0"/>
              </a:rPr>
              <a:t>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 + id * E			since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a:t>
            </a:r>
          </a:p>
          <a:p>
            <a:pPr marL="1257300" indent="-446088" algn="just">
              <a:lnSpc>
                <a:spcPct val="125000"/>
              </a:lnSpc>
              <a:spcBef>
                <a:spcPts val="1200"/>
              </a:spcBef>
            </a:pPr>
            <a:r>
              <a:rPr lang="it-IT" sz="2400" dirty="0">
                <a:latin typeface="Georgia" pitchFamily="18" charset="0"/>
              </a:rPr>
              <a:t>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 + id * id			since E </a:t>
            </a:r>
            <a:r>
              <a:rPr lang="it-IT" sz="2400" dirty="0">
                <a:latin typeface="Georgia" pitchFamily="18" charset="0"/>
                <a:sym typeface="Symbol"/>
              </a:rPr>
              <a:t></a:t>
            </a:r>
            <a:r>
              <a:rPr lang="it-IT" sz="2400" dirty="0" smtClean="0">
                <a:latin typeface="Georgia" pitchFamily="18" charset="0"/>
              </a:rPr>
              <a:t> </a:t>
            </a:r>
            <a:r>
              <a:rPr lang="it-IT" sz="2400" dirty="0">
                <a:latin typeface="Georgia" pitchFamily="18" charset="0"/>
              </a:rPr>
              <a:t>id</a:t>
            </a:r>
          </a:p>
        </p:txBody>
      </p:sp>
    </p:spTree>
    <p:extLst>
      <p:ext uri="{BB962C8B-B14F-4D97-AF65-F5344CB8AC3E}">
        <p14:creationId xmlns:p14="http://schemas.microsoft.com/office/powerpoint/2010/main" val="19690031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Parse Tree</a:t>
            </a:r>
            <a:endParaRPr lang="en-IN" sz="3200" b="1" i="1" dirty="0">
              <a:solidFill>
                <a:srgbClr val="E60000"/>
              </a:solidFill>
              <a:latin typeface="Bookman Old Style" pitchFamily="18" charset="0"/>
            </a:endParaRPr>
          </a:p>
        </p:txBody>
      </p:sp>
      <p:sp>
        <p:nvSpPr>
          <p:cNvPr id="3" name="Rectangle 2"/>
          <p:cNvSpPr/>
          <p:nvPr/>
        </p:nvSpPr>
        <p:spPr>
          <a:xfrm>
            <a:off x="0" y="908720"/>
            <a:ext cx="9144000" cy="4478149"/>
          </a:xfrm>
          <a:prstGeom prst="rect">
            <a:avLst/>
          </a:prstGeom>
        </p:spPr>
        <p:txBody>
          <a:bodyPr wrap="square">
            <a:spAutoFit/>
          </a:bodyPr>
          <a:lstStyle/>
          <a:p>
            <a:pPr marL="811213" algn="just">
              <a:lnSpc>
                <a:spcPct val="125000"/>
              </a:lnSpc>
              <a:spcBef>
                <a:spcPts val="1200"/>
              </a:spcBef>
            </a:pPr>
            <a:r>
              <a:rPr lang="it-IT" sz="2400" dirty="0" smtClean="0">
                <a:latin typeface="Georgia" pitchFamily="18" charset="0"/>
              </a:rPr>
              <a:t>And </a:t>
            </a:r>
            <a:r>
              <a:rPr lang="it-IT" sz="2400" dirty="0">
                <a:latin typeface="Georgia" pitchFamily="18" charset="0"/>
              </a:rPr>
              <a:t>the </a:t>
            </a:r>
            <a:r>
              <a:rPr lang="it-IT" sz="2400" dirty="0" smtClean="0">
                <a:latin typeface="Georgia" pitchFamily="18" charset="0"/>
              </a:rPr>
              <a:t>parse tree for this left </a:t>
            </a:r>
            <a:r>
              <a:rPr lang="it-IT" sz="2400" dirty="0">
                <a:latin typeface="Georgia" pitchFamily="18" charset="0"/>
              </a:rPr>
              <a:t>most derivation </a:t>
            </a:r>
            <a:r>
              <a:rPr lang="it-IT" sz="2400" dirty="0" smtClean="0">
                <a:latin typeface="Georgia" pitchFamily="18" charset="0"/>
              </a:rPr>
              <a:t>is shown as </a:t>
            </a:r>
            <a:r>
              <a:rPr lang="it-IT" sz="2400" dirty="0">
                <a:latin typeface="Georgia" pitchFamily="18" charset="0"/>
              </a:rPr>
              <a:t>below</a:t>
            </a:r>
            <a:r>
              <a:rPr lang="it-IT" sz="2400" dirty="0" smtClean="0">
                <a:latin typeface="Georgia" pitchFamily="18" charset="0"/>
              </a:rPr>
              <a:t>,</a:t>
            </a:r>
          </a:p>
          <a:p>
            <a:pPr marL="811213" algn="just">
              <a:lnSpc>
                <a:spcPct val="125000"/>
              </a:lnSpc>
              <a:spcBef>
                <a:spcPts val="1200"/>
              </a:spcBef>
            </a:pPr>
            <a:endParaRPr lang="it-IT" sz="2400" dirty="0">
              <a:latin typeface="Georgia" pitchFamily="18" charset="0"/>
            </a:endParaRPr>
          </a:p>
          <a:p>
            <a:pPr marL="811213" algn="just">
              <a:lnSpc>
                <a:spcPct val="125000"/>
              </a:lnSpc>
              <a:spcBef>
                <a:spcPts val="1200"/>
              </a:spcBef>
            </a:pPr>
            <a:endParaRPr lang="it-IT" sz="2400" dirty="0" smtClean="0">
              <a:latin typeface="Georgia" pitchFamily="18" charset="0"/>
            </a:endParaRPr>
          </a:p>
          <a:p>
            <a:pPr marL="811213" algn="just">
              <a:lnSpc>
                <a:spcPct val="125000"/>
              </a:lnSpc>
              <a:spcBef>
                <a:spcPts val="1200"/>
              </a:spcBef>
            </a:pPr>
            <a:endParaRPr lang="it-IT" sz="2400" dirty="0">
              <a:latin typeface="Georgia" pitchFamily="18" charset="0"/>
            </a:endParaRPr>
          </a:p>
          <a:p>
            <a:pPr marL="811213" algn="just">
              <a:lnSpc>
                <a:spcPct val="125000"/>
              </a:lnSpc>
              <a:spcBef>
                <a:spcPts val="1200"/>
              </a:spcBef>
            </a:pPr>
            <a:endParaRPr lang="it-IT" sz="2400" dirty="0" smtClean="0">
              <a:latin typeface="Georgia" pitchFamily="18" charset="0"/>
            </a:endParaRPr>
          </a:p>
          <a:p>
            <a:pPr marL="811213" algn="just">
              <a:lnSpc>
                <a:spcPct val="125000"/>
              </a:lnSpc>
              <a:spcBef>
                <a:spcPts val="1200"/>
              </a:spcBef>
            </a:pPr>
            <a:endParaRPr lang="it-IT" sz="2400" dirty="0">
              <a:latin typeface="Georgia" pitchFamily="18" charset="0"/>
            </a:endParaRPr>
          </a:p>
          <a:p>
            <a:pPr marL="811213" algn="ctr">
              <a:lnSpc>
                <a:spcPct val="125000"/>
              </a:lnSpc>
            </a:pPr>
            <a:r>
              <a:rPr lang="it-IT" b="1" dirty="0" smtClean="0">
                <a:latin typeface="Georgia" pitchFamily="18" charset="0"/>
              </a:rPr>
              <a:t>Parse Tree for id + id + id</a:t>
            </a:r>
            <a:endParaRPr lang="it-IT" b="1" dirty="0">
              <a:latin typeface="Georgia"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060848"/>
            <a:ext cx="4174008" cy="251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3882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908720"/>
            <a:ext cx="9144000" cy="5280356"/>
          </a:xfrm>
          <a:prstGeom prst="rect">
            <a:avLst/>
          </a:prstGeom>
        </p:spPr>
        <p:txBody>
          <a:bodyPr wrap="square">
            <a:spAutoFit/>
          </a:bodyPr>
          <a:lstStyle/>
          <a:p>
            <a:pPr marL="623888" indent="-447675" algn="just">
              <a:lnSpc>
                <a:spcPct val="125000"/>
              </a:lnSpc>
              <a:spcBef>
                <a:spcPts val="1200"/>
              </a:spcBef>
              <a:buFont typeface="Wingdings" pitchFamily="2" charset="2"/>
              <a:buChar char="Ø"/>
            </a:pPr>
            <a:r>
              <a:rPr lang="en-US" sz="2400" dirty="0">
                <a:latin typeface="Georgia" pitchFamily="18" charset="0"/>
              </a:rPr>
              <a:t>A context free grammar is said to be </a:t>
            </a:r>
            <a:r>
              <a:rPr lang="en-US" sz="2400" dirty="0">
                <a:solidFill>
                  <a:srgbClr val="002060"/>
                </a:solidFill>
                <a:latin typeface="Georgia" pitchFamily="18" charset="0"/>
              </a:rPr>
              <a:t>ambiguous</a:t>
            </a:r>
            <a:r>
              <a:rPr lang="en-US" sz="2400" dirty="0">
                <a:latin typeface="Georgia" pitchFamily="18" charset="0"/>
              </a:rPr>
              <a:t> if there exist more than one parse tree for same string w in the language of the grammar i.e. W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L(G) using either leftmost or rightmost derivation. </a:t>
            </a:r>
            <a:endParaRPr lang="en-US" sz="2400" dirty="0" smtClean="0">
              <a:latin typeface="Georgia" pitchFamily="18" charset="0"/>
            </a:endParaRPr>
          </a:p>
          <a:p>
            <a:pPr marL="623888" indent="-447675" algn="just">
              <a:lnSpc>
                <a:spcPct val="125000"/>
              </a:lnSpc>
              <a:spcBef>
                <a:spcPts val="1200"/>
              </a:spcBef>
              <a:buFont typeface="Wingdings" pitchFamily="2" charset="2"/>
              <a:buChar char="Ø"/>
            </a:pPr>
            <a:r>
              <a:rPr lang="en-US" sz="2400" dirty="0" smtClean="0">
                <a:latin typeface="Georgia" pitchFamily="18" charset="0"/>
              </a:rPr>
              <a:t>A </a:t>
            </a:r>
            <a:r>
              <a:rPr lang="en-US" sz="2400" dirty="0">
                <a:latin typeface="Georgia" pitchFamily="18" charset="0"/>
              </a:rPr>
              <a:t>grammar is ambiguous appears twice on the right hand side.</a:t>
            </a:r>
          </a:p>
          <a:p>
            <a:pPr marL="539750" algn="just">
              <a:lnSpc>
                <a:spcPct val="125000"/>
              </a:lnSpc>
              <a:spcBef>
                <a:spcPts val="1200"/>
              </a:spcBef>
            </a:pPr>
            <a:r>
              <a:rPr lang="en-US" sz="2400" dirty="0">
                <a:latin typeface="Georgia" pitchFamily="18" charset="0"/>
              </a:rPr>
              <a:t>Example 1- Consider the grammar having the following productions.</a:t>
            </a:r>
          </a:p>
          <a:p>
            <a:pPr marL="1268413" lvl="1" indent="-635000" algn="just">
              <a:lnSpc>
                <a:spcPct val="125000"/>
              </a:lnSpc>
              <a:spcBef>
                <a:spcPts val="1200"/>
              </a:spcBef>
            </a:pPr>
            <a:r>
              <a:rPr lang="en-US" sz="2400" dirty="0">
                <a:latin typeface="Georgia" pitchFamily="18" charset="0"/>
              </a:rPr>
              <a:t>		S </a:t>
            </a:r>
            <a:r>
              <a:rPr lang="en-US" sz="2400" dirty="0" smtClean="0">
                <a:latin typeface="Georgia" pitchFamily="18" charset="0"/>
                <a:sym typeface="Symbol"/>
              </a:rPr>
              <a:t> </a:t>
            </a:r>
            <a:r>
              <a:rPr lang="en-US" sz="2400" dirty="0" smtClean="0">
                <a:latin typeface="Georgia" pitchFamily="18" charset="0"/>
              </a:rPr>
              <a:t> </a:t>
            </a:r>
            <a:r>
              <a:rPr lang="en-US" sz="2400" dirty="0">
                <a:latin typeface="Georgia" pitchFamily="18" charset="0"/>
              </a:rPr>
              <a:t>SAS / a</a:t>
            </a:r>
          </a:p>
          <a:p>
            <a:pPr marL="1268413" lvl="1" indent="-635000" algn="just">
              <a:lnSpc>
                <a:spcPct val="125000"/>
              </a:lnSpc>
              <a:spcBef>
                <a:spcPts val="1200"/>
              </a:spcBef>
            </a:pPr>
            <a:r>
              <a:rPr lang="en-US" sz="2400" dirty="0">
                <a:latin typeface="Georgia" pitchFamily="18" charset="0"/>
              </a:rPr>
              <a:t>		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p:txBody>
      </p:sp>
    </p:spTree>
    <p:extLst>
      <p:ext uri="{BB962C8B-B14F-4D97-AF65-F5344CB8AC3E}">
        <p14:creationId xmlns:p14="http://schemas.microsoft.com/office/powerpoint/2010/main" val="1898144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Need of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1052736"/>
            <a:ext cx="9144000" cy="2554545"/>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smtClean="0">
                <a:latin typeface="Georgia" pitchFamily="18" charset="0"/>
              </a:rPr>
              <a:t>Lexical </a:t>
            </a:r>
            <a:r>
              <a:rPr lang="en-US" sz="2400" dirty="0">
                <a:latin typeface="Georgia" pitchFamily="18" charset="0"/>
              </a:rPr>
              <a:t>analyzer is more specialized, and hence more efficient, recognizer for tokens than for syntactic structures</a:t>
            </a:r>
            <a:r>
              <a:rPr lang="en-US" sz="2400" dirty="0" smtClean="0">
                <a:latin typeface="Georgia" pitchFamily="18" charset="0"/>
              </a:rPr>
              <a:t>.</a:t>
            </a:r>
          </a:p>
          <a:p>
            <a:pPr marL="720725" indent="-457200" algn="just">
              <a:lnSpc>
                <a:spcPct val="125000"/>
              </a:lnSpc>
              <a:spcBef>
                <a:spcPts val="1200"/>
              </a:spcBef>
              <a:buFont typeface="Wingdings" pitchFamily="2" charset="2"/>
              <a:buChar char="Ø"/>
            </a:pPr>
            <a:r>
              <a:rPr lang="en-US" sz="2400" dirty="0">
                <a:latin typeface="Georgia" pitchFamily="18" charset="0"/>
              </a:rPr>
              <a:t>Lexical analyzer performs some functions like keeping track of line numbers, producing an output listing if necessary and deleting comments. </a:t>
            </a:r>
          </a:p>
        </p:txBody>
      </p:sp>
    </p:spTree>
    <p:extLst>
      <p:ext uri="{BB962C8B-B14F-4D97-AF65-F5344CB8AC3E}">
        <p14:creationId xmlns:p14="http://schemas.microsoft.com/office/powerpoint/2010/main" val="2615348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908720"/>
            <a:ext cx="9144000" cy="5895909"/>
          </a:xfrm>
          <a:prstGeom prst="rect">
            <a:avLst/>
          </a:prstGeom>
        </p:spPr>
        <p:txBody>
          <a:bodyPr wrap="square">
            <a:spAutoFit/>
          </a:bodyPr>
          <a:lstStyle/>
          <a:p>
            <a:pPr marL="363538" algn="just">
              <a:lnSpc>
                <a:spcPct val="125000"/>
              </a:lnSpc>
              <a:spcBef>
                <a:spcPts val="1200"/>
              </a:spcBef>
            </a:pPr>
            <a:r>
              <a:rPr lang="en-US" sz="2400" dirty="0">
                <a:latin typeface="Georgia" pitchFamily="18" charset="0"/>
              </a:rPr>
              <a:t>The above grammar is ambiguous because we can draw two different parse trees for the grammar as follows.</a:t>
            </a:r>
          </a:p>
          <a:p>
            <a:pPr marL="363538" algn="just">
              <a:lnSpc>
                <a:spcPct val="125000"/>
              </a:lnSpc>
              <a:spcBef>
                <a:spcPts val="1200"/>
              </a:spcBef>
            </a:pPr>
            <a:r>
              <a:rPr lang="en-US" sz="2400" dirty="0">
                <a:latin typeface="Georgia" pitchFamily="18" charset="0"/>
              </a:rPr>
              <a:t>Leftmost Derivation 1					</a:t>
            </a:r>
          </a:p>
          <a:p>
            <a:pPr marL="1277938" lvl="2" algn="just">
              <a:lnSpc>
                <a:spcPct val="125000"/>
              </a:lnSpc>
              <a:spcBef>
                <a:spcPts val="1200"/>
              </a:spcBef>
            </a:pPr>
            <a:r>
              <a:rPr lang="en-US" sz="2400" dirty="0">
                <a:latin typeface="Georgia" pitchFamily="18" charset="0"/>
              </a:rPr>
              <a:t>S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SBS				</a:t>
            </a:r>
            <a:r>
              <a:rPr lang="en-US" sz="2400" dirty="0" smtClean="0">
                <a:latin typeface="Georgia" pitchFamily="18" charset="0"/>
              </a:rPr>
              <a:t>	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abaBS</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ababS</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ababa</a:t>
            </a:r>
            <a:r>
              <a:rPr lang="en-US" sz="2400" dirty="0">
                <a:latin typeface="Georgia" pitchFamily="18" charset="0"/>
              </a:rPr>
              <a:t>				</a:t>
            </a:r>
            <a:r>
              <a:rPr lang="en-US" sz="2400" dirty="0" smtClean="0">
                <a:latin typeface="Georgia" pitchFamily="18" charset="0"/>
              </a:rPr>
              <a:t>	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p:txBody>
      </p:sp>
    </p:spTree>
    <p:extLst>
      <p:ext uri="{BB962C8B-B14F-4D97-AF65-F5344CB8AC3E}">
        <p14:creationId xmlns:p14="http://schemas.microsoft.com/office/powerpoint/2010/main" val="2460097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908720"/>
            <a:ext cx="9144000" cy="4817729"/>
          </a:xfrm>
          <a:prstGeom prst="rect">
            <a:avLst/>
          </a:prstGeom>
        </p:spPr>
        <p:txBody>
          <a:bodyPr wrap="square">
            <a:spAutoFit/>
          </a:bodyPr>
          <a:lstStyle/>
          <a:p>
            <a:pPr marL="363538" algn="just">
              <a:lnSpc>
                <a:spcPct val="125000"/>
              </a:lnSpc>
              <a:spcBef>
                <a:spcPts val="1200"/>
              </a:spcBef>
            </a:pPr>
            <a:r>
              <a:rPr lang="en-US" sz="2400" dirty="0" smtClean="0">
                <a:latin typeface="Georgia" pitchFamily="18" charset="0"/>
              </a:rPr>
              <a:t>Leftmost </a:t>
            </a:r>
            <a:r>
              <a:rPr lang="en-US" sz="2400" dirty="0">
                <a:latin typeface="Georgia" pitchFamily="18" charset="0"/>
              </a:rPr>
              <a:t>Derivation </a:t>
            </a:r>
            <a:r>
              <a:rPr lang="en-US" sz="2400" dirty="0" smtClean="0">
                <a:latin typeface="Georgia" pitchFamily="18" charset="0"/>
              </a:rPr>
              <a:t>2</a:t>
            </a:r>
            <a:r>
              <a:rPr lang="en-US" sz="2400" dirty="0">
                <a:latin typeface="Georgia" pitchFamily="18" charset="0"/>
              </a:rPr>
              <a:t>					</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SBSBS			</a:t>
            </a:r>
            <a:r>
              <a:rPr lang="en-US" sz="2400" dirty="0" smtClean="0">
                <a:latin typeface="Georgia" pitchFamily="18" charset="0"/>
              </a:rPr>
              <a:t>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SBS</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aBSBS</a:t>
            </a:r>
            <a:r>
              <a:rPr lang="en-US" sz="2400" dirty="0">
                <a:latin typeface="Georgia" pitchFamily="18" charset="0"/>
              </a:rPr>
              <a:t>			</a:t>
            </a:r>
            <a:r>
              <a:rPr lang="en-US" sz="2400" dirty="0" smtClean="0">
                <a:latin typeface="Georgia" pitchFamily="18" charset="0"/>
              </a:rPr>
              <a:t>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abSBS</a:t>
            </a:r>
            <a:r>
              <a:rPr lang="en-US" sz="2400" dirty="0">
                <a:latin typeface="Georgia" pitchFamily="18" charset="0"/>
              </a:rPr>
              <a:t>			</a:t>
            </a:r>
            <a:r>
              <a:rPr lang="en-US" sz="2400" dirty="0" smtClean="0">
                <a:latin typeface="Georgia" pitchFamily="18" charset="0"/>
              </a:rPr>
              <a:t>since </a:t>
            </a:r>
            <a:r>
              <a:rPr lang="en-US" sz="2400" dirty="0">
                <a:latin typeface="Georgia" pitchFamily="18" charset="0"/>
              </a:rPr>
              <a:t>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abaBS</a:t>
            </a:r>
            <a:r>
              <a:rPr lang="en-US" sz="2400" dirty="0">
                <a:latin typeface="Georgia" pitchFamily="18" charset="0"/>
              </a:rPr>
              <a:t>			</a:t>
            </a:r>
            <a:r>
              <a:rPr lang="en-US" sz="2400" dirty="0" smtClean="0">
                <a:latin typeface="Georgia" pitchFamily="18" charset="0"/>
              </a:rPr>
              <a:t>since </a:t>
            </a: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ababS</a:t>
            </a:r>
            <a:r>
              <a:rPr lang="en-US" sz="2400" dirty="0">
                <a:latin typeface="Georgia" pitchFamily="18" charset="0"/>
              </a:rPr>
              <a:t>				since B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b</a:t>
            </a:r>
          </a:p>
          <a:p>
            <a:pPr marL="1277938" lvl="2" algn="just">
              <a:lnSpc>
                <a:spcPct val="125000"/>
              </a:lnSpc>
              <a:spcBef>
                <a:spcPts val="1200"/>
              </a:spcBef>
            </a:pPr>
            <a:r>
              <a:rPr lang="en-US" sz="2400" dirty="0">
                <a:latin typeface="Georgia" pitchFamily="18" charset="0"/>
              </a:rPr>
              <a:t>S </a:t>
            </a:r>
            <a:r>
              <a:rPr lang="en-US" sz="2400" dirty="0">
                <a:latin typeface="Georgia" pitchFamily="18" charset="0"/>
                <a:sym typeface="Symbol"/>
              </a:rPr>
              <a:t></a:t>
            </a:r>
            <a:r>
              <a:rPr lang="en-US" sz="2400" dirty="0" smtClean="0">
                <a:latin typeface="Georgia" pitchFamily="18" charset="0"/>
              </a:rPr>
              <a:t> </a:t>
            </a:r>
            <a:r>
              <a:rPr lang="en-US" sz="2400" dirty="0" err="1">
                <a:latin typeface="Georgia" pitchFamily="18" charset="0"/>
              </a:rPr>
              <a:t>ababa</a:t>
            </a:r>
            <a:r>
              <a:rPr lang="en-US" sz="2400" dirty="0">
                <a:latin typeface="Georgia" pitchFamily="18" charset="0"/>
              </a:rPr>
              <a:t>				since S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a</a:t>
            </a:r>
          </a:p>
        </p:txBody>
      </p:sp>
    </p:spTree>
    <p:extLst>
      <p:ext uri="{BB962C8B-B14F-4D97-AF65-F5344CB8AC3E}">
        <p14:creationId xmlns:p14="http://schemas.microsoft.com/office/powerpoint/2010/main" val="40902223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908720"/>
            <a:ext cx="9144000" cy="4862870"/>
          </a:xfrm>
          <a:prstGeom prst="rect">
            <a:avLst/>
          </a:prstGeom>
        </p:spPr>
        <p:txBody>
          <a:bodyPr wrap="square">
            <a:spAutoFit/>
          </a:bodyPr>
          <a:lstStyle/>
          <a:p>
            <a:pPr marL="363538" algn="just">
              <a:lnSpc>
                <a:spcPct val="125000"/>
              </a:lnSpc>
              <a:spcBef>
                <a:spcPts val="1200"/>
              </a:spcBef>
            </a:pPr>
            <a:r>
              <a:rPr lang="en-US" sz="2400" dirty="0" smtClean="0">
                <a:latin typeface="Georgia" pitchFamily="18" charset="0"/>
              </a:rPr>
              <a:t>Parse trees for above derivations are</a:t>
            </a:r>
          </a:p>
          <a:p>
            <a:pPr marL="363538" algn="just">
              <a:lnSpc>
                <a:spcPct val="125000"/>
              </a:lnSpc>
              <a:spcBef>
                <a:spcPts val="1200"/>
              </a:spcBef>
            </a:pPr>
            <a:endParaRPr lang="en-US" sz="2400" dirty="0">
              <a:latin typeface="Georgia" pitchFamily="18" charset="0"/>
            </a:endParaRPr>
          </a:p>
          <a:p>
            <a:pPr marL="363538" algn="just">
              <a:lnSpc>
                <a:spcPct val="125000"/>
              </a:lnSpc>
              <a:spcBef>
                <a:spcPts val="1200"/>
              </a:spcBef>
            </a:pPr>
            <a:endParaRPr lang="en-US" sz="2400" dirty="0" smtClean="0">
              <a:latin typeface="Georgia" pitchFamily="18" charset="0"/>
            </a:endParaRPr>
          </a:p>
          <a:p>
            <a:pPr marL="363538" algn="just">
              <a:lnSpc>
                <a:spcPct val="125000"/>
              </a:lnSpc>
              <a:spcBef>
                <a:spcPts val="1200"/>
              </a:spcBef>
            </a:pPr>
            <a:endParaRPr lang="en-US" sz="2400" dirty="0">
              <a:latin typeface="Georgia" pitchFamily="18" charset="0"/>
            </a:endParaRPr>
          </a:p>
          <a:p>
            <a:pPr marL="363538" algn="just">
              <a:lnSpc>
                <a:spcPct val="125000"/>
              </a:lnSpc>
              <a:spcBef>
                <a:spcPts val="1200"/>
              </a:spcBef>
            </a:pPr>
            <a:endParaRPr lang="en-US" sz="2400" dirty="0" smtClean="0">
              <a:latin typeface="Georgia" pitchFamily="18" charset="0"/>
            </a:endParaRPr>
          </a:p>
          <a:p>
            <a:pPr marL="363538" algn="just">
              <a:lnSpc>
                <a:spcPct val="125000"/>
              </a:lnSpc>
              <a:spcBef>
                <a:spcPts val="1200"/>
              </a:spcBef>
            </a:pPr>
            <a:endParaRPr lang="en-US" sz="2400" dirty="0">
              <a:latin typeface="Georgia" pitchFamily="18" charset="0"/>
            </a:endParaRPr>
          </a:p>
          <a:p>
            <a:pPr marL="363538" indent="447675" algn="just">
              <a:lnSpc>
                <a:spcPct val="125000"/>
              </a:lnSpc>
              <a:spcBef>
                <a:spcPts val="1200"/>
              </a:spcBef>
            </a:pPr>
            <a:r>
              <a:rPr lang="en-US" b="1" dirty="0" smtClean="0">
                <a:latin typeface="Georgia" pitchFamily="18" charset="0"/>
              </a:rPr>
              <a:t>Parse Tree for Derivation 1 	         Parse </a:t>
            </a:r>
            <a:r>
              <a:rPr lang="en-US" b="1" dirty="0">
                <a:latin typeface="Georgia" pitchFamily="18" charset="0"/>
              </a:rPr>
              <a:t>Tree for Derivation </a:t>
            </a:r>
            <a:r>
              <a:rPr lang="en-US" b="1" dirty="0" smtClean="0">
                <a:latin typeface="Georgia" pitchFamily="18" charset="0"/>
              </a:rPr>
              <a:t>2</a:t>
            </a:r>
          </a:p>
          <a:p>
            <a:pPr marL="363538" algn="just">
              <a:lnSpc>
                <a:spcPct val="125000"/>
              </a:lnSpc>
              <a:spcBef>
                <a:spcPts val="1200"/>
              </a:spcBef>
            </a:pPr>
            <a:endParaRPr lang="en-US" sz="2400" dirty="0">
              <a:latin typeface="Georgia"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56792"/>
            <a:ext cx="748883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7045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908720"/>
            <a:ext cx="9144000" cy="4664803"/>
          </a:xfrm>
          <a:prstGeom prst="rect">
            <a:avLst/>
          </a:prstGeom>
        </p:spPr>
        <p:txBody>
          <a:bodyPr wrap="square">
            <a:spAutoFit/>
          </a:bodyPr>
          <a:lstStyle/>
          <a:p>
            <a:pPr marL="539750" algn="just">
              <a:lnSpc>
                <a:spcPct val="125000"/>
              </a:lnSpc>
              <a:spcBef>
                <a:spcPts val="1200"/>
              </a:spcBef>
            </a:pPr>
            <a:r>
              <a:rPr lang="en-US" sz="2400" dirty="0">
                <a:latin typeface="Georgia" pitchFamily="18" charset="0"/>
              </a:rPr>
              <a:t>Example 2- Consider the grammar with following productions</a:t>
            </a:r>
          </a:p>
          <a:p>
            <a:pPr marL="539750" algn="just">
              <a:lnSpc>
                <a:spcPct val="125000"/>
              </a:lnSpc>
              <a:spcBef>
                <a:spcPts val="1200"/>
              </a:spcBef>
            </a:pPr>
            <a:r>
              <a:rPr lang="en-US" sz="2400" dirty="0">
                <a:latin typeface="Georgia" pitchFamily="18" charset="0"/>
              </a:rPr>
              <a:t>		E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539750" algn="just">
              <a:lnSpc>
                <a:spcPct val="125000"/>
              </a:lnSpc>
              <a:spcBef>
                <a:spcPts val="12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539750" algn="just">
              <a:lnSpc>
                <a:spcPct val="125000"/>
              </a:lnSpc>
              <a:spcBef>
                <a:spcPts val="12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a:t>
            </a:r>
          </a:p>
          <a:p>
            <a:pPr marL="539750" algn="just">
              <a:lnSpc>
                <a:spcPct val="125000"/>
              </a:lnSpc>
              <a:spcBef>
                <a:spcPts val="12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id</a:t>
            </a:r>
          </a:p>
          <a:p>
            <a:pPr marL="539750" algn="just">
              <a:lnSpc>
                <a:spcPct val="125000"/>
              </a:lnSpc>
              <a:spcBef>
                <a:spcPts val="1200"/>
              </a:spcBef>
            </a:pPr>
            <a:r>
              <a:rPr lang="en-US" sz="2400" dirty="0">
                <a:latin typeface="Georgia" pitchFamily="18" charset="0"/>
              </a:rPr>
              <a:t>Check whether the grammar is ambiguous or not?</a:t>
            </a:r>
          </a:p>
          <a:p>
            <a:pPr marL="539750" algn="just">
              <a:lnSpc>
                <a:spcPct val="125000"/>
              </a:lnSpc>
              <a:spcBef>
                <a:spcPts val="1200"/>
              </a:spcBef>
            </a:pPr>
            <a:r>
              <a:rPr lang="en-US" sz="2400" dirty="0">
                <a:latin typeface="Georgia" pitchFamily="18" charset="0"/>
              </a:rPr>
              <a:t>Here we will try to derive the string w = id + id * id using leftmost derivation in two different ways as follows,</a:t>
            </a:r>
          </a:p>
        </p:txBody>
      </p:sp>
    </p:spTree>
    <p:extLst>
      <p:ext uri="{BB962C8B-B14F-4D97-AF65-F5344CB8AC3E}">
        <p14:creationId xmlns:p14="http://schemas.microsoft.com/office/powerpoint/2010/main" val="3424237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784028"/>
            <a:ext cx="9144000" cy="5976573"/>
          </a:xfrm>
          <a:prstGeom prst="rect">
            <a:avLst/>
          </a:prstGeom>
        </p:spPr>
        <p:txBody>
          <a:bodyPr wrap="square">
            <a:spAutoFit/>
          </a:bodyPr>
          <a:lstStyle/>
          <a:p>
            <a:pPr marL="539750" algn="just">
              <a:lnSpc>
                <a:spcPct val="125000"/>
              </a:lnSpc>
              <a:spcBef>
                <a:spcPts val="600"/>
              </a:spcBef>
            </a:pPr>
            <a:r>
              <a:rPr lang="en-US" sz="2200" dirty="0">
                <a:latin typeface="Georgia" pitchFamily="18" charset="0"/>
              </a:rPr>
              <a:t>Leftmost Derivation 1</a:t>
            </a:r>
          </a:p>
          <a:p>
            <a:pPr marL="539750" algn="just">
              <a:lnSpc>
                <a:spcPct val="125000"/>
              </a:lnSpc>
              <a:spcBef>
                <a:spcPts val="600"/>
              </a:spcBef>
            </a:pPr>
            <a:r>
              <a:rPr lang="en-US" sz="2200" dirty="0" smtClean="0">
                <a:latin typeface="Georgia" pitchFamily="18" charset="0"/>
              </a:rPr>
              <a:t>		E </a:t>
            </a:r>
            <a:r>
              <a:rPr lang="en-US" sz="2200" dirty="0" smtClean="0">
                <a:latin typeface="Georgia" pitchFamily="18" charset="0"/>
                <a:sym typeface="Symbol"/>
              </a:rPr>
              <a:t></a:t>
            </a:r>
            <a:r>
              <a:rPr lang="en-US" sz="2200" dirty="0" smtClean="0">
                <a:latin typeface="Georgia" pitchFamily="18" charset="0"/>
              </a:rPr>
              <a:t> </a:t>
            </a:r>
            <a:r>
              <a:rPr lang="en-US" sz="2200" dirty="0">
                <a:latin typeface="Georgia" pitchFamily="18" charset="0"/>
              </a:rPr>
              <a:t>E + E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E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E * E			</a:t>
            </a:r>
            <a:r>
              <a:rPr lang="en-US" sz="2200" dirty="0" smtClean="0">
                <a:latin typeface="Georgia" pitchFamily="18" charset="0"/>
              </a:rPr>
              <a:t>	since </a:t>
            </a:r>
            <a:r>
              <a:rPr lang="en-US" sz="2200" dirty="0">
                <a:latin typeface="Georgia" pitchFamily="18" charset="0"/>
              </a:rPr>
              <a:t>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id * E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id * id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a:p>
            <a:pPr marL="539750" algn="just">
              <a:lnSpc>
                <a:spcPct val="125000"/>
              </a:lnSpc>
              <a:spcBef>
                <a:spcPts val="600"/>
              </a:spcBef>
            </a:pPr>
            <a:r>
              <a:rPr lang="en-US" sz="2200" dirty="0">
                <a:latin typeface="Georgia" pitchFamily="18" charset="0"/>
              </a:rPr>
              <a:t>Leftmost Derivation 2</a:t>
            </a:r>
          </a:p>
          <a:p>
            <a:pPr marL="539750" algn="just">
              <a:lnSpc>
                <a:spcPct val="125000"/>
              </a:lnSpc>
              <a:spcBef>
                <a:spcPts val="600"/>
              </a:spcBef>
            </a:pPr>
            <a:r>
              <a:rPr lang="en-US" sz="2200" dirty="0" smtClean="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 * E			</a:t>
            </a:r>
            <a:r>
              <a:rPr lang="en-US" sz="2200" dirty="0" smtClean="0">
                <a:latin typeface="Georgia" pitchFamily="18" charset="0"/>
              </a:rPr>
              <a:t>	since </a:t>
            </a:r>
            <a:r>
              <a:rPr lang="en-US" sz="2200" dirty="0">
                <a:latin typeface="Georgia" pitchFamily="18" charset="0"/>
              </a:rPr>
              <a:t>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E + E</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E * E			</a:t>
            </a:r>
            <a:r>
              <a:rPr lang="en-US" sz="2200" dirty="0" smtClean="0">
                <a:latin typeface="Georgia" pitchFamily="18" charset="0"/>
              </a:rPr>
              <a:t>	since </a:t>
            </a:r>
            <a:r>
              <a:rPr lang="en-US" sz="2200" dirty="0">
                <a:latin typeface="Georgia" pitchFamily="18" charset="0"/>
              </a:rPr>
              <a:t>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id * E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a:p>
            <a:pPr marL="539750" algn="just">
              <a:lnSpc>
                <a:spcPct val="125000"/>
              </a:lnSpc>
              <a:spcBef>
                <a:spcPts val="600"/>
              </a:spcBef>
            </a:pPr>
            <a:r>
              <a:rPr lang="en-US" sz="2200" dirty="0">
                <a:latin typeface="Georgia" pitchFamily="18" charset="0"/>
              </a:rPr>
              <a:t>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 + id * id			since E </a:t>
            </a:r>
            <a:r>
              <a:rPr lang="en-US" sz="2200" dirty="0">
                <a:latin typeface="Georgia" pitchFamily="18" charset="0"/>
                <a:sym typeface="Symbol"/>
              </a:rPr>
              <a:t></a:t>
            </a:r>
            <a:r>
              <a:rPr lang="en-US" sz="2200" dirty="0" smtClean="0">
                <a:latin typeface="Georgia" pitchFamily="18" charset="0"/>
              </a:rPr>
              <a:t> </a:t>
            </a:r>
            <a:r>
              <a:rPr lang="en-US" sz="2200" dirty="0">
                <a:latin typeface="Georgia" pitchFamily="18" charset="0"/>
              </a:rPr>
              <a:t>id</a:t>
            </a:r>
          </a:p>
        </p:txBody>
      </p:sp>
    </p:spTree>
    <p:extLst>
      <p:ext uri="{BB962C8B-B14F-4D97-AF65-F5344CB8AC3E}">
        <p14:creationId xmlns:p14="http://schemas.microsoft.com/office/powerpoint/2010/main" val="25860735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Ambiguous Grammar</a:t>
            </a:r>
            <a:endParaRPr lang="en-IN" sz="3200" b="1" i="1" dirty="0">
              <a:solidFill>
                <a:srgbClr val="E60000"/>
              </a:solidFill>
              <a:latin typeface="Bookman Old Style" pitchFamily="18" charset="0"/>
            </a:endParaRPr>
          </a:p>
        </p:txBody>
      </p:sp>
      <p:sp>
        <p:nvSpPr>
          <p:cNvPr id="3" name="Rectangle 2"/>
          <p:cNvSpPr/>
          <p:nvPr/>
        </p:nvSpPr>
        <p:spPr>
          <a:xfrm>
            <a:off x="0" y="784028"/>
            <a:ext cx="9144000" cy="4901342"/>
          </a:xfrm>
          <a:prstGeom prst="rect">
            <a:avLst/>
          </a:prstGeom>
        </p:spPr>
        <p:txBody>
          <a:bodyPr wrap="square">
            <a:spAutoFit/>
          </a:bodyPr>
          <a:lstStyle/>
          <a:p>
            <a:pPr marL="539750" algn="just">
              <a:lnSpc>
                <a:spcPct val="125000"/>
              </a:lnSpc>
              <a:spcBef>
                <a:spcPts val="600"/>
              </a:spcBef>
            </a:pPr>
            <a:r>
              <a:rPr lang="en-US" sz="2200" dirty="0" smtClean="0">
                <a:latin typeface="Georgia" pitchFamily="18" charset="0"/>
              </a:rPr>
              <a:t>Parse tree for the above derivations are as follows</a:t>
            </a:r>
          </a:p>
          <a:p>
            <a:pPr marL="539750" algn="just">
              <a:lnSpc>
                <a:spcPct val="125000"/>
              </a:lnSpc>
              <a:spcBef>
                <a:spcPts val="600"/>
              </a:spcBef>
            </a:pPr>
            <a:endParaRPr lang="en-US" sz="2200" dirty="0">
              <a:latin typeface="Georgia" pitchFamily="18" charset="0"/>
            </a:endParaRPr>
          </a:p>
          <a:p>
            <a:pPr marL="539750" algn="just">
              <a:lnSpc>
                <a:spcPct val="125000"/>
              </a:lnSpc>
              <a:spcBef>
                <a:spcPts val="600"/>
              </a:spcBef>
            </a:pPr>
            <a:endParaRPr lang="en-US" sz="2200" dirty="0" smtClean="0">
              <a:latin typeface="Georgia" pitchFamily="18" charset="0"/>
            </a:endParaRPr>
          </a:p>
          <a:p>
            <a:pPr marL="539750" algn="just">
              <a:lnSpc>
                <a:spcPct val="125000"/>
              </a:lnSpc>
              <a:spcBef>
                <a:spcPts val="600"/>
              </a:spcBef>
            </a:pPr>
            <a:endParaRPr lang="en-US" sz="2200" dirty="0">
              <a:latin typeface="Georgia" pitchFamily="18" charset="0"/>
            </a:endParaRPr>
          </a:p>
          <a:p>
            <a:pPr marL="539750" algn="just">
              <a:lnSpc>
                <a:spcPct val="125000"/>
              </a:lnSpc>
              <a:spcBef>
                <a:spcPts val="600"/>
              </a:spcBef>
            </a:pPr>
            <a:endParaRPr lang="en-US" sz="2200" dirty="0" smtClean="0">
              <a:latin typeface="Georgia" pitchFamily="18" charset="0"/>
            </a:endParaRPr>
          </a:p>
          <a:p>
            <a:pPr marL="539750" algn="just">
              <a:lnSpc>
                <a:spcPct val="125000"/>
              </a:lnSpc>
              <a:spcBef>
                <a:spcPts val="600"/>
              </a:spcBef>
            </a:pPr>
            <a:endParaRPr lang="en-US" sz="2200" dirty="0">
              <a:latin typeface="Georgia" pitchFamily="18" charset="0"/>
            </a:endParaRPr>
          </a:p>
          <a:p>
            <a:pPr marL="539750" algn="just">
              <a:lnSpc>
                <a:spcPct val="125000"/>
              </a:lnSpc>
              <a:spcBef>
                <a:spcPts val="600"/>
              </a:spcBef>
            </a:pPr>
            <a:endParaRPr lang="en-US" sz="2200" dirty="0" smtClean="0">
              <a:latin typeface="Georgia" pitchFamily="18" charset="0"/>
            </a:endParaRPr>
          </a:p>
          <a:p>
            <a:pPr marL="539750" algn="just">
              <a:lnSpc>
                <a:spcPct val="125000"/>
              </a:lnSpc>
              <a:spcBef>
                <a:spcPts val="600"/>
              </a:spcBef>
            </a:pPr>
            <a:r>
              <a:rPr lang="en-US" b="1" dirty="0">
                <a:latin typeface="Georgia" pitchFamily="18" charset="0"/>
              </a:rPr>
              <a:t>Parse tree for Derivation 1			Parse tree for Derivation 2</a:t>
            </a:r>
          </a:p>
          <a:p>
            <a:pPr marL="539750" algn="just">
              <a:lnSpc>
                <a:spcPct val="125000"/>
              </a:lnSpc>
              <a:spcBef>
                <a:spcPts val="1200"/>
              </a:spcBef>
            </a:pPr>
            <a:r>
              <a:rPr lang="en-US" sz="2200" dirty="0">
                <a:latin typeface="Georgia" pitchFamily="18" charset="0"/>
              </a:rPr>
              <a:t>	We can represent the given grammar using more than one parse trees as above, so the given grammar G is </a:t>
            </a:r>
            <a:r>
              <a:rPr lang="en-US" sz="2200" dirty="0" smtClean="0">
                <a:latin typeface="Georgia" pitchFamily="18" charset="0"/>
              </a:rPr>
              <a:t>ambiguous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1484784"/>
            <a:ext cx="80648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6914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err="1" smtClean="0">
                <a:solidFill>
                  <a:srgbClr val="E60000"/>
                </a:solidFill>
                <a:latin typeface="Bookman Old Style" pitchFamily="18" charset="0"/>
              </a:rPr>
              <a:t>Disambiguous</a:t>
            </a:r>
            <a:r>
              <a:rPr lang="en-IN" sz="3200" b="1" i="1" dirty="0" smtClean="0">
                <a:solidFill>
                  <a:srgbClr val="E60000"/>
                </a:solidFill>
                <a:latin typeface="Bookman Old Style" pitchFamily="18" charset="0"/>
              </a:rPr>
              <a:t> Grammar</a:t>
            </a:r>
            <a:endParaRPr lang="en-IN" sz="3200" b="1" i="1" dirty="0">
              <a:solidFill>
                <a:srgbClr val="E60000"/>
              </a:solidFill>
              <a:latin typeface="Bookman Old Style" pitchFamily="18" charset="0"/>
            </a:endParaRPr>
          </a:p>
        </p:txBody>
      </p:sp>
      <p:sp>
        <p:nvSpPr>
          <p:cNvPr id="3" name="Rectangle 2"/>
          <p:cNvSpPr/>
          <p:nvPr/>
        </p:nvSpPr>
        <p:spPr>
          <a:xfrm>
            <a:off x="0" y="784028"/>
            <a:ext cx="9144000" cy="5632311"/>
          </a:xfrm>
          <a:prstGeom prst="rect">
            <a:avLst/>
          </a:prstGeom>
        </p:spPr>
        <p:txBody>
          <a:bodyPr wrap="square">
            <a:spAutoFit/>
          </a:bodyPr>
          <a:lstStyle/>
          <a:p>
            <a:pPr marL="539750" indent="-446088" algn="just">
              <a:lnSpc>
                <a:spcPct val="125000"/>
              </a:lnSpc>
              <a:spcBef>
                <a:spcPts val="1200"/>
              </a:spcBef>
              <a:buFont typeface="Wingdings" pitchFamily="2" charset="2"/>
              <a:buChar char="Ø"/>
            </a:pPr>
            <a:r>
              <a:rPr lang="en-US" sz="2400" dirty="0">
                <a:latin typeface="Georgia" pitchFamily="18" charset="0"/>
              </a:rPr>
              <a:t>Ambiguous productions are those productions which have more than one occurrence of a given non-terminal on their right hand side. </a:t>
            </a:r>
            <a:endParaRPr lang="en-US" sz="2400" dirty="0" smtClean="0">
              <a:latin typeface="Georgia" pitchFamily="18" charset="0"/>
            </a:endParaRPr>
          </a:p>
          <a:p>
            <a:pPr marL="539750" indent="-446088" algn="just">
              <a:lnSpc>
                <a:spcPct val="125000"/>
              </a:lnSpc>
              <a:spcBef>
                <a:spcPts val="1200"/>
              </a:spcBef>
              <a:buFont typeface="Wingdings" pitchFamily="2" charset="2"/>
              <a:buChar char="Ø"/>
            </a:pPr>
            <a:r>
              <a:rPr lang="en-US" sz="2400" dirty="0" smtClean="0">
                <a:latin typeface="Georgia" pitchFamily="18" charset="0"/>
              </a:rPr>
              <a:t>We </a:t>
            </a:r>
            <a:r>
              <a:rPr lang="en-US" sz="2400" dirty="0">
                <a:latin typeface="Georgia" pitchFamily="18" charset="0"/>
              </a:rPr>
              <a:t>can apply the certain transformations to eliminate the ambiguity to disambiguate the grammar.</a:t>
            </a:r>
          </a:p>
          <a:p>
            <a:pPr marL="539750" indent="-446088" algn="just">
              <a:lnSpc>
                <a:spcPct val="125000"/>
              </a:lnSpc>
              <a:spcBef>
                <a:spcPts val="1200"/>
              </a:spcBef>
              <a:buFont typeface="Wingdings" pitchFamily="2" charset="2"/>
              <a:buChar char="Ø"/>
            </a:pPr>
            <a:r>
              <a:rPr lang="en-US" sz="2400" dirty="0" smtClean="0">
                <a:latin typeface="Georgia" pitchFamily="18" charset="0"/>
              </a:rPr>
              <a:t>Let </a:t>
            </a:r>
            <a:r>
              <a:rPr lang="en-US" sz="2400" dirty="0">
                <a:latin typeface="Georgia" pitchFamily="18" charset="0"/>
              </a:rPr>
              <a:t>us consider the context free grammar, which is already ambiguous. </a:t>
            </a:r>
            <a:endParaRPr lang="en-US" sz="2400" dirty="0" smtClean="0">
              <a:latin typeface="Georgia" pitchFamily="18" charset="0"/>
            </a:endParaRPr>
          </a:p>
          <a:p>
            <a:pPr marL="539750" indent="-446088" algn="just">
              <a:lnSpc>
                <a:spcPct val="125000"/>
              </a:lnSpc>
              <a:spcBef>
                <a:spcPts val="1200"/>
              </a:spcBef>
              <a:buFont typeface="Wingdings" pitchFamily="2" charset="2"/>
              <a:buChar char="Ø"/>
            </a:pPr>
            <a:r>
              <a:rPr lang="en-US" sz="2400" dirty="0" smtClean="0">
                <a:latin typeface="Georgia" pitchFamily="18" charset="0"/>
              </a:rPr>
              <a:t>We </a:t>
            </a:r>
            <a:r>
              <a:rPr lang="en-US" sz="2400" dirty="0">
                <a:latin typeface="Georgia" pitchFamily="18" charset="0"/>
              </a:rPr>
              <a:t>know several operators have different precedence and the grammar rules for expression involving these operators must be written in such a way that their relation precedence are preserved. </a:t>
            </a:r>
            <a:endParaRPr lang="en-US" sz="2400" dirty="0" smtClean="0">
              <a:latin typeface="Georgia" pitchFamily="18" charset="0"/>
            </a:endParaRPr>
          </a:p>
        </p:txBody>
      </p:sp>
    </p:spTree>
    <p:extLst>
      <p:ext uri="{BB962C8B-B14F-4D97-AF65-F5344CB8AC3E}">
        <p14:creationId xmlns:p14="http://schemas.microsoft.com/office/powerpoint/2010/main" val="35347461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err="1" smtClean="0">
                <a:solidFill>
                  <a:srgbClr val="E60000"/>
                </a:solidFill>
                <a:latin typeface="Bookman Old Style" pitchFamily="18" charset="0"/>
              </a:rPr>
              <a:t>Disambiguous</a:t>
            </a:r>
            <a:r>
              <a:rPr lang="en-IN" sz="3200" b="1" i="1" dirty="0" smtClean="0">
                <a:solidFill>
                  <a:srgbClr val="E60000"/>
                </a:solidFill>
                <a:latin typeface="Bookman Old Style" pitchFamily="18" charset="0"/>
              </a:rPr>
              <a:t> Grammar</a:t>
            </a:r>
            <a:endParaRPr lang="en-IN" sz="3200" b="1" i="1" dirty="0">
              <a:solidFill>
                <a:srgbClr val="E60000"/>
              </a:solidFill>
              <a:latin typeface="Bookman Old Style"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0" y="784028"/>
                <a:ext cx="9144000" cy="5632311"/>
              </a:xfrm>
              <a:prstGeom prst="rect">
                <a:avLst/>
              </a:prstGeom>
            </p:spPr>
            <p:txBody>
              <a:bodyPr wrap="square">
                <a:spAutoFit/>
              </a:bodyPr>
              <a:lstStyle/>
              <a:p>
                <a:pPr marL="539750" indent="-446088"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operation *, / have higher precedence over +, </a:t>
                </a:r>
                <a:r>
                  <a:rPr lang="en-US" sz="2400" dirty="0" smtClean="0">
                    <a:latin typeface="Georgia" pitchFamily="18" charset="0"/>
                  </a:rPr>
                  <a:t>-.</a:t>
                </a:r>
              </a:p>
              <a:p>
                <a:pPr marL="93662" algn="just">
                  <a:lnSpc>
                    <a:spcPct val="125000"/>
                  </a:lnSpc>
                  <a:spcBef>
                    <a:spcPts val="1200"/>
                  </a:spcBef>
                </a:pPr>
                <a:r>
                  <a:rPr lang="en-US" sz="2400" dirty="0">
                    <a:latin typeface="Georgia" pitchFamily="18" charset="0"/>
                  </a:rPr>
                  <a:t>Consider the following CFG</a:t>
                </a:r>
              </a:p>
              <a:p>
                <a:pPr marL="93662" algn="just">
                  <a:lnSpc>
                    <a:spcPct val="125000"/>
                  </a:lnSpc>
                  <a:spcBef>
                    <a:spcPts val="1200"/>
                  </a:spcBef>
                </a:pPr>
                <a:r>
                  <a:rPr lang="en-US" sz="2400" dirty="0">
                    <a:latin typeface="Georgia" pitchFamily="18" charset="0"/>
                  </a:rPr>
                  <a:t>	S </a:t>
                </a:r>
                <a:r>
                  <a:rPr lang="en-US" sz="2400" dirty="0" smtClean="0">
                    <a:latin typeface="Georgia" pitchFamily="18" charset="0"/>
                    <a:sym typeface="Symbol"/>
                  </a:rPr>
                  <a:t> </a:t>
                </a:r>
                <a:r>
                  <a:rPr lang="en-US" sz="2400" dirty="0" err="1" smtClean="0">
                    <a:latin typeface="Georgia" pitchFamily="18" charset="0"/>
                  </a:rPr>
                  <a:t>S</a:t>
                </a:r>
                <a:r>
                  <a:rPr lang="en-US" sz="2400" dirty="0" err="1">
                    <a:latin typeface="Georgia" pitchFamily="18" charset="0"/>
                    <a:sym typeface="Symbol"/>
                  </a:rPr>
                  <a:t></a:t>
                </a:r>
                <a:r>
                  <a:rPr lang="en-US" sz="2400" dirty="0" err="1" smtClean="0">
                    <a:latin typeface="Georgia" pitchFamily="18" charset="0"/>
                  </a:rPr>
                  <a:t>r</a:t>
                </a:r>
                <a:r>
                  <a:rPr lang="en-US" sz="2400" dirty="0" smtClean="0">
                    <a:latin typeface="Georgia" pitchFamily="18" charset="0"/>
                  </a:rPr>
                  <a:t> </a:t>
                </a:r>
                <a:r>
                  <a:rPr lang="en-US" sz="2400" dirty="0">
                    <a:latin typeface="Georgia" pitchFamily="18" charset="0"/>
                  </a:rPr>
                  <a:t>/ </a:t>
                </a:r>
                <a14:m>
                  <m:oMath xmlns:m="http://schemas.openxmlformats.org/officeDocument/2006/math">
                    <m:sSub>
                      <m:sSubPr>
                        <m:ctrlPr>
                          <a:rPr lang="en-US" sz="2400" i="1" smtClean="0">
                            <a:latin typeface="Cambria Math"/>
                          </a:rPr>
                        </m:ctrlPr>
                      </m:sSubPr>
                      <m:e>
                        <m:r>
                          <m:rPr>
                            <m:nor/>
                          </m:rPr>
                          <a:rPr lang="en-US" sz="2400" dirty="0">
                            <a:latin typeface="Georgia" pitchFamily="18" charset="0"/>
                            <a:sym typeface="Symbol"/>
                          </a:rPr>
                          <m:t></m:t>
                        </m:r>
                      </m:e>
                      <m:sub>
                        <m:r>
                          <a:rPr lang="en-IN" sz="2400" b="0" i="1" smtClean="0">
                            <a:latin typeface="Cambria Math"/>
                          </a:rPr>
                          <m:t>1</m:t>
                        </m:r>
                      </m:sub>
                    </m:sSub>
                  </m:oMath>
                </a14:m>
                <a:r>
                  <a:rPr lang="en-US" sz="2400" dirty="0" smtClean="0">
                    <a:latin typeface="Georgia" pitchFamily="18" charset="0"/>
                  </a:rPr>
                  <a:t>/ </a:t>
                </a:r>
                <a14:m>
                  <m:oMath xmlns:m="http://schemas.openxmlformats.org/officeDocument/2006/math">
                    <m:sSub>
                      <m:sSubPr>
                        <m:ctrlPr>
                          <a:rPr lang="en-US" sz="2400" i="1">
                            <a:latin typeface="Cambria Math"/>
                          </a:rPr>
                        </m:ctrlPr>
                      </m:sSubPr>
                      <m:e>
                        <m:r>
                          <m:rPr>
                            <m:nor/>
                          </m:rPr>
                          <a:rPr lang="en-US" sz="2400" dirty="0">
                            <a:latin typeface="Georgia" pitchFamily="18" charset="0"/>
                            <a:sym typeface="Symbol"/>
                          </a:rPr>
                          <m:t></m:t>
                        </m:r>
                      </m:e>
                      <m:sub>
                        <m:r>
                          <a:rPr lang="en-IN" sz="2400" b="0" i="1" smtClean="0">
                            <a:latin typeface="Cambria Math"/>
                          </a:rPr>
                          <m:t>2</m:t>
                        </m:r>
                      </m:sub>
                    </m:sSub>
                  </m:oMath>
                </a14:m>
                <a:r>
                  <a:rPr lang="en-US" sz="2400" dirty="0">
                    <a:latin typeface="Georgia" pitchFamily="18" charset="0"/>
                  </a:rPr>
                  <a:t> … / </a:t>
                </a:r>
                <a14:m>
                  <m:oMath xmlns:m="http://schemas.openxmlformats.org/officeDocument/2006/math">
                    <m:sSub>
                      <m:sSubPr>
                        <m:ctrlPr>
                          <a:rPr lang="en-US" sz="2400" i="1">
                            <a:latin typeface="Cambria Math"/>
                          </a:rPr>
                        </m:ctrlPr>
                      </m:sSubPr>
                      <m:e>
                        <m:r>
                          <m:rPr>
                            <m:nor/>
                          </m:rPr>
                          <a:rPr lang="en-US" sz="2400" dirty="0">
                            <a:latin typeface="Georgia" pitchFamily="18" charset="0"/>
                            <a:sym typeface="Symbol"/>
                          </a:rPr>
                          <m:t></m:t>
                        </m:r>
                      </m:e>
                      <m:sub>
                        <m:r>
                          <a:rPr lang="en-IN" sz="2400" b="0" i="1" smtClean="0">
                            <a:latin typeface="Cambria Math"/>
                          </a:rPr>
                          <m:t>𝑛</m:t>
                        </m:r>
                      </m:sub>
                    </m:sSub>
                  </m:oMath>
                </a14:m>
                <a:endParaRPr lang="en-US" sz="2400" dirty="0">
                  <a:latin typeface="Georgia" pitchFamily="18" charset="0"/>
                </a:endParaRPr>
              </a:p>
              <a:p>
                <a:pPr marL="93662" algn="just">
                  <a:lnSpc>
                    <a:spcPct val="125000"/>
                  </a:lnSpc>
                  <a:spcBef>
                    <a:spcPts val="1200"/>
                  </a:spcBef>
                </a:pPr>
                <a:r>
                  <a:rPr lang="en-US" sz="2400" dirty="0">
                    <a:latin typeface="Georgia" pitchFamily="18" charset="0"/>
                  </a:rPr>
                  <a:t>Here we can remove ambiguity by moving the right most of these non-terminals further down the parse tree by introducing the new non-terminals.</a:t>
                </a:r>
              </a:p>
              <a:p>
                <a:pPr marL="93662" algn="just">
                  <a:lnSpc>
                    <a:spcPct val="125000"/>
                  </a:lnSpc>
                  <a:spcBef>
                    <a:spcPts val="1200"/>
                  </a:spcBef>
                </a:pPr>
                <a:r>
                  <a:rPr lang="en-US" sz="2400" dirty="0">
                    <a:latin typeface="Georgia" pitchFamily="18" charset="0"/>
                  </a:rPr>
                  <a:t>So we can rewrite the production rate to eliminate the ambiguity as follows</a:t>
                </a:r>
              </a:p>
              <a:p>
                <a:pPr marL="93662" algn="just">
                  <a:lnSpc>
                    <a:spcPct val="125000"/>
                  </a:lnSpc>
                  <a:spcBef>
                    <a:spcPts val="1200"/>
                  </a:spcBef>
                </a:pPr>
                <a:r>
                  <a:rPr lang="en-US" sz="2400" dirty="0">
                    <a:latin typeface="Georgia" pitchFamily="18" charset="0"/>
                  </a:rPr>
                  <a:t>	S </a:t>
                </a:r>
                <a:r>
                  <a:rPr lang="en-US" sz="2400" dirty="0">
                    <a:latin typeface="Georgia" pitchFamily="18" charset="0"/>
                    <a:sym typeface="Symbol"/>
                  </a:rPr>
                  <a:t> </a:t>
                </a:r>
                <a:r>
                  <a:rPr lang="en-US" sz="2400" dirty="0" err="1">
                    <a:latin typeface="Georgia" pitchFamily="18" charset="0"/>
                  </a:rPr>
                  <a:t>S</a:t>
                </a:r>
                <a:r>
                  <a:rPr lang="en-US" sz="2400" dirty="0" err="1">
                    <a:latin typeface="Georgia" pitchFamily="18" charset="0"/>
                    <a:sym typeface="Symbol"/>
                  </a:rPr>
                  <a:t></a:t>
                </a:r>
                <a:r>
                  <a:rPr lang="en-US" sz="2400" dirty="0" err="1" smtClean="0">
                    <a:latin typeface="Georgia" pitchFamily="18" charset="0"/>
                  </a:rPr>
                  <a:t>rS’r</a:t>
                </a:r>
                <a:r>
                  <a:rPr lang="en-US" sz="2400" dirty="0" smtClean="0">
                    <a:latin typeface="Georgia" pitchFamily="18" charset="0"/>
                  </a:rPr>
                  <a:t> </a:t>
                </a:r>
                <a:r>
                  <a:rPr lang="en-US" sz="2400" dirty="0">
                    <a:latin typeface="Georgia" pitchFamily="18" charset="0"/>
                  </a:rPr>
                  <a:t>/ S’</a:t>
                </a:r>
              </a:p>
              <a:p>
                <a:pPr marL="93662" algn="just">
                  <a:lnSpc>
                    <a:spcPct val="125000"/>
                  </a:lnSpc>
                  <a:spcBef>
                    <a:spcPts val="1200"/>
                  </a:spcBef>
                </a:pPr>
                <a:r>
                  <a:rPr lang="en-US" sz="2400" dirty="0">
                    <a:latin typeface="Georgia" pitchFamily="18" charset="0"/>
                  </a:rPr>
                  <a:t>	S’ </a:t>
                </a:r>
                <a:r>
                  <a:rPr lang="en-US" sz="2400" dirty="0">
                    <a:latin typeface="Georgia" pitchFamily="18" charset="0"/>
                    <a:sym typeface="Symbol"/>
                  </a:rPr>
                  <a:t></a:t>
                </a:r>
                <a:r>
                  <a:rPr lang="en-US" sz="2400" dirty="0" smtClean="0">
                    <a:latin typeface="Georgia" pitchFamily="18" charset="0"/>
                  </a:rPr>
                  <a:t> </a:t>
                </a:r>
                <a14:m>
                  <m:oMath xmlns:m="http://schemas.openxmlformats.org/officeDocument/2006/math">
                    <m:sSub>
                      <m:sSubPr>
                        <m:ctrlPr>
                          <a:rPr lang="en-US" sz="2400" i="1">
                            <a:latin typeface="Cambria Math"/>
                          </a:rPr>
                        </m:ctrlPr>
                      </m:sSubPr>
                      <m:e>
                        <m:r>
                          <m:rPr>
                            <m:nor/>
                          </m:rPr>
                          <a:rPr lang="en-US" sz="2400" dirty="0">
                            <a:latin typeface="Georgia" pitchFamily="18" charset="0"/>
                            <a:sym typeface="Symbol"/>
                          </a:rPr>
                          <m:t></m:t>
                        </m:r>
                      </m:e>
                      <m:sub>
                        <m:r>
                          <a:rPr lang="en-IN" sz="2400" i="1">
                            <a:latin typeface="Cambria Math"/>
                          </a:rPr>
                          <m:t>1</m:t>
                        </m:r>
                      </m:sub>
                    </m:sSub>
                  </m:oMath>
                </a14:m>
                <a:r>
                  <a:rPr lang="en-US" sz="2400" dirty="0">
                    <a:latin typeface="Georgia" pitchFamily="18" charset="0"/>
                  </a:rPr>
                  <a:t>/ </a:t>
                </a:r>
                <a14:m>
                  <m:oMath xmlns:m="http://schemas.openxmlformats.org/officeDocument/2006/math">
                    <m:sSub>
                      <m:sSubPr>
                        <m:ctrlPr>
                          <a:rPr lang="en-US" sz="2400" i="1">
                            <a:latin typeface="Cambria Math"/>
                          </a:rPr>
                        </m:ctrlPr>
                      </m:sSubPr>
                      <m:e>
                        <m:r>
                          <m:rPr>
                            <m:nor/>
                          </m:rPr>
                          <a:rPr lang="en-US" sz="2400" dirty="0">
                            <a:latin typeface="Georgia" pitchFamily="18" charset="0"/>
                            <a:sym typeface="Symbol"/>
                          </a:rPr>
                          <m:t></m:t>
                        </m:r>
                      </m:e>
                      <m:sub>
                        <m:r>
                          <a:rPr lang="en-IN" sz="2400" i="1">
                            <a:latin typeface="Cambria Math"/>
                          </a:rPr>
                          <m:t>2</m:t>
                        </m:r>
                      </m:sub>
                    </m:sSub>
                  </m:oMath>
                </a14:m>
                <a:r>
                  <a:rPr lang="en-US" sz="2400" dirty="0">
                    <a:latin typeface="Georgia" pitchFamily="18" charset="0"/>
                  </a:rPr>
                  <a:t> … / </a:t>
                </a:r>
                <a14:m>
                  <m:oMath xmlns:m="http://schemas.openxmlformats.org/officeDocument/2006/math">
                    <m:sSub>
                      <m:sSubPr>
                        <m:ctrlPr>
                          <a:rPr lang="en-US" sz="2400" i="1">
                            <a:latin typeface="Cambria Math"/>
                          </a:rPr>
                        </m:ctrlPr>
                      </m:sSubPr>
                      <m:e>
                        <m:r>
                          <m:rPr>
                            <m:nor/>
                          </m:rPr>
                          <a:rPr lang="en-US" sz="2400" dirty="0">
                            <a:latin typeface="Georgia" pitchFamily="18" charset="0"/>
                            <a:sym typeface="Symbol"/>
                          </a:rPr>
                          <m:t></m:t>
                        </m:r>
                      </m:e>
                      <m:sub>
                        <m:r>
                          <a:rPr lang="en-IN" sz="2400" i="1">
                            <a:latin typeface="Cambria Math"/>
                          </a:rPr>
                          <m:t>𝑛</m:t>
                        </m:r>
                      </m:sub>
                    </m:sSub>
                  </m:oMath>
                </a14:m>
                <a:endParaRPr lang="en-US" sz="2400" dirty="0">
                  <a:latin typeface="Georgia"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0" y="784028"/>
                <a:ext cx="9144000" cy="5632311"/>
              </a:xfrm>
              <a:prstGeom prst="rect">
                <a:avLst/>
              </a:prstGeom>
              <a:blipFill rotWithShape="1">
                <a:blip r:embed="rId3"/>
                <a:stretch>
                  <a:fillRect r="-1733" b="-758"/>
                </a:stretch>
              </a:blipFill>
            </p:spPr>
            <p:txBody>
              <a:bodyPr/>
              <a:lstStyle/>
              <a:p>
                <a:r>
                  <a:rPr lang="en-IN">
                    <a:noFill/>
                  </a:rPr>
                  <a:t> </a:t>
                </a:r>
              </a:p>
            </p:txBody>
          </p:sp>
        </mc:Fallback>
      </mc:AlternateContent>
    </p:spTree>
    <p:extLst>
      <p:ext uri="{BB962C8B-B14F-4D97-AF65-F5344CB8AC3E}">
        <p14:creationId xmlns:p14="http://schemas.microsoft.com/office/powerpoint/2010/main" val="882742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err="1" smtClean="0">
                <a:solidFill>
                  <a:srgbClr val="E60000"/>
                </a:solidFill>
                <a:latin typeface="Bookman Old Style" pitchFamily="18" charset="0"/>
              </a:rPr>
              <a:t>Disambiguous</a:t>
            </a:r>
            <a:r>
              <a:rPr lang="en-IN" sz="3200" b="1" i="1" dirty="0" smtClean="0">
                <a:solidFill>
                  <a:srgbClr val="E60000"/>
                </a:solidFill>
                <a:latin typeface="Bookman Old Style" pitchFamily="18" charset="0"/>
              </a:rPr>
              <a:t> Grammar</a:t>
            </a:r>
            <a:endParaRPr lang="en-IN" sz="3200" b="1" i="1" dirty="0">
              <a:solidFill>
                <a:srgbClr val="E60000"/>
              </a:solidFill>
              <a:latin typeface="Bookman Old Style" pitchFamily="18" charset="0"/>
            </a:endParaRPr>
          </a:p>
        </p:txBody>
      </p:sp>
      <p:sp>
        <p:nvSpPr>
          <p:cNvPr id="3" name="Rectangle 2"/>
          <p:cNvSpPr/>
          <p:nvPr/>
        </p:nvSpPr>
        <p:spPr>
          <a:xfrm>
            <a:off x="0" y="784028"/>
            <a:ext cx="9144000" cy="5863144"/>
          </a:xfrm>
          <a:prstGeom prst="rect">
            <a:avLst/>
          </a:prstGeom>
        </p:spPr>
        <p:txBody>
          <a:bodyPr wrap="square">
            <a:spAutoFit/>
          </a:bodyPr>
          <a:lstStyle/>
          <a:p>
            <a:pPr marL="92075" indent="625475" algn="just">
              <a:lnSpc>
                <a:spcPct val="125000"/>
              </a:lnSpc>
              <a:spcBef>
                <a:spcPts val="1200"/>
              </a:spcBef>
            </a:pPr>
            <a:r>
              <a:rPr lang="en-US" sz="2400" dirty="0">
                <a:latin typeface="Georgia" pitchFamily="18" charset="0"/>
              </a:rPr>
              <a:t>If a grammar has more than one ambiguous production, it can be modified by repetitive application of this transformation.</a:t>
            </a:r>
          </a:p>
          <a:p>
            <a:pPr marL="93662" algn="just">
              <a:lnSpc>
                <a:spcPct val="125000"/>
              </a:lnSpc>
              <a:spcBef>
                <a:spcPts val="1200"/>
              </a:spcBef>
            </a:pPr>
            <a:r>
              <a:rPr lang="en-US" sz="2400" dirty="0">
                <a:latin typeface="Georgia" pitchFamily="18" charset="0"/>
              </a:rPr>
              <a:t>Consider the grammar, with following ambiguous productions.</a:t>
            </a:r>
          </a:p>
          <a:p>
            <a:pPr marL="93662" algn="just">
              <a:lnSpc>
                <a:spcPct val="125000"/>
              </a:lnSpc>
              <a:spcBef>
                <a:spcPts val="600"/>
              </a:spcBef>
            </a:pPr>
            <a:r>
              <a:rPr lang="en-US" sz="2400" dirty="0">
                <a:latin typeface="Georgia" pitchFamily="18" charset="0"/>
              </a:rPr>
              <a:t>		E </a:t>
            </a:r>
            <a:r>
              <a:rPr lang="en-US" sz="2400" dirty="0" smtClean="0">
                <a:latin typeface="Georgia" pitchFamily="18" charset="0"/>
                <a:sym typeface="Symbol"/>
              </a:rPr>
              <a:t></a:t>
            </a:r>
            <a:r>
              <a:rPr lang="en-US" sz="2400" dirty="0" smtClean="0">
                <a:latin typeface="Georgia" pitchFamily="18" charset="0"/>
              </a:rPr>
              <a:t> </a:t>
            </a:r>
            <a:r>
              <a:rPr lang="en-US" sz="2400" dirty="0">
                <a:latin typeface="Georgia" pitchFamily="18" charset="0"/>
              </a:rPr>
              <a:t>E + E</a:t>
            </a:r>
          </a:p>
          <a:p>
            <a:pPr marL="93662" algn="just">
              <a:lnSpc>
                <a:spcPct val="125000"/>
              </a:lnSpc>
              <a:spcBef>
                <a:spcPts val="6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	or	</a:t>
            </a:r>
            <a:r>
              <a:rPr lang="en-US" sz="2400" dirty="0" smtClean="0">
                <a:latin typeface="Georgia" pitchFamily="18" charset="0"/>
              </a:rPr>
              <a:t>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 / E * E / (E) / id</a:t>
            </a:r>
          </a:p>
          <a:p>
            <a:pPr marL="93662" algn="just">
              <a:lnSpc>
                <a:spcPct val="125000"/>
              </a:lnSpc>
              <a:spcBef>
                <a:spcPts val="6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a:t>
            </a:r>
          </a:p>
          <a:p>
            <a:pPr marL="93662" algn="just">
              <a:lnSpc>
                <a:spcPct val="125000"/>
              </a:lnSpc>
              <a:spcBef>
                <a:spcPts val="6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id	</a:t>
            </a:r>
          </a:p>
          <a:p>
            <a:pPr marL="93662" algn="just">
              <a:lnSpc>
                <a:spcPct val="125000"/>
              </a:lnSpc>
              <a:spcBef>
                <a:spcPts val="600"/>
              </a:spcBef>
            </a:pPr>
            <a:r>
              <a:rPr lang="en-US" sz="2400" dirty="0">
                <a:latin typeface="Georgia" pitchFamily="18" charset="0"/>
              </a:rPr>
              <a:t>	Here we introduce the another non-terminal T so that the rules for the operator with lower precedence are</a:t>
            </a:r>
          </a:p>
          <a:p>
            <a:pPr marL="93662" algn="just">
              <a:lnSpc>
                <a:spcPct val="125000"/>
              </a:lnSpc>
              <a:spcBef>
                <a:spcPts val="6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T / T</a:t>
            </a:r>
          </a:p>
          <a:p>
            <a:pPr marL="93662" algn="just">
              <a:lnSpc>
                <a:spcPct val="125000"/>
              </a:lnSpc>
              <a:spcBef>
                <a:spcPts val="600"/>
              </a:spcBef>
            </a:pPr>
            <a:r>
              <a:rPr lang="en-US" sz="2400" dirty="0">
                <a:latin typeface="Georgia" pitchFamily="18" charset="0"/>
              </a:rPr>
              <a:t>		T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E / (E) / id</a:t>
            </a:r>
          </a:p>
        </p:txBody>
      </p:sp>
      <p:sp>
        <p:nvSpPr>
          <p:cNvPr id="4" name="Right Brace 3"/>
          <p:cNvSpPr/>
          <p:nvPr/>
        </p:nvSpPr>
        <p:spPr>
          <a:xfrm>
            <a:off x="3419872" y="2420888"/>
            <a:ext cx="288032" cy="19442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4206471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Disambiguating a Grammar</a:t>
            </a:r>
            <a:endParaRPr lang="en-IN" sz="3200" b="1" i="1" dirty="0">
              <a:solidFill>
                <a:srgbClr val="E60000"/>
              </a:solidFill>
              <a:latin typeface="Bookman Old Style" pitchFamily="18" charset="0"/>
            </a:endParaRPr>
          </a:p>
        </p:txBody>
      </p:sp>
      <p:sp>
        <p:nvSpPr>
          <p:cNvPr id="3" name="Rectangle 2"/>
          <p:cNvSpPr/>
          <p:nvPr/>
        </p:nvSpPr>
        <p:spPr>
          <a:xfrm>
            <a:off x="0" y="784028"/>
            <a:ext cx="9144000" cy="4357027"/>
          </a:xfrm>
          <a:prstGeom prst="rect">
            <a:avLst/>
          </a:prstGeom>
        </p:spPr>
        <p:txBody>
          <a:bodyPr wrap="square">
            <a:spAutoFit/>
          </a:bodyPr>
          <a:lstStyle/>
          <a:p>
            <a:pPr marL="92075" indent="625475" algn="just">
              <a:lnSpc>
                <a:spcPct val="125000"/>
              </a:lnSpc>
              <a:spcBef>
                <a:spcPts val="1200"/>
              </a:spcBef>
            </a:pPr>
            <a:r>
              <a:rPr lang="en-US" sz="2400" dirty="0">
                <a:latin typeface="Georgia" pitchFamily="18" charset="0"/>
              </a:rPr>
              <a:t>As we have the production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T, we can substitute E with T so that we get T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T * T. Now we introduce another non-terminal F, to disambiguate this rule.</a:t>
            </a:r>
          </a:p>
          <a:p>
            <a:pPr marL="92075" indent="625475" algn="just">
              <a:lnSpc>
                <a:spcPct val="125000"/>
              </a:lnSpc>
              <a:spcBef>
                <a:spcPts val="1200"/>
              </a:spcBef>
            </a:pPr>
            <a:r>
              <a:rPr lang="en-US" sz="2400" dirty="0">
                <a:latin typeface="Georgia" pitchFamily="18" charset="0"/>
              </a:rPr>
              <a:t>	Therefore, the unambiguous grammar, equivalent to the given CFG is as follows.</a:t>
            </a:r>
          </a:p>
          <a:p>
            <a:pPr marL="92075" indent="625475" algn="just">
              <a:lnSpc>
                <a:spcPct val="125000"/>
              </a:lnSpc>
              <a:spcBef>
                <a:spcPts val="1200"/>
              </a:spcBef>
            </a:pPr>
            <a:r>
              <a:rPr lang="en-US" sz="2400" dirty="0">
                <a:latin typeface="Georgia" pitchFamily="18" charset="0"/>
              </a:rPr>
              <a:t>		E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T / T</a:t>
            </a:r>
          </a:p>
          <a:p>
            <a:pPr marL="92075" indent="625475" algn="just">
              <a:lnSpc>
                <a:spcPct val="125000"/>
              </a:lnSpc>
              <a:spcBef>
                <a:spcPts val="1200"/>
              </a:spcBef>
            </a:pPr>
            <a:r>
              <a:rPr lang="en-US" sz="2400" dirty="0">
                <a:latin typeface="Georgia" pitchFamily="18" charset="0"/>
              </a:rPr>
              <a:t>		T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T * F / F</a:t>
            </a:r>
          </a:p>
          <a:p>
            <a:pPr marL="92075" indent="625475" algn="just">
              <a:lnSpc>
                <a:spcPct val="125000"/>
              </a:lnSpc>
              <a:spcBef>
                <a:spcPts val="1200"/>
              </a:spcBef>
            </a:pPr>
            <a:r>
              <a:rPr lang="en-US" sz="2400" dirty="0">
                <a:latin typeface="Georgia" pitchFamily="18" charset="0"/>
              </a:rPr>
              <a:t>		F </a:t>
            </a:r>
            <a:r>
              <a:rPr lang="en-US" sz="2400" dirty="0">
                <a:latin typeface="Georgia" pitchFamily="18" charset="0"/>
                <a:sym typeface="Symbol"/>
              </a:rPr>
              <a:t></a:t>
            </a:r>
            <a:r>
              <a:rPr lang="en-US" sz="2400" dirty="0" smtClean="0">
                <a:latin typeface="Georgia" pitchFamily="18" charset="0"/>
              </a:rPr>
              <a:t> </a:t>
            </a:r>
            <a:r>
              <a:rPr lang="en-US" sz="2400" dirty="0">
                <a:latin typeface="Georgia" pitchFamily="18" charset="0"/>
              </a:rPr>
              <a:t>(E) / id</a:t>
            </a:r>
          </a:p>
        </p:txBody>
      </p:sp>
    </p:spTree>
    <p:extLst>
      <p:ext uri="{BB962C8B-B14F-4D97-AF65-F5344CB8AC3E}">
        <p14:creationId xmlns:p14="http://schemas.microsoft.com/office/powerpoint/2010/main" val="156537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1052736"/>
            <a:ext cx="9144000" cy="5324535"/>
          </a:xfrm>
          <a:prstGeom prst="rect">
            <a:avLst/>
          </a:prstGeom>
        </p:spPr>
        <p:txBody>
          <a:bodyPr wrap="square">
            <a:spAutoFit/>
          </a:bodyPr>
          <a:lstStyle/>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The design of any program is to describe the behavior of the program by a flowchart. When a program is lexical analyzer, the action taken is depends on what characters have been seen recently.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A </a:t>
            </a:r>
            <a:r>
              <a:rPr lang="en-US" sz="2400" dirty="0">
                <a:solidFill>
                  <a:schemeClr val="tx1">
                    <a:lumMod val="95000"/>
                    <a:lumOff val="5000"/>
                  </a:schemeClr>
                </a:solidFill>
                <a:latin typeface="Georgia" pitchFamily="18" charset="0"/>
              </a:rPr>
              <a:t>specialized type of flowchart called transition diagram is used for lexical analyzer.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boxes of the flowcharts are drawn as circles called states.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states are connected by arrows, called edges.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labels on the various edges having a state indicate the input characters that can appear after that state.</a:t>
            </a:r>
          </a:p>
        </p:txBody>
      </p:sp>
    </p:spTree>
    <p:extLst>
      <p:ext uri="{BB962C8B-B14F-4D97-AF65-F5344CB8AC3E}">
        <p14:creationId xmlns:p14="http://schemas.microsoft.com/office/powerpoint/2010/main" val="3762588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23528" y="116632"/>
            <a:ext cx="842493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Approach to Design Lexical </a:t>
            </a:r>
            <a:r>
              <a:rPr lang="en-IN" sz="3200" b="1" i="1" dirty="0" err="1" smtClean="0">
                <a:solidFill>
                  <a:srgbClr val="E60000"/>
                </a:solidFill>
                <a:latin typeface="Bookman Old Style" pitchFamily="18" charset="0"/>
              </a:rPr>
              <a:t>Analyzer</a:t>
            </a:r>
            <a:endParaRPr lang="en-IN" sz="3200" b="1" i="1" dirty="0">
              <a:solidFill>
                <a:srgbClr val="E60000"/>
              </a:solidFill>
              <a:latin typeface="Bookman Old Style" pitchFamily="18" charset="0"/>
            </a:endParaRPr>
          </a:p>
        </p:txBody>
      </p:sp>
      <p:sp>
        <p:nvSpPr>
          <p:cNvPr id="8" name="Rectangle 7"/>
          <p:cNvSpPr/>
          <p:nvPr/>
        </p:nvSpPr>
        <p:spPr>
          <a:xfrm>
            <a:off x="0" y="3198455"/>
            <a:ext cx="9144000" cy="3054682"/>
          </a:xfrm>
          <a:prstGeom prst="rect">
            <a:avLst/>
          </a:prstGeom>
        </p:spPr>
        <p:txBody>
          <a:bodyPr wrap="square">
            <a:spAutoFit/>
          </a:bodyPr>
          <a:lstStyle/>
          <a:p>
            <a:pPr marL="263525" algn="ctr">
              <a:lnSpc>
                <a:spcPct val="125000"/>
              </a:lnSpc>
              <a:spcBef>
                <a:spcPts val="1200"/>
              </a:spcBef>
            </a:pPr>
            <a:r>
              <a:rPr lang="en-US" b="1" dirty="0">
                <a:solidFill>
                  <a:schemeClr val="tx1">
                    <a:lumMod val="95000"/>
                    <a:lumOff val="5000"/>
                  </a:schemeClr>
                </a:solidFill>
                <a:latin typeface="Georgia" pitchFamily="18" charset="0"/>
              </a:rPr>
              <a:t>Figure 3.1 – Transition diagram for identifier or </a:t>
            </a:r>
            <a:r>
              <a:rPr lang="en-US" b="1" dirty="0" smtClean="0">
                <a:solidFill>
                  <a:schemeClr val="tx1">
                    <a:lumMod val="95000"/>
                    <a:lumOff val="5000"/>
                  </a:schemeClr>
                </a:solidFill>
                <a:latin typeface="Georgia" pitchFamily="18" charset="0"/>
              </a:rPr>
              <a:t>variable</a:t>
            </a:r>
          </a:p>
          <a:p>
            <a:pPr marL="720725" indent="-457200" algn="just">
              <a:lnSpc>
                <a:spcPct val="125000"/>
              </a:lnSpc>
              <a:spcBef>
                <a:spcPts val="1200"/>
              </a:spcBef>
              <a:buFont typeface="Wingdings" pitchFamily="2" charset="2"/>
              <a:buChar char="Ø"/>
            </a:pPr>
            <a:r>
              <a:rPr lang="en-US" sz="2400" dirty="0">
                <a:solidFill>
                  <a:schemeClr val="tx1">
                    <a:lumMod val="95000"/>
                    <a:lumOff val="5000"/>
                  </a:schemeClr>
                </a:solidFill>
                <a:latin typeface="Georgia" pitchFamily="18" charset="0"/>
              </a:rPr>
              <a:t>A transition diagram for an identifier, defined to be a letter followed by any number of letters or digits. </a:t>
            </a:r>
            <a:endParaRPr lang="en-US" sz="2400" dirty="0" smtClean="0">
              <a:solidFill>
                <a:schemeClr val="tx1">
                  <a:lumMod val="95000"/>
                  <a:lumOff val="5000"/>
                </a:schemeClr>
              </a:solidFill>
              <a:latin typeface="Georgia" pitchFamily="18" charset="0"/>
            </a:endParaRPr>
          </a:p>
          <a:p>
            <a:pPr marL="720725" indent="-457200" algn="just">
              <a:lnSpc>
                <a:spcPct val="125000"/>
              </a:lnSpc>
              <a:spcBef>
                <a:spcPts val="1200"/>
              </a:spcBef>
              <a:buFont typeface="Wingdings" pitchFamily="2" charset="2"/>
              <a:buChar char="Ø"/>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starting state of the transition diagram is state 0, the edge from which indicates that the first input character must be a letter.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017290"/>
            <a:ext cx="5963170" cy="205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990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8816</TotalTime>
  <Words>3667</Words>
  <Application>Microsoft Office PowerPoint</Application>
  <PresentationFormat>On-screen Show (4:3)</PresentationFormat>
  <Paragraphs>521</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104</cp:revision>
  <dcterms:created xsi:type="dcterms:W3CDTF">2020-11-26T13:30:11Z</dcterms:created>
  <dcterms:modified xsi:type="dcterms:W3CDTF">2020-12-04T15:16:51Z</dcterms:modified>
</cp:coreProperties>
</file>