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47"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6" r:id="rId53"/>
    <p:sldId id="308" r:id="rId54"/>
    <p:sldId id="309" r:id="rId55"/>
    <p:sldId id="310" r:id="rId56"/>
    <p:sldId id="311" r:id="rId57"/>
    <p:sldId id="314" r:id="rId58"/>
    <p:sldId id="312" r:id="rId59"/>
    <p:sldId id="313"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2" autoAdjust="0"/>
    <p:restoredTop sz="95620" autoAdjust="0"/>
  </p:normalViewPr>
  <p:slideViewPr>
    <p:cSldViewPr>
      <p:cViewPr varScale="1">
        <p:scale>
          <a:sx n="79" d="100"/>
          <a:sy n="79" d="100"/>
        </p:scale>
        <p:origin x="-67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30-12-2020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94784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30-12-2020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30025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30-12-2020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44080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30-12-2020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36900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DB3DF-CD8C-435F-86F9-38670EC6638D}" type="datetimeFigureOut">
              <a:rPr lang="en-IN" smtClean="0"/>
              <a:t>30-12-2020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22631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F2DB3DF-CD8C-435F-86F9-38670EC6638D}" type="datetimeFigureOut">
              <a:rPr lang="en-IN" smtClean="0"/>
              <a:t>30-12-2020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49219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2DB3DF-CD8C-435F-86F9-38670EC6638D}" type="datetimeFigureOut">
              <a:rPr lang="en-IN" smtClean="0"/>
              <a:t>30-12-2020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394977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F2DB3DF-CD8C-435F-86F9-38670EC6638D}" type="datetimeFigureOut">
              <a:rPr lang="en-IN" smtClean="0"/>
              <a:t>30-12-2020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93677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DB3DF-CD8C-435F-86F9-38670EC6638D}" type="datetimeFigureOut">
              <a:rPr lang="en-IN" smtClean="0"/>
              <a:t>30-12-2020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424342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DB3DF-CD8C-435F-86F9-38670EC6638D}" type="datetimeFigureOut">
              <a:rPr lang="en-IN" smtClean="0"/>
              <a:t>30-12-2020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399770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DB3DF-CD8C-435F-86F9-38670EC6638D}" type="datetimeFigureOut">
              <a:rPr lang="en-IN" smtClean="0"/>
              <a:t>30-12-2020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09205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DB3DF-CD8C-435F-86F9-38670EC6638D}" type="datetimeFigureOut">
              <a:rPr lang="en-IN" smtClean="0"/>
              <a:t>30-12-2020</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309F9-276E-45FF-9C55-63BCC36D9E18}" type="slidenum">
              <a:rPr lang="en-IN" smtClean="0"/>
              <a:t>‹#›</a:t>
            </a:fld>
            <a:endParaRPr lang="en-IN" dirty="0"/>
          </a:p>
        </p:txBody>
      </p:sp>
    </p:spTree>
    <p:extLst>
      <p:ext uri="{BB962C8B-B14F-4D97-AF65-F5344CB8AC3E}">
        <p14:creationId xmlns:p14="http://schemas.microsoft.com/office/powerpoint/2010/main" val="229402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107504" y="561593"/>
            <a:ext cx="9036496" cy="5747727"/>
          </a:xfrm>
          <a:prstGeom prst="rect">
            <a:avLst/>
          </a:prstGeom>
        </p:spPr>
        <p:txBody>
          <a:bodyPr wrap="square">
            <a:spAutoFit/>
          </a:bodyPr>
          <a:lstStyle/>
          <a:p>
            <a:pPr algn="ctr">
              <a:lnSpc>
                <a:spcPct val="125000"/>
              </a:lnSpc>
              <a:spcBef>
                <a:spcPts val="600"/>
              </a:spcBef>
              <a:spcAft>
                <a:spcPts val="600"/>
              </a:spcAft>
            </a:pPr>
            <a:r>
              <a:rPr lang="en-US" sz="2800" b="1" dirty="0" smtClean="0">
                <a:solidFill>
                  <a:srgbClr val="C00000"/>
                </a:solidFill>
                <a:latin typeface="Book Antiqua" pitchFamily="18" charset="0"/>
              </a:rPr>
              <a:t>Bachelor of Computer Application (BCA) – III</a:t>
            </a:r>
          </a:p>
          <a:p>
            <a:pPr algn="ctr">
              <a:lnSpc>
                <a:spcPct val="125000"/>
              </a:lnSpc>
            </a:pPr>
            <a:r>
              <a:rPr lang="en-US" sz="2800" b="1" dirty="0" smtClean="0">
                <a:solidFill>
                  <a:srgbClr val="C00000"/>
                </a:solidFill>
                <a:latin typeface="Book Antiqua" pitchFamily="18" charset="0"/>
              </a:rPr>
              <a:t>Semester - V</a:t>
            </a:r>
            <a:endParaRPr lang="en-US" sz="4400" b="1" dirty="0" smtClean="0">
              <a:solidFill>
                <a:srgbClr val="C00000"/>
              </a:solidFill>
              <a:latin typeface="Book Antiqua" pitchFamily="18" charset="0"/>
            </a:endParaRPr>
          </a:p>
          <a:p>
            <a:pPr algn="ctr">
              <a:lnSpc>
                <a:spcPct val="125000"/>
              </a:lnSpc>
              <a:spcBef>
                <a:spcPts val="600"/>
              </a:spcBef>
              <a:spcAft>
                <a:spcPts val="600"/>
              </a:spcAft>
            </a:pPr>
            <a:r>
              <a:rPr lang="en-US" sz="3600" b="1" dirty="0" smtClean="0">
                <a:solidFill>
                  <a:srgbClr val="002060"/>
                </a:solidFill>
                <a:latin typeface="Book Antiqua" pitchFamily="18" charset="0"/>
              </a:rPr>
              <a:t>Compiler Construction</a:t>
            </a:r>
            <a:r>
              <a:rPr lang="en-US" sz="2000" dirty="0" smtClean="0"/>
              <a:t/>
            </a:r>
            <a:br>
              <a:rPr lang="en-US" sz="2000" dirty="0" smtClean="0"/>
            </a:br>
            <a:endParaRPr lang="en-US" sz="300" dirty="0" smtClean="0"/>
          </a:p>
          <a:p>
            <a:pPr algn="ctr">
              <a:lnSpc>
                <a:spcPct val="125000"/>
              </a:lnSpc>
              <a:spcBef>
                <a:spcPts val="600"/>
              </a:spcBef>
              <a:spcAft>
                <a:spcPts val="600"/>
              </a:spcAft>
            </a:pPr>
            <a:r>
              <a:rPr lang="en-US" sz="2800" b="1" dirty="0" smtClean="0">
                <a:solidFill>
                  <a:srgbClr val="7030A0"/>
                </a:solidFill>
                <a:latin typeface="Century" pitchFamily="18" charset="0"/>
              </a:rPr>
              <a:t>Unit – IV</a:t>
            </a:r>
            <a:br>
              <a:rPr lang="en-US" sz="2800" b="1" dirty="0" smtClean="0">
                <a:solidFill>
                  <a:srgbClr val="7030A0"/>
                </a:solidFill>
                <a:latin typeface="Century" pitchFamily="18" charset="0"/>
              </a:rPr>
            </a:br>
            <a:endParaRPr lang="en-US" sz="900" b="1" dirty="0" smtClean="0">
              <a:solidFill>
                <a:srgbClr val="7030A0"/>
              </a:solidFill>
              <a:latin typeface="Century" pitchFamily="18" charset="0"/>
            </a:endParaRPr>
          </a:p>
          <a:p>
            <a:pPr algn="ctr">
              <a:lnSpc>
                <a:spcPct val="125000"/>
              </a:lnSpc>
              <a:spcBef>
                <a:spcPts val="600"/>
              </a:spcBef>
              <a:spcAft>
                <a:spcPts val="600"/>
              </a:spcAft>
            </a:pPr>
            <a:endParaRPr lang="en-US" sz="900" b="1" u="sng" dirty="0" smtClean="0">
              <a:solidFill>
                <a:srgbClr val="00B050"/>
              </a:solidFill>
              <a:latin typeface="Georgia" pitchFamily="18" charset="0"/>
            </a:endParaRPr>
          </a:p>
          <a:p>
            <a:pPr algn="ctr">
              <a:lnSpc>
                <a:spcPct val="125000"/>
              </a:lnSpc>
              <a:spcAft>
                <a:spcPts val="600"/>
              </a:spcAft>
            </a:pPr>
            <a:r>
              <a:rPr lang="en-US" sz="900" b="1" u="sng" dirty="0" smtClean="0">
                <a:solidFill>
                  <a:srgbClr val="00B050"/>
                </a:solidFill>
                <a:latin typeface="Georgia" pitchFamily="18" charset="0"/>
              </a:rPr>
              <a:t/>
            </a:r>
            <a:br>
              <a:rPr lang="en-US" sz="900" b="1" u="sng" dirty="0" smtClean="0">
                <a:solidFill>
                  <a:srgbClr val="00B050"/>
                </a:solidFill>
                <a:latin typeface="Georgia" pitchFamily="18" charset="0"/>
              </a:rPr>
            </a:br>
            <a:r>
              <a:rPr lang="en-US" sz="2000" b="1" i="1" dirty="0" err="1" smtClean="0">
                <a:solidFill>
                  <a:schemeClr val="tx1">
                    <a:lumMod val="85000"/>
                    <a:lumOff val="15000"/>
                  </a:schemeClr>
                </a:solidFill>
                <a:latin typeface="Georgia" pitchFamily="18" charset="0"/>
              </a:rPr>
              <a:t>Dr</a:t>
            </a:r>
            <a:r>
              <a:rPr lang="en-US" sz="2000" b="1" i="1" dirty="0" smtClean="0">
                <a:solidFill>
                  <a:schemeClr val="tx1">
                    <a:lumMod val="85000"/>
                    <a:lumOff val="15000"/>
                  </a:schemeClr>
                </a:solidFill>
                <a:latin typeface="Georgia" pitchFamily="18" charset="0"/>
              </a:rPr>
              <a:t>  </a:t>
            </a:r>
            <a:r>
              <a:rPr lang="en-US" sz="2000" b="1" i="1" dirty="0" err="1" smtClean="0">
                <a:solidFill>
                  <a:schemeClr val="tx1">
                    <a:lumMod val="85000"/>
                    <a:lumOff val="15000"/>
                  </a:schemeClr>
                </a:solidFill>
                <a:latin typeface="Georgia" pitchFamily="18" charset="0"/>
              </a:rPr>
              <a:t>Liladhar</a:t>
            </a:r>
            <a:r>
              <a:rPr lang="en-US" sz="2000" b="1" i="1" dirty="0" smtClean="0">
                <a:solidFill>
                  <a:schemeClr val="tx1">
                    <a:lumMod val="85000"/>
                    <a:lumOff val="15000"/>
                  </a:schemeClr>
                </a:solidFill>
                <a:latin typeface="Georgia" pitchFamily="18" charset="0"/>
              </a:rPr>
              <a:t>  </a:t>
            </a:r>
            <a:r>
              <a:rPr lang="en-US" sz="2000" b="1" i="1" dirty="0" err="1" smtClean="0">
                <a:solidFill>
                  <a:schemeClr val="tx1">
                    <a:lumMod val="85000"/>
                    <a:lumOff val="15000"/>
                  </a:schemeClr>
                </a:solidFill>
                <a:latin typeface="Georgia" pitchFamily="18" charset="0"/>
              </a:rPr>
              <a:t>Rewatkar</a:t>
            </a:r>
            <a:endParaRPr lang="en-US" sz="2000" b="1" i="1" dirty="0" smtClean="0">
              <a:solidFill>
                <a:schemeClr val="tx1">
                  <a:lumMod val="85000"/>
                  <a:lumOff val="15000"/>
                </a:schemeClr>
              </a:solidFill>
              <a:latin typeface="Georgia" pitchFamily="18" charset="0"/>
            </a:endParaRPr>
          </a:p>
          <a:p>
            <a:pPr algn="ctr">
              <a:lnSpc>
                <a:spcPct val="125000"/>
              </a:lnSpc>
              <a:spcAft>
                <a:spcPts val="600"/>
              </a:spcAft>
            </a:pPr>
            <a:r>
              <a:rPr lang="en-US" sz="2000" b="1" i="1" dirty="0" smtClean="0">
                <a:solidFill>
                  <a:schemeClr val="tx1">
                    <a:lumMod val="85000"/>
                    <a:lumOff val="15000"/>
                  </a:schemeClr>
                </a:solidFill>
                <a:latin typeface="Georgia" pitchFamily="18" charset="0"/>
              </a:rPr>
              <a:t>M. Sc., M. Phil., Ph. D.</a:t>
            </a:r>
          </a:p>
          <a:p>
            <a:pPr algn="ctr">
              <a:lnSpc>
                <a:spcPct val="125000"/>
              </a:lnSpc>
              <a:spcAft>
                <a:spcPts val="600"/>
              </a:spcAft>
            </a:pPr>
            <a:r>
              <a:rPr lang="en-US" sz="2000" b="1" i="1" dirty="0" smtClean="0">
                <a:solidFill>
                  <a:schemeClr val="tx1">
                    <a:lumMod val="85000"/>
                    <a:lumOff val="15000"/>
                  </a:schemeClr>
                </a:solidFill>
                <a:latin typeface="Georgia" pitchFamily="18" charset="0"/>
              </a:rPr>
              <a:t>Assistant  Professor,</a:t>
            </a:r>
          </a:p>
          <a:p>
            <a:pPr algn="ctr">
              <a:lnSpc>
                <a:spcPct val="125000"/>
              </a:lnSpc>
              <a:spcAft>
                <a:spcPts val="600"/>
              </a:spcAft>
            </a:pPr>
            <a:r>
              <a:rPr lang="en-US" sz="2000" b="1" i="1" dirty="0" smtClean="0">
                <a:solidFill>
                  <a:schemeClr val="tx1">
                    <a:lumMod val="85000"/>
                    <a:lumOff val="15000"/>
                  </a:schemeClr>
                </a:solidFill>
                <a:latin typeface="Georgia" pitchFamily="18" charset="0"/>
              </a:rPr>
              <a:t>Department  of  Computer  Science</a:t>
            </a:r>
          </a:p>
          <a:p>
            <a:pPr algn="ctr">
              <a:lnSpc>
                <a:spcPct val="125000"/>
              </a:lnSpc>
              <a:spcAft>
                <a:spcPts val="600"/>
              </a:spcAft>
            </a:pPr>
            <a:r>
              <a:rPr lang="en-US" sz="2000" b="1" i="1" dirty="0" err="1" smtClean="0">
                <a:solidFill>
                  <a:schemeClr val="tx1">
                    <a:lumMod val="85000"/>
                    <a:lumOff val="15000"/>
                  </a:schemeClr>
                </a:solidFill>
                <a:latin typeface="Georgia" pitchFamily="18" charset="0"/>
              </a:rPr>
              <a:t>Prerna</a:t>
            </a:r>
            <a:r>
              <a:rPr lang="en-US" sz="2000" b="1" i="1" dirty="0" smtClean="0">
                <a:solidFill>
                  <a:schemeClr val="tx1">
                    <a:lumMod val="85000"/>
                    <a:lumOff val="15000"/>
                  </a:schemeClr>
                </a:solidFill>
                <a:latin typeface="Georgia" pitchFamily="18" charset="0"/>
              </a:rPr>
              <a:t> College of Commerce, </a:t>
            </a:r>
            <a:r>
              <a:rPr lang="en-US" sz="2000" b="1" i="1" dirty="0" err="1" smtClean="0">
                <a:solidFill>
                  <a:schemeClr val="tx1">
                    <a:lumMod val="85000"/>
                    <a:lumOff val="15000"/>
                  </a:schemeClr>
                </a:solidFill>
                <a:latin typeface="Georgia" pitchFamily="18" charset="0"/>
              </a:rPr>
              <a:t>Reshimbag</a:t>
            </a:r>
            <a:r>
              <a:rPr lang="en-US" sz="2000" b="1" i="1" dirty="0" smtClean="0">
                <a:solidFill>
                  <a:schemeClr val="tx1">
                    <a:lumMod val="85000"/>
                    <a:lumOff val="15000"/>
                  </a:schemeClr>
                </a:solidFill>
                <a:latin typeface="Georgia" pitchFamily="18" charset="0"/>
              </a:rPr>
              <a:t>, Nagpur</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185082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sp>
        <p:nvSpPr>
          <p:cNvPr id="8" name="Rectangle 7"/>
          <p:cNvSpPr/>
          <p:nvPr/>
        </p:nvSpPr>
        <p:spPr>
          <a:xfrm>
            <a:off x="0" y="764704"/>
            <a:ext cx="9144000" cy="2708434"/>
          </a:xfrm>
          <a:prstGeom prst="rect">
            <a:avLst/>
          </a:prstGeom>
        </p:spPr>
        <p:txBody>
          <a:bodyPr wrap="square">
            <a:spAutoFit/>
          </a:bodyPr>
          <a:lstStyle/>
          <a:p>
            <a:pPr marL="719138" indent="-455613" algn="just">
              <a:lnSpc>
                <a:spcPct val="125000"/>
              </a:lnSpc>
              <a:spcBef>
                <a:spcPts val="1200"/>
              </a:spcBef>
              <a:buFont typeface="Wingdings" pitchFamily="2" charset="2"/>
              <a:buChar char="Ø"/>
            </a:pPr>
            <a:r>
              <a:rPr lang="en-US" sz="2400" dirty="0">
                <a:latin typeface="Georgia" pitchFamily="18" charset="0"/>
              </a:rPr>
              <a:t>Operator precedence parsing defines three disjoint precedence relations &lt;•, =, •&gt;, between the pairs of terminals.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meaning of these precedence relations is given below</a:t>
            </a:r>
            <a:r>
              <a:rPr lang="en-US" sz="2400" dirty="0" smtClean="0">
                <a:latin typeface="Georgia" pitchFamily="18" charset="0"/>
              </a:rPr>
              <a:t>.</a:t>
            </a:r>
          </a:p>
          <a:p>
            <a:pPr marL="263525" algn="just">
              <a:lnSpc>
                <a:spcPct val="125000"/>
              </a:lnSpc>
              <a:spcBef>
                <a:spcPts val="1200"/>
              </a:spcBef>
            </a:pPr>
            <a:endParaRPr lang="en-US" sz="2400" dirty="0">
              <a:latin typeface="Georg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10800288"/>
              </p:ext>
            </p:extLst>
          </p:nvPr>
        </p:nvGraphicFramePr>
        <p:xfrm>
          <a:off x="899592" y="3140698"/>
          <a:ext cx="7272808" cy="2376535"/>
        </p:xfrm>
        <a:graphic>
          <a:graphicData uri="http://schemas.openxmlformats.org/drawingml/2006/table">
            <a:tbl>
              <a:tblPr firstRow="1" bandRow="1">
                <a:tableStyleId>{10A1B5D5-9B99-4C35-A422-299274C87663}</a:tableStyleId>
              </a:tblPr>
              <a:tblGrid>
                <a:gridCol w="2160240"/>
                <a:gridCol w="5112568"/>
              </a:tblGrid>
              <a:tr h="497127">
                <a:tc>
                  <a:txBody>
                    <a:bodyPr/>
                    <a:lstStyle/>
                    <a:p>
                      <a:pPr algn="ctr"/>
                      <a:r>
                        <a:rPr lang="en-IN" sz="2400" dirty="0" smtClean="0">
                          <a:latin typeface="Georgia" pitchFamily="18" charset="0"/>
                        </a:rPr>
                        <a:t>Relation</a:t>
                      </a:r>
                      <a:endParaRPr lang="en-IN" sz="2400" dirty="0">
                        <a:latin typeface="Georgia" pitchFamily="18" charset="0"/>
                      </a:endParaRPr>
                    </a:p>
                  </a:txBody>
                  <a:tcPr/>
                </a:tc>
                <a:tc>
                  <a:txBody>
                    <a:bodyPr/>
                    <a:lstStyle/>
                    <a:p>
                      <a:pPr algn="ctr"/>
                      <a:r>
                        <a:rPr lang="en-IN" sz="2400" dirty="0" smtClean="0">
                          <a:latin typeface="Georgia" pitchFamily="18" charset="0"/>
                        </a:rPr>
                        <a:t>Meaning</a:t>
                      </a:r>
                      <a:endParaRPr lang="en-IN" sz="2400" dirty="0">
                        <a:latin typeface="Georgia" pitchFamily="18" charset="0"/>
                      </a:endParaRPr>
                    </a:p>
                  </a:txBody>
                  <a:tcPr/>
                </a:tc>
              </a:tr>
              <a:tr h="677613">
                <a:tc>
                  <a:txBody>
                    <a:bodyPr/>
                    <a:lstStyle/>
                    <a:p>
                      <a:pPr algn="ctr"/>
                      <a:r>
                        <a:rPr lang="en-IN" sz="2400" dirty="0" smtClean="0">
                          <a:latin typeface="Georgia" pitchFamily="18" charset="0"/>
                        </a:rPr>
                        <a:t>a </a:t>
                      </a:r>
                      <a:r>
                        <a:rPr lang="en-US" sz="2400" dirty="0" smtClean="0">
                          <a:latin typeface="Georgia" pitchFamily="18" charset="0"/>
                        </a:rPr>
                        <a:t>&lt;• b</a:t>
                      </a:r>
                      <a:endParaRPr lang="en-IN" sz="2400" dirty="0">
                        <a:latin typeface="Georgia" pitchFamily="18" charset="0"/>
                      </a:endParaRPr>
                    </a:p>
                  </a:txBody>
                  <a:tcPr/>
                </a:tc>
                <a:tc>
                  <a:txBody>
                    <a:bodyPr/>
                    <a:lstStyle/>
                    <a:p>
                      <a:r>
                        <a:rPr lang="en-US" sz="2400" dirty="0" smtClean="0">
                          <a:latin typeface="Georgia" pitchFamily="18" charset="0"/>
                        </a:rPr>
                        <a:t>a “yields precedence to” b</a:t>
                      </a:r>
                      <a:endParaRPr lang="en-IN" sz="2400" dirty="0">
                        <a:latin typeface="Georgia" pitchFamily="18" charset="0"/>
                      </a:endParaRPr>
                    </a:p>
                  </a:txBody>
                  <a:tcPr/>
                </a:tc>
              </a:tr>
              <a:tr h="704668">
                <a:tc>
                  <a:txBody>
                    <a:bodyPr/>
                    <a:lstStyle/>
                    <a:p>
                      <a:pPr algn="ctr"/>
                      <a:r>
                        <a:rPr lang="en-IN" sz="2400" dirty="0" smtClean="0">
                          <a:latin typeface="Georgia" pitchFamily="18" charset="0"/>
                        </a:rPr>
                        <a:t>a = b</a:t>
                      </a:r>
                      <a:endParaRPr lang="en-IN" sz="2400" dirty="0">
                        <a:latin typeface="Georgia" pitchFamily="18" charset="0"/>
                      </a:endParaRPr>
                    </a:p>
                  </a:txBody>
                  <a:tcPr/>
                </a:tc>
                <a:tc>
                  <a:txBody>
                    <a:bodyPr/>
                    <a:lstStyle/>
                    <a:p>
                      <a:r>
                        <a:rPr lang="en-US" sz="2400" dirty="0" smtClean="0">
                          <a:latin typeface="Georgia" pitchFamily="18" charset="0"/>
                        </a:rPr>
                        <a:t>a “has the same precedence as” b</a:t>
                      </a:r>
                      <a:endParaRPr lang="en-IN" sz="2400" dirty="0">
                        <a:latin typeface="Georgia" pitchFamily="18" charset="0"/>
                      </a:endParaRPr>
                    </a:p>
                  </a:txBody>
                  <a:tcPr/>
                </a:tc>
              </a:tr>
              <a:tr h="497127">
                <a:tc>
                  <a:txBody>
                    <a:bodyPr/>
                    <a:lstStyle/>
                    <a:p>
                      <a:pPr algn="ctr"/>
                      <a:r>
                        <a:rPr lang="en-IN" sz="2400" dirty="0" smtClean="0">
                          <a:latin typeface="Georgia" pitchFamily="18" charset="0"/>
                        </a:rPr>
                        <a:t>a </a:t>
                      </a:r>
                      <a:r>
                        <a:rPr lang="en-US" sz="2400" dirty="0" smtClean="0">
                          <a:latin typeface="Georgia" pitchFamily="18" charset="0"/>
                        </a:rPr>
                        <a:t>•&gt; </a:t>
                      </a:r>
                      <a:r>
                        <a:rPr lang="en-IN" sz="2400" dirty="0" smtClean="0">
                          <a:latin typeface="Georgia" pitchFamily="18" charset="0"/>
                        </a:rPr>
                        <a:t>b</a:t>
                      </a:r>
                      <a:endParaRPr lang="en-IN" sz="2400" dirty="0">
                        <a:latin typeface="Georgia" pitchFamily="18" charset="0"/>
                      </a:endParaRPr>
                    </a:p>
                  </a:txBody>
                  <a:tcPr/>
                </a:tc>
                <a:tc>
                  <a:txBody>
                    <a:bodyPr/>
                    <a:lstStyle/>
                    <a:p>
                      <a:r>
                        <a:rPr lang="en-US" sz="2400" dirty="0" smtClean="0">
                          <a:latin typeface="Georgia" pitchFamily="18" charset="0"/>
                        </a:rPr>
                        <a:t>A “takes precedence over” b</a:t>
                      </a:r>
                      <a:endParaRPr lang="en-IN" sz="2400" dirty="0">
                        <a:latin typeface="Georgia" pitchFamily="18" charset="0"/>
                      </a:endParaRPr>
                    </a:p>
                  </a:txBody>
                  <a:tcPr/>
                </a:tc>
              </a:tr>
            </a:tbl>
          </a:graphicData>
        </a:graphic>
      </p:graphicFrame>
    </p:spTree>
    <p:extLst>
      <p:ext uri="{BB962C8B-B14F-4D97-AF65-F5344CB8AC3E}">
        <p14:creationId xmlns:p14="http://schemas.microsoft.com/office/powerpoint/2010/main" val="180295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sp>
        <p:nvSpPr>
          <p:cNvPr id="8" name="Rectangle 7"/>
          <p:cNvSpPr/>
          <p:nvPr/>
        </p:nvSpPr>
        <p:spPr>
          <a:xfrm>
            <a:off x="0" y="764704"/>
            <a:ext cx="9144000" cy="5126468"/>
          </a:xfrm>
          <a:prstGeom prst="rect">
            <a:avLst/>
          </a:prstGeom>
        </p:spPr>
        <p:txBody>
          <a:bodyPr wrap="square">
            <a:spAutoFit/>
          </a:bodyPr>
          <a:lstStyle/>
          <a:p>
            <a:pPr marL="719138" indent="-455613" algn="just">
              <a:lnSpc>
                <a:spcPct val="125000"/>
              </a:lnSpc>
              <a:spcBef>
                <a:spcPts val="1200"/>
              </a:spcBef>
              <a:buFont typeface="Wingdings" pitchFamily="2" charset="2"/>
              <a:buChar char="Ø"/>
            </a:pPr>
            <a:r>
              <a:rPr lang="en-US" sz="2400" dirty="0">
                <a:latin typeface="Georgia" pitchFamily="18" charset="0"/>
              </a:rPr>
              <a:t>These are two ways of determining what precedence relations should hold between a pair of terminals.</a:t>
            </a:r>
          </a:p>
          <a:p>
            <a:pPr marL="719138" indent="-455613" algn="just">
              <a:lnSpc>
                <a:spcPct val="125000"/>
              </a:lnSpc>
              <a:spcBef>
                <a:spcPts val="1200"/>
              </a:spcBef>
              <a:buFont typeface="Wingdings" pitchFamily="2" charset="2"/>
              <a:buChar char="Ø"/>
            </a:pPr>
            <a:r>
              <a:rPr lang="en-US" sz="2400" dirty="0">
                <a:latin typeface="Georgia" pitchFamily="18" charset="0"/>
              </a:rPr>
              <a:t>The first method is based on associativity and precedence of operator.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For </a:t>
            </a:r>
            <a:r>
              <a:rPr lang="en-US" sz="2400" dirty="0">
                <a:latin typeface="Georgia" pitchFamily="18" charset="0"/>
              </a:rPr>
              <a:t>example, if * is to have higher precedence than +, we make + &lt;• * and * •&gt; +.</a:t>
            </a:r>
          </a:p>
          <a:p>
            <a:pPr marL="719138" indent="-455613" algn="just">
              <a:lnSpc>
                <a:spcPct val="125000"/>
              </a:lnSpc>
              <a:spcBef>
                <a:spcPts val="1200"/>
              </a:spcBef>
              <a:buFont typeface="Wingdings" pitchFamily="2" charset="2"/>
              <a:buChar char="Ø"/>
            </a:pPr>
            <a:r>
              <a:rPr lang="en-US" sz="2400" dirty="0">
                <a:latin typeface="Georgia" pitchFamily="18" charset="0"/>
              </a:rPr>
              <a:t>The second method of selecting operator precedence relation is first to construct an unambiguous grammar for the language, a grammar which reflects the correct associativity and precedence in its parse trees.</a:t>
            </a:r>
          </a:p>
        </p:txBody>
      </p:sp>
    </p:spTree>
    <p:extLst>
      <p:ext uri="{BB962C8B-B14F-4D97-AF65-F5344CB8AC3E}">
        <p14:creationId xmlns:p14="http://schemas.microsoft.com/office/powerpoint/2010/main" val="1459344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0" y="764704"/>
                <a:ext cx="9144000" cy="6594113"/>
              </a:xfrm>
              <a:prstGeom prst="rect">
                <a:avLst/>
              </a:prstGeom>
            </p:spPr>
            <p:txBody>
              <a:bodyPr wrap="square">
                <a:spAutoFit/>
              </a:bodyPr>
              <a:lstStyle/>
              <a:p>
                <a:pPr marL="719138" indent="-455613" algn="just">
                  <a:lnSpc>
                    <a:spcPct val="125000"/>
                  </a:lnSpc>
                  <a:spcBef>
                    <a:spcPts val="1200"/>
                  </a:spcBef>
                  <a:buFont typeface="Wingdings" pitchFamily="2" charset="2"/>
                  <a:buChar char="Ø"/>
                </a:pPr>
                <a:r>
                  <a:rPr lang="en-US" sz="2400" dirty="0" smtClean="0">
                    <a:latin typeface="Georgia" pitchFamily="18" charset="0"/>
                  </a:rPr>
                  <a:t>Suppose that between </a:t>
                </a:r>
                <a14:m>
                  <m:oMath xmlns:m="http://schemas.openxmlformats.org/officeDocument/2006/math">
                    <m:sSub>
                      <m:sSubPr>
                        <m:ctrlPr>
                          <a:rPr lang="en-US" sz="2400" i="1" smtClean="0">
                            <a:latin typeface="Cambria Math"/>
                          </a:rPr>
                        </m:ctrlPr>
                      </m:sSubPr>
                      <m:e>
                        <m:r>
                          <a:rPr lang="en-IN" sz="2400" b="0" i="1" smtClean="0">
                            <a:latin typeface="Cambria Math"/>
                          </a:rPr>
                          <m:t>𝑎</m:t>
                        </m:r>
                      </m:e>
                      <m:sub>
                        <m:r>
                          <a:rPr lang="en-IN" sz="2400" b="0" i="1" smtClean="0">
                            <a:latin typeface="Cambria Math"/>
                          </a:rPr>
                          <m:t>𝑖</m:t>
                        </m:r>
                      </m:sub>
                    </m:sSub>
                  </m:oMath>
                </a14:m>
                <a:r>
                  <a:rPr lang="en-US" sz="2400" dirty="0" smtClean="0">
                    <a:latin typeface="Georgia" pitchFamily="18" charset="0"/>
                  </a:rPr>
                  <a:t> </a:t>
                </a:r>
                <a:r>
                  <a:rPr lang="en-US" sz="2400" dirty="0">
                    <a:latin typeface="Georgia" pitchFamily="18" charset="0"/>
                  </a:rPr>
                  <a:t>and </a:t>
                </a:r>
                <a14:m>
                  <m:oMath xmlns:m="http://schemas.openxmlformats.org/officeDocument/2006/math">
                    <m:sSub>
                      <m:sSubPr>
                        <m:ctrlPr>
                          <a:rPr lang="en-US" sz="2400" i="1">
                            <a:latin typeface="Cambria Math"/>
                          </a:rPr>
                        </m:ctrlPr>
                      </m:sSubPr>
                      <m:e>
                        <m:r>
                          <a:rPr lang="en-IN" sz="2400" i="1">
                            <a:latin typeface="Cambria Math"/>
                          </a:rPr>
                          <m:t>𝑎</m:t>
                        </m:r>
                      </m:e>
                      <m:sub>
                        <m:r>
                          <a:rPr lang="en-IN" sz="2400" i="1">
                            <a:latin typeface="Cambria Math"/>
                          </a:rPr>
                          <m:t>𝑖</m:t>
                        </m:r>
                        <m:r>
                          <a:rPr lang="en-IN" sz="2400" b="0" i="1" smtClean="0">
                            <a:latin typeface="Cambria Math"/>
                          </a:rPr>
                          <m:t>+1</m:t>
                        </m:r>
                      </m:sub>
                    </m:sSub>
                  </m:oMath>
                </a14:m>
                <a:r>
                  <a:rPr lang="en-US" sz="2400" dirty="0">
                    <a:latin typeface="Georgia" pitchFamily="18" charset="0"/>
                  </a:rPr>
                  <a:t> exactly one of the relations &lt;•, =, •&gt; holds. </a:t>
                </a:r>
                <a:endParaRPr lang="en-US" sz="2400" dirty="0" smtClean="0">
                  <a:latin typeface="Georgia" pitchFamily="18" charset="0"/>
                </a:endParaRPr>
              </a:p>
              <a:p>
                <a:pPr marL="719138" indent="-455613" algn="just">
                  <a:lnSpc>
                    <a:spcPct val="125000"/>
                  </a:lnSpc>
                  <a:spcBef>
                    <a:spcPts val="900"/>
                  </a:spcBef>
                  <a:buFont typeface="Wingdings" pitchFamily="2" charset="2"/>
                  <a:buChar char="Ø"/>
                </a:pPr>
                <a:r>
                  <a:rPr lang="en-US" sz="2400" dirty="0" smtClean="0">
                    <a:latin typeface="Georgia" pitchFamily="18" charset="0"/>
                  </a:rPr>
                  <a:t>Here </a:t>
                </a:r>
                <a:r>
                  <a:rPr lang="en-US" sz="2400" dirty="0">
                    <a:latin typeface="Georgia" pitchFamily="18" charset="0"/>
                  </a:rPr>
                  <a:t>$ makes each end of the string and defines $ &lt;• b and b •&gt; $ for all terminals b. </a:t>
                </a:r>
                <a:endParaRPr lang="en-US" sz="2400" dirty="0" smtClean="0">
                  <a:latin typeface="Georgia" pitchFamily="18" charset="0"/>
                </a:endParaRPr>
              </a:p>
              <a:p>
                <a:pPr marL="719138" indent="-455613" algn="just">
                  <a:lnSpc>
                    <a:spcPct val="125000"/>
                  </a:lnSpc>
                  <a:spcBef>
                    <a:spcPts val="900"/>
                  </a:spcBef>
                  <a:buFont typeface="Wingdings" pitchFamily="2" charset="2"/>
                  <a:buChar char="Ø"/>
                </a:pPr>
                <a:r>
                  <a:rPr lang="en-US" sz="2400" dirty="0" smtClean="0">
                    <a:latin typeface="Georgia" pitchFamily="18" charset="0"/>
                  </a:rPr>
                  <a:t>For </a:t>
                </a:r>
                <a:r>
                  <a:rPr lang="en-US" sz="2400" dirty="0">
                    <a:latin typeface="Georgia" pitchFamily="18" charset="0"/>
                  </a:rPr>
                  <a:t>example, consider one right sentential form id + id * id and precedence relations are as given below</a:t>
                </a:r>
                <a:r>
                  <a:rPr lang="en-US" sz="2400" dirty="0" smtClean="0">
                    <a:latin typeface="Georgia" pitchFamily="18" charset="0"/>
                  </a:rPr>
                  <a:t>.</a:t>
                </a:r>
              </a:p>
              <a:p>
                <a:pPr marL="719138" indent="-455613" algn="just">
                  <a:lnSpc>
                    <a:spcPct val="125000"/>
                  </a:lnSpc>
                  <a:spcBef>
                    <a:spcPts val="900"/>
                  </a:spcBef>
                  <a:buFont typeface="Wingdings" pitchFamily="2" charset="2"/>
                  <a:buChar char="Ø"/>
                </a:pPr>
                <a:endParaRPr lang="en-US" sz="2400" dirty="0">
                  <a:latin typeface="Georgia" pitchFamily="18" charset="0"/>
                </a:endParaRPr>
              </a:p>
              <a:p>
                <a:pPr marL="719138" indent="-455613" algn="just">
                  <a:lnSpc>
                    <a:spcPct val="125000"/>
                  </a:lnSpc>
                  <a:spcBef>
                    <a:spcPts val="900"/>
                  </a:spcBef>
                  <a:buFont typeface="Wingdings" pitchFamily="2" charset="2"/>
                  <a:buChar char="Ø"/>
                </a:pPr>
                <a:endParaRPr lang="en-US" sz="2400" dirty="0" smtClean="0">
                  <a:latin typeface="Georgia" pitchFamily="18" charset="0"/>
                </a:endParaRPr>
              </a:p>
              <a:p>
                <a:pPr marL="719138" indent="-455613" algn="just">
                  <a:lnSpc>
                    <a:spcPct val="125000"/>
                  </a:lnSpc>
                  <a:spcBef>
                    <a:spcPts val="900"/>
                  </a:spcBef>
                  <a:buFont typeface="Wingdings" pitchFamily="2" charset="2"/>
                  <a:buChar char="Ø"/>
                </a:pPr>
                <a:endParaRPr lang="en-US" sz="2400" dirty="0">
                  <a:latin typeface="Georgia" pitchFamily="18" charset="0"/>
                </a:endParaRPr>
              </a:p>
              <a:p>
                <a:pPr marL="719138" indent="-455613" algn="just">
                  <a:lnSpc>
                    <a:spcPct val="125000"/>
                  </a:lnSpc>
                  <a:spcBef>
                    <a:spcPts val="900"/>
                  </a:spcBef>
                  <a:buFont typeface="Wingdings" pitchFamily="2" charset="2"/>
                  <a:buChar char="Ø"/>
                </a:pPr>
                <a:endParaRPr lang="en-US" sz="2400" dirty="0" smtClean="0">
                  <a:latin typeface="Georgia" pitchFamily="18" charset="0"/>
                </a:endParaRPr>
              </a:p>
              <a:p>
                <a:pPr marL="263525" algn="ctr">
                  <a:lnSpc>
                    <a:spcPct val="125000"/>
                  </a:lnSpc>
                  <a:spcBef>
                    <a:spcPts val="900"/>
                  </a:spcBef>
                </a:pPr>
                <a:r>
                  <a:rPr lang="en-US" b="1" dirty="0" smtClean="0">
                    <a:latin typeface="Georgia" pitchFamily="18" charset="0"/>
                  </a:rPr>
                  <a:t>Operator Precedence Relation</a:t>
                </a:r>
              </a:p>
              <a:p>
                <a:pPr marL="719138" indent="-455613" algn="just">
                  <a:lnSpc>
                    <a:spcPct val="125000"/>
                  </a:lnSpc>
                  <a:spcBef>
                    <a:spcPts val="1200"/>
                  </a:spcBef>
                  <a:buFont typeface="Wingdings" pitchFamily="2" charset="2"/>
                  <a:buChar char="Ø"/>
                </a:pPr>
                <a:endParaRPr lang="en-US" sz="2400" dirty="0">
                  <a:latin typeface="Georgia"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0" y="764704"/>
                <a:ext cx="9144000" cy="6594113"/>
              </a:xfrm>
              <a:prstGeom prst="rect">
                <a:avLst/>
              </a:prstGeom>
              <a:blipFill rotWithShape="1">
                <a:blip r:embed="rId3"/>
                <a:stretch>
                  <a:fillRect r="-1800"/>
                </a:stretch>
              </a:blipFill>
            </p:spPr>
            <p:txBody>
              <a:bodyPr/>
              <a:lstStyle/>
              <a:p>
                <a:r>
                  <a:rPr lang="en-IN">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2062151404"/>
              </p:ext>
            </p:extLst>
          </p:nvPr>
        </p:nvGraphicFramePr>
        <p:xfrm>
          <a:off x="1475656" y="3974062"/>
          <a:ext cx="6096000" cy="2133600"/>
        </p:xfrm>
        <a:graphic>
          <a:graphicData uri="http://schemas.openxmlformats.org/drawingml/2006/table">
            <a:tbl>
              <a:tblPr firstRow="1" bandRow="1">
                <a:tableStyleId>{10A1B5D5-9B99-4C35-A422-299274C87663}</a:tableStyleId>
              </a:tblPr>
              <a:tblGrid>
                <a:gridCol w="1219200"/>
                <a:gridCol w="1219200"/>
                <a:gridCol w="1219200"/>
                <a:gridCol w="1219200"/>
                <a:gridCol w="1219200"/>
              </a:tblGrid>
              <a:tr h="370840">
                <a:tc>
                  <a:txBody>
                    <a:bodyPr/>
                    <a:lstStyle/>
                    <a:p>
                      <a:pPr algn="ctr"/>
                      <a:endParaRPr lang="en-IN" sz="2200" dirty="0">
                        <a:latin typeface="Georgia" pitchFamily="18" charset="0"/>
                      </a:endParaRPr>
                    </a:p>
                  </a:txBody>
                  <a:tcPr/>
                </a:tc>
                <a:tc>
                  <a:txBody>
                    <a:bodyPr/>
                    <a:lstStyle/>
                    <a:p>
                      <a:pPr algn="ctr"/>
                      <a:r>
                        <a:rPr lang="en-IN" sz="2200" dirty="0" smtClean="0">
                          <a:latin typeface="Georgia" pitchFamily="18" charset="0"/>
                        </a:rPr>
                        <a:t>id</a:t>
                      </a:r>
                      <a:endParaRPr lang="en-IN" sz="2200" dirty="0">
                        <a:latin typeface="Georgia" pitchFamily="18" charset="0"/>
                      </a:endParaRPr>
                    </a:p>
                  </a:txBody>
                  <a:tcPr/>
                </a:tc>
                <a:tc>
                  <a:txBody>
                    <a:bodyPr/>
                    <a:lstStyle/>
                    <a:p>
                      <a:pPr algn="ctr"/>
                      <a:r>
                        <a:rPr lang="en-IN" sz="2200" dirty="0" smtClean="0">
                          <a:latin typeface="Georgia" pitchFamily="18" charset="0"/>
                        </a:rPr>
                        <a:t>+</a:t>
                      </a:r>
                      <a:endParaRPr lang="en-IN" sz="2200" dirty="0">
                        <a:latin typeface="Georgia" pitchFamily="18" charset="0"/>
                      </a:endParaRPr>
                    </a:p>
                  </a:txBody>
                  <a:tcPr/>
                </a:tc>
                <a:tc>
                  <a:txBody>
                    <a:bodyPr/>
                    <a:lstStyle/>
                    <a:p>
                      <a:pPr algn="ctr"/>
                      <a:r>
                        <a:rPr lang="en-IN" sz="2200" dirty="0" smtClean="0">
                          <a:latin typeface="Georgia" pitchFamily="18" charset="0"/>
                        </a:rPr>
                        <a:t>*</a:t>
                      </a:r>
                      <a:endParaRPr lang="en-IN" sz="2200" dirty="0">
                        <a:latin typeface="Georgia" pitchFamily="18" charset="0"/>
                      </a:endParaRPr>
                    </a:p>
                  </a:txBody>
                  <a:tcPr/>
                </a:tc>
                <a:tc>
                  <a:txBody>
                    <a:bodyPr/>
                    <a:lstStyle/>
                    <a:p>
                      <a:pPr algn="ctr"/>
                      <a:r>
                        <a:rPr lang="en-IN" sz="2200" dirty="0" smtClean="0">
                          <a:latin typeface="Georgia" pitchFamily="18" charset="0"/>
                        </a:rPr>
                        <a:t>$</a:t>
                      </a:r>
                      <a:endParaRPr lang="en-IN" sz="2200" dirty="0">
                        <a:latin typeface="Georgia" pitchFamily="18" charset="0"/>
                      </a:endParaRPr>
                    </a:p>
                  </a:txBody>
                  <a:tcPr/>
                </a:tc>
              </a:tr>
              <a:tr h="370840">
                <a:tc>
                  <a:txBody>
                    <a:bodyPr/>
                    <a:lstStyle/>
                    <a:p>
                      <a:pPr algn="ctr"/>
                      <a:r>
                        <a:rPr lang="en-IN" sz="2200" dirty="0" smtClean="0">
                          <a:latin typeface="Georgia" pitchFamily="18" charset="0"/>
                        </a:rPr>
                        <a:t>id</a:t>
                      </a:r>
                      <a:endParaRPr lang="en-IN" sz="2200" dirty="0">
                        <a:latin typeface="Georgia" pitchFamily="18" charset="0"/>
                      </a:endParaRPr>
                    </a:p>
                  </a:txBody>
                  <a:tcPr/>
                </a:tc>
                <a:tc>
                  <a:txBody>
                    <a:bodyPr/>
                    <a:lstStyle/>
                    <a:p>
                      <a:pPr algn="ctr"/>
                      <a:endParaRPr lang="en-IN" sz="2200" dirty="0">
                        <a:latin typeface="Georgia" pitchFamily="18" charset="0"/>
                      </a:endParaRPr>
                    </a:p>
                  </a:txBody>
                  <a:tcPr/>
                </a:tc>
                <a:tc>
                  <a:txBody>
                    <a:bodyPr/>
                    <a:lstStyle/>
                    <a:p>
                      <a:pPr algn="ctr"/>
                      <a:r>
                        <a:rPr lang="en-US" sz="2000" dirty="0" smtClean="0">
                          <a:latin typeface="Georgia" pitchFamily="18" charset="0"/>
                        </a:rPr>
                        <a:t>•&gt;</a:t>
                      </a:r>
                      <a:endParaRPr lang="en-IN" sz="2200" dirty="0">
                        <a:latin typeface="Georgia" pitchFamily="18" charset="0"/>
                      </a:endParaRPr>
                    </a:p>
                  </a:txBody>
                  <a:tcPr/>
                </a:tc>
                <a:tc>
                  <a:txBody>
                    <a:bodyPr/>
                    <a:lstStyle/>
                    <a:p>
                      <a:pPr algn="ctr"/>
                      <a:r>
                        <a:rPr lang="en-US" sz="2000" dirty="0" smtClean="0">
                          <a:latin typeface="Georgia" pitchFamily="18" charset="0"/>
                        </a:rPr>
                        <a:t>•&gt;</a:t>
                      </a:r>
                      <a:endParaRPr lang="en-IN" sz="2200" dirty="0">
                        <a:latin typeface="Georgia" pitchFamily="18" charset="0"/>
                      </a:endParaRPr>
                    </a:p>
                  </a:txBody>
                  <a:tcPr/>
                </a:tc>
                <a:tc>
                  <a:txBody>
                    <a:bodyPr/>
                    <a:lstStyle/>
                    <a:p>
                      <a:pPr algn="ctr"/>
                      <a:r>
                        <a:rPr lang="en-US" sz="2000" dirty="0" smtClean="0">
                          <a:latin typeface="Georgia" pitchFamily="18" charset="0"/>
                        </a:rPr>
                        <a:t>•&gt;</a:t>
                      </a:r>
                      <a:endParaRPr lang="en-IN" sz="2200" dirty="0">
                        <a:latin typeface="Georgia" pitchFamily="18" charset="0"/>
                      </a:endParaRPr>
                    </a:p>
                  </a:txBody>
                  <a:tcPr/>
                </a:tc>
              </a:tr>
              <a:tr h="370840">
                <a:tc>
                  <a:txBody>
                    <a:bodyPr/>
                    <a:lstStyle/>
                    <a:p>
                      <a:pPr algn="ctr"/>
                      <a:r>
                        <a:rPr lang="en-IN" sz="2200" dirty="0" smtClean="0">
                          <a:latin typeface="Georgia" pitchFamily="18" charset="0"/>
                        </a:rPr>
                        <a:t>+</a:t>
                      </a:r>
                      <a:endParaRPr lang="en-IN" sz="2200" dirty="0">
                        <a:latin typeface="Georgia" pitchFamily="18" charset="0"/>
                      </a:endParaRPr>
                    </a:p>
                  </a:txBody>
                  <a:tcPr/>
                </a:tc>
                <a:tc>
                  <a:txBody>
                    <a:bodyPr/>
                    <a:lstStyle/>
                    <a:p>
                      <a:pPr algn="ctr"/>
                      <a:r>
                        <a:rPr lang="en-US" sz="2000" dirty="0" smtClean="0">
                          <a:latin typeface="Georgia" pitchFamily="18" charset="0"/>
                        </a:rPr>
                        <a:t>&lt;•</a:t>
                      </a:r>
                      <a:endParaRPr lang="en-IN" sz="2200" dirty="0">
                        <a:latin typeface="Georgia" pitchFamily="18" charset="0"/>
                      </a:endParaRPr>
                    </a:p>
                  </a:txBody>
                  <a:tcPr/>
                </a:tc>
                <a:tc>
                  <a:txBody>
                    <a:bodyPr/>
                    <a:lstStyle/>
                    <a:p>
                      <a:pPr algn="ctr"/>
                      <a:r>
                        <a:rPr lang="en-US" sz="2000" dirty="0" smtClean="0">
                          <a:latin typeface="Georgia" pitchFamily="18" charset="0"/>
                        </a:rPr>
                        <a:t>=</a:t>
                      </a:r>
                      <a:endParaRPr lang="en-IN" sz="2200" dirty="0">
                        <a:latin typeface="Georgia" pitchFamily="18" charset="0"/>
                      </a:endParaRPr>
                    </a:p>
                  </a:txBody>
                  <a:tcPr/>
                </a:tc>
                <a:tc>
                  <a:txBody>
                    <a:bodyPr/>
                    <a:lstStyle/>
                    <a:p>
                      <a:pPr algn="ctr"/>
                      <a:r>
                        <a:rPr lang="en-US" sz="2000" dirty="0" smtClean="0">
                          <a:latin typeface="Georgia" pitchFamily="18" charset="0"/>
                        </a:rPr>
                        <a:t>&lt;•</a:t>
                      </a:r>
                      <a:endParaRPr lang="en-IN" sz="2200" dirty="0">
                        <a:latin typeface="Georgia" pitchFamily="18" charset="0"/>
                      </a:endParaRPr>
                    </a:p>
                  </a:txBody>
                  <a:tcPr/>
                </a:tc>
                <a:tc>
                  <a:txBody>
                    <a:bodyPr/>
                    <a:lstStyle/>
                    <a:p>
                      <a:pPr algn="ctr"/>
                      <a:r>
                        <a:rPr lang="en-US" sz="2000" dirty="0" smtClean="0">
                          <a:latin typeface="Georgia" pitchFamily="18" charset="0"/>
                        </a:rPr>
                        <a:t>•&gt;</a:t>
                      </a:r>
                      <a:endParaRPr lang="en-IN" sz="2200" dirty="0">
                        <a:latin typeface="Georgia" pitchFamily="18" charset="0"/>
                      </a:endParaRPr>
                    </a:p>
                  </a:txBody>
                  <a:tcPr/>
                </a:tc>
              </a:tr>
              <a:tr h="370840">
                <a:tc>
                  <a:txBody>
                    <a:bodyPr/>
                    <a:lstStyle/>
                    <a:p>
                      <a:pPr algn="ctr"/>
                      <a:r>
                        <a:rPr lang="en-IN" sz="2200" dirty="0" smtClean="0">
                          <a:latin typeface="Georgia" pitchFamily="18" charset="0"/>
                        </a:rPr>
                        <a:t>*</a:t>
                      </a:r>
                      <a:endParaRPr lang="en-IN" sz="2200" dirty="0">
                        <a:latin typeface="Georgia" pitchFamily="18" charset="0"/>
                      </a:endParaRPr>
                    </a:p>
                  </a:txBody>
                  <a:tcPr/>
                </a:tc>
                <a:tc>
                  <a:txBody>
                    <a:bodyPr/>
                    <a:lstStyle/>
                    <a:p>
                      <a:pPr algn="ctr"/>
                      <a:r>
                        <a:rPr lang="en-US" sz="2000" dirty="0" smtClean="0">
                          <a:latin typeface="Georgia" pitchFamily="18" charset="0"/>
                        </a:rPr>
                        <a:t>&lt;•</a:t>
                      </a:r>
                      <a:endParaRPr lang="en-IN" sz="2200" dirty="0">
                        <a:latin typeface="Georgia" pitchFamily="18" charset="0"/>
                      </a:endParaRPr>
                    </a:p>
                  </a:txBody>
                  <a:tcPr/>
                </a:tc>
                <a:tc>
                  <a:txBody>
                    <a:bodyPr/>
                    <a:lstStyle/>
                    <a:p>
                      <a:pPr algn="ctr"/>
                      <a:r>
                        <a:rPr lang="en-US" sz="2000" dirty="0" smtClean="0">
                          <a:latin typeface="Georgia" pitchFamily="18" charset="0"/>
                        </a:rPr>
                        <a:t>•&gt;</a:t>
                      </a:r>
                      <a:endParaRPr lang="en-IN" sz="2200" dirty="0">
                        <a:latin typeface="Georgia" pitchFamily="18" charset="0"/>
                      </a:endParaRPr>
                    </a:p>
                  </a:txBody>
                  <a:tcPr/>
                </a:tc>
                <a:tc>
                  <a:txBody>
                    <a:bodyPr/>
                    <a:lstStyle/>
                    <a:p>
                      <a:pPr algn="ctr"/>
                      <a:r>
                        <a:rPr lang="en-IN" sz="2200" dirty="0" smtClean="0">
                          <a:latin typeface="Georgia" pitchFamily="18" charset="0"/>
                        </a:rPr>
                        <a:t>=</a:t>
                      </a:r>
                      <a:endParaRPr lang="en-IN" sz="2200" dirty="0">
                        <a:latin typeface="Georgia" pitchFamily="18" charset="0"/>
                      </a:endParaRPr>
                    </a:p>
                  </a:txBody>
                  <a:tcPr/>
                </a:tc>
                <a:tc>
                  <a:txBody>
                    <a:bodyPr/>
                    <a:lstStyle/>
                    <a:p>
                      <a:pPr algn="ctr"/>
                      <a:r>
                        <a:rPr lang="en-US" sz="2000" dirty="0" smtClean="0">
                          <a:latin typeface="Georgia" pitchFamily="18" charset="0"/>
                        </a:rPr>
                        <a:t>•&gt;</a:t>
                      </a:r>
                      <a:endParaRPr lang="en-IN" sz="2200" dirty="0">
                        <a:latin typeface="Georgia" pitchFamily="18" charset="0"/>
                      </a:endParaRPr>
                    </a:p>
                  </a:txBody>
                  <a:tcPr/>
                </a:tc>
              </a:tr>
              <a:tr h="370840">
                <a:tc>
                  <a:txBody>
                    <a:bodyPr/>
                    <a:lstStyle/>
                    <a:p>
                      <a:pPr algn="ctr"/>
                      <a:r>
                        <a:rPr lang="en-IN" sz="2200" dirty="0" smtClean="0">
                          <a:latin typeface="Georgia" pitchFamily="18" charset="0"/>
                        </a:rPr>
                        <a:t>$</a:t>
                      </a:r>
                      <a:endParaRPr lang="en-IN" sz="2200" dirty="0">
                        <a:latin typeface="Georgia" pitchFamily="18" charset="0"/>
                      </a:endParaRPr>
                    </a:p>
                  </a:txBody>
                  <a:tcPr/>
                </a:tc>
                <a:tc>
                  <a:txBody>
                    <a:bodyPr/>
                    <a:lstStyle/>
                    <a:p>
                      <a:pPr algn="ctr"/>
                      <a:r>
                        <a:rPr lang="en-US" sz="2000" dirty="0" smtClean="0">
                          <a:latin typeface="Georgia" pitchFamily="18" charset="0"/>
                        </a:rPr>
                        <a:t>&lt;•</a:t>
                      </a:r>
                      <a:endParaRPr lang="en-IN" sz="2200" dirty="0">
                        <a:latin typeface="Georgia" pitchFamily="18" charset="0"/>
                      </a:endParaRPr>
                    </a:p>
                  </a:txBody>
                  <a:tcPr/>
                </a:tc>
                <a:tc>
                  <a:txBody>
                    <a:bodyPr/>
                    <a:lstStyle/>
                    <a:p>
                      <a:pPr algn="ctr"/>
                      <a:r>
                        <a:rPr lang="en-US" sz="2000" smtClean="0">
                          <a:latin typeface="Georgia" pitchFamily="18" charset="0"/>
                        </a:rPr>
                        <a:t>&lt;•</a:t>
                      </a:r>
                      <a:endParaRPr lang="en-IN" sz="2200" dirty="0">
                        <a:latin typeface="Georgia" pitchFamily="18" charset="0"/>
                      </a:endParaRPr>
                    </a:p>
                  </a:txBody>
                  <a:tcPr/>
                </a:tc>
                <a:tc>
                  <a:txBody>
                    <a:bodyPr/>
                    <a:lstStyle/>
                    <a:p>
                      <a:pPr algn="ctr"/>
                      <a:r>
                        <a:rPr lang="en-US" sz="2000" dirty="0" smtClean="0">
                          <a:latin typeface="Georgia" pitchFamily="18" charset="0"/>
                        </a:rPr>
                        <a:t>&lt;•</a:t>
                      </a:r>
                      <a:endParaRPr lang="en-IN" sz="2200" dirty="0">
                        <a:latin typeface="Georgia" pitchFamily="18" charset="0"/>
                      </a:endParaRPr>
                    </a:p>
                  </a:txBody>
                  <a:tcPr/>
                </a:tc>
                <a:tc>
                  <a:txBody>
                    <a:bodyPr/>
                    <a:lstStyle/>
                    <a:p>
                      <a:pPr algn="ctr"/>
                      <a:endParaRPr lang="en-IN" sz="2200" dirty="0">
                        <a:latin typeface="Georgia" pitchFamily="18" charset="0"/>
                      </a:endParaRPr>
                    </a:p>
                  </a:txBody>
                  <a:tcPr/>
                </a:tc>
              </a:tr>
            </a:tbl>
          </a:graphicData>
        </a:graphic>
      </p:graphicFrame>
    </p:spTree>
    <p:extLst>
      <p:ext uri="{BB962C8B-B14F-4D97-AF65-F5344CB8AC3E}">
        <p14:creationId xmlns:p14="http://schemas.microsoft.com/office/powerpoint/2010/main" val="117598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sp>
        <p:nvSpPr>
          <p:cNvPr id="8" name="Rectangle 7"/>
          <p:cNvSpPr/>
          <p:nvPr/>
        </p:nvSpPr>
        <p:spPr>
          <a:xfrm>
            <a:off x="0" y="904692"/>
            <a:ext cx="9144000" cy="4972580"/>
          </a:xfrm>
          <a:prstGeom prst="rect">
            <a:avLst/>
          </a:prstGeom>
        </p:spPr>
        <p:txBody>
          <a:bodyPr wrap="square">
            <a:spAutoFit/>
          </a:bodyPr>
          <a:lstStyle/>
          <a:p>
            <a:pPr marL="719138" indent="-455613" algn="just">
              <a:lnSpc>
                <a:spcPct val="125000"/>
              </a:lnSpc>
              <a:spcBef>
                <a:spcPts val="1200"/>
              </a:spcBef>
              <a:buFont typeface="Wingdings" pitchFamily="2" charset="2"/>
              <a:buChar char="Ø"/>
            </a:pPr>
            <a:r>
              <a:rPr lang="en-US" sz="2400" dirty="0">
                <a:latin typeface="Georgia" pitchFamily="18" charset="0"/>
              </a:rPr>
              <a:t>Then the string with the precedence relations inserted is</a:t>
            </a:r>
          </a:p>
          <a:p>
            <a:pPr marL="263525" algn="just">
              <a:lnSpc>
                <a:spcPct val="125000"/>
              </a:lnSpc>
              <a:spcBef>
                <a:spcPts val="1200"/>
              </a:spcBef>
            </a:pPr>
            <a:r>
              <a:rPr lang="en-US" sz="2400" dirty="0">
                <a:latin typeface="Georgia" pitchFamily="18" charset="0"/>
              </a:rPr>
              <a:t>		$ &lt;• id •&gt; + &lt; id •&gt; * &lt;• id •&gt; $</a:t>
            </a:r>
          </a:p>
          <a:p>
            <a:pPr marL="719138" indent="-455613" algn="just">
              <a:lnSpc>
                <a:spcPct val="125000"/>
              </a:lnSpc>
              <a:spcBef>
                <a:spcPts val="1200"/>
              </a:spcBef>
              <a:buFont typeface="Wingdings" pitchFamily="2" charset="2"/>
              <a:buChar char="Ø"/>
            </a:pPr>
            <a:r>
              <a:rPr lang="en-US" sz="2400" dirty="0">
                <a:latin typeface="Georgia" pitchFamily="18" charset="0"/>
              </a:rPr>
              <a:t>The handle can be found out by following processes.</a:t>
            </a:r>
          </a:p>
          <a:p>
            <a:pPr marL="1160463" indent="-441325" algn="just">
              <a:lnSpc>
                <a:spcPct val="125000"/>
              </a:lnSpc>
              <a:spcBef>
                <a:spcPts val="1200"/>
              </a:spcBef>
            </a:pPr>
            <a:r>
              <a:rPr lang="en-US" sz="2400" dirty="0">
                <a:latin typeface="Georgia" pitchFamily="18" charset="0"/>
              </a:rPr>
              <a:t>1.	Scan the string from left end until the first leftmost •&gt; is encountered. In above example, this occurs between the first id and +.</a:t>
            </a:r>
          </a:p>
          <a:p>
            <a:pPr marL="1160463" indent="-441325" algn="just">
              <a:lnSpc>
                <a:spcPct val="125000"/>
              </a:lnSpc>
              <a:spcBef>
                <a:spcPts val="1200"/>
              </a:spcBef>
            </a:pPr>
            <a:r>
              <a:rPr lang="en-US" sz="2400" dirty="0">
                <a:latin typeface="Georgia" pitchFamily="18" charset="0"/>
              </a:rPr>
              <a:t>2.	Then scan backwards over any =$ until a &lt;• is encountered. In above example we scan backwards to $</a:t>
            </a:r>
          </a:p>
          <a:p>
            <a:pPr marL="719138" indent="-455613" algn="just">
              <a:lnSpc>
                <a:spcPct val="125000"/>
              </a:lnSpc>
              <a:spcBef>
                <a:spcPts val="1200"/>
              </a:spcBef>
              <a:buFont typeface="Wingdings" pitchFamily="2" charset="2"/>
              <a:buChar char="Ø"/>
            </a:pPr>
            <a:endParaRPr lang="en-US" sz="2400" dirty="0">
              <a:latin typeface="Georgia" pitchFamily="18" charset="0"/>
            </a:endParaRPr>
          </a:p>
        </p:txBody>
      </p:sp>
    </p:spTree>
    <p:extLst>
      <p:ext uri="{BB962C8B-B14F-4D97-AF65-F5344CB8AC3E}">
        <p14:creationId xmlns:p14="http://schemas.microsoft.com/office/powerpoint/2010/main" val="284949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sp>
        <p:nvSpPr>
          <p:cNvPr id="8" name="Rectangle 7"/>
          <p:cNvSpPr/>
          <p:nvPr/>
        </p:nvSpPr>
        <p:spPr>
          <a:xfrm>
            <a:off x="0" y="904692"/>
            <a:ext cx="9144000" cy="5632311"/>
          </a:xfrm>
          <a:prstGeom prst="rect">
            <a:avLst/>
          </a:prstGeom>
        </p:spPr>
        <p:txBody>
          <a:bodyPr wrap="square">
            <a:spAutoFit/>
          </a:bodyPr>
          <a:lstStyle/>
          <a:p>
            <a:pPr marL="1079500" indent="-360363" algn="just">
              <a:lnSpc>
                <a:spcPct val="125000"/>
              </a:lnSpc>
              <a:spcBef>
                <a:spcPts val="1200"/>
              </a:spcBef>
            </a:pPr>
            <a:r>
              <a:rPr lang="en-US" sz="2400" dirty="0">
                <a:latin typeface="Georgia" pitchFamily="18" charset="0"/>
              </a:rPr>
              <a:t>3.	The handle contains everything to the first •&gt; and to the right of the &lt;• encountered in step 2, including any intervening or surrounding non-terminals. This is necessary so that two adjacent non-terminals do not appear in a right sentential form</a:t>
            </a:r>
          </a:p>
          <a:p>
            <a:pPr marL="719138" indent="-455613" algn="just">
              <a:lnSpc>
                <a:spcPct val="125000"/>
              </a:lnSpc>
              <a:spcBef>
                <a:spcPts val="1200"/>
              </a:spcBef>
              <a:buFont typeface="Wingdings" pitchFamily="2" charset="2"/>
              <a:buChar char="Ø"/>
            </a:pPr>
            <a:r>
              <a:rPr lang="en-US" sz="2400" dirty="0">
                <a:latin typeface="Georgia" pitchFamily="18" charset="0"/>
              </a:rPr>
              <a:t>Then we reduce the id to E and we get the right sentential form E + id * id. After reducing the two remaining id’s to E, we get the right sentential form as E + E * E.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Now </a:t>
            </a:r>
            <a:r>
              <a:rPr lang="en-US" sz="2400" dirty="0">
                <a:latin typeface="Georgia" pitchFamily="18" charset="0"/>
              </a:rPr>
              <a:t>the string $ + * $ can be obtained by deleting the non-terminals. Inserting the precedence relation, we get</a:t>
            </a:r>
          </a:p>
          <a:p>
            <a:pPr marL="263525" algn="just">
              <a:lnSpc>
                <a:spcPct val="125000"/>
              </a:lnSpc>
              <a:spcBef>
                <a:spcPts val="1200"/>
              </a:spcBef>
            </a:pPr>
            <a:r>
              <a:rPr lang="en-US" sz="2400" dirty="0" smtClean="0">
                <a:latin typeface="Georgia" pitchFamily="18" charset="0"/>
              </a:rPr>
              <a:t>			$ </a:t>
            </a:r>
            <a:r>
              <a:rPr lang="en-US" sz="2400" dirty="0">
                <a:latin typeface="Georgia" pitchFamily="18" charset="0"/>
              </a:rPr>
              <a:t>&lt;• + &lt;• * •&gt; $.</a:t>
            </a:r>
          </a:p>
        </p:txBody>
      </p:sp>
    </p:spTree>
    <p:extLst>
      <p:ext uri="{BB962C8B-B14F-4D97-AF65-F5344CB8AC3E}">
        <p14:creationId xmlns:p14="http://schemas.microsoft.com/office/powerpoint/2010/main" val="355073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sp>
        <p:nvSpPr>
          <p:cNvPr id="8" name="Rectangle 7"/>
          <p:cNvSpPr/>
          <p:nvPr/>
        </p:nvSpPr>
        <p:spPr>
          <a:xfrm>
            <a:off x="0" y="904692"/>
            <a:ext cx="9144000" cy="4664803"/>
          </a:xfrm>
          <a:prstGeom prst="rect">
            <a:avLst/>
          </a:prstGeom>
        </p:spPr>
        <p:txBody>
          <a:bodyPr wrap="square">
            <a:spAutoFit/>
          </a:bodyPr>
          <a:lstStyle/>
          <a:p>
            <a:pPr marL="1079500" indent="-719138" algn="just">
              <a:lnSpc>
                <a:spcPct val="125000"/>
              </a:lnSpc>
              <a:spcBef>
                <a:spcPts val="1200"/>
              </a:spcBef>
            </a:pPr>
            <a:r>
              <a:rPr lang="en-US" sz="2400" dirty="0">
                <a:latin typeface="Georgia" pitchFamily="18" charset="0"/>
              </a:rPr>
              <a:t>Example 1- Consider the following grammar</a:t>
            </a:r>
          </a:p>
          <a:p>
            <a:pPr marL="1254125" indent="-893763" algn="just">
              <a:lnSpc>
                <a:spcPct val="125000"/>
              </a:lnSpc>
              <a:spcBef>
                <a:spcPts val="1200"/>
              </a:spcBef>
            </a:pPr>
            <a:r>
              <a:rPr lang="en-US" sz="2400" dirty="0">
                <a:latin typeface="Georgia" pitchFamily="18" charset="0"/>
              </a:rPr>
              <a:t>	</a:t>
            </a:r>
            <a:r>
              <a:rPr lang="en-US" sz="2400" dirty="0" smtClean="0">
                <a:latin typeface="Georgia" pitchFamily="18" charset="0"/>
              </a:rPr>
              <a:t>E </a:t>
            </a: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E + E</a:t>
            </a:r>
          </a:p>
          <a:p>
            <a:pPr marL="1993900" lvl="2" indent="-719138" algn="just">
              <a:lnSpc>
                <a:spcPct val="125000"/>
              </a:lnSpc>
              <a:spcBef>
                <a:spcPts val="1200"/>
              </a:spcBef>
            </a:pPr>
            <a:r>
              <a:rPr lang="en-US" sz="2400" dirty="0">
                <a:latin typeface="Georgia" pitchFamily="18" charset="0"/>
              </a:rPr>
              <a:t>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 * E</a:t>
            </a:r>
          </a:p>
          <a:p>
            <a:pPr marL="1993900" lvl="2" indent="-719138" algn="just">
              <a:lnSpc>
                <a:spcPct val="125000"/>
              </a:lnSpc>
              <a:spcBef>
                <a:spcPts val="1200"/>
              </a:spcBef>
            </a:pPr>
            <a:r>
              <a:rPr lang="en-US" sz="2400" dirty="0">
                <a:latin typeface="Georgia" pitchFamily="18" charset="0"/>
              </a:rPr>
              <a:t>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a:t>
            </a:r>
          </a:p>
          <a:p>
            <a:pPr marL="1993900" lvl="2" indent="-719138" algn="just">
              <a:lnSpc>
                <a:spcPct val="125000"/>
              </a:lnSpc>
              <a:spcBef>
                <a:spcPts val="1200"/>
              </a:spcBef>
            </a:pPr>
            <a:r>
              <a:rPr lang="en-US" sz="2400" dirty="0">
                <a:latin typeface="Georgia" pitchFamily="18" charset="0"/>
              </a:rPr>
              <a:t>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id</a:t>
            </a:r>
          </a:p>
          <a:p>
            <a:pPr marL="1079500" indent="-719138" algn="just">
              <a:lnSpc>
                <a:spcPct val="125000"/>
              </a:lnSpc>
              <a:spcBef>
                <a:spcPts val="1200"/>
              </a:spcBef>
            </a:pPr>
            <a:r>
              <a:rPr lang="en-US" sz="2400" dirty="0">
                <a:latin typeface="Georgia" pitchFamily="18" charset="0"/>
              </a:rPr>
              <a:t>For the input string id + id * id</a:t>
            </a:r>
          </a:p>
          <a:p>
            <a:pPr marL="360363" algn="just">
              <a:lnSpc>
                <a:spcPct val="125000"/>
              </a:lnSpc>
              <a:spcBef>
                <a:spcPts val="1200"/>
              </a:spcBef>
            </a:pPr>
            <a:r>
              <a:rPr lang="en-US" sz="2400" dirty="0">
                <a:latin typeface="Georgia" pitchFamily="18" charset="0"/>
              </a:rPr>
              <a:t>Solution- The stack implementation of shift-reduce parsing takes place as follows.</a:t>
            </a:r>
          </a:p>
        </p:txBody>
      </p:sp>
    </p:spTree>
    <p:extLst>
      <p:ext uri="{BB962C8B-B14F-4D97-AF65-F5344CB8AC3E}">
        <p14:creationId xmlns:p14="http://schemas.microsoft.com/office/powerpoint/2010/main" val="165602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123950"/>
            <a:ext cx="6984776" cy="540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776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sp>
        <p:nvSpPr>
          <p:cNvPr id="8" name="Rectangle 7"/>
          <p:cNvSpPr/>
          <p:nvPr/>
        </p:nvSpPr>
        <p:spPr>
          <a:xfrm>
            <a:off x="0" y="904692"/>
            <a:ext cx="9144000" cy="4664803"/>
          </a:xfrm>
          <a:prstGeom prst="rect">
            <a:avLst/>
          </a:prstGeom>
        </p:spPr>
        <p:txBody>
          <a:bodyPr wrap="square">
            <a:spAutoFit/>
          </a:bodyPr>
          <a:lstStyle/>
          <a:p>
            <a:pPr marL="1079500" indent="-719138" algn="just">
              <a:lnSpc>
                <a:spcPct val="125000"/>
              </a:lnSpc>
              <a:spcBef>
                <a:spcPts val="1200"/>
              </a:spcBef>
            </a:pPr>
            <a:r>
              <a:rPr lang="en-US" sz="2400" dirty="0">
                <a:latin typeface="Georgia" pitchFamily="18" charset="0"/>
              </a:rPr>
              <a:t>Example 2- Consider the following grammar</a:t>
            </a:r>
          </a:p>
          <a:p>
            <a:pPr marL="1254125" algn="just">
              <a:lnSpc>
                <a:spcPct val="125000"/>
              </a:lnSpc>
              <a:spcBef>
                <a:spcPts val="1200"/>
              </a:spcBef>
            </a:pPr>
            <a:r>
              <a:rPr lang="en-US" sz="2400" dirty="0" smtClean="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ABC | AB</a:t>
            </a:r>
          </a:p>
          <a:p>
            <a:pPr marL="1993900" lvl="2" indent="-719138" algn="just">
              <a:lnSpc>
                <a:spcPct val="125000"/>
              </a:lnSpc>
              <a:spcBef>
                <a:spcPts val="1200"/>
              </a:spcBef>
            </a:pPr>
            <a:r>
              <a:rPr lang="en-US" sz="2400" dirty="0">
                <a:latin typeface="Georgia" pitchFamily="18" charset="0"/>
              </a:rPr>
              <a:t>A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r | p</a:t>
            </a:r>
          </a:p>
          <a:p>
            <a:pPr marL="1993900" lvl="2" indent="-719138" algn="just">
              <a:lnSpc>
                <a:spcPct val="125000"/>
              </a:lnSpc>
              <a:spcBef>
                <a:spcPts val="1200"/>
              </a:spcBef>
            </a:pPr>
            <a:r>
              <a:rPr lang="en-US" sz="2400" dirty="0">
                <a:latin typeface="Georgia" pitchFamily="18" charset="0"/>
              </a:rPr>
              <a:t>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q | t</a:t>
            </a:r>
          </a:p>
          <a:p>
            <a:pPr marL="1993900" lvl="2" indent="-719138" algn="just">
              <a:lnSpc>
                <a:spcPct val="125000"/>
              </a:lnSpc>
              <a:spcBef>
                <a:spcPts val="1200"/>
              </a:spcBef>
            </a:pPr>
            <a:r>
              <a:rPr lang="en-US" sz="2400" dirty="0">
                <a:latin typeface="Georgia" pitchFamily="18" charset="0"/>
              </a:rPr>
              <a:t>C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x</a:t>
            </a:r>
          </a:p>
          <a:p>
            <a:pPr marL="1079500" indent="-719138" algn="just">
              <a:lnSpc>
                <a:spcPct val="125000"/>
              </a:lnSpc>
              <a:spcBef>
                <a:spcPts val="1200"/>
              </a:spcBef>
            </a:pPr>
            <a:r>
              <a:rPr lang="en-US" sz="2400" dirty="0">
                <a:latin typeface="Georgia" pitchFamily="18" charset="0"/>
              </a:rPr>
              <a:t>For the input string </a:t>
            </a:r>
            <a:r>
              <a:rPr lang="en-US" sz="2400" dirty="0" smtClean="0">
                <a:latin typeface="Georgia" pitchFamily="18" charset="0"/>
              </a:rPr>
              <a:t> </a:t>
            </a:r>
            <a:r>
              <a:rPr lang="en-US" sz="2400" dirty="0" err="1" smtClean="0">
                <a:latin typeface="Georgia" pitchFamily="18" charset="0"/>
              </a:rPr>
              <a:t>pqx</a:t>
            </a:r>
            <a:endParaRPr lang="en-US" sz="2400" dirty="0">
              <a:latin typeface="Georgia" pitchFamily="18" charset="0"/>
            </a:endParaRPr>
          </a:p>
          <a:p>
            <a:pPr marL="1079500" indent="-719138" algn="just">
              <a:lnSpc>
                <a:spcPct val="125000"/>
              </a:lnSpc>
              <a:spcBef>
                <a:spcPts val="1200"/>
              </a:spcBef>
            </a:pPr>
            <a:r>
              <a:rPr lang="en-US" sz="2400" dirty="0">
                <a:latin typeface="Georgia" pitchFamily="18" charset="0"/>
              </a:rPr>
              <a:t>Solution- The stack implementation of shift-reduce parsing takes place as follows.</a:t>
            </a:r>
          </a:p>
        </p:txBody>
      </p:sp>
    </p:spTree>
    <p:extLst>
      <p:ext uri="{BB962C8B-B14F-4D97-AF65-F5344CB8AC3E}">
        <p14:creationId xmlns:p14="http://schemas.microsoft.com/office/powerpoint/2010/main" val="94944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196752"/>
            <a:ext cx="7416824" cy="45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173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sp>
        <p:nvSpPr>
          <p:cNvPr id="8" name="Rectangle 7"/>
          <p:cNvSpPr/>
          <p:nvPr/>
        </p:nvSpPr>
        <p:spPr>
          <a:xfrm>
            <a:off x="0" y="904692"/>
            <a:ext cx="9144000" cy="5280356"/>
          </a:xfrm>
          <a:prstGeom prst="rect">
            <a:avLst/>
          </a:prstGeom>
        </p:spPr>
        <p:txBody>
          <a:bodyPr wrap="square">
            <a:spAutoFit/>
          </a:bodyPr>
          <a:lstStyle/>
          <a:p>
            <a:pPr marL="1079500" indent="-719138" algn="just">
              <a:lnSpc>
                <a:spcPct val="125000"/>
              </a:lnSpc>
              <a:spcBef>
                <a:spcPts val="1200"/>
              </a:spcBef>
            </a:pPr>
            <a:r>
              <a:rPr lang="en-US" sz="2400" dirty="0">
                <a:latin typeface="Georgia" pitchFamily="18" charset="0"/>
              </a:rPr>
              <a:t>Example 3- Consider the following grammar</a:t>
            </a:r>
          </a:p>
          <a:p>
            <a:pPr marL="801688" indent="-441325" algn="just">
              <a:lnSpc>
                <a:spcPct val="125000"/>
              </a:lnSpc>
              <a:spcBef>
                <a:spcPts val="1200"/>
              </a:spcBef>
            </a:pPr>
            <a:r>
              <a:rPr lang="en-US" sz="2400" dirty="0">
                <a:latin typeface="Georgia" pitchFamily="18" charset="0"/>
              </a:rPr>
              <a:t>	S </a:t>
            </a: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ABC | </a:t>
            </a:r>
            <a:r>
              <a:rPr lang="en-US" sz="2400" dirty="0" err="1">
                <a:latin typeface="Georgia" pitchFamily="18" charset="0"/>
              </a:rPr>
              <a:t>gDp</a:t>
            </a:r>
            <a:endParaRPr lang="en-US" sz="2400" dirty="0">
              <a:latin typeface="Georgia" pitchFamily="18" charset="0"/>
            </a:endParaRPr>
          </a:p>
          <a:p>
            <a:pPr marL="1536700" lvl="1" indent="-719138" algn="just">
              <a:lnSpc>
                <a:spcPct val="125000"/>
              </a:lnSpc>
              <a:spcBef>
                <a:spcPts val="1200"/>
              </a:spcBef>
            </a:pPr>
            <a:r>
              <a:rPr lang="en-US" sz="2400" dirty="0">
                <a:latin typeface="Georgia" pitchFamily="18" charset="0"/>
              </a:rPr>
              <a:t>A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DrA</a:t>
            </a:r>
            <a:r>
              <a:rPr lang="en-US" sz="2400" dirty="0">
                <a:latin typeface="Georgia" pitchFamily="18" charset="0"/>
              </a:rPr>
              <a:t> | w</a:t>
            </a:r>
          </a:p>
          <a:p>
            <a:pPr marL="1536700" lvl="1" indent="-719138" algn="just">
              <a:lnSpc>
                <a:spcPct val="125000"/>
              </a:lnSpc>
              <a:spcBef>
                <a:spcPts val="1200"/>
              </a:spcBef>
            </a:pPr>
            <a:r>
              <a:rPr lang="en-US" sz="2400" dirty="0">
                <a:latin typeface="Georgia" pitchFamily="18" charset="0"/>
              </a:rPr>
              <a:t>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t</a:t>
            </a:r>
          </a:p>
          <a:p>
            <a:pPr marL="1536700" lvl="1" indent="-719138" algn="just">
              <a:lnSpc>
                <a:spcPct val="125000"/>
              </a:lnSpc>
              <a:spcBef>
                <a:spcPts val="1200"/>
              </a:spcBef>
            </a:pPr>
            <a:r>
              <a:rPr lang="en-US" sz="2400" dirty="0">
                <a:latin typeface="Georgia" pitchFamily="18" charset="0"/>
              </a:rPr>
              <a:t>C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S</a:t>
            </a:r>
          </a:p>
          <a:p>
            <a:pPr marL="1536700" lvl="1" indent="-719138" algn="just">
              <a:lnSpc>
                <a:spcPct val="125000"/>
              </a:lnSpc>
              <a:spcBef>
                <a:spcPts val="1200"/>
              </a:spcBef>
            </a:pPr>
            <a:r>
              <a:rPr lang="en-US" sz="2400" dirty="0">
                <a:latin typeface="Georgia" pitchFamily="18" charset="0"/>
              </a:rPr>
              <a:t>D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q</a:t>
            </a:r>
          </a:p>
          <a:p>
            <a:pPr marL="1079500" indent="-719138" algn="just">
              <a:lnSpc>
                <a:spcPct val="125000"/>
              </a:lnSpc>
              <a:spcBef>
                <a:spcPts val="1200"/>
              </a:spcBef>
            </a:pPr>
            <a:r>
              <a:rPr lang="en-US" sz="2400" dirty="0">
                <a:latin typeface="Georgia" pitchFamily="18" charset="0"/>
              </a:rPr>
              <a:t>For the input string </a:t>
            </a:r>
            <a:r>
              <a:rPr lang="en-US" sz="2400" dirty="0" err="1">
                <a:latin typeface="Georgia" pitchFamily="18" charset="0"/>
              </a:rPr>
              <a:t>qrwtgqp</a:t>
            </a:r>
            <a:endParaRPr lang="en-US" sz="2400" dirty="0">
              <a:latin typeface="Georgia" pitchFamily="18" charset="0"/>
            </a:endParaRPr>
          </a:p>
          <a:p>
            <a:pPr marL="1079500" indent="-719138" algn="just">
              <a:lnSpc>
                <a:spcPct val="125000"/>
              </a:lnSpc>
              <a:spcBef>
                <a:spcPts val="1200"/>
              </a:spcBef>
            </a:pPr>
            <a:r>
              <a:rPr lang="en-US" sz="2400" dirty="0">
                <a:latin typeface="Georgia" pitchFamily="18" charset="0"/>
              </a:rPr>
              <a:t>Solution- The stack implementation of shift-reduce parsing takes place as follows</a:t>
            </a:r>
            <a:r>
              <a:rPr lang="en-US" sz="2400" dirty="0" smtClean="0">
                <a:latin typeface="Georgia" pitchFamily="18" charset="0"/>
              </a:rPr>
              <a:t>.</a:t>
            </a:r>
            <a:endParaRPr lang="en-US" sz="2400" dirty="0">
              <a:latin typeface="Georgia" pitchFamily="18" charset="0"/>
            </a:endParaRPr>
          </a:p>
        </p:txBody>
      </p:sp>
    </p:spTree>
    <p:extLst>
      <p:ext uri="{BB962C8B-B14F-4D97-AF65-F5344CB8AC3E}">
        <p14:creationId xmlns:p14="http://schemas.microsoft.com/office/powerpoint/2010/main" val="28957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Parser</a:t>
            </a:r>
            <a:endParaRPr lang="en-IN" sz="3200" b="1" i="1" dirty="0">
              <a:solidFill>
                <a:srgbClr val="E60000"/>
              </a:solidFill>
              <a:latin typeface="Bookman Old Style" pitchFamily="18" charset="0"/>
            </a:endParaRPr>
          </a:p>
        </p:txBody>
      </p:sp>
      <p:sp>
        <p:nvSpPr>
          <p:cNvPr id="8" name="Rectangle 7"/>
          <p:cNvSpPr/>
          <p:nvPr/>
        </p:nvSpPr>
        <p:spPr>
          <a:xfrm>
            <a:off x="0" y="764704"/>
            <a:ext cx="9144000" cy="5016758"/>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latin typeface="Georgia" pitchFamily="18" charset="0"/>
              </a:rPr>
              <a:t>A Syntax analyzer or parser is a program which performs syntax analysis.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A </a:t>
            </a:r>
            <a:r>
              <a:rPr lang="en-US" sz="2400" dirty="0">
                <a:latin typeface="Georgia" pitchFamily="18" charset="0"/>
              </a:rPr>
              <a:t>parser takes a string of tokens from the lexical analyzer as an input and check, whether that string is valid construct of the source language or not, if yes it gives or draws a parse tree to indicate that string is correct otherwise it produce an error message.</a:t>
            </a:r>
          </a:p>
          <a:p>
            <a:pPr marL="263525" algn="just">
              <a:lnSpc>
                <a:spcPct val="125000"/>
              </a:lnSpc>
              <a:spcBef>
                <a:spcPts val="1200"/>
              </a:spcBef>
            </a:pPr>
            <a:r>
              <a:rPr lang="en-US" sz="2400" b="1" dirty="0">
                <a:solidFill>
                  <a:srgbClr val="002060"/>
                </a:solidFill>
                <a:latin typeface="Georgia" pitchFamily="18" charset="0"/>
              </a:rPr>
              <a:t>Role of Parser</a:t>
            </a:r>
            <a:r>
              <a:rPr lang="en-US" sz="2400" dirty="0">
                <a:latin typeface="Georgia" pitchFamily="18" charset="0"/>
              </a:rPr>
              <a:t>- The parser obtains a sting of tokens from the lexical analyzer and checks whether that string can be generated by the Context Free Grammar for the source language. </a:t>
            </a:r>
          </a:p>
        </p:txBody>
      </p:sp>
    </p:spTree>
    <p:extLst>
      <p:ext uri="{BB962C8B-B14F-4D97-AF65-F5344CB8AC3E}">
        <p14:creationId xmlns:p14="http://schemas.microsoft.com/office/powerpoint/2010/main" val="1075362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922005"/>
            <a:ext cx="8064895" cy="58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984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sp>
        <p:nvSpPr>
          <p:cNvPr id="8" name="Rectangle 7"/>
          <p:cNvSpPr/>
          <p:nvPr/>
        </p:nvSpPr>
        <p:spPr>
          <a:xfrm>
            <a:off x="0" y="904692"/>
            <a:ext cx="9144000" cy="6049798"/>
          </a:xfrm>
          <a:prstGeom prst="rect">
            <a:avLst/>
          </a:prstGeom>
        </p:spPr>
        <p:txBody>
          <a:bodyPr wrap="square">
            <a:spAutoFit/>
          </a:bodyPr>
          <a:lstStyle/>
          <a:p>
            <a:pPr marL="1079500" indent="-719138" algn="just">
              <a:lnSpc>
                <a:spcPct val="125000"/>
              </a:lnSpc>
              <a:spcBef>
                <a:spcPts val="900"/>
              </a:spcBef>
            </a:pPr>
            <a:r>
              <a:rPr lang="en-US" sz="2400" dirty="0">
                <a:latin typeface="Georgia" pitchFamily="18" charset="0"/>
              </a:rPr>
              <a:t>Example 4- Consider the following grammar</a:t>
            </a:r>
          </a:p>
          <a:p>
            <a:pPr marL="1079500" indent="-719138" algn="just">
              <a:lnSpc>
                <a:spcPct val="125000"/>
              </a:lnSpc>
              <a:spcBef>
                <a:spcPts val="900"/>
              </a:spcBef>
            </a:pPr>
            <a:r>
              <a:rPr lang="en-US" sz="2400" dirty="0">
                <a:latin typeface="Georgia" pitchFamily="18" charset="0"/>
              </a:rPr>
              <a:t>	S </a:t>
            </a:r>
            <a:r>
              <a:rPr lang="en-US" sz="2400" dirty="0" smtClean="0">
                <a:latin typeface="Georgia" pitchFamily="18" charset="0"/>
                <a:sym typeface="Symbol"/>
              </a:rPr>
              <a:t></a:t>
            </a:r>
            <a:r>
              <a:rPr lang="en-US" sz="2400" dirty="0" smtClean="0">
                <a:latin typeface="Georgia" pitchFamily="18" charset="0"/>
              </a:rPr>
              <a:t> </a:t>
            </a:r>
            <a:r>
              <a:rPr lang="en-US" sz="2400" dirty="0" err="1">
                <a:latin typeface="Georgia" pitchFamily="18" charset="0"/>
              </a:rPr>
              <a:t>aBDh</a:t>
            </a:r>
            <a:endParaRPr lang="en-US" sz="2400" dirty="0">
              <a:latin typeface="Georgia" pitchFamily="18" charset="0"/>
            </a:endParaRPr>
          </a:p>
          <a:p>
            <a:pPr marL="1079500" algn="just">
              <a:lnSpc>
                <a:spcPct val="125000"/>
              </a:lnSpc>
              <a:spcBef>
                <a:spcPts val="900"/>
              </a:spcBef>
            </a:pPr>
            <a:r>
              <a:rPr lang="en-US" sz="2400" dirty="0">
                <a:latin typeface="Georgia" pitchFamily="18" charset="0"/>
              </a:rPr>
              <a:t>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Bb | c</a:t>
            </a:r>
          </a:p>
          <a:p>
            <a:pPr marL="1079500" algn="just">
              <a:lnSpc>
                <a:spcPct val="125000"/>
              </a:lnSpc>
              <a:spcBef>
                <a:spcPts val="900"/>
              </a:spcBef>
            </a:pPr>
            <a:r>
              <a:rPr lang="en-US" sz="2400" dirty="0">
                <a:latin typeface="Georgia" pitchFamily="18" charset="0"/>
              </a:rPr>
              <a:t>D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EF</a:t>
            </a:r>
          </a:p>
          <a:p>
            <a:pPr marL="1079500" algn="just">
              <a:lnSpc>
                <a:spcPct val="125000"/>
              </a:lnSpc>
              <a:spcBef>
                <a:spcPts val="900"/>
              </a:spcBef>
            </a:pPr>
            <a:r>
              <a:rPr lang="en-US" sz="2400" dirty="0">
                <a:latin typeface="Georgia" pitchFamily="18" charset="0"/>
              </a:rPr>
              <a:t>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 | </a:t>
            </a:r>
            <a:r>
              <a:rPr lang="en-US" sz="2400" dirty="0" smtClean="0">
                <a:latin typeface="Georgia" pitchFamily="18" charset="0"/>
                <a:sym typeface="Symbol"/>
              </a:rPr>
              <a:t></a:t>
            </a:r>
            <a:endParaRPr lang="en-US" sz="2400" dirty="0">
              <a:latin typeface="Georgia" pitchFamily="18" charset="0"/>
            </a:endParaRPr>
          </a:p>
          <a:p>
            <a:pPr marL="1079500" algn="just">
              <a:lnSpc>
                <a:spcPct val="125000"/>
              </a:lnSpc>
              <a:spcBef>
                <a:spcPts val="900"/>
              </a:spcBef>
            </a:pPr>
            <a:r>
              <a:rPr lang="en-US" sz="2400" dirty="0">
                <a:latin typeface="Georgia" pitchFamily="18" charset="0"/>
              </a:rPr>
              <a:t>F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 | </a:t>
            </a:r>
            <a:r>
              <a:rPr lang="en-US" sz="2400" dirty="0">
                <a:latin typeface="Georgia" pitchFamily="18" charset="0"/>
                <a:sym typeface="Symbol"/>
              </a:rPr>
              <a:t></a:t>
            </a:r>
            <a:endParaRPr lang="en-US" sz="2400" dirty="0">
              <a:latin typeface="Georgia" pitchFamily="18" charset="0"/>
            </a:endParaRPr>
          </a:p>
          <a:p>
            <a:pPr marL="1079500" indent="-719138" algn="just">
              <a:lnSpc>
                <a:spcPct val="125000"/>
              </a:lnSpc>
              <a:spcBef>
                <a:spcPts val="900"/>
              </a:spcBef>
            </a:pPr>
            <a:r>
              <a:rPr lang="en-US" sz="2400" dirty="0">
                <a:latin typeface="Georgia" pitchFamily="18" charset="0"/>
              </a:rPr>
              <a:t>For the input string </a:t>
            </a:r>
            <a:r>
              <a:rPr lang="en-US" sz="2400" dirty="0" err="1">
                <a:latin typeface="Georgia" pitchFamily="18" charset="0"/>
              </a:rPr>
              <a:t>acbbbh</a:t>
            </a:r>
            <a:r>
              <a:rPr lang="en-US" sz="2400" dirty="0">
                <a:latin typeface="Georgia" pitchFamily="18" charset="0"/>
              </a:rPr>
              <a:t>.</a:t>
            </a:r>
          </a:p>
          <a:p>
            <a:pPr marL="1079500" indent="-719138" algn="just">
              <a:lnSpc>
                <a:spcPct val="125000"/>
              </a:lnSpc>
              <a:spcBef>
                <a:spcPts val="900"/>
              </a:spcBef>
            </a:pPr>
            <a:r>
              <a:rPr lang="en-US" sz="2400" dirty="0">
                <a:latin typeface="Georgia" pitchFamily="18" charset="0"/>
              </a:rPr>
              <a:t>Give the stack implementation of shift-reduce parsing and show the handles.</a:t>
            </a:r>
          </a:p>
          <a:p>
            <a:pPr marL="1079500" indent="-719138" algn="just">
              <a:lnSpc>
                <a:spcPct val="125000"/>
              </a:lnSpc>
              <a:spcBef>
                <a:spcPts val="900"/>
              </a:spcBef>
            </a:pPr>
            <a:r>
              <a:rPr lang="en-US" sz="2400" dirty="0">
                <a:latin typeface="Georgia" pitchFamily="18" charset="0"/>
              </a:rPr>
              <a:t>Solution- The stack implementation of shift-reduce parsing takes place as follows.</a:t>
            </a:r>
          </a:p>
        </p:txBody>
      </p:sp>
    </p:spTree>
    <p:extLst>
      <p:ext uri="{BB962C8B-B14F-4D97-AF65-F5344CB8AC3E}">
        <p14:creationId xmlns:p14="http://schemas.microsoft.com/office/powerpoint/2010/main" val="385544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 Precedence Parsing</a:t>
            </a:r>
            <a:endParaRPr lang="en-IN" sz="3200" b="1" i="1" dirty="0">
              <a:solidFill>
                <a:srgbClr val="E60000"/>
              </a:solidFill>
              <a:latin typeface="Bookman Old Style"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809624"/>
            <a:ext cx="8064896" cy="593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198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Top Down Parsing</a:t>
            </a:r>
            <a:endParaRPr lang="en-IN" sz="3200" b="1" i="1" dirty="0">
              <a:solidFill>
                <a:srgbClr val="E60000"/>
              </a:solidFill>
              <a:latin typeface="Bookman Old Style" pitchFamily="18" charset="0"/>
            </a:endParaRPr>
          </a:p>
        </p:txBody>
      </p:sp>
      <p:sp>
        <p:nvSpPr>
          <p:cNvPr id="8" name="Rectangle 7"/>
          <p:cNvSpPr/>
          <p:nvPr/>
        </p:nvSpPr>
        <p:spPr>
          <a:xfrm>
            <a:off x="0" y="904692"/>
            <a:ext cx="9144000" cy="5516895"/>
          </a:xfrm>
          <a:prstGeom prst="rect">
            <a:avLst/>
          </a:prstGeom>
        </p:spPr>
        <p:txBody>
          <a:bodyPr wrap="square">
            <a:spAutoFit/>
          </a:bodyPr>
          <a:lstStyle/>
          <a:p>
            <a:pPr marL="627063" indent="-452438" algn="just">
              <a:lnSpc>
                <a:spcPct val="125000"/>
              </a:lnSpc>
              <a:spcBef>
                <a:spcPts val="900"/>
              </a:spcBef>
              <a:buFont typeface="Wingdings" pitchFamily="2" charset="2"/>
              <a:buChar char="Ø"/>
              <a:tabLst>
                <a:tab pos="627063" algn="l"/>
              </a:tabLst>
            </a:pPr>
            <a:r>
              <a:rPr lang="en-US" sz="2400" dirty="0">
                <a:latin typeface="Georgia" pitchFamily="18" charset="0"/>
              </a:rPr>
              <a:t>A top-down parser is use to construct a parser tree starting from the root and create the nodes of the parse tree in preorder. </a:t>
            </a:r>
            <a:endParaRPr lang="en-US" sz="2400" dirty="0" smtClean="0">
              <a:latin typeface="Georgia" pitchFamily="18" charset="0"/>
            </a:endParaRPr>
          </a:p>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It </a:t>
            </a:r>
            <a:r>
              <a:rPr lang="en-US" sz="2400" dirty="0">
                <a:latin typeface="Georgia" pitchFamily="18" charset="0"/>
              </a:rPr>
              <a:t>starts the derivation from the start symbol of the grammar.</a:t>
            </a:r>
          </a:p>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It </a:t>
            </a:r>
            <a:r>
              <a:rPr lang="en-US" sz="2400" dirty="0">
                <a:latin typeface="Georgia" pitchFamily="18" charset="0"/>
              </a:rPr>
              <a:t>is desirable to construct a derivation that produces terminals in the left to the right fashion in the sentential form as the input tokens are scanned from left to right. </a:t>
            </a:r>
            <a:endParaRPr lang="en-US" sz="2400" dirty="0" smtClean="0">
              <a:latin typeface="Georgia" pitchFamily="18" charset="0"/>
            </a:endParaRPr>
          </a:p>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This </a:t>
            </a:r>
            <a:r>
              <a:rPr lang="en-US" sz="2400" dirty="0">
                <a:latin typeface="Georgia" pitchFamily="18" charset="0"/>
              </a:rPr>
              <a:t>requirement may be fulfilled by constructing a left-most derivation which has the property that there are only terminal symbol preceding the left most non terminal in any sentential form.</a:t>
            </a:r>
          </a:p>
        </p:txBody>
      </p:sp>
    </p:spTree>
    <p:extLst>
      <p:ext uri="{BB962C8B-B14F-4D97-AF65-F5344CB8AC3E}">
        <p14:creationId xmlns:p14="http://schemas.microsoft.com/office/powerpoint/2010/main" val="1149742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Top Down Parsing</a:t>
            </a:r>
            <a:endParaRPr lang="en-IN" sz="3200" b="1" i="1" dirty="0">
              <a:solidFill>
                <a:srgbClr val="E60000"/>
              </a:solidFill>
              <a:latin typeface="Bookman Old Style" pitchFamily="18" charset="0"/>
            </a:endParaRPr>
          </a:p>
        </p:txBody>
      </p:sp>
      <p:sp>
        <p:nvSpPr>
          <p:cNvPr id="8" name="Rectangle 7"/>
          <p:cNvSpPr/>
          <p:nvPr/>
        </p:nvSpPr>
        <p:spPr>
          <a:xfrm>
            <a:off x="0" y="904692"/>
            <a:ext cx="9144000" cy="4362733"/>
          </a:xfrm>
          <a:prstGeom prst="rect">
            <a:avLst/>
          </a:prstGeom>
        </p:spPr>
        <p:txBody>
          <a:bodyPr wrap="square">
            <a:spAutoFit/>
          </a:bodyPr>
          <a:lstStyle/>
          <a:p>
            <a:pPr marL="627063" indent="-452438" algn="just">
              <a:lnSpc>
                <a:spcPct val="125000"/>
              </a:lnSpc>
              <a:spcBef>
                <a:spcPts val="900"/>
              </a:spcBef>
              <a:buFont typeface="Wingdings" pitchFamily="2" charset="2"/>
              <a:buChar char="Ø"/>
              <a:tabLst>
                <a:tab pos="627063" algn="l"/>
              </a:tabLst>
            </a:pPr>
            <a:r>
              <a:rPr lang="en-US" sz="2400" dirty="0">
                <a:latin typeface="Georgia" pitchFamily="18" charset="0"/>
              </a:rPr>
              <a:t>The advantage of top down parser is that parsers can be constructed easily by hand using top down method. </a:t>
            </a:r>
            <a:endParaRPr lang="en-US" sz="2400" dirty="0" smtClean="0">
              <a:latin typeface="Georgia" pitchFamily="18" charset="0"/>
            </a:endParaRPr>
          </a:p>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A </a:t>
            </a:r>
            <a:r>
              <a:rPr lang="en-US" sz="2400" dirty="0">
                <a:latin typeface="Georgia" pitchFamily="18" charset="0"/>
              </a:rPr>
              <a:t>top down parser start constructing the left most derivation from the start symbol.</a:t>
            </a:r>
          </a:p>
          <a:p>
            <a:pPr marL="174625" indent="452438" algn="just">
              <a:lnSpc>
                <a:spcPct val="125000"/>
              </a:lnSpc>
              <a:spcBef>
                <a:spcPts val="900"/>
              </a:spcBef>
              <a:tabLst>
                <a:tab pos="627063" algn="l"/>
              </a:tabLst>
            </a:pPr>
            <a:r>
              <a:rPr lang="en-US" sz="2400" dirty="0">
                <a:latin typeface="Georgia" pitchFamily="18" charset="0"/>
              </a:rPr>
              <a:t>For example, consider the grammar</a:t>
            </a:r>
          </a:p>
          <a:p>
            <a:pPr marL="1089025" lvl="2" algn="just">
              <a:lnSpc>
                <a:spcPct val="125000"/>
              </a:lnSpc>
              <a:spcBef>
                <a:spcPts val="900"/>
              </a:spcBef>
              <a:tabLst>
                <a:tab pos="627063" algn="l"/>
              </a:tabLst>
            </a:pPr>
            <a:r>
              <a:rPr lang="en-US" sz="2400" dirty="0">
                <a:latin typeface="Georgia" pitchFamily="18" charset="0"/>
              </a:rPr>
              <a:t>	S </a:t>
            </a:r>
            <a:r>
              <a:rPr lang="en-US" sz="2400" dirty="0" smtClean="0">
                <a:latin typeface="Georgia" pitchFamily="18" charset="0"/>
                <a:sym typeface="Symbol"/>
              </a:rPr>
              <a:t></a:t>
            </a:r>
            <a:r>
              <a:rPr lang="en-US" sz="2400" dirty="0" smtClean="0">
                <a:latin typeface="Georgia" pitchFamily="18" charset="0"/>
              </a:rPr>
              <a:t> </a:t>
            </a:r>
            <a:r>
              <a:rPr lang="en-US" sz="2400" dirty="0" err="1">
                <a:latin typeface="Georgia" pitchFamily="18" charset="0"/>
              </a:rPr>
              <a:t>cAd</a:t>
            </a:r>
            <a:endParaRPr lang="en-US" sz="2400" dirty="0">
              <a:latin typeface="Georgia" pitchFamily="18" charset="0"/>
            </a:endParaRPr>
          </a:p>
          <a:p>
            <a:pPr marL="1089025" lvl="2" algn="just">
              <a:lnSpc>
                <a:spcPct val="125000"/>
              </a:lnSpc>
              <a:spcBef>
                <a:spcPts val="900"/>
              </a:spcBef>
              <a:tabLst>
                <a:tab pos="627063" algn="l"/>
              </a:tabLst>
            </a:pPr>
            <a:r>
              <a:rPr lang="en-US" sz="2400" dirty="0">
                <a:latin typeface="Georgia" pitchFamily="18" charset="0"/>
              </a:rPr>
              <a:t>	A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t>
            </a:r>
            <a:endParaRPr lang="en-US" sz="2400" dirty="0">
              <a:latin typeface="Georgia" pitchFamily="18" charset="0"/>
            </a:endParaRPr>
          </a:p>
          <a:p>
            <a:pPr marL="1089025" lvl="2" algn="just">
              <a:lnSpc>
                <a:spcPct val="125000"/>
              </a:lnSpc>
              <a:spcBef>
                <a:spcPts val="900"/>
              </a:spcBef>
              <a:tabLst>
                <a:tab pos="627063" algn="l"/>
              </a:tabLst>
            </a:pPr>
            <a:r>
              <a:rPr lang="en-US" sz="2400" dirty="0">
                <a:latin typeface="Georgia" pitchFamily="18" charset="0"/>
              </a:rPr>
              <a:t>	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b / </a:t>
            </a:r>
            <a:r>
              <a:rPr lang="en-US" sz="2400" dirty="0" smtClean="0">
                <a:latin typeface="Georgia" pitchFamily="18" charset="0"/>
                <a:sym typeface="Symbol"/>
              </a:rPr>
              <a:t></a:t>
            </a:r>
            <a:r>
              <a:rPr lang="en-US" sz="2400" dirty="0">
                <a:latin typeface="Georgia" pitchFamily="18" charset="0"/>
              </a:rPr>
              <a:t>		and the input starting w = cad</a:t>
            </a:r>
          </a:p>
        </p:txBody>
      </p:sp>
    </p:spTree>
    <p:extLst>
      <p:ext uri="{BB962C8B-B14F-4D97-AF65-F5344CB8AC3E}">
        <p14:creationId xmlns:p14="http://schemas.microsoft.com/office/powerpoint/2010/main" val="1762244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Top Down Parsing</a:t>
            </a:r>
            <a:endParaRPr lang="en-IN" sz="3200" b="1" i="1" dirty="0">
              <a:solidFill>
                <a:srgbClr val="E60000"/>
              </a:solidFill>
              <a:latin typeface="Bookman Old Style" pitchFamily="18" charset="0"/>
            </a:endParaRPr>
          </a:p>
        </p:txBody>
      </p:sp>
      <p:sp>
        <p:nvSpPr>
          <p:cNvPr id="8" name="Rectangle 7"/>
          <p:cNvSpPr/>
          <p:nvPr/>
        </p:nvSpPr>
        <p:spPr>
          <a:xfrm>
            <a:off x="0" y="904692"/>
            <a:ext cx="9144000" cy="3279809"/>
          </a:xfrm>
          <a:prstGeom prst="rect">
            <a:avLst/>
          </a:prstGeom>
        </p:spPr>
        <p:txBody>
          <a:bodyPr wrap="square">
            <a:spAutoFit/>
          </a:bodyPr>
          <a:lstStyle/>
          <a:p>
            <a:pPr marL="174625" indent="452438" algn="just">
              <a:lnSpc>
                <a:spcPct val="125000"/>
              </a:lnSpc>
              <a:spcBef>
                <a:spcPts val="900"/>
              </a:spcBef>
              <a:tabLst>
                <a:tab pos="627063" algn="l"/>
              </a:tabLst>
            </a:pPr>
            <a:r>
              <a:rPr lang="en-US" sz="2400" dirty="0">
                <a:latin typeface="Georgia" pitchFamily="18" charset="0"/>
              </a:rPr>
              <a:t>To derive this cad from the given grammar we have</a:t>
            </a:r>
          </a:p>
          <a:p>
            <a:pPr marL="1089025" lvl="2" indent="452438" algn="just">
              <a:lnSpc>
                <a:spcPct val="125000"/>
              </a:lnSpc>
              <a:spcBef>
                <a:spcPts val="900"/>
              </a:spcBef>
              <a:tabLst>
                <a:tab pos="627063" algn="l"/>
              </a:tabLst>
            </a:pPr>
            <a:r>
              <a:rPr lang="en-US" sz="2400" dirty="0" smtClean="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cAd</a:t>
            </a:r>
            <a:r>
              <a:rPr lang="en-US" sz="2400" dirty="0">
                <a:latin typeface="Georgia" pitchFamily="18" charset="0"/>
              </a:rPr>
              <a:t>		</a:t>
            </a:r>
            <a:r>
              <a:rPr lang="en-US" sz="2400" dirty="0" smtClean="0">
                <a:latin typeface="Georgia" pitchFamily="18" charset="0"/>
              </a:rPr>
              <a:t>	since </a:t>
            </a: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cAd</a:t>
            </a:r>
            <a:r>
              <a:rPr lang="en-US" sz="2400" dirty="0">
                <a:latin typeface="Georgia" pitchFamily="18" charset="0"/>
              </a:rPr>
              <a:t> </a:t>
            </a:r>
          </a:p>
          <a:p>
            <a:pPr marL="1089025" lvl="2" indent="709613" algn="just">
              <a:lnSpc>
                <a:spcPct val="125000"/>
              </a:lnSpc>
              <a:spcBef>
                <a:spcPts val="900"/>
              </a:spcBef>
              <a:tabLst>
                <a:tab pos="627063" algn="l"/>
              </a:tabLst>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caBd</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t>
            </a:r>
            <a:endParaRPr lang="en-US" sz="2400" dirty="0">
              <a:latin typeface="Georgia" pitchFamily="18" charset="0"/>
            </a:endParaRPr>
          </a:p>
          <a:p>
            <a:pPr marL="1089025" lvl="2" indent="709613" algn="just">
              <a:lnSpc>
                <a:spcPct val="125000"/>
              </a:lnSpc>
              <a:spcBef>
                <a:spcPts val="900"/>
              </a:spcBef>
              <a:tabLst>
                <a:tab pos="627063" algn="l"/>
              </a:tabLst>
            </a:pP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cad		</a:t>
            </a:r>
            <a:r>
              <a:rPr lang="en-US" sz="2400" dirty="0" smtClean="0">
                <a:latin typeface="Georgia" pitchFamily="18" charset="0"/>
              </a:rPr>
              <a:t>	since </a:t>
            </a:r>
            <a:r>
              <a:rPr lang="en-US" sz="2400" dirty="0">
                <a:latin typeface="Georgia" pitchFamily="18" charset="0"/>
              </a:rPr>
              <a:t>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sym typeface="Symbol"/>
              </a:rPr>
              <a:t></a:t>
            </a:r>
            <a:endParaRPr lang="en-US" sz="2400" dirty="0">
              <a:latin typeface="Georgia" pitchFamily="18" charset="0"/>
            </a:endParaRPr>
          </a:p>
          <a:p>
            <a:pPr marL="627063" algn="just">
              <a:lnSpc>
                <a:spcPct val="125000"/>
              </a:lnSpc>
              <a:spcBef>
                <a:spcPts val="900"/>
              </a:spcBef>
              <a:tabLst>
                <a:tab pos="627063" algn="l"/>
              </a:tabLst>
            </a:pPr>
            <a:r>
              <a:rPr lang="en-US" sz="2400" dirty="0" smtClean="0">
                <a:latin typeface="Georgia" pitchFamily="18" charset="0"/>
              </a:rPr>
              <a:t>Here </a:t>
            </a:r>
            <a:r>
              <a:rPr lang="en-US" sz="2400" dirty="0">
                <a:latin typeface="Georgia" pitchFamily="18" charset="0"/>
              </a:rPr>
              <a:t>the string cad is accepted by the language, as it is derivable from the start symbol of the grammar.</a:t>
            </a:r>
          </a:p>
        </p:txBody>
      </p:sp>
    </p:spTree>
    <p:extLst>
      <p:ext uri="{BB962C8B-B14F-4D97-AF65-F5344CB8AC3E}">
        <p14:creationId xmlns:p14="http://schemas.microsoft.com/office/powerpoint/2010/main" val="2237481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Top Down Parsing</a:t>
            </a:r>
            <a:endParaRPr lang="en-IN" sz="3200" b="1" i="1" dirty="0">
              <a:solidFill>
                <a:srgbClr val="E60000"/>
              </a:solidFill>
              <a:latin typeface="Bookman Old Style" pitchFamily="18" charset="0"/>
            </a:endParaRPr>
          </a:p>
        </p:txBody>
      </p:sp>
      <p:sp>
        <p:nvSpPr>
          <p:cNvPr id="8" name="Rectangle 7"/>
          <p:cNvSpPr/>
          <p:nvPr/>
        </p:nvSpPr>
        <p:spPr>
          <a:xfrm>
            <a:off x="0" y="904692"/>
            <a:ext cx="9144000" cy="6440225"/>
          </a:xfrm>
          <a:prstGeom prst="rect">
            <a:avLst/>
          </a:prstGeom>
        </p:spPr>
        <p:txBody>
          <a:bodyPr wrap="square">
            <a:spAutoFit/>
          </a:bodyPr>
          <a:lstStyle/>
          <a:p>
            <a:pPr marL="627063" indent="-452438" algn="just">
              <a:lnSpc>
                <a:spcPct val="125000"/>
              </a:lnSpc>
              <a:spcBef>
                <a:spcPts val="900"/>
              </a:spcBef>
              <a:buFont typeface="Wingdings" pitchFamily="2" charset="2"/>
              <a:buChar char="Ø"/>
              <a:tabLst>
                <a:tab pos="627063" algn="l"/>
              </a:tabLst>
            </a:pPr>
            <a:r>
              <a:rPr lang="en-US" sz="2400" dirty="0">
                <a:latin typeface="Georgia" pitchFamily="18" charset="0"/>
              </a:rPr>
              <a:t>Now to construct the parse tree for above string using top down parsing method, we create a tree constructing of a single node labeled S. </a:t>
            </a:r>
            <a:endParaRPr lang="en-US" sz="2400" dirty="0" smtClean="0">
              <a:latin typeface="Georgia" pitchFamily="18" charset="0"/>
            </a:endParaRPr>
          </a:p>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Here </a:t>
            </a:r>
            <a:r>
              <a:rPr lang="en-US" sz="2400" dirty="0">
                <a:latin typeface="Georgia" pitchFamily="18" charset="0"/>
              </a:rPr>
              <a:t>the input pointer points to C i.e. the first symbol of w. </a:t>
            </a:r>
            <a:endParaRPr lang="en-US" sz="2400" dirty="0" smtClean="0">
              <a:latin typeface="Georgia" pitchFamily="18" charset="0"/>
            </a:endParaRPr>
          </a:p>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We </a:t>
            </a:r>
            <a:r>
              <a:rPr lang="en-US" sz="2400" dirty="0">
                <a:latin typeface="Georgia" pitchFamily="18" charset="0"/>
              </a:rPr>
              <a:t>use the first production for S to expand the tree we get</a:t>
            </a:r>
            <a:r>
              <a:rPr lang="en-US" sz="2400" dirty="0" smtClean="0">
                <a:latin typeface="Georgia" pitchFamily="18" charset="0"/>
              </a:rPr>
              <a:t>,</a:t>
            </a:r>
          </a:p>
          <a:p>
            <a:pPr marL="174625" algn="just">
              <a:lnSpc>
                <a:spcPct val="125000"/>
              </a:lnSpc>
              <a:spcBef>
                <a:spcPts val="900"/>
              </a:spcBef>
              <a:tabLst>
                <a:tab pos="627063" algn="l"/>
              </a:tabLst>
            </a:pPr>
            <a:r>
              <a:rPr lang="en-US" dirty="0">
                <a:latin typeface="Georgia" pitchFamily="18" charset="0"/>
              </a:rPr>
              <a:t>	</a:t>
            </a:r>
            <a:r>
              <a:rPr lang="en-US" dirty="0" smtClean="0">
                <a:latin typeface="Georgia" pitchFamily="18" charset="0"/>
              </a:rPr>
              <a:t>					S</a:t>
            </a:r>
          </a:p>
          <a:p>
            <a:pPr marL="174625" algn="just">
              <a:lnSpc>
                <a:spcPct val="125000"/>
              </a:lnSpc>
              <a:spcBef>
                <a:spcPts val="900"/>
              </a:spcBef>
              <a:tabLst>
                <a:tab pos="627063" algn="l"/>
              </a:tabLst>
            </a:pPr>
            <a:endParaRPr lang="en-US" dirty="0" smtClean="0">
              <a:latin typeface="Georgia" pitchFamily="18" charset="0"/>
            </a:endParaRPr>
          </a:p>
          <a:p>
            <a:pPr marL="174625" algn="just">
              <a:lnSpc>
                <a:spcPct val="125000"/>
              </a:lnSpc>
              <a:spcBef>
                <a:spcPts val="900"/>
              </a:spcBef>
              <a:tabLst>
                <a:tab pos="627063" algn="l"/>
              </a:tabLst>
            </a:pPr>
            <a:r>
              <a:rPr lang="en-US" dirty="0">
                <a:latin typeface="Georgia" pitchFamily="18" charset="0"/>
              </a:rPr>
              <a:t>	</a:t>
            </a:r>
            <a:r>
              <a:rPr lang="en-US" dirty="0" smtClean="0">
                <a:latin typeface="Georgia" pitchFamily="18" charset="0"/>
              </a:rPr>
              <a:t>				c               A            d  </a:t>
            </a:r>
          </a:p>
          <a:p>
            <a:pPr marL="174625" algn="just">
              <a:lnSpc>
                <a:spcPct val="125000"/>
              </a:lnSpc>
              <a:spcBef>
                <a:spcPts val="900"/>
              </a:spcBef>
              <a:tabLst>
                <a:tab pos="627063" algn="l"/>
              </a:tabLst>
            </a:pPr>
            <a:endParaRPr lang="en-US" dirty="0">
              <a:latin typeface="Georgia" pitchFamily="18" charset="0"/>
            </a:endParaRPr>
          </a:p>
          <a:p>
            <a:pPr marL="174625" algn="just">
              <a:lnSpc>
                <a:spcPct val="125000"/>
              </a:lnSpc>
              <a:spcBef>
                <a:spcPts val="900"/>
              </a:spcBef>
              <a:tabLst>
                <a:tab pos="627063" algn="l"/>
              </a:tabLst>
            </a:pPr>
            <a:r>
              <a:rPr lang="en-US" dirty="0" smtClean="0">
                <a:latin typeface="Georgia" pitchFamily="18" charset="0"/>
              </a:rPr>
              <a:t>					        a                 B   </a:t>
            </a:r>
          </a:p>
          <a:p>
            <a:pPr marL="174625" algn="just">
              <a:lnSpc>
                <a:spcPct val="125000"/>
              </a:lnSpc>
              <a:spcBef>
                <a:spcPts val="900"/>
              </a:spcBef>
              <a:tabLst>
                <a:tab pos="627063" algn="l"/>
              </a:tabLst>
            </a:pPr>
            <a:endParaRPr lang="en-US" dirty="0">
              <a:latin typeface="Georgia" pitchFamily="18" charset="0"/>
            </a:endParaRPr>
          </a:p>
          <a:p>
            <a:pPr marL="174625" algn="just">
              <a:lnSpc>
                <a:spcPct val="125000"/>
              </a:lnSpc>
              <a:spcBef>
                <a:spcPts val="900"/>
              </a:spcBef>
              <a:tabLst>
                <a:tab pos="627063" algn="l"/>
              </a:tabLst>
            </a:pPr>
            <a:r>
              <a:rPr lang="en-US" dirty="0" smtClean="0">
                <a:latin typeface="Georgia" pitchFamily="18" charset="0"/>
              </a:rPr>
              <a:t>						           </a:t>
            </a:r>
            <a:r>
              <a:rPr lang="en-US" dirty="0">
                <a:latin typeface="Georgia" pitchFamily="18" charset="0"/>
                <a:sym typeface="Symbol"/>
              </a:rPr>
              <a:t> </a:t>
            </a:r>
            <a:r>
              <a:rPr lang="en-US" dirty="0" smtClean="0">
                <a:latin typeface="Georgia" pitchFamily="18" charset="0"/>
              </a:rPr>
              <a:t>	</a:t>
            </a:r>
            <a:endParaRPr lang="en-US" dirty="0">
              <a:latin typeface="Georgia" pitchFamily="18" charset="0"/>
            </a:endParaRPr>
          </a:p>
          <a:p>
            <a:pPr marL="174625" algn="just">
              <a:lnSpc>
                <a:spcPct val="125000"/>
              </a:lnSpc>
              <a:spcBef>
                <a:spcPts val="900"/>
              </a:spcBef>
              <a:tabLst>
                <a:tab pos="627063" algn="l"/>
              </a:tabLst>
            </a:pPr>
            <a:endParaRPr lang="en-US" dirty="0">
              <a:latin typeface="Georgia" pitchFamily="18" charset="0"/>
            </a:endParaRPr>
          </a:p>
        </p:txBody>
      </p:sp>
      <p:cxnSp>
        <p:nvCxnSpPr>
          <p:cNvPr id="4" name="Straight Connector 3"/>
          <p:cNvCxnSpPr/>
          <p:nvPr/>
        </p:nvCxnSpPr>
        <p:spPr>
          <a:xfrm flipH="1">
            <a:off x="3851920" y="3861048"/>
            <a:ext cx="864096"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16016" y="3861048"/>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16016" y="3861048"/>
            <a:ext cx="792088"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283968" y="4733528"/>
            <a:ext cx="480686"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76178" y="4733528"/>
            <a:ext cx="515902"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2080" y="5733256"/>
            <a:ext cx="0" cy="7200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548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Predictive Parser</a:t>
            </a:r>
            <a:endParaRPr lang="en-IN" sz="3200" b="1" i="1" dirty="0">
              <a:solidFill>
                <a:srgbClr val="E60000"/>
              </a:solidFill>
              <a:latin typeface="Bookman Old Style" pitchFamily="18" charset="0"/>
            </a:endParaRPr>
          </a:p>
        </p:txBody>
      </p:sp>
      <p:sp>
        <p:nvSpPr>
          <p:cNvPr id="8" name="Rectangle 7"/>
          <p:cNvSpPr/>
          <p:nvPr/>
        </p:nvSpPr>
        <p:spPr>
          <a:xfrm>
            <a:off x="0" y="904692"/>
            <a:ext cx="9144000" cy="5170646"/>
          </a:xfrm>
          <a:prstGeom prst="rect">
            <a:avLst/>
          </a:prstGeom>
        </p:spPr>
        <p:txBody>
          <a:bodyPr wrap="square">
            <a:spAutoFit/>
          </a:bodyPr>
          <a:lstStyle/>
          <a:p>
            <a:pPr marL="627063" indent="-452438" algn="just">
              <a:lnSpc>
                <a:spcPct val="125000"/>
              </a:lnSpc>
              <a:spcBef>
                <a:spcPts val="900"/>
              </a:spcBef>
              <a:buFont typeface="Wingdings" pitchFamily="2" charset="2"/>
              <a:buChar char="Ø"/>
              <a:tabLst>
                <a:tab pos="627063" algn="l"/>
              </a:tabLst>
            </a:pPr>
            <a:r>
              <a:rPr lang="en-US" sz="2400" dirty="0">
                <a:latin typeface="Georgia" pitchFamily="18" charset="0"/>
              </a:rPr>
              <a:t>A predictive parser is a program consists of a procedure for every non-terminal. </a:t>
            </a:r>
            <a:endParaRPr lang="en-US" sz="2400" dirty="0" smtClean="0">
              <a:latin typeface="Georgia" pitchFamily="18" charset="0"/>
            </a:endParaRPr>
          </a:p>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unambiguous determines the procedure selected for each non-terminal. </a:t>
            </a:r>
            <a:endParaRPr lang="en-US" sz="2400" dirty="0" smtClean="0">
              <a:latin typeface="Georgia" pitchFamily="18" charset="0"/>
            </a:endParaRPr>
          </a:p>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predictive parser consists of an input, a stack, a parsing table and an output as shown in following figure.</a:t>
            </a:r>
          </a:p>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Here </a:t>
            </a:r>
            <a:r>
              <a:rPr lang="en-US" sz="2400" dirty="0">
                <a:latin typeface="Georgia" pitchFamily="18" charset="0"/>
              </a:rPr>
              <a:t>the input contain the string to be parsed, followed by $, i.e. the right end marker. </a:t>
            </a:r>
            <a:endParaRPr lang="en-US" sz="2400" dirty="0" smtClean="0">
              <a:latin typeface="Georgia" pitchFamily="18" charset="0"/>
            </a:endParaRPr>
          </a:p>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stack contain a sequence of grammar symbol, preceded by $, the bottom of stack</a:t>
            </a:r>
            <a:r>
              <a:rPr lang="en-US" sz="2400" dirty="0" smtClean="0">
                <a:latin typeface="Georgia" pitchFamily="18" charset="0"/>
              </a:rPr>
              <a:t>.</a:t>
            </a:r>
            <a:endParaRPr lang="en-US" sz="2400" dirty="0">
              <a:latin typeface="Georgia" pitchFamily="18" charset="0"/>
            </a:endParaRPr>
          </a:p>
        </p:txBody>
      </p:sp>
    </p:spTree>
    <p:extLst>
      <p:ext uri="{BB962C8B-B14F-4D97-AF65-F5344CB8AC3E}">
        <p14:creationId xmlns:p14="http://schemas.microsoft.com/office/powerpoint/2010/main" val="4281225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Predictive Parser</a:t>
            </a:r>
            <a:endParaRPr lang="en-IN" sz="3200" b="1" i="1" dirty="0">
              <a:solidFill>
                <a:srgbClr val="E60000"/>
              </a:solidFill>
              <a:latin typeface="Bookman Old Style" pitchFamily="18" charset="0"/>
            </a:endParaRPr>
          </a:p>
        </p:txBody>
      </p:sp>
      <p:sp>
        <p:nvSpPr>
          <p:cNvPr id="8" name="Rectangle 7"/>
          <p:cNvSpPr/>
          <p:nvPr/>
        </p:nvSpPr>
        <p:spPr>
          <a:xfrm>
            <a:off x="0" y="904692"/>
            <a:ext cx="9144000" cy="3554819"/>
          </a:xfrm>
          <a:prstGeom prst="rect">
            <a:avLst/>
          </a:prstGeom>
        </p:spPr>
        <p:txBody>
          <a:bodyPr wrap="square">
            <a:spAutoFit/>
          </a:bodyPr>
          <a:lstStyle/>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Initially</a:t>
            </a:r>
            <a:r>
              <a:rPr lang="en-US" sz="2400" dirty="0">
                <a:latin typeface="Georgia" pitchFamily="18" charset="0"/>
              </a:rPr>
              <a:t>, the stack contain the start symbol of the grammar preceded by $, the parsing table is a two dimensional array M[A, a], where A is a non-terminal, and a is a terminal or symbol </a:t>
            </a:r>
            <a:r>
              <a:rPr lang="en-US" sz="2400" dirty="0" smtClean="0">
                <a:latin typeface="Georgia" pitchFamily="18" charset="0"/>
              </a:rPr>
              <a:t>$.</a:t>
            </a:r>
          </a:p>
          <a:p>
            <a:pPr marL="627063" indent="-452438" algn="just">
              <a:lnSpc>
                <a:spcPct val="125000"/>
              </a:lnSpc>
              <a:spcBef>
                <a:spcPts val="900"/>
              </a:spcBef>
              <a:buFont typeface="Wingdings" pitchFamily="2" charset="2"/>
              <a:buChar char="Ø"/>
              <a:tabLst>
                <a:tab pos="627063" algn="l"/>
              </a:tabLst>
            </a:pPr>
            <a:r>
              <a:rPr lang="en-US" sz="2400" dirty="0">
                <a:latin typeface="Georgia" pitchFamily="18" charset="0"/>
              </a:rPr>
              <a:t>The parser is controlled by a program which determine X, the stack top symbol and a, the current input symbol. </a:t>
            </a:r>
            <a:endParaRPr lang="en-US" sz="2400" dirty="0" smtClean="0">
              <a:latin typeface="Georgia" pitchFamily="18" charset="0"/>
            </a:endParaRPr>
          </a:p>
          <a:p>
            <a:pPr marL="627063" indent="-452438" algn="just">
              <a:lnSpc>
                <a:spcPct val="125000"/>
              </a:lnSpc>
              <a:spcBef>
                <a:spcPts val="900"/>
              </a:spcBef>
              <a:buFont typeface="Wingdings" pitchFamily="2" charset="2"/>
              <a:buChar char="Ø"/>
              <a:tabLst>
                <a:tab pos="627063" algn="l"/>
              </a:tabLst>
            </a:pPr>
            <a:r>
              <a:rPr lang="en-US" sz="2400" dirty="0" smtClean="0">
                <a:latin typeface="Georgia" pitchFamily="18" charset="0"/>
              </a:rPr>
              <a:t>These </a:t>
            </a:r>
            <a:r>
              <a:rPr lang="en-US" sz="2400" dirty="0">
                <a:latin typeface="Georgia" pitchFamily="18" charset="0"/>
              </a:rPr>
              <a:t>two symbols determine the action of the parser.</a:t>
            </a:r>
          </a:p>
        </p:txBody>
      </p:sp>
    </p:spTree>
    <p:extLst>
      <p:ext uri="{BB962C8B-B14F-4D97-AF65-F5344CB8AC3E}">
        <p14:creationId xmlns:p14="http://schemas.microsoft.com/office/powerpoint/2010/main" val="263361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36"/>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Predictive Parser</a:t>
            </a:r>
            <a:endParaRPr lang="en-IN" sz="3200" b="1" i="1" dirty="0">
              <a:solidFill>
                <a:srgbClr val="E60000"/>
              </a:solidFill>
              <a:latin typeface="Bookman Old Style" pitchFamily="18" charset="0"/>
            </a:endParaRPr>
          </a:p>
        </p:txBody>
      </p:sp>
      <p:sp>
        <p:nvSpPr>
          <p:cNvPr id="8" name="Rectangle 7"/>
          <p:cNvSpPr/>
          <p:nvPr/>
        </p:nvSpPr>
        <p:spPr>
          <a:xfrm>
            <a:off x="0" y="3478402"/>
            <a:ext cx="9144000" cy="2516073"/>
          </a:xfrm>
          <a:prstGeom prst="rect">
            <a:avLst/>
          </a:prstGeom>
        </p:spPr>
        <p:txBody>
          <a:bodyPr wrap="square">
            <a:spAutoFit/>
          </a:bodyPr>
          <a:lstStyle/>
          <a:p>
            <a:pPr marL="174625" algn="ctr">
              <a:lnSpc>
                <a:spcPct val="125000"/>
              </a:lnSpc>
              <a:spcBef>
                <a:spcPts val="900"/>
              </a:spcBef>
              <a:tabLst>
                <a:tab pos="627063" algn="l"/>
              </a:tabLst>
            </a:pPr>
            <a:r>
              <a:rPr lang="en-US" b="1" dirty="0" smtClean="0">
                <a:latin typeface="Georgia" pitchFamily="18" charset="0"/>
              </a:rPr>
              <a:t>Model of Predictive Parser </a:t>
            </a:r>
          </a:p>
          <a:p>
            <a:pPr marL="627063" indent="-452438" algn="just">
              <a:lnSpc>
                <a:spcPct val="125000"/>
              </a:lnSpc>
              <a:spcBef>
                <a:spcPts val="900"/>
              </a:spcBef>
              <a:buFont typeface="Wingdings" pitchFamily="2" charset="2"/>
              <a:buChar char="Ø"/>
              <a:tabLst>
                <a:tab pos="627063" algn="l"/>
              </a:tabLst>
            </a:pPr>
            <a:r>
              <a:rPr lang="en-US" sz="2400" dirty="0">
                <a:latin typeface="Georgia" pitchFamily="18" charset="0"/>
              </a:rPr>
              <a:t>If M [x, a] = {</a:t>
            </a:r>
            <a:r>
              <a:rPr lang="en-US" sz="2400" dirty="0" err="1">
                <a:latin typeface="Georgia" pitchFamily="18" charset="0"/>
              </a:rPr>
              <a:t>xuvw</a:t>
            </a:r>
            <a:r>
              <a:rPr lang="en-US" sz="2400" dirty="0">
                <a:latin typeface="Georgia" pitchFamily="18" charset="0"/>
              </a:rPr>
              <a:t>}, the parser replace x on the top of the stack by </a:t>
            </a:r>
            <a:r>
              <a:rPr lang="en-US" sz="2400" dirty="0" err="1">
                <a:latin typeface="Georgia" pitchFamily="18" charset="0"/>
              </a:rPr>
              <a:t>wvu</a:t>
            </a:r>
            <a:r>
              <a:rPr lang="en-US" sz="2400" dirty="0">
                <a:latin typeface="Georgia" pitchFamily="18" charset="0"/>
              </a:rPr>
              <a:t> i.e. with u on the top.</a:t>
            </a:r>
          </a:p>
          <a:p>
            <a:pPr marL="627063" indent="-452438" algn="just">
              <a:lnSpc>
                <a:spcPct val="125000"/>
              </a:lnSpc>
              <a:spcBef>
                <a:spcPts val="900"/>
              </a:spcBef>
              <a:buFont typeface="Wingdings" pitchFamily="2" charset="2"/>
              <a:buChar char="Ø"/>
              <a:tabLst>
                <a:tab pos="627063" algn="l"/>
              </a:tabLst>
            </a:pPr>
            <a:r>
              <a:rPr lang="en-US" sz="2400" dirty="0">
                <a:latin typeface="Georgia" pitchFamily="18" charset="0"/>
              </a:rPr>
              <a:t>Initially when predictive parser starts its working, the parser is in configuration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908720"/>
            <a:ext cx="5112568" cy="256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91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Parser</a:t>
            </a:r>
            <a:endParaRPr lang="en-IN" sz="3200" b="1" i="1" dirty="0">
              <a:solidFill>
                <a:srgbClr val="E60000"/>
              </a:solidFill>
              <a:latin typeface="Bookman Old Style" pitchFamily="18" charset="0"/>
            </a:endParaRPr>
          </a:p>
        </p:txBody>
      </p:sp>
      <p:sp>
        <p:nvSpPr>
          <p:cNvPr id="8" name="Rectangle 7"/>
          <p:cNvSpPr/>
          <p:nvPr/>
        </p:nvSpPr>
        <p:spPr>
          <a:xfrm>
            <a:off x="0" y="764704"/>
            <a:ext cx="9144000" cy="6401753"/>
          </a:xfrm>
          <a:prstGeom prst="rect">
            <a:avLst/>
          </a:prstGeom>
        </p:spPr>
        <p:txBody>
          <a:bodyPr wrap="square">
            <a:spAutoFit/>
          </a:bodyPr>
          <a:lstStyle/>
          <a:p>
            <a:pPr marL="263525" algn="just">
              <a:lnSpc>
                <a:spcPct val="125000"/>
              </a:lnSpc>
              <a:spcBef>
                <a:spcPts val="1200"/>
              </a:spcBef>
            </a:pPr>
            <a:r>
              <a:rPr lang="en-US" sz="2400" dirty="0">
                <a:latin typeface="Georgia" pitchFamily="18" charset="0"/>
              </a:rPr>
              <a:t>The process of parsing is shown in following diagram</a:t>
            </a:r>
            <a:r>
              <a:rPr lang="en-US" sz="2400" dirty="0" smtClean="0">
                <a:latin typeface="Georgia" pitchFamily="18" charset="0"/>
              </a:rPr>
              <a:t>.</a:t>
            </a:r>
          </a:p>
          <a:p>
            <a:pPr marL="263525" algn="just">
              <a:lnSpc>
                <a:spcPct val="125000"/>
              </a:lnSpc>
              <a:spcBef>
                <a:spcPts val="1200"/>
              </a:spcBef>
            </a:pPr>
            <a:endParaRPr lang="en-US" sz="2400" dirty="0">
              <a:latin typeface="Georgia" pitchFamily="18" charset="0"/>
            </a:endParaRPr>
          </a:p>
          <a:p>
            <a:pPr marL="263525" algn="just">
              <a:lnSpc>
                <a:spcPct val="125000"/>
              </a:lnSpc>
              <a:spcBef>
                <a:spcPts val="1200"/>
              </a:spcBef>
            </a:pPr>
            <a:endParaRPr lang="en-US" sz="2400" dirty="0" smtClean="0">
              <a:latin typeface="Georgia" pitchFamily="18" charset="0"/>
            </a:endParaRPr>
          </a:p>
          <a:p>
            <a:pPr marL="263525" algn="just">
              <a:lnSpc>
                <a:spcPct val="125000"/>
              </a:lnSpc>
              <a:spcBef>
                <a:spcPts val="1200"/>
              </a:spcBef>
            </a:pPr>
            <a:endParaRPr lang="en-US" sz="2400" dirty="0">
              <a:latin typeface="Georgia" pitchFamily="18" charset="0"/>
            </a:endParaRPr>
          </a:p>
          <a:p>
            <a:pPr marL="263525" algn="just">
              <a:lnSpc>
                <a:spcPct val="125000"/>
              </a:lnSpc>
              <a:spcBef>
                <a:spcPts val="1200"/>
              </a:spcBef>
            </a:pPr>
            <a:endParaRPr lang="en-US" sz="2400" dirty="0" smtClean="0">
              <a:latin typeface="Georgia" pitchFamily="18" charset="0"/>
            </a:endParaRPr>
          </a:p>
          <a:p>
            <a:pPr marL="263525" algn="just">
              <a:lnSpc>
                <a:spcPct val="125000"/>
              </a:lnSpc>
              <a:spcBef>
                <a:spcPts val="1200"/>
              </a:spcBef>
            </a:pPr>
            <a:endParaRPr lang="en-US" sz="2400" dirty="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A </a:t>
            </a:r>
            <a:r>
              <a:rPr lang="en-US" sz="2400" dirty="0">
                <a:latin typeface="Georgia" pitchFamily="18" charset="0"/>
              </a:rPr>
              <a:t>parser for programming language always makes a single left-to-right scene over the input looking ahead one token at a time.</a:t>
            </a:r>
          </a:p>
          <a:p>
            <a:pPr marL="719138" indent="-455613" algn="just">
              <a:lnSpc>
                <a:spcPct val="125000"/>
              </a:lnSpc>
              <a:spcBef>
                <a:spcPts val="1200"/>
              </a:spcBef>
              <a:buFont typeface="Wingdings" pitchFamily="2" charset="2"/>
              <a:buChar char="Ø"/>
            </a:pPr>
            <a:r>
              <a:rPr lang="en-US" sz="2400" dirty="0" smtClean="0">
                <a:latin typeface="Georgia" pitchFamily="18" charset="0"/>
              </a:rPr>
              <a:t>A </a:t>
            </a:r>
            <a:r>
              <a:rPr lang="en-US" sz="2400" dirty="0">
                <a:latin typeface="Georgia" pitchFamily="18" charset="0"/>
              </a:rPr>
              <a:t>parser can be constructed for any grammar.</a:t>
            </a:r>
          </a:p>
          <a:p>
            <a:pPr marL="263525" algn="just">
              <a:lnSpc>
                <a:spcPct val="125000"/>
              </a:lnSpc>
              <a:spcBef>
                <a:spcPts val="1200"/>
              </a:spcBef>
            </a:pPr>
            <a:endParaRPr lang="en-US" sz="2400" dirty="0">
              <a:latin typeface="Georgia"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340768"/>
            <a:ext cx="878497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90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36"/>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Predictive Parser</a:t>
            </a:r>
            <a:endParaRPr lang="en-IN" sz="3200" b="1" i="1" dirty="0">
              <a:solidFill>
                <a:srgbClr val="E60000"/>
              </a:solidFill>
              <a:latin typeface="Bookman Old Style" pitchFamily="18" charset="0"/>
            </a:endParaRPr>
          </a:p>
        </p:txBody>
      </p:sp>
      <p:sp>
        <p:nvSpPr>
          <p:cNvPr id="8" name="Rectangle 7"/>
          <p:cNvSpPr/>
          <p:nvPr/>
        </p:nvSpPr>
        <p:spPr>
          <a:xfrm>
            <a:off x="0" y="836712"/>
            <a:ext cx="9144000" cy="6207405"/>
          </a:xfrm>
          <a:prstGeom prst="rect">
            <a:avLst/>
          </a:prstGeom>
        </p:spPr>
        <p:txBody>
          <a:bodyPr wrap="square">
            <a:spAutoFit/>
          </a:bodyPr>
          <a:lstStyle/>
          <a:p>
            <a:pPr marL="360363" algn="just">
              <a:lnSpc>
                <a:spcPct val="125000"/>
              </a:lnSpc>
              <a:spcBef>
                <a:spcPts val="900"/>
              </a:spcBef>
              <a:tabLst>
                <a:tab pos="627063" algn="l"/>
              </a:tabLst>
            </a:pPr>
            <a:r>
              <a:rPr lang="en-US" sz="2400" dirty="0" smtClean="0">
                <a:latin typeface="Georgia" pitchFamily="18" charset="0"/>
              </a:rPr>
              <a:t>			</a:t>
            </a:r>
            <a:r>
              <a:rPr lang="en-US" sz="2200" dirty="0" smtClean="0">
                <a:latin typeface="Georgia" pitchFamily="18" charset="0"/>
              </a:rPr>
              <a:t>STACK</a:t>
            </a:r>
            <a:r>
              <a:rPr lang="en-US" sz="2200" dirty="0">
                <a:latin typeface="Georgia" pitchFamily="18" charset="0"/>
              </a:rPr>
              <a:t>				INPUT</a:t>
            </a:r>
          </a:p>
          <a:p>
            <a:pPr marL="360363" algn="just">
              <a:lnSpc>
                <a:spcPct val="125000"/>
              </a:lnSpc>
              <a:spcBef>
                <a:spcPts val="600"/>
              </a:spcBef>
              <a:tabLst>
                <a:tab pos="627063" algn="l"/>
              </a:tabLst>
            </a:pPr>
            <a:r>
              <a:rPr lang="en-US" sz="2200" dirty="0">
                <a:latin typeface="Georgia" pitchFamily="18" charset="0"/>
              </a:rPr>
              <a:t>			   $S				</a:t>
            </a:r>
            <a:r>
              <a:rPr lang="en-US" sz="2200" dirty="0" smtClean="0">
                <a:latin typeface="Georgia" pitchFamily="18" charset="0"/>
              </a:rPr>
              <a:t>  </a:t>
            </a:r>
            <a:r>
              <a:rPr lang="en-US" sz="2200" dirty="0">
                <a:latin typeface="Georgia" pitchFamily="18" charset="0"/>
              </a:rPr>
              <a:t>$W</a:t>
            </a:r>
          </a:p>
          <a:p>
            <a:pPr marL="360363" algn="just">
              <a:lnSpc>
                <a:spcPct val="125000"/>
              </a:lnSpc>
              <a:spcBef>
                <a:spcPts val="600"/>
              </a:spcBef>
              <a:tabLst>
                <a:tab pos="627063" algn="l"/>
              </a:tabLst>
            </a:pPr>
            <a:r>
              <a:rPr lang="en-US" sz="2200" dirty="0">
                <a:latin typeface="Georgia" pitchFamily="18" charset="0"/>
              </a:rPr>
              <a:t>Where S is the start symbol of the grammar and w is the string to be parsed. </a:t>
            </a:r>
          </a:p>
          <a:p>
            <a:pPr marL="360363" algn="just">
              <a:lnSpc>
                <a:spcPct val="125000"/>
              </a:lnSpc>
              <a:spcBef>
                <a:spcPts val="600"/>
              </a:spcBef>
              <a:tabLst>
                <a:tab pos="627063" algn="l"/>
              </a:tabLst>
            </a:pPr>
            <a:r>
              <a:rPr lang="en-US" sz="2200" dirty="0">
                <a:latin typeface="Georgia" pitchFamily="18" charset="0"/>
              </a:rPr>
              <a:t>Example- Consider the following grammar</a:t>
            </a:r>
          </a:p>
          <a:p>
            <a:pPr marL="1274763" lvl="2" algn="just">
              <a:lnSpc>
                <a:spcPct val="125000"/>
              </a:lnSpc>
              <a:spcBef>
                <a:spcPts val="900"/>
              </a:spcBef>
              <a:tabLst>
                <a:tab pos="627063" algn="l"/>
              </a:tabLst>
            </a:pPr>
            <a:r>
              <a:rPr lang="en-US" sz="2200" dirty="0" smtClean="0">
                <a:latin typeface="Georgia" pitchFamily="18" charset="0"/>
              </a:rPr>
              <a:t>E </a:t>
            </a:r>
            <a:r>
              <a:rPr lang="en-US" sz="2000" dirty="0">
                <a:latin typeface="Georgia" pitchFamily="18" charset="0"/>
                <a:sym typeface="Symbol"/>
              </a:rPr>
              <a:t></a:t>
            </a:r>
            <a:r>
              <a:rPr lang="en-US" sz="2200" dirty="0" smtClean="0">
                <a:latin typeface="Georgia" pitchFamily="18" charset="0"/>
              </a:rPr>
              <a:t> </a:t>
            </a:r>
            <a:r>
              <a:rPr lang="en-US" sz="2200" dirty="0">
                <a:latin typeface="Georgia" pitchFamily="18" charset="0"/>
              </a:rPr>
              <a:t>TE’</a:t>
            </a:r>
          </a:p>
          <a:p>
            <a:pPr marL="1274763" lvl="2" algn="just">
              <a:lnSpc>
                <a:spcPct val="125000"/>
              </a:lnSpc>
              <a:spcBef>
                <a:spcPts val="900"/>
              </a:spcBef>
              <a:tabLst>
                <a:tab pos="627063" algn="l"/>
              </a:tabLst>
            </a:pPr>
            <a:r>
              <a:rPr lang="en-US" sz="2200" dirty="0">
                <a:latin typeface="Georgia" pitchFamily="18" charset="0"/>
              </a:rPr>
              <a:t>E’ </a:t>
            </a:r>
            <a:r>
              <a:rPr lang="en-US" sz="2000" dirty="0">
                <a:latin typeface="Georgia" pitchFamily="18" charset="0"/>
                <a:sym typeface="Symbol"/>
              </a:rPr>
              <a:t></a:t>
            </a:r>
            <a:r>
              <a:rPr lang="en-US" sz="2200" dirty="0" smtClean="0">
                <a:latin typeface="Georgia" pitchFamily="18" charset="0"/>
              </a:rPr>
              <a:t> </a:t>
            </a:r>
            <a:r>
              <a:rPr lang="en-US" sz="2200" dirty="0">
                <a:latin typeface="Georgia" pitchFamily="18" charset="0"/>
              </a:rPr>
              <a:t>+TE’</a:t>
            </a:r>
          </a:p>
          <a:p>
            <a:pPr marL="1274763" lvl="2" algn="just">
              <a:lnSpc>
                <a:spcPct val="125000"/>
              </a:lnSpc>
              <a:spcBef>
                <a:spcPts val="900"/>
              </a:spcBef>
              <a:tabLst>
                <a:tab pos="627063" algn="l"/>
              </a:tabLst>
            </a:pPr>
            <a:r>
              <a:rPr lang="en-US" sz="2200" dirty="0">
                <a:latin typeface="Georgia" pitchFamily="18" charset="0"/>
              </a:rPr>
              <a:t>T </a:t>
            </a:r>
            <a:r>
              <a:rPr lang="en-US" sz="2000" dirty="0">
                <a:latin typeface="Georgia" pitchFamily="18" charset="0"/>
                <a:sym typeface="Symbol"/>
              </a:rPr>
              <a:t></a:t>
            </a:r>
            <a:r>
              <a:rPr lang="en-US" sz="2200" dirty="0" smtClean="0">
                <a:latin typeface="Georgia" pitchFamily="18" charset="0"/>
              </a:rPr>
              <a:t> </a:t>
            </a:r>
            <a:r>
              <a:rPr lang="en-US" sz="2200" dirty="0">
                <a:latin typeface="Georgia" pitchFamily="18" charset="0"/>
              </a:rPr>
              <a:t>FT’</a:t>
            </a:r>
          </a:p>
          <a:p>
            <a:pPr marL="1274763" lvl="2" algn="just">
              <a:lnSpc>
                <a:spcPct val="125000"/>
              </a:lnSpc>
              <a:spcBef>
                <a:spcPts val="900"/>
              </a:spcBef>
              <a:tabLst>
                <a:tab pos="627063" algn="l"/>
              </a:tabLst>
            </a:pPr>
            <a:r>
              <a:rPr lang="en-US" sz="2200" dirty="0">
                <a:latin typeface="Georgia" pitchFamily="18" charset="0"/>
              </a:rPr>
              <a:t>T </a:t>
            </a:r>
            <a:r>
              <a:rPr lang="en-US" sz="2000" dirty="0">
                <a:latin typeface="Georgia" pitchFamily="18" charset="0"/>
                <a:sym typeface="Symbol"/>
              </a:rPr>
              <a:t></a:t>
            </a:r>
            <a:r>
              <a:rPr lang="en-US" sz="2200" dirty="0" smtClean="0">
                <a:latin typeface="Georgia" pitchFamily="18" charset="0"/>
              </a:rPr>
              <a:t> </a:t>
            </a:r>
            <a:r>
              <a:rPr lang="en-US" sz="2200" dirty="0">
                <a:latin typeface="Georgia" pitchFamily="18" charset="0"/>
              </a:rPr>
              <a:t>FT’ | </a:t>
            </a:r>
            <a:r>
              <a:rPr lang="en-US" sz="2000" dirty="0">
                <a:latin typeface="Georgia" pitchFamily="18" charset="0"/>
                <a:sym typeface="Symbol"/>
              </a:rPr>
              <a:t></a:t>
            </a:r>
            <a:endParaRPr lang="en-US" sz="2200" dirty="0">
              <a:latin typeface="Georgia" pitchFamily="18" charset="0"/>
            </a:endParaRPr>
          </a:p>
          <a:p>
            <a:pPr marL="1274763" lvl="2" algn="just">
              <a:lnSpc>
                <a:spcPct val="125000"/>
              </a:lnSpc>
              <a:spcBef>
                <a:spcPts val="900"/>
              </a:spcBef>
              <a:tabLst>
                <a:tab pos="627063" algn="l"/>
              </a:tabLst>
            </a:pPr>
            <a:r>
              <a:rPr lang="en-US" sz="2200" dirty="0">
                <a:latin typeface="Georgia" pitchFamily="18" charset="0"/>
              </a:rPr>
              <a:t>F </a:t>
            </a:r>
            <a:r>
              <a:rPr lang="en-US" sz="2000" dirty="0">
                <a:latin typeface="Georgia" pitchFamily="18" charset="0"/>
                <a:sym typeface="Symbol"/>
              </a:rPr>
              <a:t></a:t>
            </a:r>
            <a:r>
              <a:rPr lang="en-US" sz="2200" dirty="0" smtClean="0">
                <a:latin typeface="Georgia" pitchFamily="18" charset="0"/>
              </a:rPr>
              <a:t> </a:t>
            </a:r>
            <a:r>
              <a:rPr lang="en-US" sz="2200" dirty="0">
                <a:latin typeface="Georgia" pitchFamily="18" charset="0"/>
              </a:rPr>
              <a:t>(E) | id</a:t>
            </a:r>
          </a:p>
          <a:p>
            <a:pPr marL="360363" algn="just">
              <a:lnSpc>
                <a:spcPct val="125000"/>
              </a:lnSpc>
              <a:spcBef>
                <a:spcPts val="900"/>
              </a:spcBef>
              <a:tabLst>
                <a:tab pos="627063" algn="l"/>
              </a:tabLst>
            </a:pPr>
            <a:r>
              <a:rPr lang="en-US" sz="2200" dirty="0">
                <a:latin typeface="Georgia" pitchFamily="18" charset="0"/>
              </a:rPr>
              <a:t>And the input string id + id * id, the sequence of moves in the predictive parser takes place as follows </a:t>
            </a:r>
          </a:p>
        </p:txBody>
      </p:sp>
    </p:spTree>
    <p:extLst>
      <p:ext uri="{BB962C8B-B14F-4D97-AF65-F5344CB8AC3E}">
        <p14:creationId xmlns:p14="http://schemas.microsoft.com/office/powerpoint/2010/main" val="942257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36"/>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Predictive Parser</a:t>
            </a:r>
            <a:endParaRPr lang="en-IN" sz="3200" b="1" i="1" dirty="0">
              <a:solidFill>
                <a:srgbClr val="E60000"/>
              </a:solidFill>
              <a:latin typeface="Bookman Old Style" pitchFamily="18"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836712"/>
            <a:ext cx="8784976" cy="59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022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Basic Blocks</a:t>
            </a:r>
            <a:endParaRPr lang="en-IN" sz="3200" b="1" i="1" dirty="0">
              <a:solidFill>
                <a:srgbClr val="E60000"/>
              </a:solidFill>
              <a:latin typeface="Bookman Old Style" pitchFamily="18" charset="0"/>
            </a:endParaRPr>
          </a:p>
        </p:txBody>
      </p:sp>
      <p:sp>
        <p:nvSpPr>
          <p:cNvPr id="8" name="Rectangle 7"/>
          <p:cNvSpPr/>
          <p:nvPr/>
        </p:nvSpPr>
        <p:spPr>
          <a:xfrm>
            <a:off x="0" y="771130"/>
            <a:ext cx="9144000" cy="6126742"/>
          </a:xfrm>
          <a:prstGeom prst="rect">
            <a:avLst/>
          </a:prstGeom>
        </p:spPr>
        <p:txBody>
          <a:bodyPr wrap="square">
            <a:spAutoFit/>
          </a:bodyPr>
          <a:lstStyle/>
          <a:p>
            <a:pPr marL="627063" indent="-452438" algn="just">
              <a:lnSpc>
                <a:spcPct val="125000"/>
              </a:lnSpc>
              <a:spcBef>
                <a:spcPts val="900"/>
              </a:spcBef>
              <a:buFont typeface="Wingdings" pitchFamily="2" charset="2"/>
              <a:buChar char="Ø"/>
              <a:tabLst>
                <a:tab pos="627063" algn="l"/>
              </a:tabLst>
            </a:pPr>
            <a:r>
              <a:rPr lang="en-US" sz="2400" dirty="0">
                <a:latin typeface="Georgia" pitchFamily="18" charset="0"/>
              </a:rPr>
              <a:t>A basic block is a fundamental unit of code. It is a series of continuous statements in which flow of control enters at the beginning and leave at the end without halt or possibility of branching expect at the end of the basic block.</a:t>
            </a:r>
          </a:p>
          <a:p>
            <a:pPr marL="627063" indent="-452438" algn="just">
              <a:lnSpc>
                <a:spcPct val="125000"/>
              </a:lnSpc>
              <a:spcBef>
                <a:spcPts val="600"/>
              </a:spcBef>
              <a:buFont typeface="Wingdings" pitchFamily="2" charset="2"/>
              <a:buChar char="Ø"/>
              <a:tabLst>
                <a:tab pos="627063" algn="l"/>
              </a:tabLst>
            </a:pPr>
            <a:r>
              <a:rPr lang="en-US" sz="2400" dirty="0" smtClean="0">
                <a:latin typeface="Georgia" pitchFamily="18" charset="0"/>
              </a:rPr>
              <a:t>A </a:t>
            </a:r>
            <a:r>
              <a:rPr lang="en-US" sz="2400" dirty="0">
                <a:latin typeface="Georgia" pitchFamily="18" charset="0"/>
              </a:rPr>
              <a:t>small representation of basic blocks is shown below which consists of series of three address statements.</a:t>
            </a:r>
          </a:p>
          <a:p>
            <a:pPr marL="1089025" lvl="2" algn="just">
              <a:lnSpc>
                <a:spcPct val="125000"/>
              </a:lnSpc>
              <a:spcBef>
                <a:spcPts val="600"/>
              </a:spcBef>
              <a:tabLst>
                <a:tab pos="627063" algn="l"/>
              </a:tabLst>
            </a:pPr>
            <a:r>
              <a:rPr lang="en-US" sz="2400" dirty="0">
                <a:latin typeface="Georgia" pitchFamily="18" charset="0"/>
              </a:rPr>
              <a:t>		t1 = a * a;</a:t>
            </a:r>
          </a:p>
          <a:p>
            <a:pPr marL="1089025" lvl="2" algn="just">
              <a:lnSpc>
                <a:spcPct val="125000"/>
              </a:lnSpc>
              <a:spcBef>
                <a:spcPts val="600"/>
              </a:spcBef>
              <a:tabLst>
                <a:tab pos="627063" algn="l"/>
              </a:tabLst>
            </a:pPr>
            <a:r>
              <a:rPr lang="en-US" sz="2400" dirty="0">
                <a:latin typeface="Georgia" pitchFamily="18" charset="0"/>
              </a:rPr>
              <a:t>		t2 = a * b;</a:t>
            </a:r>
          </a:p>
          <a:p>
            <a:pPr marL="1089025" lvl="2" algn="just">
              <a:lnSpc>
                <a:spcPct val="125000"/>
              </a:lnSpc>
              <a:spcBef>
                <a:spcPts val="600"/>
              </a:spcBef>
              <a:tabLst>
                <a:tab pos="627063" algn="l"/>
              </a:tabLst>
            </a:pPr>
            <a:r>
              <a:rPr lang="en-US" sz="2400" dirty="0">
                <a:latin typeface="Georgia" pitchFamily="18" charset="0"/>
              </a:rPr>
              <a:t>		t3 = 2 * t2;</a:t>
            </a:r>
          </a:p>
          <a:p>
            <a:pPr marL="1089025" lvl="2" algn="just">
              <a:lnSpc>
                <a:spcPct val="125000"/>
              </a:lnSpc>
              <a:spcBef>
                <a:spcPts val="600"/>
              </a:spcBef>
              <a:tabLst>
                <a:tab pos="627063" algn="l"/>
              </a:tabLst>
            </a:pPr>
            <a:r>
              <a:rPr lang="en-US" sz="2400" dirty="0">
                <a:latin typeface="Georgia" pitchFamily="18" charset="0"/>
              </a:rPr>
              <a:t>		t4 = t1 + t3;</a:t>
            </a:r>
          </a:p>
          <a:p>
            <a:pPr marL="1089025" lvl="2" algn="just">
              <a:lnSpc>
                <a:spcPct val="125000"/>
              </a:lnSpc>
              <a:spcBef>
                <a:spcPts val="600"/>
              </a:spcBef>
              <a:tabLst>
                <a:tab pos="627063" algn="l"/>
              </a:tabLst>
            </a:pPr>
            <a:r>
              <a:rPr lang="en-US" sz="2400" dirty="0">
                <a:latin typeface="Georgia" pitchFamily="18" charset="0"/>
              </a:rPr>
              <a:t>		t5 = b * b;</a:t>
            </a:r>
          </a:p>
          <a:p>
            <a:pPr marL="1089025" lvl="2" algn="just">
              <a:lnSpc>
                <a:spcPct val="125000"/>
              </a:lnSpc>
              <a:spcBef>
                <a:spcPts val="600"/>
              </a:spcBef>
              <a:tabLst>
                <a:tab pos="627063" algn="l"/>
              </a:tabLst>
            </a:pPr>
            <a:r>
              <a:rPr lang="en-US" sz="2400" dirty="0">
                <a:latin typeface="Georgia" pitchFamily="18" charset="0"/>
              </a:rPr>
              <a:t>		t6 = t4 + t5;</a:t>
            </a:r>
          </a:p>
        </p:txBody>
      </p:sp>
    </p:spTree>
    <p:extLst>
      <p:ext uri="{BB962C8B-B14F-4D97-AF65-F5344CB8AC3E}">
        <p14:creationId xmlns:p14="http://schemas.microsoft.com/office/powerpoint/2010/main" val="3973146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Symbol Table</a:t>
            </a:r>
            <a:endParaRPr lang="en-IN" sz="3200" b="1" i="1" dirty="0">
              <a:solidFill>
                <a:srgbClr val="E60000"/>
              </a:solidFill>
              <a:latin typeface="Bookman Old Style" pitchFamily="18" charset="0"/>
            </a:endParaRPr>
          </a:p>
        </p:txBody>
      </p:sp>
      <p:sp>
        <p:nvSpPr>
          <p:cNvPr id="8" name="Rectangle 7"/>
          <p:cNvSpPr/>
          <p:nvPr/>
        </p:nvSpPr>
        <p:spPr>
          <a:xfrm>
            <a:off x="0" y="771130"/>
            <a:ext cx="9144000" cy="4093428"/>
          </a:xfrm>
          <a:prstGeom prst="rect">
            <a:avLst/>
          </a:prstGeom>
        </p:spPr>
        <p:txBody>
          <a:bodyPr wrap="square">
            <a:spAutoFit/>
          </a:bodyPr>
          <a:lstStyle/>
          <a:p>
            <a:pPr marL="627063" indent="-452438" algn="just">
              <a:lnSpc>
                <a:spcPct val="125000"/>
              </a:lnSpc>
              <a:spcBef>
                <a:spcPts val="1200"/>
              </a:spcBef>
              <a:buFont typeface="Wingdings" pitchFamily="2" charset="2"/>
              <a:buChar char="Ø"/>
              <a:tabLst>
                <a:tab pos="627063" algn="l"/>
              </a:tabLst>
            </a:pPr>
            <a:r>
              <a:rPr lang="en-US" sz="2400" dirty="0">
                <a:latin typeface="Georgia" pitchFamily="18" charset="0"/>
              </a:rPr>
              <a:t>A compiler needs to collect information about all the data objects that in the source program. </a:t>
            </a:r>
            <a:endParaRPr lang="en-US" sz="2400" dirty="0" smtClean="0">
              <a:latin typeface="Georgia" pitchFamily="18" charset="0"/>
            </a:endParaRPr>
          </a:p>
          <a:p>
            <a:pPr marL="627063"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For </a:t>
            </a:r>
            <a:r>
              <a:rPr lang="en-US" sz="2400" dirty="0">
                <a:latin typeface="Georgia" pitchFamily="18" charset="0"/>
              </a:rPr>
              <a:t>example, a compiler needs to know whether a variable represents an integer or a real number. What size an array has?, How many arguments a function accepts?.</a:t>
            </a:r>
          </a:p>
          <a:p>
            <a:pPr marL="627063"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information about data objects is collected by the early phases of the compiler, lexical and syntactic analysis and entered into the symbol table.</a:t>
            </a:r>
          </a:p>
        </p:txBody>
      </p:sp>
    </p:spTree>
    <p:extLst>
      <p:ext uri="{BB962C8B-B14F-4D97-AF65-F5344CB8AC3E}">
        <p14:creationId xmlns:p14="http://schemas.microsoft.com/office/powerpoint/2010/main" val="938195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Symbol Table</a:t>
            </a:r>
            <a:endParaRPr lang="en-IN" sz="3200" b="1" i="1" dirty="0">
              <a:solidFill>
                <a:srgbClr val="E60000"/>
              </a:solidFill>
              <a:latin typeface="Bookman Old Style" pitchFamily="18" charset="0"/>
            </a:endParaRPr>
          </a:p>
        </p:txBody>
      </p:sp>
      <p:sp>
        <p:nvSpPr>
          <p:cNvPr id="8" name="Rectangle 7"/>
          <p:cNvSpPr/>
          <p:nvPr/>
        </p:nvSpPr>
        <p:spPr>
          <a:xfrm>
            <a:off x="0" y="771130"/>
            <a:ext cx="9144000" cy="3433697"/>
          </a:xfrm>
          <a:prstGeom prst="rect">
            <a:avLst/>
          </a:prstGeom>
        </p:spPr>
        <p:txBody>
          <a:bodyPr wrap="square">
            <a:spAutoFit/>
          </a:bodyPr>
          <a:lstStyle/>
          <a:p>
            <a:pPr marL="627063" indent="-452438" algn="just">
              <a:lnSpc>
                <a:spcPct val="125000"/>
              </a:lnSpc>
              <a:spcBef>
                <a:spcPts val="1200"/>
              </a:spcBef>
              <a:buFont typeface="Wingdings" pitchFamily="2" charset="2"/>
              <a:buChar char="Ø"/>
              <a:tabLst>
                <a:tab pos="627063" algn="l"/>
              </a:tabLst>
            </a:pPr>
            <a:r>
              <a:rPr lang="en-US" sz="2400" dirty="0">
                <a:latin typeface="Georgia" pitchFamily="18" charset="0"/>
              </a:rPr>
              <a:t>The information collected about the data objects has a number of uses. </a:t>
            </a:r>
            <a:endParaRPr lang="en-US" sz="2400" dirty="0" smtClean="0">
              <a:latin typeface="Georgia" pitchFamily="18" charset="0"/>
            </a:endParaRPr>
          </a:p>
          <a:p>
            <a:pPr marL="627063"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For </a:t>
            </a:r>
            <a:r>
              <a:rPr lang="en-US" sz="2400" dirty="0">
                <a:latin typeface="Georgia" pitchFamily="18" charset="0"/>
              </a:rPr>
              <a:t>example, if we have the expression A + B, where A is of type integer and B of type real, and if the language permits an integer to be added to real, then on most computer code must be generated to convert A from type integer to type real before the addition can take place.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219153"/>
            <a:ext cx="6696744" cy="237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808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Symbol Table</a:t>
            </a:r>
            <a:endParaRPr lang="en-IN" sz="3200" b="1" i="1" dirty="0">
              <a:solidFill>
                <a:srgbClr val="E60000"/>
              </a:solidFill>
              <a:latin typeface="Bookman Old Style" pitchFamily="18" charset="0"/>
            </a:endParaRPr>
          </a:p>
        </p:txBody>
      </p:sp>
      <p:sp>
        <p:nvSpPr>
          <p:cNvPr id="8" name="Rectangle 7"/>
          <p:cNvSpPr/>
          <p:nvPr/>
        </p:nvSpPr>
        <p:spPr>
          <a:xfrm>
            <a:off x="0" y="822500"/>
            <a:ext cx="9144000" cy="2048702"/>
          </a:xfrm>
          <a:prstGeom prst="rect">
            <a:avLst/>
          </a:prstGeom>
        </p:spPr>
        <p:txBody>
          <a:bodyPr wrap="square">
            <a:spAutoFit/>
          </a:bodyPr>
          <a:lstStyle/>
          <a:p>
            <a:pPr marL="627063" indent="-452438" algn="just">
              <a:lnSpc>
                <a:spcPct val="125000"/>
              </a:lnSpc>
              <a:spcBef>
                <a:spcPts val="1200"/>
              </a:spcBef>
              <a:buFont typeface="Wingdings" pitchFamily="2" charset="2"/>
              <a:buChar char="Ø"/>
              <a:tabLst>
                <a:tab pos="627063" algn="l"/>
              </a:tabLst>
            </a:pPr>
            <a:r>
              <a:rPr lang="en-US" sz="2400" dirty="0">
                <a:latin typeface="Georgia" pitchFamily="18" charset="0"/>
              </a:rPr>
              <a:t>The addition done in floating point and the result is real. </a:t>
            </a:r>
            <a:endParaRPr lang="en-US" sz="2400" dirty="0" smtClean="0">
              <a:latin typeface="Georgia" pitchFamily="18" charset="0"/>
            </a:endParaRPr>
          </a:p>
          <a:p>
            <a:pPr marL="627063"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If </a:t>
            </a:r>
            <a:r>
              <a:rPr lang="en-US" sz="2400" dirty="0">
                <a:latin typeface="Georgia" pitchFamily="18" charset="0"/>
              </a:rPr>
              <a:t>mix mode expressions of this nature are forbidden by the language, then the compiler must issue an error message when it attempts to generate code for this construct.</a:t>
            </a:r>
          </a:p>
        </p:txBody>
      </p:sp>
    </p:spTree>
    <p:extLst>
      <p:ext uri="{BB962C8B-B14F-4D97-AF65-F5344CB8AC3E}">
        <p14:creationId xmlns:p14="http://schemas.microsoft.com/office/powerpoint/2010/main" val="3327472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3895362"/>
          </a:xfrm>
          <a:prstGeom prst="rect">
            <a:avLst/>
          </a:prstGeom>
        </p:spPr>
        <p:txBody>
          <a:bodyPr wrap="square">
            <a:spAutoFit/>
          </a:bodyPr>
          <a:lstStyle/>
          <a:p>
            <a:pPr marL="627063" indent="-452438" algn="just">
              <a:lnSpc>
                <a:spcPct val="125000"/>
              </a:lnSpc>
              <a:spcBef>
                <a:spcPts val="1200"/>
              </a:spcBef>
              <a:buFont typeface="Wingdings" pitchFamily="2" charset="2"/>
              <a:buChar char="Ø"/>
              <a:tabLst>
                <a:tab pos="627063" algn="l"/>
              </a:tabLst>
            </a:pPr>
            <a:r>
              <a:rPr lang="en-US" sz="2400" dirty="0">
                <a:latin typeface="Georgia" pitchFamily="18" charset="0"/>
              </a:rPr>
              <a:t>Code optimization is a technique which is used by most of the modern compilers to produce more efficient and simple object code for the source program.</a:t>
            </a:r>
          </a:p>
          <a:p>
            <a:pPr marL="627063"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These </a:t>
            </a:r>
            <a:r>
              <a:rPr lang="en-US" sz="2400" dirty="0">
                <a:latin typeface="Georgia" pitchFamily="18" charset="0"/>
              </a:rPr>
              <a:t>optimization techniques do not guarantee the full optimization of the target code, so we can call these techniques as code improvement and the compilers that apply code improvement and the compilers that apply code improving techniques are called as optimizing compilers.</a:t>
            </a:r>
          </a:p>
        </p:txBody>
      </p:sp>
    </p:spTree>
    <p:extLst>
      <p:ext uri="{BB962C8B-B14F-4D97-AF65-F5344CB8AC3E}">
        <p14:creationId xmlns:p14="http://schemas.microsoft.com/office/powerpoint/2010/main" val="3312854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3587585"/>
          </a:xfrm>
          <a:prstGeom prst="rect">
            <a:avLst/>
          </a:prstGeom>
        </p:spPr>
        <p:txBody>
          <a:bodyPr wrap="square">
            <a:spAutoFit/>
          </a:bodyPr>
          <a:lstStyle/>
          <a:p>
            <a:pPr marL="627063" indent="-452438" algn="just">
              <a:lnSpc>
                <a:spcPct val="125000"/>
              </a:lnSpc>
              <a:spcBef>
                <a:spcPts val="1200"/>
              </a:spcBef>
              <a:buFont typeface="Wingdings" pitchFamily="2" charset="2"/>
              <a:buChar char="Ø"/>
              <a:tabLst>
                <a:tab pos="627063" algn="l"/>
              </a:tabLst>
            </a:pPr>
            <a:r>
              <a:rPr lang="en-US" sz="2400" dirty="0">
                <a:latin typeface="Georgia" pitchFamily="18" charset="0"/>
              </a:rPr>
              <a:t>Code optimization phase improve the intermediate code i.e. it reduces the code by removing the repeated and unwanted instructions from the intermediate code.</a:t>
            </a:r>
          </a:p>
          <a:p>
            <a:pPr marL="627063"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quality of a program is measured by its size and its running time. </a:t>
            </a:r>
            <a:endParaRPr lang="en-US" sz="2400" dirty="0" smtClean="0">
              <a:latin typeface="Georgia" pitchFamily="18" charset="0"/>
            </a:endParaRPr>
          </a:p>
          <a:p>
            <a:pPr marL="627063"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For </a:t>
            </a:r>
            <a:r>
              <a:rPr lang="en-US" sz="2400" dirty="0">
                <a:latin typeface="Georgia" pitchFamily="18" charset="0"/>
              </a:rPr>
              <a:t>large computations, running time is important and for a small computer, size may be important.</a:t>
            </a:r>
          </a:p>
        </p:txBody>
      </p:sp>
    </p:spTree>
    <p:extLst>
      <p:ext uri="{BB962C8B-B14F-4D97-AF65-F5344CB8AC3E}">
        <p14:creationId xmlns:p14="http://schemas.microsoft.com/office/powerpoint/2010/main" val="1111461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5588133"/>
          </a:xfrm>
          <a:prstGeom prst="rect">
            <a:avLst/>
          </a:prstGeom>
        </p:spPr>
        <p:txBody>
          <a:bodyPr wrap="square">
            <a:spAutoFit/>
          </a:bodyPr>
          <a:lstStyle/>
          <a:p>
            <a:pPr marL="627063" indent="-452438" algn="just">
              <a:lnSpc>
                <a:spcPct val="125000"/>
              </a:lnSpc>
              <a:spcBef>
                <a:spcPts val="1200"/>
              </a:spcBef>
              <a:buFont typeface="Wingdings" pitchFamily="2" charset="2"/>
              <a:buChar char="Ø"/>
              <a:tabLst>
                <a:tab pos="627063" algn="l"/>
              </a:tabLst>
            </a:pPr>
            <a:r>
              <a:rPr lang="en-US" sz="2400" dirty="0">
                <a:latin typeface="Georgia" pitchFamily="18" charset="0"/>
              </a:rPr>
              <a:t>In optimization process, many transformations can be performed at both local and global levels. </a:t>
            </a:r>
            <a:endParaRPr lang="en-US" sz="2400" dirty="0" smtClean="0">
              <a:latin typeface="Georgia" pitchFamily="18" charset="0"/>
            </a:endParaRPr>
          </a:p>
          <a:p>
            <a:pPr marL="627063"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transformation of a program is called as local if it can be performed by looking only at the statements in a basic block.</a:t>
            </a:r>
          </a:p>
          <a:p>
            <a:pPr marL="627063"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Compiler </a:t>
            </a:r>
            <a:r>
              <a:rPr lang="en-US" sz="2400" dirty="0">
                <a:latin typeface="Georgia" pitchFamily="18" charset="0"/>
              </a:rPr>
              <a:t>can improve a program without changing its function in several ways. Some of them are as follows.</a:t>
            </a:r>
          </a:p>
          <a:p>
            <a:pPr marL="1089025" lvl="2" algn="just">
              <a:lnSpc>
                <a:spcPct val="125000"/>
              </a:lnSpc>
              <a:spcBef>
                <a:spcPts val="1200"/>
              </a:spcBef>
              <a:tabLst>
                <a:tab pos="627063" algn="l"/>
              </a:tabLst>
            </a:pPr>
            <a:r>
              <a:rPr lang="en-US" sz="2400" dirty="0">
                <a:latin typeface="Georgia" pitchFamily="18" charset="0"/>
              </a:rPr>
              <a:t>1.	Common Sub Expression Elimination</a:t>
            </a:r>
          </a:p>
          <a:p>
            <a:pPr marL="1089025" lvl="2" algn="just">
              <a:lnSpc>
                <a:spcPct val="125000"/>
              </a:lnSpc>
              <a:spcBef>
                <a:spcPts val="1200"/>
              </a:spcBef>
              <a:tabLst>
                <a:tab pos="627063" algn="l"/>
              </a:tabLst>
            </a:pPr>
            <a:r>
              <a:rPr lang="en-US" sz="2400" dirty="0">
                <a:latin typeface="Georgia" pitchFamily="18" charset="0"/>
              </a:rPr>
              <a:t>2.	Copy Propagation</a:t>
            </a:r>
          </a:p>
          <a:p>
            <a:pPr marL="1089025" lvl="2" algn="just">
              <a:lnSpc>
                <a:spcPct val="125000"/>
              </a:lnSpc>
              <a:spcBef>
                <a:spcPts val="1200"/>
              </a:spcBef>
              <a:tabLst>
                <a:tab pos="627063" algn="l"/>
              </a:tabLst>
            </a:pPr>
            <a:r>
              <a:rPr lang="en-US" sz="2400" dirty="0">
                <a:latin typeface="Georgia" pitchFamily="18" charset="0"/>
              </a:rPr>
              <a:t>3.	Dead Code Elimination</a:t>
            </a:r>
          </a:p>
          <a:p>
            <a:pPr marL="1089025" lvl="2" algn="just">
              <a:lnSpc>
                <a:spcPct val="125000"/>
              </a:lnSpc>
              <a:spcBef>
                <a:spcPts val="1200"/>
              </a:spcBef>
              <a:tabLst>
                <a:tab pos="627063" algn="l"/>
              </a:tabLst>
            </a:pPr>
            <a:r>
              <a:rPr lang="en-US" sz="2400" dirty="0">
                <a:latin typeface="Georgia" pitchFamily="18" charset="0"/>
              </a:rPr>
              <a:t>4.	Constant Folding</a:t>
            </a:r>
          </a:p>
        </p:txBody>
      </p:sp>
    </p:spTree>
    <p:extLst>
      <p:ext uri="{BB962C8B-B14F-4D97-AF65-F5344CB8AC3E}">
        <p14:creationId xmlns:p14="http://schemas.microsoft.com/office/powerpoint/2010/main" val="2361255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708981"/>
          </a:xfrm>
          <a:prstGeom prst="rect">
            <a:avLst/>
          </a:prstGeom>
        </p:spPr>
        <p:txBody>
          <a:bodyPr wrap="square">
            <a:spAutoFit/>
          </a:bodyPr>
          <a:lstStyle/>
          <a:p>
            <a:pPr marL="174625" algn="just">
              <a:lnSpc>
                <a:spcPct val="125000"/>
              </a:lnSpc>
              <a:spcBef>
                <a:spcPts val="1200"/>
              </a:spcBef>
              <a:tabLst>
                <a:tab pos="627063" algn="l"/>
              </a:tabLst>
            </a:pPr>
            <a:r>
              <a:rPr lang="en-US" sz="2400" b="1" dirty="0">
                <a:solidFill>
                  <a:srgbClr val="002060"/>
                </a:solidFill>
                <a:latin typeface="Georgia" pitchFamily="18" charset="0"/>
              </a:rPr>
              <a:t>Common Sub Expression Elimination</a:t>
            </a:r>
            <a:r>
              <a:rPr lang="en-US" sz="2400" dirty="0">
                <a:latin typeface="Georgia" pitchFamily="18" charset="0"/>
              </a:rPr>
              <a:t>- </a:t>
            </a:r>
            <a:endParaRPr lang="en-US" sz="2400" dirty="0" smtClean="0">
              <a:latin typeface="Georgia" pitchFamily="18" charset="0"/>
            </a:endParaRPr>
          </a:p>
          <a:p>
            <a:pPr marL="627063"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An </a:t>
            </a:r>
            <a:r>
              <a:rPr lang="en-US" sz="2400" dirty="0">
                <a:latin typeface="Georgia" pitchFamily="18" charset="0"/>
              </a:rPr>
              <a:t>expression E is called as a common sub expression if E is previously executed and the values of variables in E have not changed since the previous computation. </a:t>
            </a:r>
            <a:endParaRPr lang="en-US" sz="2400" dirty="0" smtClean="0">
              <a:latin typeface="Georgia" pitchFamily="18" charset="0"/>
            </a:endParaRPr>
          </a:p>
          <a:p>
            <a:pPr marL="627063"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In </a:t>
            </a:r>
            <a:r>
              <a:rPr lang="en-US" sz="2400" dirty="0">
                <a:latin typeface="Georgia" pitchFamily="18" charset="0"/>
              </a:rPr>
              <a:t>other words, if an expression appears more than one time it is said to be repeated and is called as the common expression.</a:t>
            </a:r>
          </a:p>
          <a:p>
            <a:pPr marL="627063" indent="-452438" algn="just">
              <a:lnSpc>
                <a:spcPct val="125000"/>
              </a:lnSpc>
              <a:spcBef>
                <a:spcPts val="1200"/>
              </a:spcBef>
              <a:buFont typeface="Wingdings" pitchFamily="2" charset="2"/>
              <a:buChar char="Ø"/>
              <a:tabLst>
                <a:tab pos="627063" algn="l"/>
              </a:tabLst>
            </a:pPr>
            <a:r>
              <a:rPr lang="en-US" sz="2400" dirty="0">
                <a:latin typeface="Georgia" pitchFamily="18" charset="0"/>
              </a:rPr>
              <a:t>For example, consider the basic block B5 as shown in </a:t>
            </a:r>
            <a:r>
              <a:rPr lang="en-US" sz="2400" dirty="0" smtClean="0">
                <a:latin typeface="Georgia" pitchFamily="18" charset="0"/>
              </a:rPr>
              <a:t>following</a:t>
            </a:r>
            <a:endParaRPr lang="en-US" sz="2400" dirty="0">
              <a:latin typeface="Georgia" pitchFamily="18" charset="0"/>
            </a:endParaRPr>
          </a:p>
        </p:txBody>
      </p:sp>
    </p:spTree>
    <p:extLst>
      <p:ext uri="{BB962C8B-B14F-4D97-AF65-F5344CB8AC3E}">
        <p14:creationId xmlns:p14="http://schemas.microsoft.com/office/powerpoint/2010/main" val="165955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Parser</a:t>
            </a:r>
            <a:endParaRPr lang="en-IN" sz="3200" b="1" i="1" dirty="0">
              <a:solidFill>
                <a:srgbClr val="E60000"/>
              </a:solidFill>
              <a:latin typeface="Bookman Old Style" pitchFamily="18" charset="0"/>
            </a:endParaRPr>
          </a:p>
        </p:txBody>
      </p:sp>
      <p:sp>
        <p:nvSpPr>
          <p:cNvPr id="8" name="Rectangle 7"/>
          <p:cNvSpPr/>
          <p:nvPr/>
        </p:nvSpPr>
        <p:spPr>
          <a:xfrm>
            <a:off x="0" y="764704"/>
            <a:ext cx="9144000" cy="4708981"/>
          </a:xfrm>
          <a:prstGeom prst="rect">
            <a:avLst/>
          </a:prstGeom>
        </p:spPr>
        <p:txBody>
          <a:bodyPr wrap="square">
            <a:spAutoFit/>
          </a:bodyPr>
          <a:lstStyle/>
          <a:p>
            <a:pPr marL="719138" indent="-455613" algn="just">
              <a:lnSpc>
                <a:spcPct val="125000"/>
              </a:lnSpc>
              <a:spcBef>
                <a:spcPts val="1200"/>
              </a:spcBef>
              <a:buFont typeface="Wingdings" pitchFamily="2" charset="2"/>
              <a:buChar char="Ø"/>
            </a:pPr>
            <a:r>
              <a:rPr lang="en-US" sz="2400" dirty="0">
                <a:latin typeface="Georgia" pitchFamily="18" charset="0"/>
              </a:rPr>
              <a:t>The parser which are commonly used in compilers are classified as </a:t>
            </a:r>
            <a:r>
              <a:rPr lang="en-US" sz="2400" b="1" dirty="0">
                <a:solidFill>
                  <a:srgbClr val="002060"/>
                </a:solidFill>
                <a:latin typeface="Georgia" pitchFamily="18" charset="0"/>
              </a:rPr>
              <a:t>Top-down and Bottom-up parser</a:t>
            </a:r>
            <a:r>
              <a:rPr lang="en-US" sz="2400" dirty="0">
                <a:latin typeface="Georgia" pitchFamily="18" charset="0"/>
              </a:rPr>
              <a:t>.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Top-down </a:t>
            </a:r>
            <a:r>
              <a:rPr lang="en-US" sz="2400" dirty="0">
                <a:latin typeface="Georgia" pitchFamily="18" charset="0"/>
              </a:rPr>
              <a:t>parser builds parser trees from the top to down i.e. from root to leaves,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While </a:t>
            </a:r>
            <a:r>
              <a:rPr lang="en-US" sz="2400" dirty="0">
                <a:latin typeface="Georgia" pitchFamily="18" charset="0"/>
              </a:rPr>
              <a:t>bottom-up parser starts from the leaves and work up the root.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In </a:t>
            </a:r>
            <a:r>
              <a:rPr lang="en-US" sz="2400" dirty="0">
                <a:latin typeface="Georgia" pitchFamily="18" charset="0"/>
              </a:rPr>
              <a:t>both case, one thing is important that, the input to the parser is scanned from left to right, only one symbol at a time.</a:t>
            </a:r>
          </a:p>
        </p:txBody>
      </p:sp>
    </p:spTree>
    <p:extLst>
      <p:ext uri="{BB962C8B-B14F-4D97-AF65-F5344CB8AC3E}">
        <p14:creationId xmlns:p14="http://schemas.microsoft.com/office/powerpoint/2010/main" val="2296733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5895909"/>
          </a:xfrm>
          <a:prstGeom prst="rect">
            <a:avLst/>
          </a:prstGeom>
        </p:spPr>
        <p:txBody>
          <a:bodyPr wrap="square">
            <a:spAutoFit/>
          </a:bodyPr>
          <a:lstStyle/>
          <a:p>
            <a:pPr marL="631825" lvl="1" algn="just">
              <a:lnSpc>
                <a:spcPct val="125000"/>
              </a:lnSpc>
              <a:spcBef>
                <a:spcPts val="600"/>
              </a:spcBef>
              <a:tabLst>
                <a:tab pos="627063" algn="l"/>
              </a:tabLst>
            </a:pPr>
            <a:r>
              <a:rPr lang="en-US" sz="2400" dirty="0">
                <a:latin typeface="Georgia" pitchFamily="18" charset="0"/>
              </a:rPr>
              <a:t>			B5</a:t>
            </a:r>
          </a:p>
          <a:p>
            <a:pPr marL="631825" lvl="1" algn="just">
              <a:lnSpc>
                <a:spcPct val="125000"/>
              </a:lnSpc>
              <a:spcBef>
                <a:spcPts val="600"/>
              </a:spcBef>
              <a:tabLst>
                <a:tab pos="627063" algn="l"/>
              </a:tabLst>
            </a:pPr>
            <a:r>
              <a:rPr lang="en-US" sz="2400" dirty="0">
                <a:latin typeface="Georgia" pitchFamily="18" charset="0"/>
              </a:rPr>
              <a:t>			t6 = 4 * i;</a:t>
            </a:r>
          </a:p>
          <a:p>
            <a:pPr marL="631825" lvl="1" algn="just">
              <a:lnSpc>
                <a:spcPct val="125000"/>
              </a:lnSpc>
              <a:spcBef>
                <a:spcPts val="600"/>
              </a:spcBef>
              <a:tabLst>
                <a:tab pos="627063" algn="l"/>
              </a:tabLst>
            </a:pPr>
            <a:r>
              <a:rPr lang="en-US" sz="2400" dirty="0">
                <a:latin typeface="Georgia" pitchFamily="18" charset="0"/>
              </a:rPr>
              <a:t>			x = a[t6];</a:t>
            </a:r>
          </a:p>
          <a:p>
            <a:pPr marL="631825" lvl="1" algn="just">
              <a:lnSpc>
                <a:spcPct val="125000"/>
              </a:lnSpc>
              <a:spcBef>
                <a:spcPts val="600"/>
              </a:spcBef>
              <a:tabLst>
                <a:tab pos="627063" algn="l"/>
              </a:tabLst>
            </a:pPr>
            <a:r>
              <a:rPr lang="en-US" sz="2400" dirty="0">
                <a:latin typeface="Georgia" pitchFamily="18" charset="0"/>
              </a:rPr>
              <a:t>			</a:t>
            </a:r>
            <a:r>
              <a:rPr lang="en-US" sz="2400" dirty="0">
                <a:solidFill>
                  <a:srgbClr val="FF0000"/>
                </a:solidFill>
                <a:latin typeface="Georgia" pitchFamily="18" charset="0"/>
              </a:rPr>
              <a:t>t7 = 4 * i;</a:t>
            </a:r>
          </a:p>
          <a:p>
            <a:pPr marL="631825" lvl="1" algn="just">
              <a:lnSpc>
                <a:spcPct val="125000"/>
              </a:lnSpc>
              <a:spcBef>
                <a:spcPts val="600"/>
              </a:spcBef>
              <a:tabLst>
                <a:tab pos="627063" algn="l"/>
              </a:tabLst>
            </a:pPr>
            <a:r>
              <a:rPr lang="en-US" sz="2400" dirty="0">
                <a:latin typeface="Georgia" pitchFamily="18" charset="0"/>
              </a:rPr>
              <a:t>			t8 = 4 * j;</a:t>
            </a:r>
          </a:p>
          <a:p>
            <a:pPr marL="631825" lvl="1" algn="just">
              <a:lnSpc>
                <a:spcPct val="125000"/>
              </a:lnSpc>
              <a:spcBef>
                <a:spcPts val="600"/>
              </a:spcBef>
              <a:tabLst>
                <a:tab pos="627063" algn="l"/>
              </a:tabLst>
            </a:pPr>
            <a:r>
              <a:rPr lang="en-US" sz="2400" dirty="0">
                <a:latin typeface="Georgia" pitchFamily="18" charset="0"/>
              </a:rPr>
              <a:t>			t9 = a[t8];</a:t>
            </a:r>
          </a:p>
          <a:p>
            <a:pPr marL="631825" lvl="1" algn="just">
              <a:lnSpc>
                <a:spcPct val="125000"/>
              </a:lnSpc>
              <a:spcBef>
                <a:spcPts val="600"/>
              </a:spcBef>
              <a:tabLst>
                <a:tab pos="627063" algn="l"/>
              </a:tabLst>
            </a:pPr>
            <a:r>
              <a:rPr lang="en-US" sz="2400" dirty="0">
                <a:latin typeface="Georgia" pitchFamily="18" charset="0"/>
              </a:rPr>
              <a:t>			a[t7] = t9;</a:t>
            </a:r>
          </a:p>
          <a:p>
            <a:pPr marL="631825" lvl="1" algn="just">
              <a:lnSpc>
                <a:spcPct val="125000"/>
              </a:lnSpc>
              <a:spcBef>
                <a:spcPts val="600"/>
              </a:spcBef>
              <a:tabLst>
                <a:tab pos="627063" algn="l"/>
              </a:tabLst>
            </a:pPr>
            <a:r>
              <a:rPr lang="en-US" sz="2400" dirty="0">
                <a:latin typeface="Georgia" pitchFamily="18" charset="0"/>
              </a:rPr>
              <a:t>			</a:t>
            </a:r>
            <a:r>
              <a:rPr lang="en-US" sz="2400" dirty="0">
                <a:solidFill>
                  <a:srgbClr val="FF0000"/>
                </a:solidFill>
                <a:latin typeface="Georgia" pitchFamily="18" charset="0"/>
              </a:rPr>
              <a:t>t10 = 4 * j;</a:t>
            </a:r>
          </a:p>
          <a:p>
            <a:pPr marL="631825" lvl="1" algn="just">
              <a:lnSpc>
                <a:spcPct val="125000"/>
              </a:lnSpc>
              <a:spcBef>
                <a:spcPts val="600"/>
              </a:spcBef>
              <a:tabLst>
                <a:tab pos="627063" algn="l"/>
              </a:tabLst>
            </a:pPr>
            <a:r>
              <a:rPr lang="en-US" sz="2400" dirty="0">
                <a:latin typeface="Georgia" pitchFamily="18" charset="0"/>
              </a:rPr>
              <a:t>			a[t11] = x;</a:t>
            </a:r>
          </a:p>
          <a:p>
            <a:pPr marL="631825" lvl="1" algn="just">
              <a:lnSpc>
                <a:spcPct val="125000"/>
              </a:lnSpc>
              <a:spcBef>
                <a:spcPts val="600"/>
              </a:spcBef>
              <a:tabLst>
                <a:tab pos="627063" algn="l"/>
              </a:tabLst>
            </a:pPr>
            <a:r>
              <a:rPr lang="en-US" sz="2400" dirty="0">
                <a:latin typeface="Georgia" pitchFamily="18" charset="0"/>
              </a:rPr>
              <a:t>			</a:t>
            </a:r>
            <a:r>
              <a:rPr lang="en-US" sz="2400" dirty="0" err="1">
                <a:latin typeface="Georgia" pitchFamily="18" charset="0"/>
              </a:rPr>
              <a:t>goto</a:t>
            </a:r>
            <a:r>
              <a:rPr lang="en-US" sz="2400" dirty="0">
                <a:latin typeface="Georgia" pitchFamily="18" charset="0"/>
              </a:rPr>
              <a:t> B2</a:t>
            </a:r>
          </a:p>
          <a:p>
            <a:pPr marL="174625" algn="ctr">
              <a:lnSpc>
                <a:spcPct val="125000"/>
              </a:lnSpc>
              <a:spcBef>
                <a:spcPts val="600"/>
              </a:spcBef>
              <a:tabLst>
                <a:tab pos="174625" algn="l"/>
              </a:tabLst>
            </a:pPr>
            <a:r>
              <a:rPr lang="en-US" b="1" dirty="0">
                <a:latin typeface="Georgia" pitchFamily="18" charset="0"/>
              </a:rPr>
              <a:t>Basic block before eliminating common sub expression</a:t>
            </a:r>
          </a:p>
        </p:txBody>
      </p:sp>
    </p:spTree>
    <p:extLst>
      <p:ext uri="{BB962C8B-B14F-4D97-AF65-F5344CB8AC3E}">
        <p14:creationId xmlns:p14="http://schemas.microsoft.com/office/powerpoint/2010/main" val="664921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016484"/>
          </a:xfrm>
          <a:prstGeom prst="rect">
            <a:avLst/>
          </a:prstGeom>
        </p:spPr>
        <p:txBody>
          <a:bodyPr wrap="square">
            <a:spAutoFit/>
          </a:bodyPr>
          <a:lstStyle/>
          <a:p>
            <a:pPr marL="631825" lvl="1" indent="-539750" algn="just">
              <a:lnSpc>
                <a:spcPct val="125000"/>
              </a:lnSpc>
              <a:spcBef>
                <a:spcPts val="600"/>
              </a:spcBef>
              <a:buFont typeface="Wingdings" pitchFamily="2" charset="2"/>
              <a:buChar char="Ø"/>
              <a:tabLst>
                <a:tab pos="627063" algn="l"/>
              </a:tabLst>
            </a:pPr>
            <a:r>
              <a:rPr lang="en-US" sz="2400" dirty="0" smtClean="0">
                <a:latin typeface="Georgia" pitchFamily="18" charset="0"/>
              </a:rPr>
              <a:t>In </a:t>
            </a:r>
            <a:r>
              <a:rPr lang="en-US" sz="2400" dirty="0">
                <a:latin typeface="Georgia" pitchFamily="18" charset="0"/>
              </a:rPr>
              <a:t>above basic block, the expressions 4 * i and 4 * j are repeated as t6 = t7 and t8 = t10. </a:t>
            </a:r>
            <a:endParaRPr lang="en-US" sz="2400" dirty="0" smtClean="0">
              <a:latin typeface="Georgia" pitchFamily="18" charset="0"/>
            </a:endParaRPr>
          </a:p>
          <a:p>
            <a:pPr marL="631825" lvl="1" indent="-539750" algn="just">
              <a:lnSpc>
                <a:spcPct val="125000"/>
              </a:lnSpc>
              <a:spcBef>
                <a:spcPts val="600"/>
              </a:spcBef>
              <a:buFont typeface="Wingdings" pitchFamily="2" charset="2"/>
              <a:buChar char="Ø"/>
              <a:tabLst>
                <a:tab pos="627063" algn="l"/>
              </a:tabLst>
            </a:pPr>
            <a:r>
              <a:rPr lang="en-US" sz="2400" dirty="0" smtClean="0">
                <a:latin typeface="Georgia" pitchFamily="18" charset="0"/>
              </a:rPr>
              <a:t>Thus </a:t>
            </a:r>
            <a:r>
              <a:rPr lang="en-US" sz="2400" dirty="0">
                <a:latin typeface="Georgia" pitchFamily="18" charset="0"/>
              </a:rPr>
              <a:t>t7 and t10 have the common sub expression 4 * i </a:t>
            </a:r>
            <a:r>
              <a:rPr lang="en-US" sz="2400" dirty="0" smtClean="0">
                <a:latin typeface="Georgia" pitchFamily="18" charset="0"/>
              </a:rPr>
              <a:t>    and </a:t>
            </a:r>
            <a:r>
              <a:rPr lang="en-US" sz="2400" dirty="0">
                <a:latin typeface="Georgia" pitchFamily="18" charset="0"/>
              </a:rPr>
              <a:t>4 * j respectively on the right side. </a:t>
            </a:r>
            <a:endParaRPr lang="en-US" sz="2400" dirty="0" smtClean="0">
              <a:latin typeface="Georgia" pitchFamily="18" charset="0"/>
            </a:endParaRPr>
          </a:p>
          <a:p>
            <a:pPr marL="631825" lvl="1" indent="-539750" algn="just">
              <a:lnSpc>
                <a:spcPct val="125000"/>
              </a:lnSpc>
              <a:spcBef>
                <a:spcPts val="600"/>
              </a:spcBef>
              <a:buFont typeface="Wingdings" pitchFamily="2" charset="2"/>
              <a:buChar char="Ø"/>
              <a:tabLst>
                <a:tab pos="627063" algn="l"/>
              </a:tabLst>
            </a:pPr>
            <a:r>
              <a:rPr lang="en-US" sz="2400" dirty="0" smtClean="0">
                <a:latin typeface="Georgia" pitchFamily="18" charset="0"/>
              </a:rPr>
              <a:t>They </a:t>
            </a:r>
            <a:r>
              <a:rPr lang="en-US" sz="2400" dirty="0">
                <a:latin typeface="Georgia" pitchFamily="18" charset="0"/>
              </a:rPr>
              <a:t>can be eliminated by using t6 and t8 using t7 and t10 respectively. </a:t>
            </a:r>
            <a:endParaRPr lang="en-US" sz="2400" dirty="0" smtClean="0">
              <a:latin typeface="Georgia" pitchFamily="18" charset="0"/>
            </a:endParaRPr>
          </a:p>
          <a:p>
            <a:pPr marL="631825" lvl="1" indent="-539750" algn="just">
              <a:lnSpc>
                <a:spcPct val="125000"/>
              </a:lnSpc>
              <a:spcBef>
                <a:spcPts val="600"/>
              </a:spcBef>
              <a:buFont typeface="Wingdings" pitchFamily="2" charset="2"/>
              <a:buChar char="Ø"/>
              <a:tabLst>
                <a:tab pos="627063" algn="l"/>
              </a:tabLst>
            </a:pPr>
            <a:r>
              <a:rPr lang="en-US" sz="2400" dirty="0" smtClean="0">
                <a:latin typeface="Georgia" pitchFamily="18" charset="0"/>
              </a:rPr>
              <a:t>So </a:t>
            </a:r>
            <a:r>
              <a:rPr lang="en-US" sz="2400" dirty="0">
                <a:latin typeface="Georgia" pitchFamily="18" charset="0"/>
              </a:rPr>
              <a:t>the above block, after elimination of common sub expression is shown below.</a:t>
            </a:r>
            <a:endParaRPr lang="en-US" b="1" dirty="0">
              <a:latin typeface="Georgia" pitchFamily="18" charset="0"/>
            </a:endParaRPr>
          </a:p>
        </p:txBody>
      </p:sp>
    </p:spTree>
    <p:extLst>
      <p:ext uri="{BB962C8B-B14F-4D97-AF65-F5344CB8AC3E}">
        <p14:creationId xmlns:p14="http://schemas.microsoft.com/office/powerpoint/2010/main" val="2543905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818691"/>
          </a:xfrm>
          <a:prstGeom prst="rect">
            <a:avLst/>
          </a:prstGeom>
        </p:spPr>
        <p:txBody>
          <a:bodyPr wrap="square">
            <a:spAutoFit/>
          </a:bodyPr>
          <a:lstStyle/>
          <a:p>
            <a:pPr marL="92075" lvl="1" algn="just">
              <a:lnSpc>
                <a:spcPct val="125000"/>
              </a:lnSpc>
              <a:spcBef>
                <a:spcPts val="600"/>
              </a:spcBef>
              <a:tabLst>
                <a:tab pos="627063" algn="l"/>
              </a:tabLst>
            </a:pPr>
            <a:r>
              <a:rPr lang="en-US" sz="2400" dirty="0" smtClean="0">
                <a:latin typeface="Georgia" pitchFamily="18" charset="0"/>
              </a:rPr>
              <a:t>				B5</a:t>
            </a:r>
            <a:endParaRPr lang="en-US" sz="2400" dirty="0">
              <a:latin typeface="Georgia" pitchFamily="18" charset="0"/>
            </a:endParaRPr>
          </a:p>
          <a:p>
            <a:pPr marL="1006475" lvl="3" algn="just">
              <a:lnSpc>
                <a:spcPct val="125000"/>
              </a:lnSpc>
              <a:spcBef>
                <a:spcPts val="600"/>
              </a:spcBef>
              <a:tabLst>
                <a:tab pos="627063" algn="l"/>
              </a:tabLst>
            </a:pPr>
            <a:r>
              <a:rPr lang="en-US" sz="2400" dirty="0">
                <a:latin typeface="Georgia" pitchFamily="18" charset="0"/>
              </a:rPr>
              <a:t>			t6 = 4 * i;</a:t>
            </a:r>
          </a:p>
          <a:p>
            <a:pPr marL="1006475" lvl="3" algn="just">
              <a:lnSpc>
                <a:spcPct val="125000"/>
              </a:lnSpc>
              <a:spcBef>
                <a:spcPts val="600"/>
              </a:spcBef>
              <a:tabLst>
                <a:tab pos="627063" algn="l"/>
              </a:tabLst>
            </a:pPr>
            <a:r>
              <a:rPr lang="en-US" sz="2400" dirty="0">
                <a:latin typeface="Georgia" pitchFamily="18" charset="0"/>
              </a:rPr>
              <a:t>			x = a[t6];</a:t>
            </a:r>
          </a:p>
          <a:p>
            <a:pPr marL="1006475" lvl="3" algn="just">
              <a:lnSpc>
                <a:spcPct val="125000"/>
              </a:lnSpc>
              <a:spcBef>
                <a:spcPts val="600"/>
              </a:spcBef>
              <a:tabLst>
                <a:tab pos="627063" algn="l"/>
              </a:tabLst>
            </a:pPr>
            <a:r>
              <a:rPr lang="en-US" sz="2400" dirty="0">
                <a:latin typeface="Georgia" pitchFamily="18" charset="0"/>
              </a:rPr>
              <a:t>			t8 = 4 * j;</a:t>
            </a:r>
          </a:p>
          <a:p>
            <a:pPr marL="1006475" lvl="3" algn="just">
              <a:lnSpc>
                <a:spcPct val="125000"/>
              </a:lnSpc>
              <a:spcBef>
                <a:spcPts val="600"/>
              </a:spcBef>
              <a:tabLst>
                <a:tab pos="627063" algn="l"/>
              </a:tabLst>
            </a:pPr>
            <a:r>
              <a:rPr lang="en-US" sz="2400" dirty="0">
                <a:latin typeface="Georgia" pitchFamily="18" charset="0"/>
              </a:rPr>
              <a:t>			t9 = a[t8];</a:t>
            </a:r>
          </a:p>
          <a:p>
            <a:pPr marL="1006475" lvl="3" algn="just">
              <a:lnSpc>
                <a:spcPct val="125000"/>
              </a:lnSpc>
              <a:spcBef>
                <a:spcPts val="600"/>
              </a:spcBef>
              <a:tabLst>
                <a:tab pos="627063" algn="l"/>
              </a:tabLst>
            </a:pPr>
            <a:r>
              <a:rPr lang="en-US" sz="2400" dirty="0">
                <a:latin typeface="Georgia" pitchFamily="18" charset="0"/>
              </a:rPr>
              <a:t>			a[t6] = t9;</a:t>
            </a:r>
          </a:p>
          <a:p>
            <a:pPr marL="1006475" lvl="3" algn="just">
              <a:lnSpc>
                <a:spcPct val="125000"/>
              </a:lnSpc>
              <a:spcBef>
                <a:spcPts val="600"/>
              </a:spcBef>
              <a:tabLst>
                <a:tab pos="627063" algn="l"/>
              </a:tabLst>
            </a:pPr>
            <a:r>
              <a:rPr lang="en-US" sz="2400" dirty="0">
                <a:latin typeface="Georgia" pitchFamily="18" charset="0"/>
              </a:rPr>
              <a:t>			a[t8] = x;</a:t>
            </a:r>
          </a:p>
          <a:p>
            <a:pPr marL="1006475" lvl="3" algn="just">
              <a:lnSpc>
                <a:spcPct val="125000"/>
              </a:lnSpc>
              <a:spcBef>
                <a:spcPts val="600"/>
              </a:spcBef>
              <a:tabLst>
                <a:tab pos="627063" algn="l"/>
              </a:tabLst>
            </a:pPr>
            <a:r>
              <a:rPr lang="en-US" sz="2400" dirty="0">
                <a:latin typeface="Georgia" pitchFamily="18" charset="0"/>
              </a:rPr>
              <a:t>			</a:t>
            </a:r>
            <a:r>
              <a:rPr lang="en-US" sz="2400" dirty="0" err="1">
                <a:latin typeface="Georgia" pitchFamily="18" charset="0"/>
              </a:rPr>
              <a:t>goto</a:t>
            </a:r>
            <a:r>
              <a:rPr lang="en-US" sz="2400" dirty="0">
                <a:latin typeface="Georgia" pitchFamily="18" charset="0"/>
              </a:rPr>
              <a:t> B2</a:t>
            </a:r>
          </a:p>
          <a:p>
            <a:pPr marL="92075" lvl="1" algn="ctr">
              <a:lnSpc>
                <a:spcPct val="125000"/>
              </a:lnSpc>
              <a:spcBef>
                <a:spcPts val="600"/>
              </a:spcBef>
              <a:tabLst>
                <a:tab pos="627063" algn="l"/>
              </a:tabLst>
            </a:pPr>
            <a:r>
              <a:rPr lang="en-US" b="1" dirty="0">
                <a:latin typeface="Georgia" pitchFamily="18" charset="0"/>
              </a:rPr>
              <a:t>Basic block after eliminating common sub expression</a:t>
            </a:r>
          </a:p>
        </p:txBody>
      </p:sp>
    </p:spTree>
    <p:extLst>
      <p:ext uri="{BB962C8B-B14F-4D97-AF65-F5344CB8AC3E}">
        <p14:creationId xmlns:p14="http://schemas.microsoft.com/office/powerpoint/2010/main" val="3250938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555093"/>
          </a:xfrm>
          <a:prstGeom prst="rect">
            <a:avLst/>
          </a:prstGeom>
        </p:spPr>
        <p:txBody>
          <a:bodyPr wrap="square">
            <a:spAutoFit/>
          </a:bodyPr>
          <a:lstStyle/>
          <a:p>
            <a:pPr marL="92075" lvl="1" algn="just">
              <a:lnSpc>
                <a:spcPct val="125000"/>
              </a:lnSpc>
              <a:spcBef>
                <a:spcPts val="600"/>
              </a:spcBef>
              <a:tabLst>
                <a:tab pos="627063" algn="l"/>
              </a:tabLst>
            </a:pPr>
            <a:r>
              <a:rPr lang="en-US" sz="2400" b="1" dirty="0">
                <a:solidFill>
                  <a:srgbClr val="002060"/>
                </a:solidFill>
                <a:latin typeface="Georgia" pitchFamily="18" charset="0"/>
              </a:rPr>
              <a:t>Copy Propagation- </a:t>
            </a:r>
            <a:endParaRPr lang="en-US" sz="2400" b="1" dirty="0" smtClean="0">
              <a:solidFill>
                <a:srgbClr val="002060"/>
              </a:solidFill>
              <a:latin typeface="Georgia" pitchFamily="18" charset="0"/>
            </a:endParaRPr>
          </a:p>
          <a:p>
            <a:pPr marL="627063" lvl="1" indent="-534988" algn="just">
              <a:lnSpc>
                <a:spcPct val="125000"/>
              </a:lnSpc>
              <a:spcBef>
                <a:spcPts val="6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assignment statement of the form a := b is called as copy statement. </a:t>
            </a:r>
            <a:endParaRPr lang="en-US" sz="2400" dirty="0" smtClean="0">
              <a:latin typeface="Georgia" pitchFamily="18" charset="0"/>
            </a:endParaRPr>
          </a:p>
          <a:p>
            <a:pPr marL="627063" lvl="1" indent="-534988" algn="just">
              <a:lnSpc>
                <a:spcPct val="125000"/>
              </a:lnSpc>
              <a:spcBef>
                <a:spcPts val="600"/>
              </a:spcBef>
              <a:buFont typeface="Wingdings" pitchFamily="2" charset="2"/>
              <a:buChar char="Ø"/>
              <a:tabLst>
                <a:tab pos="627063" algn="l"/>
              </a:tabLst>
            </a:pPr>
            <a:r>
              <a:rPr lang="en-US" sz="2400" dirty="0" smtClean="0">
                <a:latin typeface="Georgia" pitchFamily="18" charset="0"/>
              </a:rPr>
              <a:t>In </a:t>
            </a:r>
            <a:r>
              <a:rPr lang="en-US" sz="2400" dirty="0">
                <a:latin typeface="Georgia" pitchFamily="18" charset="0"/>
              </a:rPr>
              <a:t>above statement, a and b have the same value, and so anywhere a occurs we can replace it by b. </a:t>
            </a:r>
            <a:endParaRPr lang="en-US" sz="2400" dirty="0" smtClean="0">
              <a:latin typeface="Georgia" pitchFamily="18" charset="0"/>
            </a:endParaRPr>
          </a:p>
          <a:p>
            <a:pPr marL="627063" lvl="1" indent="-534988" algn="just">
              <a:lnSpc>
                <a:spcPct val="125000"/>
              </a:lnSpc>
              <a:spcBef>
                <a:spcPts val="600"/>
              </a:spcBef>
              <a:buFont typeface="Wingdings" pitchFamily="2" charset="2"/>
              <a:buChar char="Ø"/>
              <a:tabLst>
                <a:tab pos="627063" algn="l"/>
              </a:tabLst>
            </a:pPr>
            <a:r>
              <a:rPr lang="en-US" sz="2400" dirty="0" smtClean="0">
                <a:latin typeface="Georgia" pitchFamily="18" charset="0"/>
              </a:rPr>
              <a:t>Here</a:t>
            </a:r>
            <a:r>
              <a:rPr lang="en-US" sz="2400" dirty="0">
                <a:latin typeface="Georgia" pitchFamily="18" charset="0"/>
              </a:rPr>
              <a:t>, we will replace all occurrences of a with b so that a becomes dead and its copy statement can be </a:t>
            </a:r>
            <a:r>
              <a:rPr lang="en-US" sz="2400" dirty="0" smtClean="0">
                <a:latin typeface="Georgia" pitchFamily="18" charset="0"/>
              </a:rPr>
              <a:t>removed.</a:t>
            </a:r>
          </a:p>
          <a:p>
            <a:pPr marL="627063" lvl="1" indent="-534988" algn="just">
              <a:lnSpc>
                <a:spcPct val="125000"/>
              </a:lnSpc>
              <a:spcBef>
                <a:spcPts val="600"/>
              </a:spcBef>
              <a:buFont typeface="Wingdings" pitchFamily="2" charset="2"/>
              <a:buChar char="Ø"/>
              <a:tabLst>
                <a:tab pos="627063" algn="l"/>
              </a:tabLst>
            </a:pPr>
            <a:r>
              <a:rPr lang="en-US" sz="2400" dirty="0" smtClean="0">
                <a:latin typeface="Georgia" pitchFamily="18" charset="0"/>
              </a:rPr>
              <a:t>For </a:t>
            </a:r>
            <a:r>
              <a:rPr lang="en-US" sz="2400" dirty="0">
                <a:latin typeface="Georgia" pitchFamily="18" charset="0"/>
              </a:rPr>
              <a:t>example, consider the following basic after eliminating the common sub </a:t>
            </a:r>
            <a:r>
              <a:rPr lang="en-US" sz="2400" dirty="0" smtClean="0">
                <a:latin typeface="Georgia" pitchFamily="18" charset="0"/>
              </a:rPr>
              <a:t>expression</a:t>
            </a:r>
          </a:p>
        </p:txBody>
      </p:sp>
    </p:spTree>
    <p:extLst>
      <p:ext uri="{BB962C8B-B14F-4D97-AF65-F5344CB8AC3E}">
        <p14:creationId xmlns:p14="http://schemas.microsoft.com/office/powerpoint/2010/main" val="493810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280082"/>
          </a:xfrm>
          <a:prstGeom prst="rect">
            <a:avLst/>
          </a:prstGeom>
        </p:spPr>
        <p:txBody>
          <a:bodyPr wrap="square">
            <a:spAutoFit/>
          </a:bodyPr>
          <a:lstStyle/>
          <a:p>
            <a:pPr marL="92075" lvl="1" algn="just">
              <a:lnSpc>
                <a:spcPct val="125000"/>
              </a:lnSpc>
              <a:spcBef>
                <a:spcPts val="600"/>
              </a:spcBef>
              <a:tabLst>
                <a:tab pos="627063" algn="l"/>
              </a:tabLst>
            </a:pPr>
            <a:r>
              <a:rPr lang="en-US" sz="2400" dirty="0" smtClean="0">
                <a:latin typeface="Georgia" pitchFamily="18" charset="0"/>
              </a:rPr>
              <a:t>			t1 </a:t>
            </a:r>
            <a:r>
              <a:rPr lang="en-US" sz="2400" dirty="0">
                <a:latin typeface="Georgia" pitchFamily="18" charset="0"/>
              </a:rPr>
              <a:t>= 4 – 2;</a:t>
            </a:r>
          </a:p>
          <a:p>
            <a:pPr marL="92075" lvl="1" algn="just">
              <a:lnSpc>
                <a:spcPct val="125000"/>
              </a:lnSpc>
              <a:spcBef>
                <a:spcPts val="600"/>
              </a:spcBef>
              <a:tabLst>
                <a:tab pos="627063" algn="l"/>
              </a:tabLst>
            </a:pPr>
            <a:r>
              <a:rPr lang="en-US" sz="2400" dirty="0">
                <a:latin typeface="Georgia" pitchFamily="18" charset="0"/>
              </a:rPr>
              <a:t>			t2 = t1 / 2;</a:t>
            </a:r>
          </a:p>
          <a:p>
            <a:pPr marL="92075" lvl="1" algn="just">
              <a:lnSpc>
                <a:spcPct val="125000"/>
              </a:lnSpc>
              <a:spcBef>
                <a:spcPts val="600"/>
              </a:spcBef>
              <a:tabLst>
                <a:tab pos="627063" algn="l"/>
              </a:tabLst>
            </a:pPr>
            <a:r>
              <a:rPr lang="en-US" sz="2400" dirty="0">
                <a:latin typeface="Georgia" pitchFamily="18" charset="0"/>
              </a:rPr>
              <a:t>			t3 = a * t2;</a:t>
            </a:r>
          </a:p>
          <a:p>
            <a:pPr marL="92075" lvl="1" algn="just">
              <a:lnSpc>
                <a:spcPct val="125000"/>
              </a:lnSpc>
              <a:spcBef>
                <a:spcPts val="600"/>
              </a:spcBef>
              <a:tabLst>
                <a:tab pos="627063" algn="l"/>
              </a:tabLst>
            </a:pPr>
            <a:r>
              <a:rPr lang="en-US" sz="2400" dirty="0">
                <a:latin typeface="Georgia" pitchFamily="18" charset="0"/>
              </a:rPr>
              <a:t>			t4 = t3 * t1;</a:t>
            </a:r>
          </a:p>
          <a:p>
            <a:pPr marL="92075" lvl="1" algn="just">
              <a:lnSpc>
                <a:spcPct val="125000"/>
              </a:lnSpc>
              <a:spcBef>
                <a:spcPts val="600"/>
              </a:spcBef>
              <a:tabLst>
                <a:tab pos="627063" algn="l"/>
              </a:tabLst>
            </a:pPr>
            <a:r>
              <a:rPr lang="en-US" sz="2400" dirty="0">
                <a:latin typeface="Georgia" pitchFamily="18" charset="0"/>
              </a:rPr>
              <a:t>			t5 = t4 + b;</a:t>
            </a:r>
          </a:p>
          <a:p>
            <a:pPr marL="92075" lvl="1" algn="just">
              <a:lnSpc>
                <a:spcPct val="125000"/>
              </a:lnSpc>
              <a:spcBef>
                <a:spcPts val="600"/>
              </a:spcBef>
              <a:tabLst>
                <a:tab pos="627063" algn="l"/>
              </a:tabLst>
            </a:pPr>
            <a:r>
              <a:rPr lang="en-US" sz="2400" dirty="0">
                <a:latin typeface="Georgia" pitchFamily="18" charset="0"/>
              </a:rPr>
              <a:t>			t6 = t4;</a:t>
            </a:r>
          </a:p>
          <a:p>
            <a:pPr marL="92075" lvl="1" algn="just">
              <a:lnSpc>
                <a:spcPct val="125000"/>
              </a:lnSpc>
              <a:spcBef>
                <a:spcPts val="600"/>
              </a:spcBef>
              <a:tabLst>
                <a:tab pos="627063" algn="l"/>
              </a:tabLst>
            </a:pPr>
            <a:r>
              <a:rPr lang="en-US" sz="2400" dirty="0">
                <a:latin typeface="Georgia" pitchFamily="18" charset="0"/>
              </a:rPr>
              <a:t>			t7 = t6 + b;</a:t>
            </a:r>
          </a:p>
          <a:p>
            <a:pPr marL="92075" lvl="1" algn="just">
              <a:lnSpc>
                <a:spcPct val="125000"/>
              </a:lnSpc>
              <a:spcBef>
                <a:spcPts val="600"/>
              </a:spcBef>
              <a:tabLst>
                <a:tab pos="627063" algn="l"/>
              </a:tabLst>
            </a:pPr>
            <a:r>
              <a:rPr lang="en-US" sz="2400" dirty="0">
                <a:latin typeface="Georgia" pitchFamily="18" charset="0"/>
              </a:rPr>
              <a:t>			c = t5 + t7;</a:t>
            </a:r>
          </a:p>
        </p:txBody>
      </p:sp>
    </p:spTree>
    <p:extLst>
      <p:ext uri="{BB962C8B-B14F-4D97-AF65-F5344CB8AC3E}">
        <p14:creationId xmlns:p14="http://schemas.microsoft.com/office/powerpoint/2010/main" val="2806391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92"/>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818691"/>
          </a:xfrm>
          <a:prstGeom prst="rect">
            <a:avLst/>
          </a:prstGeom>
        </p:spPr>
        <p:txBody>
          <a:bodyPr wrap="square">
            <a:spAutoFit/>
          </a:bodyPr>
          <a:lstStyle/>
          <a:p>
            <a:pPr marL="92075" lvl="1" algn="just">
              <a:lnSpc>
                <a:spcPct val="125000"/>
              </a:lnSpc>
              <a:spcBef>
                <a:spcPts val="600"/>
              </a:spcBef>
              <a:tabLst>
                <a:tab pos="627063" algn="l"/>
              </a:tabLst>
            </a:pPr>
            <a:r>
              <a:rPr lang="en-US" sz="2400" dirty="0">
                <a:latin typeface="Georgia" pitchFamily="18" charset="0"/>
              </a:rPr>
              <a:t>So the above basic block after copy propagation is shown as</a:t>
            </a:r>
          </a:p>
          <a:p>
            <a:pPr marL="92075" lvl="1" algn="just">
              <a:lnSpc>
                <a:spcPct val="125000"/>
              </a:lnSpc>
              <a:spcBef>
                <a:spcPts val="600"/>
              </a:spcBef>
              <a:tabLst>
                <a:tab pos="627063" algn="l"/>
              </a:tabLst>
            </a:pPr>
            <a:r>
              <a:rPr lang="en-US" sz="2400" dirty="0">
                <a:latin typeface="Georgia" pitchFamily="18" charset="0"/>
              </a:rPr>
              <a:t>			t1 = 4 – 2;</a:t>
            </a:r>
          </a:p>
          <a:p>
            <a:pPr marL="92075" lvl="1" algn="just">
              <a:lnSpc>
                <a:spcPct val="125000"/>
              </a:lnSpc>
              <a:spcBef>
                <a:spcPts val="600"/>
              </a:spcBef>
              <a:tabLst>
                <a:tab pos="627063" algn="l"/>
              </a:tabLst>
            </a:pPr>
            <a:r>
              <a:rPr lang="en-US" sz="2400" dirty="0">
                <a:latin typeface="Georgia" pitchFamily="18" charset="0"/>
              </a:rPr>
              <a:t>			t2 = t1 / 2;</a:t>
            </a:r>
          </a:p>
          <a:p>
            <a:pPr marL="92075" lvl="1" algn="just">
              <a:lnSpc>
                <a:spcPct val="125000"/>
              </a:lnSpc>
              <a:spcBef>
                <a:spcPts val="600"/>
              </a:spcBef>
              <a:tabLst>
                <a:tab pos="627063" algn="l"/>
              </a:tabLst>
            </a:pPr>
            <a:r>
              <a:rPr lang="en-US" sz="2400" dirty="0">
                <a:latin typeface="Georgia" pitchFamily="18" charset="0"/>
              </a:rPr>
              <a:t>			t3 = a * t2;</a:t>
            </a:r>
          </a:p>
          <a:p>
            <a:pPr marL="92075" lvl="1" algn="just">
              <a:lnSpc>
                <a:spcPct val="125000"/>
              </a:lnSpc>
              <a:spcBef>
                <a:spcPts val="600"/>
              </a:spcBef>
              <a:tabLst>
                <a:tab pos="627063" algn="l"/>
              </a:tabLst>
            </a:pPr>
            <a:r>
              <a:rPr lang="en-US" sz="2400" dirty="0">
                <a:latin typeface="Georgia" pitchFamily="18" charset="0"/>
              </a:rPr>
              <a:t>			t4 = t3 * t1;</a:t>
            </a:r>
          </a:p>
          <a:p>
            <a:pPr marL="92075" lvl="1" algn="just">
              <a:lnSpc>
                <a:spcPct val="125000"/>
              </a:lnSpc>
              <a:spcBef>
                <a:spcPts val="600"/>
              </a:spcBef>
              <a:tabLst>
                <a:tab pos="627063" algn="l"/>
              </a:tabLst>
            </a:pPr>
            <a:r>
              <a:rPr lang="en-US" sz="2400" dirty="0">
                <a:latin typeface="Georgia" pitchFamily="18" charset="0"/>
              </a:rPr>
              <a:t>			t5 = t4 + b;</a:t>
            </a:r>
          </a:p>
          <a:p>
            <a:pPr marL="92075" lvl="1" algn="just">
              <a:lnSpc>
                <a:spcPct val="125000"/>
              </a:lnSpc>
              <a:spcBef>
                <a:spcPts val="600"/>
              </a:spcBef>
              <a:tabLst>
                <a:tab pos="627063" algn="l"/>
              </a:tabLst>
            </a:pPr>
            <a:r>
              <a:rPr lang="en-US" sz="2400" dirty="0">
                <a:latin typeface="Georgia" pitchFamily="18" charset="0"/>
              </a:rPr>
              <a:t>			t6 = t4;</a:t>
            </a:r>
          </a:p>
          <a:p>
            <a:pPr marL="92075" lvl="1" algn="just">
              <a:lnSpc>
                <a:spcPct val="125000"/>
              </a:lnSpc>
              <a:spcBef>
                <a:spcPts val="600"/>
              </a:spcBef>
              <a:tabLst>
                <a:tab pos="627063" algn="l"/>
              </a:tabLst>
            </a:pPr>
            <a:r>
              <a:rPr lang="en-US" sz="2400" dirty="0">
                <a:latin typeface="Georgia" pitchFamily="18" charset="0"/>
              </a:rPr>
              <a:t>			t7 = t4 + b;</a:t>
            </a:r>
          </a:p>
          <a:p>
            <a:pPr marL="92075" lvl="1" algn="just">
              <a:lnSpc>
                <a:spcPct val="125000"/>
              </a:lnSpc>
              <a:spcBef>
                <a:spcPts val="600"/>
              </a:spcBef>
              <a:tabLst>
                <a:tab pos="627063" algn="l"/>
              </a:tabLst>
            </a:pPr>
            <a:r>
              <a:rPr lang="en-US" sz="2400" dirty="0">
                <a:latin typeface="Georgia" pitchFamily="18" charset="0"/>
              </a:rPr>
              <a:t>			c = t5 + t7;</a:t>
            </a:r>
          </a:p>
        </p:txBody>
      </p:sp>
    </p:spTree>
    <p:extLst>
      <p:ext uri="{BB962C8B-B14F-4D97-AF65-F5344CB8AC3E}">
        <p14:creationId xmlns:p14="http://schemas.microsoft.com/office/powerpoint/2010/main" val="31178051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6280630"/>
          </a:xfrm>
          <a:prstGeom prst="rect">
            <a:avLst/>
          </a:prstGeom>
        </p:spPr>
        <p:txBody>
          <a:bodyPr wrap="square">
            <a:spAutoFit/>
          </a:bodyPr>
          <a:lstStyle/>
          <a:p>
            <a:pPr marL="92075" lvl="1" algn="just">
              <a:lnSpc>
                <a:spcPct val="125000"/>
              </a:lnSpc>
              <a:spcBef>
                <a:spcPts val="600"/>
              </a:spcBef>
              <a:tabLst>
                <a:tab pos="627063" algn="l"/>
              </a:tabLst>
            </a:pPr>
            <a:r>
              <a:rPr lang="en-US" sz="2400" dirty="0">
                <a:latin typeface="Georgia" pitchFamily="18" charset="0"/>
              </a:rPr>
              <a:t>Here, there is a new common sub expression to be eliminated i.e. t4 + b, then we get the block as</a:t>
            </a:r>
          </a:p>
          <a:p>
            <a:pPr marL="92075" lvl="1" algn="just">
              <a:lnSpc>
                <a:spcPct val="125000"/>
              </a:lnSpc>
              <a:spcBef>
                <a:spcPts val="600"/>
              </a:spcBef>
              <a:tabLst>
                <a:tab pos="627063" algn="l"/>
              </a:tabLst>
            </a:pPr>
            <a:r>
              <a:rPr lang="en-US" sz="2400" dirty="0">
                <a:latin typeface="Georgia" pitchFamily="18" charset="0"/>
              </a:rPr>
              <a:t>			t1 = 4 – 2;</a:t>
            </a:r>
          </a:p>
          <a:p>
            <a:pPr marL="92075" lvl="1" algn="just">
              <a:lnSpc>
                <a:spcPct val="125000"/>
              </a:lnSpc>
              <a:spcBef>
                <a:spcPts val="600"/>
              </a:spcBef>
              <a:tabLst>
                <a:tab pos="627063" algn="l"/>
              </a:tabLst>
            </a:pPr>
            <a:r>
              <a:rPr lang="en-US" sz="2400" dirty="0">
                <a:latin typeface="Georgia" pitchFamily="18" charset="0"/>
              </a:rPr>
              <a:t>			t2 = t1 / 2;</a:t>
            </a:r>
          </a:p>
          <a:p>
            <a:pPr marL="92075" lvl="1" algn="just">
              <a:lnSpc>
                <a:spcPct val="125000"/>
              </a:lnSpc>
              <a:spcBef>
                <a:spcPts val="600"/>
              </a:spcBef>
              <a:tabLst>
                <a:tab pos="627063" algn="l"/>
              </a:tabLst>
            </a:pPr>
            <a:r>
              <a:rPr lang="en-US" sz="2400" dirty="0">
                <a:latin typeface="Georgia" pitchFamily="18" charset="0"/>
              </a:rPr>
              <a:t>			t3 = a * t2;</a:t>
            </a:r>
          </a:p>
          <a:p>
            <a:pPr marL="92075" lvl="1" algn="just">
              <a:lnSpc>
                <a:spcPct val="125000"/>
              </a:lnSpc>
              <a:spcBef>
                <a:spcPts val="600"/>
              </a:spcBef>
              <a:tabLst>
                <a:tab pos="627063" algn="l"/>
              </a:tabLst>
            </a:pPr>
            <a:r>
              <a:rPr lang="en-US" sz="2400" dirty="0">
                <a:latin typeface="Georgia" pitchFamily="18" charset="0"/>
              </a:rPr>
              <a:t>			t4 = t3 * t1;</a:t>
            </a:r>
          </a:p>
          <a:p>
            <a:pPr marL="92075" lvl="1" algn="just">
              <a:lnSpc>
                <a:spcPct val="125000"/>
              </a:lnSpc>
              <a:spcBef>
                <a:spcPts val="600"/>
              </a:spcBef>
              <a:tabLst>
                <a:tab pos="627063" algn="l"/>
              </a:tabLst>
            </a:pPr>
            <a:r>
              <a:rPr lang="en-US" sz="2400" dirty="0">
                <a:latin typeface="Georgia" pitchFamily="18" charset="0"/>
              </a:rPr>
              <a:t>			t5 = t4 + b;</a:t>
            </a:r>
          </a:p>
          <a:p>
            <a:pPr marL="92075" lvl="1" algn="just">
              <a:lnSpc>
                <a:spcPct val="125000"/>
              </a:lnSpc>
              <a:spcBef>
                <a:spcPts val="600"/>
              </a:spcBef>
              <a:tabLst>
                <a:tab pos="627063" algn="l"/>
              </a:tabLst>
            </a:pPr>
            <a:r>
              <a:rPr lang="en-US" sz="2400" dirty="0">
                <a:latin typeface="Georgia" pitchFamily="18" charset="0"/>
              </a:rPr>
              <a:t>			t6 = t4;</a:t>
            </a:r>
          </a:p>
          <a:p>
            <a:pPr marL="92075" lvl="1" algn="just">
              <a:lnSpc>
                <a:spcPct val="125000"/>
              </a:lnSpc>
              <a:spcBef>
                <a:spcPts val="600"/>
              </a:spcBef>
              <a:tabLst>
                <a:tab pos="627063" algn="l"/>
              </a:tabLst>
            </a:pPr>
            <a:r>
              <a:rPr lang="en-US" sz="2400" dirty="0">
                <a:latin typeface="Georgia" pitchFamily="18" charset="0"/>
              </a:rPr>
              <a:t>			t7 = t5;</a:t>
            </a:r>
          </a:p>
          <a:p>
            <a:pPr marL="92075" lvl="1" algn="just">
              <a:lnSpc>
                <a:spcPct val="125000"/>
              </a:lnSpc>
              <a:spcBef>
                <a:spcPts val="600"/>
              </a:spcBef>
              <a:tabLst>
                <a:tab pos="627063" algn="l"/>
              </a:tabLst>
            </a:pPr>
            <a:r>
              <a:rPr lang="en-US" sz="2400" dirty="0">
                <a:latin typeface="Georgia" pitchFamily="18" charset="0"/>
              </a:rPr>
              <a:t>			c = t5 + t7;</a:t>
            </a:r>
          </a:p>
          <a:p>
            <a:pPr marL="92075" lvl="1" algn="just">
              <a:lnSpc>
                <a:spcPct val="125000"/>
              </a:lnSpc>
              <a:spcBef>
                <a:spcPts val="600"/>
              </a:spcBef>
              <a:tabLst>
                <a:tab pos="627063" algn="l"/>
              </a:tabLst>
            </a:pPr>
            <a:r>
              <a:rPr lang="en-US" sz="2400" dirty="0">
                <a:latin typeface="Georgia" pitchFamily="18" charset="0"/>
              </a:rPr>
              <a:t>We can again perform the copy propagation for further sub expression elimination.</a:t>
            </a:r>
          </a:p>
        </p:txBody>
      </p:sp>
    </p:spTree>
    <p:extLst>
      <p:ext uri="{BB962C8B-B14F-4D97-AF65-F5344CB8AC3E}">
        <p14:creationId xmlns:p14="http://schemas.microsoft.com/office/powerpoint/2010/main" val="4207940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5016758"/>
          </a:xfrm>
          <a:prstGeom prst="rect">
            <a:avLst/>
          </a:prstGeom>
        </p:spPr>
        <p:txBody>
          <a:bodyPr wrap="square">
            <a:spAutoFit/>
          </a:bodyPr>
          <a:lstStyle/>
          <a:p>
            <a:pPr marL="92075" lvl="1" algn="just">
              <a:lnSpc>
                <a:spcPct val="125000"/>
              </a:lnSpc>
              <a:spcBef>
                <a:spcPts val="600"/>
              </a:spcBef>
              <a:tabLst>
                <a:tab pos="627063" algn="l"/>
              </a:tabLst>
            </a:pPr>
            <a:r>
              <a:rPr lang="en-US" sz="2400" b="1" dirty="0" smtClean="0">
                <a:solidFill>
                  <a:srgbClr val="002060"/>
                </a:solidFill>
                <a:latin typeface="Georgia" pitchFamily="18" charset="0"/>
              </a:rPr>
              <a:t>Dead Code Elimination- </a:t>
            </a:r>
          </a:p>
          <a:p>
            <a:pPr marL="627063" lvl="1" indent="-534988" algn="just">
              <a:lnSpc>
                <a:spcPct val="125000"/>
              </a:lnSpc>
              <a:spcBef>
                <a:spcPts val="600"/>
              </a:spcBef>
              <a:buFont typeface="Wingdings" pitchFamily="2" charset="2"/>
              <a:buChar char="Ø"/>
              <a:tabLst>
                <a:tab pos="627063" algn="l"/>
              </a:tabLst>
            </a:pPr>
            <a:r>
              <a:rPr lang="en-US" sz="2400" dirty="0">
                <a:latin typeface="Georgia" pitchFamily="18" charset="0"/>
              </a:rPr>
              <a:t>A variable is said to be live at a point in a program if its value can be used subsequently. Otherwise, it is said to be dead. </a:t>
            </a:r>
            <a:endParaRPr lang="en-US" sz="2400" dirty="0" smtClean="0">
              <a:latin typeface="Georgia" pitchFamily="18" charset="0"/>
            </a:endParaRPr>
          </a:p>
          <a:p>
            <a:pPr marL="627063" lvl="1" indent="-534988" algn="just">
              <a:lnSpc>
                <a:spcPct val="125000"/>
              </a:lnSpc>
              <a:spcBef>
                <a:spcPts val="600"/>
              </a:spcBef>
              <a:buFont typeface="Wingdings" pitchFamily="2" charset="2"/>
              <a:buChar char="Ø"/>
              <a:tabLst>
                <a:tab pos="627063" algn="l"/>
              </a:tabLst>
            </a:pPr>
            <a:r>
              <a:rPr lang="en-US" sz="2400" dirty="0" smtClean="0">
                <a:latin typeface="Georgia" pitchFamily="18" charset="0"/>
              </a:rPr>
              <a:t>A </a:t>
            </a:r>
            <a:r>
              <a:rPr lang="en-US" sz="2400" dirty="0">
                <a:latin typeface="Georgia" pitchFamily="18" charset="0"/>
              </a:rPr>
              <a:t>dead code means statements that compute values that never get used.</a:t>
            </a:r>
          </a:p>
          <a:p>
            <a:pPr marL="627063" lvl="1" indent="-534988" algn="just">
              <a:lnSpc>
                <a:spcPct val="125000"/>
              </a:lnSpc>
              <a:spcBef>
                <a:spcPts val="600"/>
              </a:spcBef>
              <a:buFont typeface="Wingdings" pitchFamily="2" charset="2"/>
              <a:buChar char="Ø"/>
              <a:tabLst>
                <a:tab pos="627063" algn="l"/>
              </a:tabLst>
            </a:pPr>
            <a:r>
              <a:rPr lang="en-US" sz="2400" dirty="0" smtClean="0">
                <a:latin typeface="Georgia" pitchFamily="18" charset="0"/>
              </a:rPr>
              <a:t>Generally</a:t>
            </a:r>
            <a:r>
              <a:rPr lang="en-US" sz="2400" dirty="0">
                <a:latin typeface="Georgia" pitchFamily="18" charset="0"/>
              </a:rPr>
              <a:t>, the programmer introduces any dead code in the program but it may appear as a result of previous transformation such as copy propagation.  </a:t>
            </a:r>
          </a:p>
          <a:p>
            <a:pPr marL="627063" lvl="1" indent="-534988" algn="just">
              <a:lnSpc>
                <a:spcPct val="125000"/>
              </a:lnSpc>
              <a:spcBef>
                <a:spcPts val="600"/>
              </a:spcBef>
              <a:buFont typeface="Wingdings" pitchFamily="2" charset="2"/>
              <a:buChar char="Ø"/>
              <a:tabLst>
                <a:tab pos="627063" algn="l"/>
              </a:tabLst>
            </a:pPr>
            <a:r>
              <a:rPr lang="en-US" sz="2400" dirty="0">
                <a:latin typeface="Georgia" pitchFamily="18" charset="0"/>
              </a:rPr>
              <a:t>For example, in previous example, after applying copy propagation we get as follows,</a:t>
            </a:r>
          </a:p>
        </p:txBody>
      </p:sp>
    </p:spTree>
    <p:extLst>
      <p:ext uri="{BB962C8B-B14F-4D97-AF65-F5344CB8AC3E}">
        <p14:creationId xmlns:p14="http://schemas.microsoft.com/office/powerpoint/2010/main" val="2263319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5863144"/>
          </a:xfrm>
          <a:prstGeom prst="rect">
            <a:avLst/>
          </a:prstGeom>
        </p:spPr>
        <p:txBody>
          <a:bodyPr wrap="square">
            <a:spAutoFit/>
          </a:bodyPr>
          <a:lstStyle/>
          <a:p>
            <a:pPr marL="1006475" lvl="3" algn="just">
              <a:lnSpc>
                <a:spcPct val="125000"/>
              </a:lnSpc>
              <a:spcBef>
                <a:spcPts val="600"/>
              </a:spcBef>
              <a:tabLst>
                <a:tab pos="627063" algn="l"/>
              </a:tabLst>
            </a:pPr>
            <a:r>
              <a:rPr lang="en-US" sz="2400" dirty="0" smtClean="0">
                <a:latin typeface="Georgia" pitchFamily="18" charset="0"/>
              </a:rPr>
              <a:t>			t1 </a:t>
            </a:r>
            <a:r>
              <a:rPr lang="en-US" sz="2400" dirty="0">
                <a:latin typeface="Georgia" pitchFamily="18" charset="0"/>
              </a:rPr>
              <a:t>= 4 – 2;</a:t>
            </a:r>
          </a:p>
          <a:p>
            <a:pPr marL="1006475" lvl="3" algn="just">
              <a:lnSpc>
                <a:spcPct val="125000"/>
              </a:lnSpc>
              <a:spcBef>
                <a:spcPts val="600"/>
              </a:spcBef>
              <a:tabLst>
                <a:tab pos="627063" algn="l"/>
              </a:tabLst>
            </a:pPr>
            <a:r>
              <a:rPr lang="en-US" sz="2400" dirty="0">
                <a:latin typeface="Georgia" pitchFamily="18" charset="0"/>
              </a:rPr>
              <a:t>			t2 = t1 / 2;</a:t>
            </a:r>
          </a:p>
          <a:p>
            <a:pPr marL="1006475" lvl="3" algn="just">
              <a:lnSpc>
                <a:spcPct val="125000"/>
              </a:lnSpc>
              <a:spcBef>
                <a:spcPts val="600"/>
              </a:spcBef>
              <a:tabLst>
                <a:tab pos="627063" algn="l"/>
              </a:tabLst>
            </a:pPr>
            <a:r>
              <a:rPr lang="en-US" sz="2400" dirty="0">
                <a:latin typeface="Georgia" pitchFamily="18" charset="0"/>
              </a:rPr>
              <a:t>			t3 = a * t2;</a:t>
            </a:r>
          </a:p>
          <a:p>
            <a:pPr marL="1006475" lvl="3" algn="just">
              <a:lnSpc>
                <a:spcPct val="125000"/>
              </a:lnSpc>
              <a:spcBef>
                <a:spcPts val="600"/>
              </a:spcBef>
              <a:tabLst>
                <a:tab pos="627063" algn="l"/>
              </a:tabLst>
            </a:pPr>
            <a:r>
              <a:rPr lang="en-US" sz="2400" dirty="0">
                <a:latin typeface="Georgia" pitchFamily="18" charset="0"/>
              </a:rPr>
              <a:t>			t4 = t3 * t1;</a:t>
            </a:r>
          </a:p>
          <a:p>
            <a:pPr marL="1006475" lvl="3" algn="just">
              <a:lnSpc>
                <a:spcPct val="125000"/>
              </a:lnSpc>
              <a:spcBef>
                <a:spcPts val="600"/>
              </a:spcBef>
              <a:tabLst>
                <a:tab pos="627063" algn="l"/>
              </a:tabLst>
            </a:pPr>
            <a:r>
              <a:rPr lang="en-US" sz="2400" dirty="0">
                <a:latin typeface="Georgia" pitchFamily="18" charset="0"/>
              </a:rPr>
              <a:t>			t5 = t4 + b;</a:t>
            </a:r>
          </a:p>
          <a:p>
            <a:pPr marL="1006475" lvl="3" algn="just">
              <a:lnSpc>
                <a:spcPct val="125000"/>
              </a:lnSpc>
              <a:spcBef>
                <a:spcPts val="600"/>
              </a:spcBef>
              <a:tabLst>
                <a:tab pos="627063" algn="l"/>
              </a:tabLst>
            </a:pPr>
            <a:r>
              <a:rPr lang="en-US" sz="2400" dirty="0">
                <a:latin typeface="Georgia" pitchFamily="18" charset="0"/>
              </a:rPr>
              <a:t>			t6 = t4;</a:t>
            </a:r>
          </a:p>
          <a:p>
            <a:pPr marL="1006475" lvl="3" algn="just">
              <a:lnSpc>
                <a:spcPct val="125000"/>
              </a:lnSpc>
              <a:spcBef>
                <a:spcPts val="600"/>
              </a:spcBef>
              <a:tabLst>
                <a:tab pos="627063" algn="l"/>
              </a:tabLst>
            </a:pPr>
            <a:r>
              <a:rPr lang="en-US" sz="2400" dirty="0">
                <a:latin typeface="Georgia" pitchFamily="18" charset="0"/>
              </a:rPr>
              <a:t>			t7 = t5;</a:t>
            </a:r>
          </a:p>
          <a:p>
            <a:pPr marL="1006475" lvl="3" algn="just">
              <a:lnSpc>
                <a:spcPct val="125000"/>
              </a:lnSpc>
              <a:spcBef>
                <a:spcPts val="600"/>
              </a:spcBef>
              <a:tabLst>
                <a:tab pos="627063" algn="l"/>
              </a:tabLst>
            </a:pPr>
            <a:r>
              <a:rPr lang="en-US" sz="2400" dirty="0">
                <a:latin typeface="Georgia" pitchFamily="18" charset="0"/>
              </a:rPr>
              <a:t>			c = t5 + t7</a:t>
            </a:r>
            <a:r>
              <a:rPr lang="en-US" sz="2400" dirty="0" smtClean="0">
                <a:latin typeface="Georgia" pitchFamily="18" charset="0"/>
              </a:rPr>
              <a:t>;</a:t>
            </a:r>
          </a:p>
          <a:p>
            <a:pPr marL="719138" lvl="3" indent="-544513" algn="just">
              <a:lnSpc>
                <a:spcPct val="125000"/>
              </a:lnSpc>
              <a:spcBef>
                <a:spcPts val="1200"/>
              </a:spcBef>
              <a:buFont typeface="Wingdings" pitchFamily="2" charset="2"/>
              <a:buChar char="Ø"/>
              <a:tabLst>
                <a:tab pos="627063" algn="l"/>
              </a:tabLst>
            </a:pPr>
            <a:r>
              <a:rPr lang="en-US" sz="2400" dirty="0">
                <a:latin typeface="Georgia" pitchFamily="18" charset="0"/>
              </a:rPr>
              <a:t>In this code, the sixth instruction defines t6 and this t6 has no further reference in the code. Hence this instruction may be removed from the code. The same thing is true for t7.</a:t>
            </a:r>
          </a:p>
        </p:txBody>
      </p:sp>
    </p:spTree>
    <p:extLst>
      <p:ext uri="{BB962C8B-B14F-4D97-AF65-F5344CB8AC3E}">
        <p14:creationId xmlns:p14="http://schemas.microsoft.com/office/powerpoint/2010/main" val="1890808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664803"/>
          </a:xfrm>
          <a:prstGeom prst="rect">
            <a:avLst/>
          </a:prstGeom>
        </p:spPr>
        <p:txBody>
          <a:bodyPr wrap="square">
            <a:spAutoFit/>
          </a:bodyPr>
          <a:lstStyle/>
          <a:p>
            <a:pPr marL="719138" lvl="3" indent="-544513" algn="just">
              <a:lnSpc>
                <a:spcPct val="125000"/>
              </a:lnSpc>
              <a:spcBef>
                <a:spcPts val="1200"/>
              </a:spcBef>
              <a:buFont typeface="Wingdings" pitchFamily="2" charset="2"/>
              <a:buChar char="Ø"/>
              <a:tabLst>
                <a:tab pos="627063" algn="l"/>
              </a:tabLst>
            </a:pPr>
            <a:r>
              <a:rPr lang="en-US" sz="2400" dirty="0" smtClean="0">
                <a:latin typeface="Georgia" pitchFamily="18" charset="0"/>
              </a:rPr>
              <a:t>Thus </a:t>
            </a:r>
            <a:r>
              <a:rPr lang="en-US" sz="2400" dirty="0">
                <a:latin typeface="Georgia" pitchFamily="18" charset="0"/>
              </a:rPr>
              <a:t>t6 and t7 both acts as dead code. So after eliminating dead code we get the code as follows.</a:t>
            </a:r>
          </a:p>
          <a:p>
            <a:pPr marL="1006475" lvl="3" algn="just">
              <a:lnSpc>
                <a:spcPct val="125000"/>
              </a:lnSpc>
              <a:spcBef>
                <a:spcPts val="1200"/>
              </a:spcBef>
              <a:tabLst>
                <a:tab pos="627063" algn="l"/>
              </a:tabLst>
            </a:pPr>
            <a:r>
              <a:rPr lang="en-US" sz="2400" dirty="0">
                <a:latin typeface="Georgia" pitchFamily="18" charset="0"/>
              </a:rPr>
              <a:t>			t1 = 4 – 2;</a:t>
            </a:r>
          </a:p>
          <a:p>
            <a:pPr marL="1006475" lvl="3" algn="just">
              <a:lnSpc>
                <a:spcPct val="125000"/>
              </a:lnSpc>
              <a:spcBef>
                <a:spcPts val="1200"/>
              </a:spcBef>
              <a:tabLst>
                <a:tab pos="627063" algn="l"/>
              </a:tabLst>
            </a:pPr>
            <a:r>
              <a:rPr lang="en-US" sz="2400" dirty="0">
                <a:latin typeface="Georgia" pitchFamily="18" charset="0"/>
              </a:rPr>
              <a:t>			t2 = t1 / 2;</a:t>
            </a:r>
          </a:p>
          <a:p>
            <a:pPr marL="1006475" lvl="3" algn="just">
              <a:lnSpc>
                <a:spcPct val="125000"/>
              </a:lnSpc>
              <a:spcBef>
                <a:spcPts val="1200"/>
              </a:spcBef>
              <a:tabLst>
                <a:tab pos="627063" algn="l"/>
              </a:tabLst>
            </a:pPr>
            <a:r>
              <a:rPr lang="en-US" sz="2400" dirty="0">
                <a:latin typeface="Georgia" pitchFamily="18" charset="0"/>
              </a:rPr>
              <a:t>			t3 = a * t2;</a:t>
            </a:r>
          </a:p>
          <a:p>
            <a:pPr marL="1006475" lvl="3" algn="just">
              <a:lnSpc>
                <a:spcPct val="125000"/>
              </a:lnSpc>
              <a:spcBef>
                <a:spcPts val="1200"/>
              </a:spcBef>
              <a:tabLst>
                <a:tab pos="627063" algn="l"/>
              </a:tabLst>
            </a:pPr>
            <a:r>
              <a:rPr lang="en-US" sz="2400" dirty="0">
                <a:latin typeface="Georgia" pitchFamily="18" charset="0"/>
              </a:rPr>
              <a:t>			t4 = t3 * t1;</a:t>
            </a:r>
          </a:p>
          <a:p>
            <a:pPr marL="1006475" lvl="3" algn="just">
              <a:lnSpc>
                <a:spcPct val="125000"/>
              </a:lnSpc>
              <a:spcBef>
                <a:spcPts val="1200"/>
              </a:spcBef>
              <a:tabLst>
                <a:tab pos="627063" algn="l"/>
              </a:tabLst>
            </a:pPr>
            <a:r>
              <a:rPr lang="en-US" sz="2400" dirty="0">
                <a:latin typeface="Georgia" pitchFamily="18" charset="0"/>
              </a:rPr>
              <a:t>			t5 = t4 + b;</a:t>
            </a:r>
          </a:p>
          <a:p>
            <a:pPr marL="1006475" lvl="3" algn="just">
              <a:lnSpc>
                <a:spcPct val="125000"/>
              </a:lnSpc>
              <a:spcBef>
                <a:spcPts val="1200"/>
              </a:spcBef>
              <a:tabLst>
                <a:tab pos="627063" algn="l"/>
              </a:tabLst>
            </a:pPr>
            <a:r>
              <a:rPr lang="en-US" sz="2400" dirty="0">
                <a:latin typeface="Georgia" pitchFamily="18" charset="0"/>
              </a:rPr>
              <a:t>			c = t5 + t7;</a:t>
            </a:r>
          </a:p>
        </p:txBody>
      </p:sp>
    </p:spTree>
    <p:extLst>
      <p:ext uri="{BB962C8B-B14F-4D97-AF65-F5344CB8AC3E}">
        <p14:creationId xmlns:p14="http://schemas.microsoft.com/office/powerpoint/2010/main" val="91228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Shift – Reduce Parsing</a:t>
            </a:r>
            <a:endParaRPr lang="en-IN" sz="3200" b="1" i="1" dirty="0">
              <a:solidFill>
                <a:srgbClr val="E60000"/>
              </a:solidFill>
              <a:latin typeface="Bookman Old Style" pitchFamily="18" charset="0"/>
            </a:endParaRPr>
          </a:p>
        </p:txBody>
      </p:sp>
      <p:sp>
        <p:nvSpPr>
          <p:cNvPr id="8" name="Rectangle 7"/>
          <p:cNvSpPr/>
          <p:nvPr/>
        </p:nvSpPr>
        <p:spPr>
          <a:xfrm>
            <a:off x="0" y="764704"/>
            <a:ext cx="9144000" cy="5324535"/>
          </a:xfrm>
          <a:prstGeom prst="rect">
            <a:avLst/>
          </a:prstGeom>
        </p:spPr>
        <p:txBody>
          <a:bodyPr wrap="square">
            <a:spAutoFit/>
          </a:bodyPr>
          <a:lstStyle/>
          <a:p>
            <a:pPr marL="719138" indent="-455613" algn="just">
              <a:lnSpc>
                <a:spcPct val="125000"/>
              </a:lnSpc>
              <a:spcBef>
                <a:spcPts val="1200"/>
              </a:spcBef>
              <a:buFont typeface="Wingdings" pitchFamily="2" charset="2"/>
              <a:buChar char="Ø"/>
            </a:pPr>
            <a:r>
              <a:rPr lang="en-US" sz="2400" dirty="0">
                <a:latin typeface="Georgia" pitchFamily="18" charset="0"/>
              </a:rPr>
              <a:t>A bottom-up style of parsing is called as shift-reduce parsing.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This </a:t>
            </a:r>
            <a:r>
              <a:rPr lang="en-US" sz="2400" dirty="0">
                <a:latin typeface="Georgia" pitchFamily="18" charset="0"/>
              </a:rPr>
              <a:t>parsing method is bottom-up because it attempts to construct a parse tree for an input string beginning at the leaves i.e. the bottom and working up towards the root i.e. top.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This </a:t>
            </a:r>
            <a:r>
              <a:rPr lang="en-US" sz="2400" dirty="0">
                <a:latin typeface="Georgia" pitchFamily="18" charset="0"/>
              </a:rPr>
              <a:t>is the process of “reducing” a string w to the start symbol of the grammar.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At </a:t>
            </a:r>
            <a:r>
              <a:rPr lang="en-US" sz="2400" dirty="0">
                <a:latin typeface="Georgia" pitchFamily="18" charset="0"/>
              </a:rPr>
              <a:t>each step a string matching the right side of a production is replaced by the symbol on the left</a:t>
            </a:r>
            <a:r>
              <a:rPr lang="en-US" sz="2400" dirty="0" smtClean="0">
                <a:latin typeface="Georgia" pitchFamily="18" charset="0"/>
              </a:rPr>
              <a:t>.</a:t>
            </a:r>
          </a:p>
          <a:p>
            <a:pPr marL="719138" indent="-455613" algn="just">
              <a:lnSpc>
                <a:spcPct val="125000"/>
              </a:lnSpc>
              <a:spcBef>
                <a:spcPts val="1200"/>
              </a:spcBef>
              <a:buFont typeface="Wingdings" pitchFamily="2" charset="2"/>
              <a:buChar char="Ø"/>
            </a:pPr>
            <a:r>
              <a:rPr lang="en-US" sz="2400" dirty="0" smtClean="0">
                <a:latin typeface="Georgia" pitchFamily="18" charset="0"/>
              </a:rPr>
              <a:t>E </a:t>
            </a:r>
            <a:r>
              <a:rPr lang="en-US" sz="2400" dirty="0" smtClean="0">
                <a:latin typeface="Georgia" pitchFamily="18" charset="0"/>
                <a:sym typeface="Symbol"/>
              </a:rPr>
              <a:t> id</a:t>
            </a:r>
            <a:endParaRPr lang="en-US" sz="2400" dirty="0">
              <a:latin typeface="Georgia" pitchFamily="18" charset="0"/>
            </a:endParaRPr>
          </a:p>
        </p:txBody>
      </p:sp>
    </p:spTree>
    <p:extLst>
      <p:ext uri="{BB962C8B-B14F-4D97-AF65-F5344CB8AC3E}">
        <p14:creationId xmlns:p14="http://schemas.microsoft.com/office/powerpoint/2010/main" val="2158340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016484"/>
          </a:xfrm>
          <a:prstGeom prst="rect">
            <a:avLst/>
          </a:prstGeom>
        </p:spPr>
        <p:txBody>
          <a:bodyPr wrap="square">
            <a:spAutoFit/>
          </a:bodyPr>
          <a:lstStyle/>
          <a:p>
            <a:pPr marL="92075" lvl="1" algn="just">
              <a:lnSpc>
                <a:spcPct val="125000"/>
              </a:lnSpc>
              <a:spcBef>
                <a:spcPts val="600"/>
              </a:spcBef>
              <a:tabLst>
                <a:tab pos="627063" algn="l"/>
              </a:tabLst>
            </a:pPr>
            <a:r>
              <a:rPr lang="en-US" sz="2400" b="1" dirty="0">
                <a:solidFill>
                  <a:srgbClr val="002060"/>
                </a:solidFill>
                <a:latin typeface="Georgia" pitchFamily="18" charset="0"/>
              </a:rPr>
              <a:t>Constant Folding and Constant Propagation- </a:t>
            </a:r>
            <a:endParaRPr lang="en-US" sz="2400" b="1" dirty="0" smtClean="0">
              <a:solidFill>
                <a:srgbClr val="002060"/>
              </a:solidFill>
              <a:latin typeface="Georgia" pitchFamily="18" charset="0"/>
            </a:endParaRPr>
          </a:p>
          <a:p>
            <a:pPr marL="627063" lvl="1" indent="-534988" algn="just">
              <a:lnSpc>
                <a:spcPct val="125000"/>
              </a:lnSpc>
              <a:spcBef>
                <a:spcPts val="600"/>
              </a:spcBef>
              <a:buFont typeface="Wingdings" pitchFamily="2" charset="2"/>
              <a:buChar char="Ø"/>
              <a:tabLst>
                <a:tab pos="627063" algn="l"/>
              </a:tabLst>
            </a:pPr>
            <a:r>
              <a:rPr lang="en-US" sz="2400" dirty="0">
                <a:latin typeface="Georgia" pitchFamily="18" charset="0"/>
              </a:rPr>
              <a:t>Constant folding and constant propagation are related optimization techniques used by many modern compilers. </a:t>
            </a:r>
            <a:endParaRPr lang="en-US" sz="2400" dirty="0" smtClean="0">
              <a:latin typeface="Georgia" pitchFamily="18" charset="0"/>
            </a:endParaRPr>
          </a:p>
          <a:p>
            <a:pPr marL="627063" lvl="1" indent="-534988" algn="just">
              <a:lnSpc>
                <a:spcPct val="125000"/>
              </a:lnSpc>
              <a:spcBef>
                <a:spcPts val="600"/>
              </a:spcBef>
              <a:buFont typeface="Wingdings" pitchFamily="2" charset="2"/>
              <a:buChar char="Ø"/>
              <a:tabLst>
                <a:tab pos="627063" algn="l"/>
              </a:tabLst>
            </a:pPr>
            <a:r>
              <a:rPr lang="en-US" sz="2400" dirty="0" smtClean="0">
                <a:latin typeface="Georgia" pitchFamily="18" charset="0"/>
              </a:rPr>
              <a:t>Constant </a:t>
            </a:r>
            <a:r>
              <a:rPr lang="en-US" sz="2400" dirty="0">
                <a:latin typeface="Georgia" pitchFamily="18" charset="0"/>
              </a:rPr>
              <a:t>folding is the process of simplifying constant expression at compiler-time and just uses the constants in the code.</a:t>
            </a:r>
          </a:p>
          <a:p>
            <a:pPr marL="627063" lvl="1" indent="-534988" algn="just">
              <a:lnSpc>
                <a:spcPct val="125000"/>
              </a:lnSpc>
              <a:spcBef>
                <a:spcPts val="600"/>
              </a:spcBef>
              <a:buFont typeface="Wingdings" pitchFamily="2" charset="2"/>
              <a:buChar char="Ø"/>
              <a:tabLst>
                <a:tab pos="627063" algn="l"/>
              </a:tabLst>
            </a:pPr>
            <a:r>
              <a:rPr lang="en-US" sz="2400" dirty="0">
                <a:latin typeface="Georgia" pitchFamily="18" charset="0"/>
              </a:rPr>
              <a:t>Consider the example after common sub expression </a:t>
            </a:r>
            <a:r>
              <a:rPr lang="en-US" sz="2400" dirty="0" smtClean="0">
                <a:latin typeface="Georgia" pitchFamily="18" charset="0"/>
              </a:rPr>
              <a:t>elimination</a:t>
            </a:r>
            <a:r>
              <a:rPr lang="en-US" sz="2400" dirty="0">
                <a:latin typeface="Georgia" pitchFamily="18" charset="0"/>
              </a:rPr>
              <a:t>.</a:t>
            </a:r>
            <a:endParaRPr lang="en-US" sz="2400" dirty="0" smtClean="0">
              <a:latin typeface="Georgia" pitchFamily="18" charset="0"/>
            </a:endParaRPr>
          </a:p>
        </p:txBody>
      </p:sp>
    </p:spTree>
    <p:extLst>
      <p:ext uri="{BB962C8B-B14F-4D97-AF65-F5344CB8AC3E}">
        <p14:creationId xmlns:p14="http://schemas.microsoft.com/office/powerpoint/2010/main" val="155898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708981"/>
          </a:xfrm>
          <a:prstGeom prst="rect">
            <a:avLst/>
          </a:prstGeom>
        </p:spPr>
        <p:txBody>
          <a:bodyPr wrap="square">
            <a:spAutoFit/>
          </a:bodyPr>
          <a:lstStyle/>
          <a:p>
            <a:pPr marL="627063" lvl="1" indent="-534988" algn="just">
              <a:lnSpc>
                <a:spcPct val="125000"/>
              </a:lnSpc>
              <a:spcBef>
                <a:spcPts val="1200"/>
              </a:spcBef>
              <a:buFont typeface="Wingdings" pitchFamily="2" charset="2"/>
              <a:buChar char="Ø"/>
              <a:tabLst>
                <a:tab pos="627063" algn="l"/>
              </a:tabLst>
            </a:pPr>
            <a:r>
              <a:rPr lang="en-US" sz="2400" dirty="0" smtClean="0">
                <a:latin typeface="Georgia" pitchFamily="18" charset="0"/>
              </a:rPr>
              <a:t>Consider </a:t>
            </a:r>
            <a:r>
              <a:rPr lang="en-US" sz="2400" dirty="0">
                <a:latin typeface="Georgia" pitchFamily="18" charset="0"/>
              </a:rPr>
              <a:t>the example after common sub expression </a:t>
            </a:r>
            <a:r>
              <a:rPr lang="en-US" sz="2400" dirty="0" smtClean="0">
                <a:latin typeface="Georgia" pitchFamily="18" charset="0"/>
              </a:rPr>
              <a:t>elimination</a:t>
            </a:r>
          </a:p>
          <a:p>
            <a:pPr marL="92075" lvl="1" algn="just">
              <a:lnSpc>
                <a:spcPct val="125000"/>
              </a:lnSpc>
              <a:spcBef>
                <a:spcPts val="1200"/>
              </a:spcBef>
              <a:tabLst>
                <a:tab pos="627063" algn="l"/>
              </a:tabLst>
            </a:pPr>
            <a:r>
              <a:rPr lang="en-US" sz="2400" dirty="0" smtClean="0">
                <a:latin typeface="Georgia" pitchFamily="18" charset="0"/>
              </a:rPr>
              <a:t>			t1 </a:t>
            </a:r>
            <a:r>
              <a:rPr lang="en-US" sz="2400" dirty="0">
                <a:latin typeface="Georgia" pitchFamily="18" charset="0"/>
              </a:rPr>
              <a:t>= 4 – 2;</a:t>
            </a:r>
          </a:p>
          <a:p>
            <a:pPr marL="92075" lvl="1" algn="just">
              <a:lnSpc>
                <a:spcPct val="125000"/>
              </a:lnSpc>
              <a:spcBef>
                <a:spcPts val="1200"/>
              </a:spcBef>
              <a:tabLst>
                <a:tab pos="627063" algn="l"/>
              </a:tabLst>
            </a:pPr>
            <a:r>
              <a:rPr lang="en-US" sz="2400" dirty="0">
                <a:latin typeface="Georgia" pitchFamily="18" charset="0"/>
              </a:rPr>
              <a:t>			t2 = t1 / 2;</a:t>
            </a:r>
          </a:p>
          <a:p>
            <a:pPr marL="92075" lvl="1" algn="just">
              <a:lnSpc>
                <a:spcPct val="125000"/>
              </a:lnSpc>
              <a:spcBef>
                <a:spcPts val="1200"/>
              </a:spcBef>
              <a:tabLst>
                <a:tab pos="627063" algn="l"/>
              </a:tabLst>
            </a:pPr>
            <a:r>
              <a:rPr lang="en-US" sz="2400" dirty="0">
                <a:latin typeface="Georgia" pitchFamily="18" charset="0"/>
              </a:rPr>
              <a:t>			t3 = a * t2;</a:t>
            </a:r>
          </a:p>
          <a:p>
            <a:pPr marL="92075" lvl="1" algn="just">
              <a:lnSpc>
                <a:spcPct val="125000"/>
              </a:lnSpc>
              <a:spcBef>
                <a:spcPts val="1200"/>
              </a:spcBef>
              <a:tabLst>
                <a:tab pos="627063" algn="l"/>
              </a:tabLst>
            </a:pPr>
            <a:r>
              <a:rPr lang="en-US" sz="2400" dirty="0">
                <a:latin typeface="Georgia" pitchFamily="18" charset="0"/>
              </a:rPr>
              <a:t>			t4 = t3 * t1;</a:t>
            </a:r>
          </a:p>
          <a:p>
            <a:pPr marL="92075" lvl="1" algn="just">
              <a:lnSpc>
                <a:spcPct val="125000"/>
              </a:lnSpc>
              <a:spcBef>
                <a:spcPts val="1200"/>
              </a:spcBef>
              <a:tabLst>
                <a:tab pos="627063" algn="l"/>
              </a:tabLst>
            </a:pPr>
            <a:r>
              <a:rPr lang="en-US" sz="2400" dirty="0">
                <a:latin typeface="Georgia" pitchFamily="18" charset="0"/>
              </a:rPr>
              <a:t>			t5 = t4 + b;</a:t>
            </a:r>
          </a:p>
          <a:p>
            <a:pPr marL="92075" lvl="1" algn="just">
              <a:lnSpc>
                <a:spcPct val="125000"/>
              </a:lnSpc>
              <a:spcBef>
                <a:spcPts val="1200"/>
              </a:spcBef>
              <a:tabLst>
                <a:tab pos="627063" algn="l"/>
              </a:tabLst>
            </a:pPr>
            <a:r>
              <a:rPr lang="en-US" sz="2400" dirty="0">
                <a:latin typeface="Georgia" pitchFamily="18" charset="0"/>
              </a:rPr>
              <a:t>			c = t5 + t7</a:t>
            </a:r>
            <a:r>
              <a:rPr lang="en-US" sz="2400" dirty="0" smtClean="0">
                <a:latin typeface="Georgia" pitchFamily="18" charset="0"/>
              </a:rPr>
              <a:t>;</a:t>
            </a:r>
            <a:endParaRPr lang="en-US" sz="2400" dirty="0">
              <a:latin typeface="Georgia" pitchFamily="18" charset="0"/>
            </a:endParaRPr>
          </a:p>
        </p:txBody>
      </p:sp>
    </p:spTree>
    <p:extLst>
      <p:ext uri="{BB962C8B-B14F-4D97-AF65-F5344CB8AC3E}">
        <p14:creationId xmlns:p14="http://schemas.microsoft.com/office/powerpoint/2010/main" val="13191127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708981"/>
          </a:xfrm>
          <a:prstGeom prst="rect">
            <a:avLst/>
          </a:prstGeom>
        </p:spPr>
        <p:txBody>
          <a:bodyPr wrap="square">
            <a:spAutoFit/>
          </a:bodyPr>
          <a:lstStyle/>
          <a:p>
            <a:pPr marL="627063" lvl="1" indent="-534988" algn="just">
              <a:lnSpc>
                <a:spcPct val="125000"/>
              </a:lnSpc>
              <a:spcBef>
                <a:spcPts val="1200"/>
              </a:spcBef>
              <a:buFont typeface="Wingdings" pitchFamily="2" charset="2"/>
              <a:buChar char="Ø"/>
              <a:tabLst>
                <a:tab pos="627063" algn="l"/>
              </a:tabLst>
            </a:pPr>
            <a:r>
              <a:rPr lang="en-US" sz="2400" dirty="0" smtClean="0">
                <a:latin typeface="Georgia" pitchFamily="18" charset="0"/>
              </a:rPr>
              <a:t>Now </a:t>
            </a:r>
            <a:r>
              <a:rPr lang="en-US" sz="2400" dirty="0">
                <a:latin typeface="Georgia" pitchFamily="18" charset="0"/>
              </a:rPr>
              <a:t>by applying constant folding, we can compute t1 = 4 – 2 at compile time to get			</a:t>
            </a:r>
            <a:endParaRPr lang="en-US" sz="2400" dirty="0" smtClean="0">
              <a:latin typeface="Georgia" pitchFamily="18" charset="0"/>
            </a:endParaRPr>
          </a:p>
          <a:p>
            <a:pPr marL="92075" lvl="1" algn="just">
              <a:lnSpc>
                <a:spcPct val="125000"/>
              </a:lnSpc>
              <a:spcBef>
                <a:spcPts val="1200"/>
              </a:spcBef>
              <a:tabLst>
                <a:tab pos="627063" algn="l"/>
              </a:tabLst>
            </a:pPr>
            <a:r>
              <a:rPr lang="en-US" sz="2400" dirty="0">
                <a:latin typeface="Georgia" pitchFamily="18" charset="0"/>
              </a:rPr>
              <a:t>			t1 = 2;</a:t>
            </a:r>
          </a:p>
          <a:p>
            <a:pPr marL="92075" lvl="1" algn="just">
              <a:lnSpc>
                <a:spcPct val="125000"/>
              </a:lnSpc>
              <a:spcBef>
                <a:spcPts val="1200"/>
              </a:spcBef>
              <a:tabLst>
                <a:tab pos="627063" algn="l"/>
              </a:tabLst>
            </a:pPr>
            <a:r>
              <a:rPr lang="en-US" sz="2400" dirty="0">
                <a:latin typeface="Georgia" pitchFamily="18" charset="0"/>
              </a:rPr>
              <a:t>			t2 = t1 / 2;</a:t>
            </a:r>
          </a:p>
          <a:p>
            <a:pPr marL="92075" lvl="1" algn="just">
              <a:lnSpc>
                <a:spcPct val="125000"/>
              </a:lnSpc>
              <a:spcBef>
                <a:spcPts val="1200"/>
              </a:spcBef>
              <a:tabLst>
                <a:tab pos="627063" algn="l"/>
              </a:tabLst>
            </a:pPr>
            <a:r>
              <a:rPr lang="en-US" sz="2400" dirty="0">
                <a:latin typeface="Georgia" pitchFamily="18" charset="0"/>
              </a:rPr>
              <a:t>			t3 = a * t2;</a:t>
            </a:r>
          </a:p>
          <a:p>
            <a:pPr marL="92075" lvl="1" algn="just">
              <a:lnSpc>
                <a:spcPct val="125000"/>
              </a:lnSpc>
              <a:spcBef>
                <a:spcPts val="1200"/>
              </a:spcBef>
              <a:tabLst>
                <a:tab pos="627063" algn="l"/>
              </a:tabLst>
            </a:pPr>
            <a:r>
              <a:rPr lang="en-US" sz="2400" dirty="0">
                <a:latin typeface="Georgia" pitchFamily="18" charset="0"/>
              </a:rPr>
              <a:t>			t4 = t3 * t1;</a:t>
            </a:r>
          </a:p>
          <a:p>
            <a:pPr marL="92075" lvl="1" algn="just">
              <a:lnSpc>
                <a:spcPct val="125000"/>
              </a:lnSpc>
              <a:spcBef>
                <a:spcPts val="1200"/>
              </a:spcBef>
              <a:tabLst>
                <a:tab pos="627063" algn="l"/>
              </a:tabLst>
            </a:pPr>
            <a:r>
              <a:rPr lang="en-US" sz="2400" dirty="0">
                <a:latin typeface="Georgia" pitchFamily="18" charset="0"/>
              </a:rPr>
              <a:t>			t5 = t4 + b;</a:t>
            </a:r>
          </a:p>
          <a:p>
            <a:pPr marL="92075" lvl="1" algn="just">
              <a:lnSpc>
                <a:spcPct val="125000"/>
              </a:lnSpc>
              <a:spcBef>
                <a:spcPts val="1200"/>
              </a:spcBef>
              <a:tabLst>
                <a:tab pos="627063" algn="l"/>
              </a:tabLst>
            </a:pPr>
            <a:r>
              <a:rPr lang="en-US" sz="2400" dirty="0">
                <a:latin typeface="Georgia" pitchFamily="18" charset="0"/>
              </a:rPr>
              <a:t>			c = t5 + t7;</a:t>
            </a:r>
          </a:p>
        </p:txBody>
      </p:sp>
    </p:spTree>
    <p:extLst>
      <p:ext uri="{BB962C8B-B14F-4D97-AF65-F5344CB8AC3E}">
        <p14:creationId xmlns:p14="http://schemas.microsoft.com/office/powerpoint/2010/main" val="26784217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093428"/>
          </a:xfrm>
          <a:prstGeom prst="rect">
            <a:avLst/>
          </a:prstGeom>
        </p:spPr>
        <p:txBody>
          <a:bodyPr wrap="square">
            <a:spAutoFit/>
          </a:bodyPr>
          <a:lstStyle/>
          <a:p>
            <a:pPr marL="627063" lvl="1" indent="-534988" algn="just">
              <a:lnSpc>
                <a:spcPct val="125000"/>
              </a:lnSpc>
              <a:spcBef>
                <a:spcPts val="1200"/>
              </a:spcBef>
              <a:buFont typeface="Wingdings" pitchFamily="2" charset="2"/>
              <a:buChar char="Ø"/>
              <a:tabLst>
                <a:tab pos="627063" algn="l"/>
              </a:tabLst>
            </a:pPr>
            <a:r>
              <a:rPr lang="en-US" sz="2400" dirty="0">
                <a:latin typeface="Georgia" pitchFamily="18" charset="0"/>
              </a:rPr>
              <a:t>Now apply constant propagation and dead code elimination, we get			</a:t>
            </a:r>
          </a:p>
          <a:p>
            <a:pPr marL="92075" lvl="1" algn="just">
              <a:lnSpc>
                <a:spcPct val="125000"/>
              </a:lnSpc>
              <a:spcBef>
                <a:spcPts val="1200"/>
              </a:spcBef>
              <a:tabLst>
                <a:tab pos="627063" algn="l"/>
              </a:tabLst>
            </a:pPr>
            <a:r>
              <a:rPr lang="en-US" sz="2400" dirty="0" smtClean="0">
                <a:latin typeface="Georgia" pitchFamily="18" charset="0"/>
              </a:rPr>
              <a:t>			</a:t>
            </a:r>
            <a:r>
              <a:rPr lang="fr-FR" sz="2400" dirty="0">
                <a:latin typeface="Georgia" pitchFamily="18" charset="0"/>
              </a:rPr>
              <a:t>t2 = 2 / 2;</a:t>
            </a:r>
          </a:p>
          <a:p>
            <a:pPr marL="92075" lvl="1" algn="just">
              <a:lnSpc>
                <a:spcPct val="125000"/>
              </a:lnSpc>
              <a:spcBef>
                <a:spcPts val="1200"/>
              </a:spcBef>
              <a:tabLst>
                <a:tab pos="627063" algn="l"/>
              </a:tabLst>
            </a:pPr>
            <a:r>
              <a:rPr lang="fr-FR" sz="2400" dirty="0">
                <a:latin typeface="Georgia" pitchFamily="18" charset="0"/>
              </a:rPr>
              <a:t>			t3 = a * t2;</a:t>
            </a:r>
          </a:p>
          <a:p>
            <a:pPr marL="92075" lvl="1" algn="just">
              <a:lnSpc>
                <a:spcPct val="125000"/>
              </a:lnSpc>
              <a:spcBef>
                <a:spcPts val="1200"/>
              </a:spcBef>
              <a:tabLst>
                <a:tab pos="627063" algn="l"/>
              </a:tabLst>
            </a:pPr>
            <a:r>
              <a:rPr lang="fr-FR" sz="2400" dirty="0">
                <a:latin typeface="Georgia" pitchFamily="18" charset="0"/>
              </a:rPr>
              <a:t>			t4 = t3 * 2;</a:t>
            </a:r>
          </a:p>
          <a:p>
            <a:pPr marL="92075" lvl="1" algn="just">
              <a:lnSpc>
                <a:spcPct val="125000"/>
              </a:lnSpc>
              <a:spcBef>
                <a:spcPts val="1200"/>
              </a:spcBef>
              <a:tabLst>
                <a:tab pos="627063" algn="l"/>
              </a:tabLst>
            </a:pPr>
            <a:r>
              <a:rPr lang="fr-FR" sz="2400" dirty="0">
                <a:latin typeface="Georgia" pitchFamily="18" charset="0"/>
              </a:rPr>
              <a:t>			t5 = t4 + b;</a:t>
            </a:r>
          </a:p>
          <a:p>
            <a:pPr marL="92075" lvl="1" algn="just">
              <a:lnSpc>
                <a:spcPct val="125000"/>
              </a:lnSpc>
              <a:spcBef>
                <a:spcPts val="1200"/>
              </a:spcBef>
              <a:tabLst>
                <a:tab pos="627063" algn="l"/>
              </a:tabLst>
            </a:pPr>
            <a:r>
              <a:rPr lang="fr-FR" sz="2400" dirty="0">
                <a:latin typeface="Georgia" pitchFamily="18" charset="0"/>
              </a:rPr>
              <a:t>			c = t5 + t7;</a:t>
            </a:r>
          </a:p>
        </p:txBody>
      </p:sp>
    </p:spTree>
    <p:extLst>
      <p:ext uri="{BB962C8B-B14F-4D97-AF65-F5344CB8AC3E}">
        <p14:creationId xmlns:p14="http://schemas.microsoft.com/office/powerpoint/2010/main" val="1796346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3631763"/>
          </a:xfrm>
          <a:prstGeom prst="rect">
            <a:avLst/>
          </a:prstGeom>
        </p:spPr>
        <p:txBody>
          <a:bodyPr wrap="square">
            <a:spAutoFit/>
          </a:bodyPr>
          <a:lstStyle/>
          <a:p>
            <a:pPr marL="627063" lvl="1" indent="-534988" algn="just">
              <a:lnSpc>
                <a:spcPct val="125000"/>
              </a:lnSpc>
              <a:spcBef>
                <a:spcPts val="1200"/>
              </a:spcBef>
              <a:buFont typeface="Wingdings" pitchFamily="2" charset="2"/>
              <a:buChar char="Ø"/>
              <a:tabLst>
                <a:tab pos="627063" algn="l"/>
              </a:tabLst>
            </a:pPr>
            <a:r>
              <a:rPr lang="en-US" sz="2400" dirty="0" smtClean="0">
                <a:latin typeface="Georgia" pitchFamily="18" charset="0"/>
              </a:rPr>
              <a:t>Again we can do the constant folding to give the code as	</a:t>
            </a:r>
          </a:p>
          <a:p>
            <a:pPr marL="92075" lvl="1" algn="just">
              <a:lnSpc>
                <a:spcPct val="125000"/>
              </a:lnSpc>
              <a:spcBef>
                <a:spcPts val="1200"/>
              </a:spcBef>
              <a:tabLst>
                <a:tab pos="627063" algn="l"/>
              </a:tabLst>
            </a:pPr>
            <a:r>
              <a:rPr lang="fr-FR" sz="2400" dirty="0" smtClean="0">
                <a:latin typeface="Georgia" pitchFamily="18" charset="0"/>
              </a:rPr>
              <a:t>			t2 </a:t>
            </a:r>
            <a:r>
              <a:rPr lang="fr-FR" sz="2400" dirty="0">
                <a:latin typeface="Georgia" pitchFamily="18" charset="0"/>
              </a:rPr>
              <a:t>= 1;</a:t>
            </a:r>
          </a:p>
          <a:p>
            <a:pPr marL="92075" lvl="1" algn="just">
              <a:lnSpc>
                <a:spcPct val="125000"/>
              </a:lnSpc>
              <a:spcBef>
                <a:spcPts val="1200"/>
              </a:spcBef>
              <a:tabLst>
                <a:tab pos="627063" algn="l"/>
              </a:tabLst>
            </a:pPr>
            <a:r>
              <a:rPr lang="fr-FR" sz="2400" dirty="0">
                <a:latin typeface="Georgia" pitchFamily="18" charset="0"/>
              </a:rPr>
              <a:t>			t3 = a * t2;</a:t>
            </a:r>
          </a:p>
          <a:p>
            <a:pPr marL="92075" lvl="1" algn="just">
              <a:lnSpc>
                <a:spcPct val="125000"/>
              </a:lnSpc>
              <a:spcBef>
                <a:spcPts val="1200"/>
              </a:spcBef>
              <a:tabLst>
                <a:tab pos="627063" algn="l"/>
              </a:tabLst>
            </a:pPr>
            <a:r>
              <a:rPr lang="fr-FR" sz="2400" dirty="0">
                <a:latin typeface="Georgia" pitchFamily="18" charset="0"/>
              </a:rPr>
              <a:t>			t4 = t3 * 2;</a:t>
            </a:r>
          </a:p>
          <a:p>
            <a:pPr marL="92075" lvl="1" algn="just">
              <a:lnSpc>
                <a:spcPct val="125000"/>
              </a:lnSpc>
              <a:spcBef>
                <a:spcPts val="1200"/>
              </a:spcBef>
              <a:tabLst>
                <a:tab pos="627063" algn="l"/>
              </a:tabLst>
            </a:pPr>
            <a:r>
              <a:rPr lang="fr-FR" sz="2400" dirty="0">
                <a:latin typeface="Georgia" pitchFamily="18" charset="0"/>
              </a:rPr>
              <a:t>			t5 = t4 + b;</a:t>
            </a:r>
          </a:p>
          <a:p>
            <a:pPr marL="92075" lvl="1" algn="just">
              <a:lnSpc>
                <a:spcPct val="125000"/>
              </a:lnSpc>
              <a:spcBef>
                <a:spcPts val="1200"/>
              </a:spcBef>
              <a:tabLst>
                <a:tab pos="627063" algn="l"/>
              </a:tabLst>
            </a:pPr>
            <a:r>
              <a:rPr lang="fr-FR" sz="2400" dirty="0">
                <a:latin typeface="Georgia" pitchFamily="18" charset="0"/>
              </a:rPr>
              <a:t>			c = t5 + t7;</a:t>
            </a:r>
          </a:p>
        </p:txBody>
      </p:sp>
    </p:spTree>
    <p:extLst>
      <p:ext uri="{BB962C8B-B14F-4D97-AF65-F5344CB8AC3E}">
        <p14:creationId xmlns:p14="http://schemas.microsoft.com/office/powerpoint/2010/main" val="22401891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Principle Source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3477875"/>
          </a:xfrm>
          <a:prstGeom prst="rect">
            <a:avLst/>
          </a:prstGeom>
        </p:spPr>
        <p:txBody>
          <a:bodyPr wrap="square">
            <a:spAutoFit/>
          </a:bodyPr>
          <a:lstStyle/>
          <a:p>
            <a:pPr marL="627063" lvl="1" indent="-534988" algn="just">
              <a:lnSpc>
                <a:spcPct val="125000"/>
              </a:lnSpc>
              <a:spcBef>
                <a:spcPts val="1200"/>
              </a:spcBef>
              <a:buFont typeface="Wingdings" pitchFamily="2" charset="2"/>
              <a:buChar char="Ø"/>
              <a:tabLst>
                <a:tab pos="627063" algn="l"/>
              </a:tabLst>
            </a:pPr>
            <a:r>
              <a:rPr lang="en-US" sz="2400" dirty="0">
                <a:latin typeface="Georgia" pitchFamily="18" charset="0"/>
              </a:rPr>
              <a:t>Again after applying the constant propagation and dead code elimination we get	</a:t>
            </a:r>
          </a:p>
          <a:p>
            <a:pPr marL="92075" lvl="1" algn="just">
              <a:lnSpc>
                <a:spcPct val="125000"/>
              </a:lnSpc>
              <a:spcBef>
                <a:spcPts val="1200"/>
              </a:spcBef>
              <a:tabLst>
                <a:tab pos="627063" algn="l"/>
              </a:tabLst>
            </a:pPr>
            <a:r>
              <a:rPr lang="fr-FR" sz="2400" dirty="0">
                <a:latin typeface="Georgia" pitchFamily="18" charset="0"/>
              </a:rPr>
              <a:t>			t3 = a * 1;</a:t>
            </a:r>
          </a:p>
          <a:p>
            <a:pPr marL="92075" lvl="1" algn="just">
              <a:lnSpc>
                <a:spcPct val="125000"/>
              </a:lnSpc>
              <a:spcBef>
                <a:spcPts val="1200"/>
              </a:spcBef>
              <a:tabLst>
                <a:tab pos="627063" algn="l"/>
              </a:tabLst>
            </a:pPr>
            <a:r>
              <a:rPr lang="fr-FR" sz="2400" dirty="0">
                <a:latin typeface="Georgia" pitchFamily="18" charset="0"/>
              </a:rPr>
              <a:t>			t4 = t3 * 2;</a:t>
            </a:r>
          </a:p>
          <a:p>
            <a:pPr marL="92075" lvl="1" algn="just">
              <a:lnSpc>
                <a:spcPct val="125000"/>
              </a:lnSpc>
              <a:spcBef>
                <a:spcPts val="1200"/>
              </a:spcBef>
              <a:tabLst>
                <a:tab pos="627063" algn="l"/>
              </a:tabLst>
            </a:pPr>
            <a:r>
              <a:rPr lang="fr-FR" sz="2400" dirty="0">
                <a:latin typeface="Georgia" pitchFamily="18" charset="0"/>
              </a:rPr>
              <a:t>			t5 = t4 + b;</a:t>
            </a:r>
          </a:p>
          <a:p>
            <a:pPr marL="92075" lvl="1" algn="just">
              <a:lnSpc>
                <a:spcPct val="125000"/>
              </a:lnSpc>
              <a:spcBef>
                <a:spcPts val="1200"/>
              </a:spcBef>
              <a:tabLst>
                <a:tab pos="627063" algn="l"/>
              </a:tabLst>
            </a:pPr>
            <a:r>
              <a:rPr lang="fr-FR" sz="2400" dirty="0">
                <a:latin typeface="Georgia" pitchFamily="18" charset="0"/>
              </a:rPr>
              <a:t>			c = t5 + t7;</a:t>
            </a:r>
          </a:p>
        </p:txBody>
      </p:sp>
    </p:spTree>
    <p:extLst>
      <p:ext uri="{BB962C8B-B14F-4D97-AF65-F5344CB8AC3E}">
        <p14:creationId xmlns:p14="http://schemas.microsoft.com/office/powerpoint/2010/main" val="3470585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Loop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5478423"/>
          </a:xfrm>
          <a:prstGeom prst="rect">
            <a:avLst/>
          </a:prstGeom>
        </p:spPr>
        <p:txBody>
          <a:bodyPr wrap="square">
            <a:spAutoFit/>
          </a:bodyPr>
          <a:lstStyle/>
          <a:p>
            <a:pPr marL="627063" lvl="1" indent="-534988" algn="just">
              <a:lnSpc>
                <a:spcPct val="125000"/>
              </a:lnSpc>
              <a:spcBef>
                <a:spcPts val="1200"/>
              </a:spcBef>
              <a:buFont typeface="Wingdings" pitchFamily="2" charset="2"/>
              <a:buChar char="Ø"/>
              <a:tabLst>
                <a:tab pos="627063" algn="l"/>
              </a:tabLst>
            </a:pPr>
            <a:r>
              <a:rPr lang="en-US" sz="2400" dirty="0">
                <a:latin typeface="Georgia" pitchFamily="18" charset="0"/>
              </a:rPr>
              <a:t>Optimization has to be done within loops especially within inner loops. </a:t>
            </a:r>
            <a:endParaRPr lang="en-US" sz="2400" dirty="0" smtClean="0">
              <a:latin typeface="Georgia" pitchFamily="18" charset="0"/>
            </a:endParaRPr>
          </a:p>
          <a:p>
            <a:pPr marL="627063" lvl="1" indent="-534988" algn="just">
              <a:lnSpc>
                <a:spcPct val="125000"/>
              </a:lnSpc>
              <a:spcBef>
                <a:spcPts val="12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running time of a program may be improved if we decrease the number of instructions in an inner loop, even if we increase the amount of code outside the loop. </a:t>
            </a:r>
            <a:endParaRPr lang="en-US" sz="2400" dirty="0" smtClean="0">
              <a:latin typeface="Georgia" pitchFamily="18" charset="0"/>
            </a:endParaRPr>
          </a:p>
          <a:p>
            <a:pPr marL="627063" lvl="1" indent="-534988" algn="just">
              <a:lnSpc>
                <a:spcPct val="125000"/>
              </a:lnSpc>
              <a:spcBef>
                <a:spcPts val="1200"/>
              </a:spcBef>
              <a:buFont typeface="Wingdings" pitchFamily="2" charset="2"/>
              <a:buChar char="Ø"/>
              <a:tabLst>
                <a:tab pos="627063" algn="l"/>
              </a:tabLst>
            </a:pPr>
            <a:r>
              <a:rPr lang="en-US" sz="2400" dirty="0" smtClean="0">
                <a:latin typeface="Georgia" pitchFamily="18" charset="0"/>
              </a:rPr>
              <a:t>Some </a:t>
            </a:r>
            <a:r>
              <a:rPr lang="en-US" sz="2400" dirty="0">
                <a:latin typeface="Georgia" pitchFamily="18" charset="0"/>
              </a:rPr>
              <a:t>of loop optimizations techniques are discussed here as follows.</a:t>
            </a:r>
          </a:p>
          <a:p>
            <a:pPr marL="1463675" lvl="4" algn="just">
              <a:lnSpc>
                <a:spcPct val="125000"/>
              </a:lnSpc>
              <a:spcBef>
                <a:spcPts val="1200"/>
              </a:spcBef>
              <a:tabLst>
                <a:tab pos="627063" algn="l"/>
              </a:tabLst>
            </a:pPr>
            <a:r>
              <a:rPr lang="en-US" sz="2400" dirty="0">
                <a:latin typeface="Georgia" pitchFamily="18" charset="0"/>
              </a:rPr>
              <a:t>1.	Code motion</a:t>
            </a:r>
          </a:p>
          <a:p>
            <a:pPr marL="1463675" lvl="4" algn="just">
              <a:lnSpc>
                <a:spcPct val="125000"/>
              </a:lnSpc>
              <a:spcBef>
                <a:spcPts val="1200"/>
              </a:spcBef>
              <a:tabLst>
                <a:tab pos="627063" algn="l"/>
              </a:tabLst>
            </a:pPr>
            <a:r>
              <a:rPr lang="en-US" sz="2400" dirty="0">
                <a:latin typeface="Georgia" pitchFamily="18" charset="0"/>
              </a:rPr>
              <a:t>2.	Induction variable elimination</a:t>
            </a:r>
          </a:p>
          <a:p>
            <a:pPr marL="1463675" lvl="4" algn="just">
              <a:lnSpc>
                <a:spcPct val="125000"/>
              </a:lnSpc>
              <a:spcBef>
                <a:spcPts val="1200"/>
              </a:spcBef>
              <a:tabLst>
                <a:tab pos="627063" algn="l"/>
              </a:tabLst>
            </a:pPr>
            <a:r>
              <a:rPr lang="en-US" sz="2400" dirty="0">
                <a:latin typeface="Georgia" pitchFamily="18" charset="0"/>
              </a:rPr>
              <a:t>3.	Reduction in strength</a:t>
            </a:r>
          </a:p>
        </p:txBody>
      </p:sp>
    </p:spTree>
    <p:extLst>
      <p:ext uri="{BB962C8B-B14F-4D97-AF65-F5344CB8AC3E}">
        <p14:creationId xmlns:p14="http://schemas.microsoft.com/office/powerpoint/2010/main" val="4065917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Loop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2818144"/>
          </a:xfrm>
          <a:prstGeom prst="rect">
            <a:avLst/>
          </a:prstGeom>
        </p:spPr>
        <p:txBody>
          <a:bodyPr wrap="square">
            <a:spAutoFit/>
          </a:bodyPr>
          <a:lstStyle/>
          <a:p>
            <a:pPr marL="92075" lvl="1" algn="just">
              <a:lnSpc>
                <a:spcPct val="125000"/>
              </a:lnSpc>
              <a:spcBef>
                <a:spcPts val="1200"/>
              </a:spcBef>
              <a:tabLst>
                <a:tab pos="627063" algn="l"/>
              </a:tabLst>
            </a:pPr>
            <a:r>
              <a:rPr lang="en-US" sz="2400" b="1" dirty="0">
                <a:solidFill>
                  <a:srgbClr val="0070C0"/>
                </a:solidFill>
                <a:latin typeface="Georgia" pitchFamily="18" charset="0"/>
              </a:rPr>
              <a:t>Code Motion / Frequency Reduction- </a:t>
            </a:r>
            <a:r>
              <a:rPr lang="en-US" sz="2400" dirty="0">
                <a:latin typeface="Georgia" pitchFamily="18" charset="0"/>
              </a:rPr>
              <a:t>Code motion is an important transformation that decreases the amount of code in a loop. This transformation takes an expression that yields the same result independent of the number of times a loop is executed and places the expression before the </a:t>
            </a:r>
            <a:r>
              <a:rPr lang="en-US" sz="2400" dirty="0" smtClean="0">
                <a:latin typeface="Georgia" pitchFamily="18" charset="0"/>
              </a:rPr>
              <a:t>loop. For </a:t>
            </a:r>
            <a:r>
              <a:rPr lang="en-US" sz="2400" dirty="0">
                <a:latin typeface="Georgia" pitchFamily="18" charset="0"/>
              </a:rPr>
              <a:t>example, consider following graphs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3" y="3455243"/>
            <a:ext cx="4464496"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0323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Loop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3433697"/>
          </a:xfrm>
          <a:prstGeom prst="rect">
            <a:avLst/>
          </a:prstGeom>
        </p:spPr>
        <p:txBody>
          <a:bodyPr wrap="square">
            <a:spAutoFit/>
          </a:bodyPr>
          <a:lstStyle/>
          <a:p>
            <a:pPr marL="627063" lvl="1" indent="-534988" algn="just">
              <a:lnSpc>
                <a:spcPct val="125000"/>
              </a:lnSpc>
              <a:spcBef>
                <a:spcPts val="600"/>
              </a:spcBef>
              <a:buFont typeface="Wingdings" pitchFamily="2" charset="2"/>
              <a:buChar char="Ø"/>
              <a:tabLst>
                <a:tab pos="627063" algn="l"/>
              </a:tabLst>
            </a:pPr>
            <a:r>
              <a:rPr lang="en-US" sz="2400" dirty="0">
                <a:latin typeface="Georgia" pitchFamily="18" charset="0"/>
              </a:rPr>
              <a:t>In above figure, the assignment statement T2 = </a:t>
            </a:r>
            <a:r>
              <a:rPr lang="en-US" sz="2400" dirty="0" err="1">
                <a:latin typeface="Georgia" pitchFamily="18" charset="0"/>
              </a:rPr>
              <a:t>addr</a:t>
            </a:r>
            <a:r>
              <a:rPr lang="en-US" sz="2400" dirty="0">
                <a:latin typeface="Georgia" pitchFamily="18" charset="0"/>
              </a:rPr>
              <a:t> (A) – 4; and T4 = </a:t>
            </a:r>
            <a:r>
              <a:rPr lang="en-US" sz="2400" dirty="0" err="1">
                <a:latin typeface="Georgia" pitchFamily="18" charset="0"/>
              </a:rPr>
              <a:t>addr</a:t>
            </a:r>
            <a:r>
              <a:rPr lang="en-US" sz="2400" dirty="0">
                <a:latin typeface="Georgia" pitchFamily="18" charset="0"/>
              </a:rPr>
              <a:t> (B) – 4; produce the same results which is independent of the number of times a loop is executed. </a:t>
            </a:r>
            <a:endParaRPr lang="en-US" sz="2400" dirty="0" smtClean="0">
              <a:latin typeface="Georgia" pitchFamily="18" charset="0"/>
            </a:endParaRPr>
          </a:p>
          <a:p>
            <a:pPr marL="627063" lvl="1" indent="-534988" algn="just">
              <a:lnSpc>
                <a:spcPct val="125000"/>
              </a:lnSpc>
              <a:spcBef>
                <a:spcPts val="600"/>
              </a:spcBef>
              <a:buFont typeface="Wingdings" pitchFamily="2" charset="2"/>
              <a:buChar char="Ø"/>
              <a:tabLst>
                <a:tab pos="627063" algn="l"/>
              </a:tabLst>
            </a:pPr>
            <a:r>
              <a:rPr lang="en-US" sz="2400" dirty="0" smtClean="0">
                <a:latin typeface="Georgia" pitchFamily="18" charset="0"/>
              </a:rPr>
              <a:t>So </a:t>
            </a:r>
            <a:r>
              <a:rPr lang="en-US" sz="2400" dirty="0">
                <a:latin typeface="Georgia" pitchFamily="18" charset="0"/>
              </a:rPr>
              <a:t>these statements act as loop invariant computations.</a:t>
            </a:r>
          </a:p>
          <a:p>
            <a:pPr marL="627063" lvl="1" indent="-534988" algn="just">
              <a:lnSpc>
                <a:spcPct val="125000"/>
              </a:lnSpc>
              <a:spcBef>
                <a:spcPts val="600"/>
              </a:spcBef>
              <a:buFont typeface="Wingdings" pitchFamily="2" charset="2"/>
              <a:buChar char="Ø"/>
              <a:tabLst>
                <a:tab pos="627063" algn="l"/>
              </a:tabLst>
            </a:pPr>
            <a:r>
              <a:rPr lang="en-US" sz="2400" dirty="0">
                <a:latin typeface="Georgia" pitchFamily="18" charset="0"/>
              </a:rPr>
              <a:t>Here we remove the computations T2 and T4 from block B2 and place them before the loop to execute separate block B3 for statements T2 and T4 which is shown as follows.</a:t>
            </a:r>
          </a:p>
        </p:txBody>
      </p:sp>
    </p:spTree>
    <p:extLst>
      <p:ext uri="{BB962C8B-B14F-4D97-AF65-F5344CB8AC3E}">
        <p14:creationId xmlns:p14="http://schemas.microsoft.com/office/powerpoint/2010/main" val="3230294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Loop Optimization</a:t>
            </a:r>
            <a:endParaRPr lang="en-IN" sz="3200" b="1" i="1" dirty="0">
              <a:solidFill>
                <a:srgbClr val="E60000"/>
              </a:solidFill>
              <a:latin typeface="Bookman Old Style"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332320"/>
            <a:ext cx="4968552" cy="393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45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cxnSp>
        <p:nvCxnSpPr>
          <p:cNvPr id="5" name="Straight Connector 4"/>
          <p:cNvCxnSpPr/>
          <p:nvPr/>
        </p:nvCxnSpPr>
        <p:spPr>
          <a:xfrm flipH="1">
            <a:off x="3923928" y="1700808"/>
            <a:ext cx="50405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427984" y="1700808"/>
            <a:ext cx="43204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419872" y="2276872"/>
            <a:ext cx="50405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23928" y="2276872"/>
            <a:ext cx="43204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27984" y="2276872"/>
            <a:ext cx="50405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32040" y="2276872"/>
            <a:ext cx="43204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68144" y="1628800"/>
            <a:ext cx="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75856" y="1700808"/>
            <a:ext cx="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045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Loop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5786199"/>
          </a:xfrm>
          <a:prstGeom prst="rect">
            <a:avLst/>
          </a:prstGeom>
        </p:spPr>
        <p:txBody>
          <a:bodyPr wrap="square">
            <a:spAutoFit/>
          </a:bodyPr>
          <a:lstStyle/>
          <a:p>
            <a:pPr marL="92075" lvl="1" algn="just">
              <a:lnSpc>
                <a:spcPct val="125000"/>
              </a:lnSpc>
              <a:spcBef>
                <a:spcPts val="1200"/>
              </a:spcBef>
              <a:tabLst>
                <a:tab pos="627063" algn="l"/>
              </a:tabLst>
            </a:pPr>
            <a:r>
              <a:rPr lang="en-US" sz="2400" b="1" dirty="0" smtClean="0">
                <a:solidFill>
                  <a:srgbClr val="0070C0"/>
                </a:solidFill>
                <a:latin typeface="Georgia" pitchFamily="18" charset="0"/>
              </a:rPr>
              <a:t>Induction Variable Elimination- </a:t>
            </a:r>
          </a:p>
          <a:p>
            <a:pPr marL="534988" lvl="1" indent="-442913" algn="just">
              <a:lnSpc>
                <a:spcPct val="125000"/>
              </a:lnSpc>
              <a:spcBef>
                <a:spcPts val="1200"/>
              </a:spcBef>
              <a:buFont typeface="Wingdings" pitchFamily="2" charset="2"/>
              <a:buChar char="Ø"/>
              <a:tabLst>
                <a:tab pos="627063" algn="l"/>
              </a:tabLst>
            </a:pPr>
            <a:r>
              <a:rPr lang="en-US" sz="2400" dirty="0">
                <a:latin typeface="Georgia" pitchFamily="18" charset="0"/>
              </a:rPr>
              <a:t>One of the important loop optimization is induction variable elimination which actually decreases the total number of instructions as well as speeding up the </a:t>
            </a:r>
            <a:r>
              <a:rPr lang="en-US" sz="2400" dirty="0" smtClean="0">
                <a:latin typeface="Georgia" pitchFamily="18" charset="0"/>
              </a:rPr>
              <a:t>loop.</a:t>
            </a:r>
          </a:p>
          <a:p>
            <a:pPr marL="534988" lvl="1" indent="-442913" algn="just">
              <a:lnSpc>
                <a:spcPct val="125000"/>
              </a:lnSpc>
              <a:spcBef>
                <a:spcPts val="1200"/>
              </a:spcBef>
              <a:buFont typeface="Wingdings" pitchFamily="2" charset="2"/>
              <a:buChar char="Ø"/>
              <a:tabLst>
                <a:tab pos="627063" algn="l"/>
              </a:tabLst>
            </a:pPr>
            <a:r>
              <a:rPr lang="en-US" sz="2400" dirty="0" smtClean="0">
                <a:latin typeface="Georgia" pitchFamily="18" charset="0"/>
              </a:rPr>
              <a:t>A </a:t>
            </a:r>
            <a:r>
              <a:rPr lang="en-US" sz="2400" dirty="0">
                <a:latin typeface="Georgia" pitchFamily="18" charset="0"/>
              </a:rPr>
              <a:t>induction variable is a variable that gets increased or decreased by a fixed amount of every iteration of a </a:t>
            </a:r>
            <a:r>
              <a:rPr lang="en-US" sz="2400" dirty="0" smtClean="0">
                <a:latin typeface="Georgia" pitchFamily="18" charset="0"/>
              </a:rPr>
              <a:t>loop.</a:t>
            </a:r>
          </a:p>
          <a:p>
            <a:pPr marL="534988" lvl="1" indent="-442913" algn="just">
              <a:lnSpc>
                <a:spcPct val="125000"/>
              </a:lnSpc>
              <a:spcBef>
                <a:spcPts val="1200"/>
              </a:spcBef>
              <a:buFont typeface="Wingdings" pitchFamily="2" charset="2"/>
              <a:buChar char="Ø"/>
              <a:tabLst>
                <a:tab pos="627063" algn="l"/>
              </a:tabLst>
            </a:pPr>
            <a:r>
              <a:rPr lang="en-US" sz="2400" dirty="0" smtClean="0">
                <a:latin typeface="Georgia" pitchFamily="18" charset="0"/>
              </a:rPr>
              <a:t>In </a:t>
            </a:r>
            <a:r>
              <a:rPr lang="en-US" sz="2400" dirty="0">
                <a:latin typeface="Georgia" pitchFamily="18" charset="0"/>
              </a:rPr>
              <a:t>the above flow graph, the purpose of variable I is to count from 1 to 20 in the loop and the purpose of T1 is to increment through the array 4 bytes at a time. </a:t>
            </a:r>
            <a:endParaRPr lang="en-US" sz="2400" dirty="0" smtClean="0">
              <a:latin typeface="Georgia" pitchFamily="18" charset="0"/>
            </a:endParaRPr>
          </a:p>
          <a:p>
            <a:pPr marL="534988" lvl="1" indent="-442913" algn="just">
              <a:lnSpc>
                <a:spcPct val="125000"/>
              </a:lnSpc>
              <a:spcBef>
                <a:spcPts val="12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values of I, T1 remain in lock step i.e. for the assignment T1 = 4 * I, variable I has values 1, 2, 3, ….., 20. </a:t>
            </a:r>
            <a:endParaRPr lang="en-US" sz="2400" dirty="0" smtClean="0">
              <a:latin typeface="Georgia" pitchFamily="18" charset="0"/>
            </a:endParaRPr>
          </a:p>
        </p:txBody>
      </p:sp>
    </p:spTree>
    <p:extLst>
      <p:ext uri="{BB962C8B-B14F-4D97-AF65-F5344CB8AC3E}">
        <p14:creationId xmlns:p14="http://schemas.microsoft.com/office/powerpoint/2010/main" val="10912135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Loop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2400657"/>
          </a:xfrm>
          <a:prstGeom prst="rect">
            <a:avLst/>
          </a:prstGeom>
        </p:spPr>
        <p:txBody>
          <a:bodyPr wrap="square">
            <a:spAutoFit/>
          </a:bodyPr>
          <a:lstStyle/>
          <a:p>
            <a:pPr marL="534988" lvl="1" indent="-442913" algn="just">
              <a:lnSpc>
                <a:spcPct val="125000"/>
              </a:lnSpc>
              <a:spcBef>
                <a:spcPts val="1200"/>
              </a:spcBef>
              <a:buFont typeface="Wingdings" pitchFamily="2" charset="2"/>
              <a:buChar char="Ø"/>
              <a:tabLst>
                <a:tab pos="627063" algn="l"/>
              </a:tabLst>
            </a:pPr>
            <a:r>
              <a:rPr lang="en-US" sz="2400" dirty="0" smtClean="0">
                <a:latin typeface="Georgia" pitchFamily="18" charset="0"/>
              </a:rPr>
              <a:t>In </a:t>
            </a:r>
            <a:r>
              <a:rPr lang="en-US" sz="2400" dirty="0">
                <a:latin typeface="Georgia" pitchFamily="18" charset="0"/>
              </a:rPr>
              <a:t>each subsequent loop iteration T1 takes the values 4, 8, …., 80. So we can say that both I and T1 form arithmetic progressions. Here these identifiers I and T1 are called as induction variables. So optimized code after eliminating the induction variables I and T1 is shown below. </a:t>
            </a:r>
          </a:p>
        </p:txBody>
      </p:sp>
    </p:spTree>
    <p:extLst>
      <p:ext uri="{BB962C8B-B14F-4D97-AF65-F5344CB8AC3E}">
        <p14:creationId xmlns:p14="http://schemas.microsoft.com/office/powerpoint/2010/main" val="35273725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Loop Optimization</a:t>
            </a:r>
            <a:endParaRPr lang="en-IN" sz="3200" b="1" i="1" dirty="0">
              <a:solidFill>
                <a:srgbClr val="E60000"/>
              </a:solidFill>
              <a:latin typeface="Bookman Old Style" pitchFamily="18"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908720"/>
            <a:ext cx="5184576"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3493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Loop Optimization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6093976"/>
          </a:xfrm>
          <a:prstGeom prst="rect">
            <a:avLst/>
          </a:prstGeom>
        </p:spPr>
        <p:txBody>
          <a:bodyPr wrap="square">
            <a:spAutoFit/>
          </a:bodyPr>
          <a:lstStyle/>
          <a:p>
            <a:pPr marL="92075" lvl="1" algn="just">
              <a:lnSpc>
                <a:spcPct val="125000"/>
              </a:lnSpc>
              <a:spcBef>
                <a:spcPts val="1200"/>
              </a:spcBef>
              <a:tabLst>
                <a:tab pos="627063" algn="l"/>
              </a:tabLst>
            </a:pPr>
            <a:r>
              <a:rPr lang="en-US" sz="2400" b="1" dirty="0" smtClean="0">
                <a:solidFill>
                  <a:srgbClr val="0070C0"/>
                </a:solidFill>
                <a:latin typeface="Georgia" pitchFamily="18" charset="0"/>
              </a:rPr>
              <a:t>Reduction in Strength- </a:t>
            </a:r>
          </a:p>
          <a:p>
            <a:pPr marL="534988" lvl="1" indent="-442913" algn="just">
              <a:lnSpc>
                <a:spcPct val="125000"/>
              </a:lnSpc>
              <a:spcBef>
                <a:spcPts val="600"/>
              </a:spcBef>
              <a:buFont typeface="Wingdings" pitchFamily="2" charset="2"/>
              <a:buChar char="Ø"/>
              <a:tabLst>
                <a:tab pos="627063" algn="l"/>
              </a:tabLst>
            </a:pPr>
            <a:r>
              <a:rPr lang="en-US" sz="2400" dirty="0">
                <a:latin typeface="Georgia" pitchFamily="18" charset="0"/>
              </a:rPr>
              <a:t>Reduction in strength is the process of replacing the complex operations by simple operations to speed up the processing of the object code.</a:t>
            </a:r>
          </a:p>
          <a:p>
            <a:pPr marL="534988" lvl="1" indent="-442913" algn="just">
              <a:lnSpc>
                <a:spcPct val="125000"/>
              </a:lnSpc>
              <a:spcBef>
                <a:spcPts val="1200"/>
              </a:spcBef>
              <a:buFont typeface="Wingdings" pitchFamily="2" charset="2"/>
              <a:buChar char="Ø"/>
              <a:tabLst>
                <a:tab pos="627063" algn="l"/>
              </a:tabLst>
            </a:pPr>
            <a:r>
              <a:rPr lang="en-US" sz="2400" dirty="0">
                <a:latin typeface="Georgia" pitchFamily="18" charset="0"/>
              </a:rPr>
              <a:t>	For example, consider the above figure for flow graph after code motion. In this code in block, the multiplication statement is given as T1 = 4 * I.</a:t>
            </a:r>
          </a:p>
          <a:p>
            <a:pPr marL="534988" lvl="1" indent="-442913" algn="just">
              <a:lnSpc>
                <a:spcPct val="125000"/>
              </a:lnSpc>
              <a:spcBef>
                <a:spcPts val="1200"/>
              </a:spcBef>
              <a:buFont typeface="Wingdings" pitchFamily="2" charset="2"/>
              <a:buChar char="Ø"/>
              <a:tabLst>
                <a:tab pos="627063" algn="l"/>
              </a:tabLst>
            </a:pPr>
            <a:r>
              <a:rPr lang="en-US" sz="2400" dirty="0">
                <a:latin typeface="Georgia" pitchFamily="18" charset="0"/>
              </a:rPr>
              <a:t>	In above figure, T1 = 4 * I was replaced by a T1 = T1 + 4. This replacement of multiplication statement by addition statement will speed up the object codes if addition takes less time than multiplication. Such a replacement of an operator by a cheaper one is known as Reduction in Strength. </a:t>
            </a:r>
            <a:endParaRPr lang="en-US" sz="2400" dirty="0" smtClean="0">
              <a:latin typeface="Georgia" pitchFamily="18" charset="0"/>
            </a:endParaRPr>
          </a:p>
        </p:txBody>
      </p:sp>
    </p:spTree>
    <p:extLst>
      <p:ext uri="{BB962C8B-B14F-4D97-AF65-F5344CB8AC3E}">
        <p14:creationId xmlns:p14="http://schemas.microsoft.com/office/powerpoint/2010/main" val="1568086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DAG Representation of Basic Block</a:t>
            </a:r>
            <a:endParaRPr lang="en-IN" sz="3200" b="1" i="1" dirty="0">
              <a:solidFill>
                <a:srgbClr val="E60000"/>
              </a:solidFill>
              <a:latin typeface="Bookman Old Style" pitchFamily="18" charset="0"/>
            </a:endParaRPr>
          </a:p>
        </p:txBody>
      </p:sp>
      <p:sp>
        <p:nvSpPr>
          <p:cNvPr id="8" name="Rectangle 7"/>
          <p:cNvSpPr/>
          <p:nvPr/>
        </p:nvSpPr>
        <p:spPr>
          <a:xfrm>
            <a:off x="0" y="822500"/>
            <a:ext cx="9144000" cy="5478423"/>
          </a:xfrm>
          <a:prstGeom prst="rect">
            <a:avLst/>
          </a:prstGeom>
        </p:spPr>
        <p:txBody>
          <a:bodyPr wrap="square">
            <a:spAutoFit/>
          </a:bodyPr>
          <a:lstStyle/>
          <a:p>
            <a:pPr marL="534988" lvl="1" indent="-442913" algn="just">
              <a:lnSpc>
                <a:spcPct val="125000"/>
              </a:lnSpc>
              <a:spcBef>
                <a:spcPts val="600"/>
              </a:spcBef>
              <a:buFont typeface="Wingdings" pitchFamily="2" charset="2"/>
              <a:buChar char="Ø"/>
              <a:tabLst>
                <a:tab pos="627063" algn="l"/>
              </a:tabLst>
            </a:pPr>
            <a:r>
              <a:rPr lang="en-US" sz="2400" dirty="0">
                <a:latin typeface="Georgia" pitchFamily="18" charset="0"/>
              </a:rPr>
              <a:t>Directed Acyclic Graph (DAG) is useful data structures for automatically implementing transformations on each of the basic block.</a:t>
            </a:r>
          </a:p>
          <a:p>
            <a:pPr marL="534988" lvl="1" indent="-442913" algn="just">
              <a:lnSpc>
                <a:spcPct val="125000"/>
              </a:lnSpc>
              <a:spcBef>
                <a:spcPts val="600"/>
              </a:spcBef>
              <a:buFont typeface="Wingdings" pitchFamily="2" charset="2"/>
              <a:buChar char="Ø"/>
              <a:tabLst>
                <a:tab pos="627063" algn="l"/>
              </a:tabLst>
            </a:pPr>
            <a:r>
              <a:rPr lang="en-US" sz="2400" dirty="0" smtClean="0">
                <a:latin typeface="Georgia" pitchFamily="18" charset="0"/>
              </a:rPr>
              <a:t>A </a:t>
            </a:r>
            <a:r>
              <a:rPr lang="en-US" sz="2400" dirty="0">
                <a:latin typeface="Georgia" pitchFamily="18" charset="0"/>
              </a:rPr>
              <a:t>DAG is a directed graph with no cycles which gives a picture of how the value computed by each statement in a basic block is used in subsequent statements in the block.</a:t>
            </a:r>
          </a:p>
          <a:p>
            <a:pPr marL="534988" lvl="1" indent="-442913" algn="just">
              <a:lnSpc>
                <a:spcPct val="125000"/>
              </a:lnSpc>
              <a:spcBef>
                <a:spcPts val="600"/>
              </a:spcBef>
              <a:buFont typeface="Wingdings" pitchFamily="2" charset="2"/>
              <a:buChar char="Ø"/>
              <a:tabLst>
                <a:tab pos="627063" algn="l"/>
              </a:tabLst>
            </a:pPr>
            <a:r>
              <a:rPr lang="en-US" sz="2400" dirty="0" smtClean="0">
                <a:latin typeface="Georgia" pitchFamily="18" charset="0"/>
              </a:rPr>
              <a:t>Constructing </a:t>
            </a:r>
            <a:r>
              <a:rPr lang="en-US" sz="2400" dirty="0">
                <a:latin typeface="Georgia" pitchFamily="18" charset="0"/>
              </a:rPr>
              <a:t>a DAG from three-address statements is a good way of determining common sub expressions within a block, determining which means are used inside the block but evaluated outside the block and determining which statements of the block could have their value used outside the block.</a:t>
            </a:r>
          </a:p>
        </p:txBody>
      </p:sp>
    </p:spTree>
    <p:extLst>
      <p:ext uri="{BB962C8B-B14F-4D97-AF65-F5344CB8AC3E}">
        <p14:creationId xmlns:p14="http://schemas.microsoft.com/office/powerpoint/2010/main" val="13430317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DAG Representation of Basic Block</a:t>
            </a:r>
            <a:endParaRPr lang="en-IN" sz="3200" b="1" i="1" dirty="0">
              <a:solidFill>
                <a:srgbClr val="E60000"/>
              </a:solidFill>
              <a:latin typeface="Bookman Old Style" pitchFamily="18" charset="0"/>
            </a:endParaRPr>
          </a:p>
        </p:txBody>
      </p:sp>
      <p:sp>
        <p:nvSpPr>
          <p:cNvPr id="8" name="Rectangle 7"/>
          <p:cNvSpPr/>
          <p:nvPr/>
        </p:nvSpPr>
        <p:spPr>
          <a:xfrm>
            <a:off x="0" y="822500"/>
            <a:ext cx="9144000" cy="4664803"/>
          </a:xfrm>
          <a:prstGeom prst="rect">
            <a:avLst/>
          </a:prstGeom>
        </p:spPr>
        <p:txBody>
          <a:bodyPr wrap="square">
            <a:spAutoFit/>
          </a:bodyPr>
          <a:lstStyle/>
          <a:p>
            <a:pPr marL="534988" lvl="1" indent="-442913" algn="just">
              <a:lnSpc>
                <a:spcPct val="125000"/>
              </a:lnSpc>
              <a:spcBef>
                <a:spcPts val="600"/>
              </a:spcBef>
              <a:buFont typeface="Wingdings" pitchFamily="2" charset="2"/>
              <a:buChar char="Ø"/>
              <a:tabLst>
                <a:tab pos="627063" algn="l"/>
              </a:tabLst>
            </a:pPr>
            <a:r>
              <a:rPr lang="en-US" sz="2400" dirty="0">
                <a:latin typeface="Georgia" pitchFamily="18" charset="0"/>
              </a:rPr>
              <a:t>A DAG for basic block is a Directed Acyclic Graph with following labels on nodes.</a:t>
            </a:r>
          </a:p>
          <a:p>
            <a:pPr marL="985838" lvl="1" indent="-450850" algn="just">
              <a:lnSpc>
                <a:spcPct val="125000"/>
              </a:lnSpc>
              <a:spcBef>
                <a:spcPts val="1200"/>
              </a:spcBef>
              <a:tabLst>
                <a:tab pos="627063" algn="l"/>
              </a:tabLst>
            </a:pPr>
            <a:r>
              <a:rPr lang="en-US" sz="2400" dirty="0">
                <a:latin typeface="Georgia" pitchFamily="18" charset="0"/>
              </a:rPr>
              <a:t>1.	Leaves are labeled by unique identifiers, either variable names or constants. The leaves represent initial values of names and we subscript them with 0.</a:t>
            </a:r>
          </a:p>
          <a:p>
            <a:pPr marL="985838" lvl="1" indent="-450850" algn="just">
              <a:lnSpc>
                <a:spcPct val="125000"/>
              </a:lnSpc>
              <a:spcBef>
                <a:spcPts val="1200"/>
              </a:spcBef>
              <a:tabLst>
                <a:tab pos="627063" algn="l"/>
              </a:tabLst>
            </a:pPr>
            <a:r>
              <a:rPr lang="en-US" sz="2400" dirty="0">
                <a:latin typeface="Georgia" pitchFamily="18" charset="0"/>
              </a:rPr>
              <a:t>2.	Interior nodes are labeled by operator symbol.</a:t>
            </a:r>
          </a:p>
          <a:p>
            <a:pPr marL="985838" lvl="1" indent="-450850" algn="just">
              <a:lnSpc>
                <a:spcPct val="125000"/>
              </a:lnSpc>
              <a:spcBef>
                <a:spcPts val="1200"/>
              </a:spcBef>
              <a:tabLst>
                <a:tab pos="627063" algn="l"/>
              </a:tabLst>
            </a:pPr>
            <a:r>
              <a:rPr lang="en-US" sz="2400" dirty="0">
                <a:latin typeface="Georgia" pitchFamily="18" charset="0"/>
              </a:rPr>
              <a:t>3.	Nodes are also optimally given an extra set of identifiers for labels. The identifier is that the interior nodes represent computed values.</a:t>
            </a:r>
          </a:p>
        </p:txBody>
      </p:sp>
    </p:spTree>
    <p:extLst>
      <p:ext uri="{BB962C8B-B14F-4D97-AF65-F5344CB8AC3E}">
        <p14:creationId xmlns:p14="http://schemas.microsoft.com/office/powerpoint/2010/main" val="1612902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DAG Construction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6555641"/>
          </a:xfrm>
          <a:prstGeom prst="rect">
            <a:avLst/>
          </a:prstGeom>
        </p:spPr>
        <p:txBody>
          <a:bodyPr wrap="square">
            <a:spAutoFit/>
          </a:bodyPr>
          <a:lstStyle/>
          <a:p>
            <a:pPr marL="534988" lvl="1" indent="-442913" algn="just">
              <a:lnSpc>
                <a:spcPct val="125000"/>
              </a:lnSpc>
              <a:spcBef>
                <a:spcPts val="1200"/>
              </a:spcBef>
              <a:buFont typeface="Wingdings" pitchFamily="2" charset="2"/>
              <a:buChar char="Ø"/>
              <a:tabLst>
                <a:tab pos="627063" algn="l"/>
              </a:tabLst>
            </a:pPr>
            <a:r>
              <a:rPr lang="en-US" sz="2400" dirty="0">
                <a:latin typeface="Georgia" pitchFamily="18" charset="0"/>
              </a:rPr>
              <a:t>To construct a DAG for a basic block, processing of each statement should be done.</a:t>
            </a:r>
          </a:p>
          <a:p>
            <a:pPr marL="534988" lvl="1" indent="-442913" algn="just">
              <a:lnSpc>
                <a:spcPct val="125000"/>
              </a:lnSpc>
              <a:spcBef>
                <a:spcPts val="1200"/>
              </a:spcBef>
              <a:buFont typeface="Wingdings" pitchFamily="2" charset="2"/>
              <a:buChar char="Ø"/>
              <a:tabLst>
                <a:tab pos="627063" algn="l"/>
              </a:tabLst>
            </a:pPr>
            <a:r>
              <a:rPr lang="en-US" sz="2400" dirty="0" smtClean="0">
                <a:latin typeface="Georgia" pitchFamily="18" charset="0"/>
              </a:rPr>
              <a:t>Suppose </a:t>
            </a:r>
            <a:r>
              <a:rPr lang="en-US" sz="2400" dirty="0">
                <a:latin typeface="Georgia" pitchFamily="18" charset="0"/>
              </a:rPr>
              <a:t>there is a statement A = B * C. </a:t>
            </a:r>
            <a:endParaRPr lang="en-US" sz="2400" dirty="0" smtClean="0">
              <a:latin typeface="Georgia" pitchFamily="18" charset="0"/>
            </a:endParaRPr>
          </a:p>
          <a:p>
            <a:pPr marL="534988" lvl="1" indent="-442913" algn="just">
              <a:lnSpc>
                <a:spcPct val="125000"/>
              </a:lnSpc>
              <a:spcBef>
                <a:spcPts val="1200"/>
              </a:spcBef>
              <a:buFont typeface="Wingdings" pitchFamily="2" charset="2"/>
              <a:buChar char="Ø"/>
              <a:tabLst>
                <a:tab pos="627063" algn="l"/>
              </a:tabLst>
            </a:pPr>
            <a:r>
              <a:rPr lang="en-US" sz="2400" dirty="0" smtClean="0">
                <a:latin typeface="Georgia" pitchFamily="18" charset="0"/>
              </a:rPr>
              <a:t>Scan </a:t>
            </a:r>
            <a:r>
              <a:rPr lang="en-US" sz="2400" dirty="0">
                <a:latin typeface="Georgia" pitchFamily="18" charset="0"/>
              </a:rPr>
              <a:t>for the nodes that represent the current value of C. If they are already evaluated by previous statements of the blocks, then they could be interior nodes or they will be leaves. </a:t>
            </a:r>
            <a:endParaRPr lang="en-US" sz="2400" dirty="0" smtClean="0">
              <a:latin typeface="Georgia" pitchFamily="18" charset="0"/>
            </a:endParaRPr>
          </a:p>
          <a:p>
            <a:pPr marL="534988" lvl="1" indent="-442913" algn="just">
              <a:lnSpc>
                <a:spcPct val="125000"/>
              </a:lnSpc>
              <a:spcBef>
                <a:spcPts val="1200"/>
              </a:spcBef>
              <a:buFont typeface="Wingdings" pitchFamily="2" charset="2"/>
              <a:buChar char="Ø"/>
              <a:tabLst>
                <a:tab pos="627063" algn="l"/>
              </a:tabLst>
            </a:pPr>
            <a:r>
              <a:rPr lang="en-US" sz="2400" dirty="0" smtClean="0">
                <a:latin typeface="Georgia" pitchFamily="18" charset="0"/>
              </a:rPr>
              <a:t>We </a:t>
            </a:r>
            <a:r>
              <a:rPr lang="en-US" sz="2400" dirty="0">
                <a:latin typeface="Georgia" pitchFamily="18" charset="0"/>
              </a:rPr>
              <a:t>create a node *, whose left child will B and right side will C. Then the node * will be represented by node A.</a:t>
            </a:r>
          </a:p>
          <a:p>
            <a:pPr marL="534988" lvl="1" indent="-442913" algn="just">
              <a:lnSpc>
                <a:spcPct val="125000"/>
              </a:lnSpc>
              <a:spcBef>
                <a:spcPts val="1200"/>
              </a:spcBef>
              <a:buFont typeface="Wingdings" pitchFamily="2" charset="2"/>
              <a:buChar char="Ø"/>
              <a:tabLst>
                <a:tab pos="627063" algn="l"/>
              </a:tabLst>
            </a:pPr>
            <a:r>
              <a:rPr lang="en-US" sz="2400" dirty="0" smtClean="0">
                <a:latin typeface="Georgia" pitchFamily="18" charset="0"/>
              </a:rPr>
              <a:t>If </a:t>
            </a:r>
            <a:r>
              <a:rPr lang="en-US" sz="2400" dirty="0">
                <a:latin typeface="Georgia" pitchFamily="18" charset="0"/>
              </a:rPr>
              <a:t>a node already exists which represents same value B * C, the nodes are not added to the DAG</a:t>
            </a:r>
            <a:r>
              <a:rPr lang="en-US" sz="2400" dirty="0" smtClean="0">
                <a:latin typeface="Georgia" pitchFamily="18" charset="0"/>
              </a:rPr>
              <a:t>.                 *</a:t>
            </a:r>
          </a:p>
          <a:p>
            <a:pPr marL="534988" lvl="1" indent="-442913" algn="just">
              <a:lnSpc>
                <a:spcPct val="125000"/>
              </a:lnSpc>
              <a:spcBef>
                <a:spcPts val="1200"/>
              </a:spcBef>
              <a:buFont typeface="Wingdings" pitchFamily="2" charset="2"/>
              <a:buChar char="Ø"/>
              <a:tabLst>
                <a:tab pos="627063" algn="l"/>
              </a:tabLst>
            </a:pPr>
            <a:endParaRPr lang="en-US" sz="2400" dirty="0">
              <a:latin typeface="Georgia" pitchFamily="18" charset="0"/>
            </a:endParaRPr>
          </a:p>
          <a:p>
            <a:pPr marL="3292475" lvl="8" algn="just">
              <a:lnSpc>
                <a:spcPct val="125000"/>
              </a:lnSpc>
              <a:spcBef>
                <a:spcPts val="1200"/>
              </a:spcBef>
              <a:tabLst>
                <a:tab pos="627063" algn="l"/>
              </a:tabLst>
            </a:pPr>
            <a:r>
              <a:rPr lang="en-US" sz="2400" dirty="0" smtClean="0">
                <a:latin typeface="Georgia" pitchFamily="18" charset="0"/>
              </a:rPr>
              <a:t>			B              C</a:t>
            </a:r>
            <a:endParaRPr lang="en-US" sz="2400" dirty="0">
              <a:latin typeface="Georgia" pitchFamily="18" charset="0"/>
            </a:endParaRPr>
          </a:p>
        </p:txBody>
      </p:sp>
      <p:cxnSp>
        <p:nvCxnSpPr>
          <p:cNvPr id="4" name="Straight Connector 3"/>
          <p:cNvCxnSpPr/>
          <p:nvPr/>
        </p:nvCxnSpPr>
        <p:spPr>
          <a:xfrm flipH="1">
            <a:off x="5724128" y="5877272"/>
            <a:ext cx="576064" cy="980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00192" y="5877272"/>
            <a:ext cx="576064" cy="9807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1671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DAG Construction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6049798"/>
          </a:xfrm>
          <a:prstGeom prst="rect">
            <a:avLst/>
          </a:prstGeom>
        </p:spPr>
        <p:txBody>
          <a:bodyPr wrap="square">
            <a:spAutoFit/>
          </a:bodyPr>
          <a:lstStyle/>
          <a:p>
            <a:pPr marL="92075" lvl="1" algn="just">
              <a:lnSpc>
                <a:spcPct val="125000"/>
              </a:lnSpc>
              <a:spcBef>
                <a:spcPts val="1200"/>
              </a:spcBef>
              <a:tabLst>
                <a:tab pos="627063" algn="l"/>
              </a:tabLst>
            </a:pPr>
            <a:r>
              <a:rPr lang="en-US" sz="2400" dirty="0">
                <a:solidFill>
                  <a:srgbClr val="0070C0"/>
                </a:solidFill>
                <a:latin typeface="Georgia" pitchFamily="18" charset="0"/>
              </a:rPr>
              <a:t>Algorithm</a:t>
            </a:r>
            <a:r>
              <a:rPr lang="en-US" sz="2400" dirty="0">
                <a:latin typeface="Georgia" pitchFamily="18" charset="0"/>
              </a:rPr>
              <a:t>- Constructing a DAG</a:t>
            </a:r>
          </a:p>
          <a:p>
            <a:pPr marL="92075" lvl="1" algn="just">
              <a:lnSpc>
                <a:spcPct val="125000"/>
              </a:lnSpc>
              <a:spcBef>
                <a:spcPts val="1200"/>
              </a:spcBef>
              <a:tabLst>
                <a:tab pos="627063" algn="l"/>
              </a:tabLst>
            </a:pPr>
            <a:r>
              <a:rPr lang="en-US" sz="2400" dirty="0">
                <a:solidFill>
                  <a:srgbClr val="0070C0"/>
                </a:solidFill>
                <a:latin typeface="Georgia" pitchFamily="18" charset="0"/>
              </a:rPr>
              <a:t>Input</a:t>
            </a:r>
            <a:r>
              <a:rPr lang="en-US" sz="2400" dirty="0">
                <a:latin typeface="Georgia" pitchFamily="18" charset="0"/>
              </a:rPr>
              <a:t>- A basic block</a:t>
            </a:r>
          </a:p>
          <a:p>
            <a:pPr marL="92075" lvl="1" algn="just">
              <a:lnSpc>
                <a:spcPct val="125000"/>
              </a:lnSpc>
              <a:spcBef>
                <a:spcPts val="1200"/>
              </a:spcBef>
              <a:tabLst>
                <a:tab pos="627063" algn="l"/>
              </a:tabLst>
            </a:pPr>
            <a:r>
              <a:rPr lang="en-US" sz="2400" dirty="0">
                <a:solidFill>
                  <a:srgbClr val="0070C0"/>
                </a:solidFill>
                <a:latin typeface="Georgia" pitchFamily="18" charset="0"/>
              </a:rPr>
              <a:t>Output</a:t>
            </a:r>
            <a:r>
              <a:rPr lang="en-US" sz="2400" dirty="0">
                <a:latin typeface="Georgia" pitchFamily="18" charset="0"/>
              </a:rPr>
              <a:t>- A DAG for the basic block containing the following information.</a:t>
            </a:r>
          </a:p>
          <a:p>
            <a:pPr marL="893763" lvl="1" indent="-441325" algn="just">
              <a:lnSpc>
                <a:spcPct val="125000"/>
              </a:lnSpc>
              <a:spcBef>
                <a:spcPts val="1200"/>
              </a:spcBef>
              <a:tabLst>
                <a:tab pos="627063" algn="l"/>
              </a:tabLst>
            </a:pPr>
            <a:r>
              <a:rPr lang="en-US" sz="2400" dirty="0">
                <a:latin typeface="Georgia" pitchFamily="18" charset="0"/>
              </a:rPr>
              <a:t>1.	A label for each node. An operator for the interior nodes and identifiers for the leaves.</a:t>
            </a:r>
          </a:p>
          <a:p>
            <a:pPr marL="893763" lvl="1" indent="-441325" algn="just">
              <a:lnSpc>
                <a:spcPct val="125000"/>
              </a:lnSpc>
              <a:spcBef>
                <a:spcPts val="1200"/>
              </a:spcBef>
              <a:tabLst>
                <a:tab pos="627063" algn="l"/>
              </a:tabLst>
            </a:pPr>
            <a:r>
              <a:rPr lang="en-US" sz="2400" dirty="0">
                <a:latin typeface="Georgia" pitchFamily="18" charset="0"/>
              </a:rPr>
              <a:t>2.	For each node a list of attached identifiers (constants not permitted here)</a:t>
            </a:r>
          </a:p>
          <a:p>
            <a:pPr marL="92075" lvl="1" algn="just">
              <a:lnSpc>
                <a:spcPct val="125000"/>
              </a:lnSpc>
              <a:spcBef>
                <a:spcPts val="1200"/>
              </a:spcBef>
              <a:tabLst>
                <a:tab pos="627063" algn="l"/>
              </a:tabLst>
            </a:pPr>
            <a:r>
              <a:rPr lang="en-US" sz="2400" dirty="0">
                <a:solidFill>
                  <a:srgbClr val="0070C0"/>
                </a:solidFill>
                <a:latin typeface="Georgia" pitchFamily="18" charset="0"/>
              </a:rPr>
              <a:t>Method</a:t>
            </a:r>
            <a:r>
              <a:rPr lang="en-US" sz="2400" dirty="0">
                <a:latin typeface="Georgia" pitchFamily="18" charset="0"/>
              </a:rPr>
              <a:t>- The DAG construction process is to do the following steps (1) to (3) for each statement of the block</a:t>
            </a:r>
          </a:p>
          <a:p>
            <a:pPr marL="92075" lvl="1" algn="just">
              <a:lnSpc>
                <a:spcPct val="125000"/>
              </a:lnSpc>
              <a:spcBef>
                <a:spcPts val="1200"/>
              </a:spcBef>
              <a:tabLst>
                <a:tab pos="627063" algn="l"/>
              </a:tabLst>
            </a:pPr>
            <a:r>
              <a:rPr lang="en-US" sz="2400" dirty="0">
                <a:latin typeface="Georgia" pitchFamily="18" charset="0"/>
              </a:rPr>
              <a:t>	</a:t>
            </a:r>
          </a:p>
        </p:txBody>
      </p:sp>
    </p:spTree>
    <p:extLst>
      <p:ext uri="{BB962C8B-B14F-4D97-AF65-F5344CB8AC3E}">
        <p14:creationId xmlns:p14="http://schemas.microsoft.com/office/powerpoint/2010/main" val="1696060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DAG Construction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6247864"/>
          </a:xfrm>
          <a:prstGeom prst="rect">
            <a:avLst/>
          </a:prstGeom>
        </p:spPr>
        <p:txBody>
          <a:bodyPr wrap="square">
            <a:spAutoFit/>
          </a:bodyPr>
          <a:lstStyle/>
          <a:p>
            <a:pPr marL="92075" lvl="1" algn="just">
              <a:lnSpc>
                <a:spcPct val="125000"/>
              </a:lnSpc>
              <a:spcBef>
                <a:spcPts val="1200"/>
              </a:spcBef>
              <a:tabLst>
                <a:tab pos="627063" algn="l"/>
              </a:tabLst>
            </a:pPr>
            <a:r>
              <a:rPr lang="en-US" sz="2400" dirty="0" smtClean="0">
                <a:latin typeface="Georgia" pitchFamily="18" charset="0"/>
              </a:rPr>
              <a:t>Suppose </a:t>
            </a:r>
            <a:r>
              <a:rPr lang="en-US" sz="2400" dirty="0">
                <a:latin typeface="Georgia" pitchFamily="18" charset="0"/>
              </a:rPr>
              <a:t>the current three address statement is a </a:t>
            </a:r>
            <a:r>
              <a:rPr lang="en-US" sz="2400" dirty="0" err="1">
                <a:latin typeface="Georgia" pitchFamily="18" charset="0"/>
              </a:rPr>
              <a:t>A</a:t>
            </a:r>
            <a:r>
              <a:rPr lang="en-US" sz="2400" dirty="0">
                <a:latin typeface="Georgia" pitchFamily="18" charset="0"/>
              </a:rPr>
              <a:t> = B op C; we do the following </a:t>
            </a:r>
            <a:r>
              <a:rPr lang="en-US" sz="2400" dirty="0" smtClean="0">
                <a:latin typeface="Georgia" pitchFamily="18" charset="0"/>
              </a:rPr>
              <a:t>steps</a:t>
            </a:r>
          </a:p>
          <a:p>
            <a:pPr marL="893763" lvl="1" indent="-441325" algn="just">
              <a:lnSpc>
                <a:spcPct val="125000"/>
              </a:lnSpc>
              <a:spcBef>
                <a:spcPts val="1200"/>
              </a:spcBef>
              <a:tabLst>
                <a:tab pos="627063" algn="l"/>
              </a:tabLst>
            </a:pPr>
            <a:r>
              <a:rPr lang="en-US" sz="2400" dirty="0">
                <a:latin typeface="Georgia" pitchFamily="18" charset="0"/>
              </a:rPr>
              <a:t>1.	If NODE(B) is undefined, create a leaf labeled B and let NODE(B) be this node. In case if NODE(C) is undefined, create a leaf labeled C and let NODE(C) be that node.</a:t>
            </a:r>
          </a:p>
          <a:p>
            <a:pPr marL="893763" lvl="1" indent="-441325" algn="just">
              <a:lnSpc>
                <a:spcPct val="125000"/>
              </a:lnSpc>
              <a:spcBef>
                <a:spcPts val="1200"/>
              </a:spcBef>
              <a:tabLst>
                <a:tab pos="627063" algn="l"/>
              </a:tabLst>
            </a:pPr>
            <a:r>
              <a:rPr lang="en-US" sz="2400" dirty="0">
                <a:latin typeface="Georgia" pitchFamily="18" charset="0"/>
              </a:rPr>
              <a:t>2.	Determine whether there is any node labeled ‘op’ whose left child is NODE(B) and whose right child is NODE(C). If the node ‘op’ is not present, then a new node is created whose leaf nodes are NODE(B) and NODE(C)</a:t>
            </a:r>
          </a:p>
          <a:p>
            <a:pPr marL="893763" lvl="1" indent="-441325" algn="just">
              <a:lnSpc>
                <a:spcPct val="125000"/>
              </a:lnSpc>
              <a:spcBef>
                <a:spcPts val="1200"/>
              </a:spcBef>
              <a:tabLst>
                <a:tab pos="627063" algn="l"/>
              </a:tabLst>
            </a:pPr>
            <a:r>
              <a:rPr lang="en-US" sz="2400" dirty="0">
                <a:latin typeface="Georgia" pitchFamily="18" charset="0"/>
              </a:rPr>
              <a:t>3.	Set the NODE(A) to the NODE(op) and delete A from the attached identifiers.</a:t>
            </a:r>
          </a:p>
          <a:p>
            <a:pPr marL="92075" lvl="1" algn="just">
              <a:lnSpc>
                <a:spcPct val="125000"/>
              </a:lnSpc>
              <a:spcBef>
                <a:spcPts val="1200"/>
              </a:spcBef>
              <a:tabLst>
                <a:tab pos="627063" algn="l"/>
              </a:tabLst>
            </a:pPr>
            <a:endParaRPr lang="en-US" sz="2400" dirty="0">
              <a:latin typeface="Georgia" pitchFamily="18" charset="0"/>
            </a:endParaRPr>
          </a:p>
        </p:txBody>
      </p:sp>
    </p:spTree>
    <p:extLst>
      <p:ext uri="{BB962C8B-B14F-4D97-AF65-F5344CB8AC3E}">
        <p14:creationId xmlns:p14="http://schemas.microsoft.com/office/powerpoint/2010/main" val="25497966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DAG Construction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3323987"/>
          </a:xfrm>
          <a:prstGeom prst="rect">
            <a:avLst/>
          </a:prstGeom>
        </p:spPr>
        <p:txBody>
          <a:bodyPr wrap="square">
            <a:spAutoFit/>
          </a:bodyPr>
          <a:lstStyle/>
          <a:p>
            <a:pPr marL="92075" lvl="1" algn="just">
              <a:lnSpc>
                <a:spcPct val="125000"/>
              </a:lnSpc>
              <a:spcBef>
                <a:spcPts val="1200"/>
              </a:spcBef>
              <a:tabLst>
                <a:tab pos="627063" algn="l"/>
              </a:tabLst>
            </a:pPr>
            <a:r>
              <a:rPr lang="en-US" sz="2400" dirty="0" smtClean="0">
                <a:latin typeface="Georgia" pitchFamily="18" charset="0"/>
              </a:rPr>
              <a:t>Example 1- </a:t>
            </a:r>
            <a:r>
              <a:rPr lang="en-US" sz="2400" dirty="0">
                <a:latin typeface="Georgia" pitchFamily="18" charset="0"/>
              </a:rPr>
              <a:t>Consider the following three address code for basic </a:t>
            </a:r>
            <a:r>
              <a:rPr lang="en-US" sz="2400" dirty="0" smtClean="0">
                <a:latin typeface="Georgia" pitchFamily="18" charset="0"/>
              </a:rPr>
              <a:t>block </a:t>
            </a:r>
            <a:endParaRPr lang="en-US" sz="2400" dirty="0">
              <a:latin typeface="Georgia" pitchFamily="18" charset="0"/>
            </a:endParaRPr>
          </a:p>
          <a:p>
            <a:pPr marL="92075" lvl="1" algn="just">
              <a:lnSpc>
                <a:spcPct val="125000"/>
              </a:lnSpc>
              <a:spcBef>
                <a:spcPts val="1200"/>
              </a:spcBef>
              <a:tabLst>
                <a:tab pos="627063" algn="l"/>
              </a:tabLst>
            </a:pPr>
            <a:r>
              <a:rPr lang="en-US" sz="2400" dirty="0">
                <a:latin typeface="Georgia" pitchFamily="18" charset="0"/>
              </a:rPr>
              <a:t>		T1 = A + B</a:t>
            </a:r>
            <a:r>
              <a:rPr lang="en-US" sz="2400" dirty="0" smtClean="0">
                <a:latin typeface="Georgia" pitchFamily="18" charset="0"/>
              </a:rPr>
              <a:t>;			T2 </a:t>
            </a:r>
            <a:r>
              <a:rPr lang="en-US" sz="2400" dirty="0">
                <a:latin typeface="Georgia" pitchFamily="18" charset="0"/>
              </a:rPr>
              <a:t>= C + D;</a:t>
            </a:r>
          </a:p>
          <a:p>
            <a:pPr marL="92075" lvl="1" algn="just">
              <a:lnSpc>
                <a:spcPct val="125000"/>
              </a:lnSpc>
              <a:spcBef>
                <a:spcPts val="1200"/>
              </a:spcBef>
              <a:tabLst>
                <a:tab pos="627063" algn="l"/>
              </a:tabLst>
            </a:pPr>
            <a:r>
              <a:rPr lang="en-US" sz="2400" dirty="0">
                <a:latin typeface="Georgia" pitchFamily="18" charset="0"/>
              </a:rPr>
              <a:t>		T3 = E – T2</a:t>
            </a:r>
            <a:r>
              <a:rPr lang="en-US" sz="2400" dirty="0" smtClean="0">
                <a:latin typeface="Georgia" pitchFamily="18" charset="0"/>
              </a:rPr>
              <a:t>;			T4 </a:t>
            </a:r>
            <a:r>
              <a:rPr lang="en-US" sz="2400" dirty="0">
                <a:latin typeface="Georgia" pitchFamily="18" charset="0"/>
              </a:rPr>
              <a:t>= T1 – T3;</a:t>
            </a:r>
          </a:p>
          <a:p>
            <a:pPr marL="92075" lvl="1" algn="just">
              <a:lnSpc>
                <a:spcPct val="125000"/>
              </a:lnSpc>
              <a:spcBef>
                <a:spcPts val="1200"/>
              </a:spcBef>
              <a:tabLst>
                <a:tab pos="627063" algn="l"/>
              </a:tabLst>
            </a:pPr>
            <a:r>
              <a:rPr lang="en-US" sz="2400" dirty="0" smtClean="0">
                <a:latin typeface="Georgia" pitchFamily="18" charset="0"/>
              </a:rPr>
              <a:t>Solution- The </a:t>
            </a:r>
            <a:r>
              <a:rPr lang="en-US" sz="2400" dirty="0">
                <a:latin typeface="Georgia" pitchFamily="18" charset="0"/>
              </a:rPr>
              <a:t>DAG representation for above three address code (basic block) is a follows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6713" y="4171603"/>
            <a:ext cx="4041551" cy="249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96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Shift – Reduce Parsing</a:t>
            </a:r>
            <a:endParaRPr lang="en-IN" sz="3200" b="1" i="1" dirty="0">
              <a:solidFill>
                <a:srgbClr val="E60000"/>
              </a:solidFill>
              <a:latin typeface="Bookman Old Style" pitchFamily="18" charset="0"/>
            </a:endParaRPr>
          </a:p>
        </p:txBody>
      </p:sp>
      <p:sp>
        <p:nvSpPr>
          <p:cNvPr id="8" name="Rectangle 7"/>
          <p:cNvSpPr/>
          <p:nvPr/>
        </p:nvSpPr>
        <p:spPr>
          <a:xfrm>
            <a:off x="0" y="764704"/>
            <a:ext cx="9144000" cy="5895909"/>
          </a:xfrm>
          <a:prstGeom prst="rect">
            <a:avLst/>
          </a:prstGeom>
        </p:spPr>
        <p:txBody>
          <a:bodyPr wrap="square">
            <a:spAutoFit/>
          </a:bodyPr>
          <a:lstStyle/>
          <a:p>
            <a:pPr marL="719138" indent="-455613" algn="just">
              <a:lnSpc>
                <a:spcPct val="125000"/>
              </a:lnSpc>
              <a:spcBef>
                <a:spcPts val="1200"/>
              </a:spcBef>
              <a:buFont typeface="Wingdings" pitchFamily="2" charset="2"/>
              <a:buChar char="Ø"/>
            </a:pPr>
            <a:r>
              <a:rPr lang="en-US" sz="2400" dirty="0">
                <a:latin typeface="Georgia" pitchFamily="18" charset="0"/>
              </a:rPr>
              <a:t>For example- Consider the grammar</a:t>
            </a:r>
          </a:p>
          <a:p>
            <a:pPr marL="1177925" lvl="2" algn="just">
              <a:lnSpc>
                <a:spcPct val="125000"/>
              </a:lnSpc>
              <a:spcBef>
                <a:spcPts val="1200"/>
              </a:spcBef>
            </a:pPr>
            <a:r>
              <a:rPr lang="en-US" sz="2400" dirty="0">
                <a:latin typeface="Georgia" pitchFamily="18" charset="0"/>
              </a:rPr>
              <a:t>	S </a:t>
            </a:r>
            <a:r>
              <a:rPr lang="en-US" sz="2400" dirty="0" smtClean="0">
                <a:latin typeface="Georgia" pitchFamily="18" charset="0"/>
                <a:sym typeface="Symbol"/>
              </a:rPr>
              <a:t></a:t>
            </a:r>
            <a:r>
              <a:rPr lang="en-US" sz="2400" dirty="0" smtClean="0">
                <a:latin typeface="Georgia" pitchFamily="18" charset="0"/>
              </a:rPr>
              <a:t> </a:t>
            </a:r>
            <a:r>
              <a:rPr lang="en-US" sz="2400" dirty="0" err="1">
                <a:latin typeface="Georgia" pitchFamily="18" charset="0"/>
              </a:rPr>
              <a:t>aAcBe</a:t>
            </a:r>
            <a:endParaRPr lang="en-US" sz="2400" dirty="0">
              <a:latin typeface="Georgia" pitchFamily="18" charset="0"/>
            </a:endParaRPr>
          </a:p>
          <a:p>
            <a:pPr marL="1177925" lvl="2" algn="just">
              <a:lnSpc>
                <a:spcPct val="125000"/>
              </a:lnSpc>
              <a:spcBef>
                <a:spcPts val="1200"/>
              </a:spcBef>
            </a:pPr>
            <a:r>
              <a:rPr lang="en-US" sz="2400" dirty="0">
                <a:latin typeface="Georgia" pitchFamily="18" charset="0"/>
              </a:rPr>
              <a:t>	A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t>
            </a:r>
            <a:r>
              <a:rPr lang="en-US" sz="2400" dirty="0">
                <a:latin typeface="Georgia" pitchFamily="18" charset="0"/>
              </a:rPr>
              <a:t>/b</a:t>
            </a:r>
          </a:p>
          <a:p>
            <a:pPr marL="1177925" lvl="2" algn="just">
              <a:lnSpc>
                <a:spcPct val="125000"/>
              </a:lnSpc>
              <a:spcBef>
                <a:spcPts val="1200"/>
              </a:spcBef>
            </a:pPr>
            <a:r>
              <a:rPr lang="en-US" sz="2400" dirty="0">
                <a:latin typeface="Georgia" pitchFamily="18" charset="0"/>
              </a:rPr>
              <a:t>	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d		and the string </a:t>
            </a:r>
            <a:r>
              <a:rPr lang="en-US" sz="2400" dirty="0" err="1">
                <a:latin typeface="Georgia" pitchFamily="18" charset="0"/>
              </a:rPr>
              <a:t>abbcde</a:t>
            </a:r>
            <a:endParaRPr lang="en-US" sz="2400" dirty="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Here </a:t>
            </a:r>
            <a:r>
              <a:rPr lang="en-US" sz="2400" dirty="0">
                <a:latin typeface="Georgia" pitchFamily="18" charset="0"/>
              </a:rPr>
              <a:t>we want to reduce the string “</a:t>
            </a:r>
            <a:r>
              <a:rPr lang="en-US" sz="2400" dirty="0" err="1">
                <a:latin typeface="Georgia" pitchFamily="18" charset="0"/>
              </a:rPr>
              <a:t>abbcde</a:t>
            </a:r>
            <a:r>
              <a:rPr lang="en-US" sz="2400" dirty="0">
                <a:latin typeface="Georgia" pitchFamily="18" charset="0"/>
              </a:rPr>
              <a:t>” to start symbol S. We scan </a:t>
            </a:r>
            <a:r>
              <a:rPr lang="en-US" sz="2400" dirty="0" err="1">
                <a:latin typeface="Georgia" pitchFamily="18" charset="0"/>
              </a:rPr>
              <a:t>abbcde</a:t>
            </a:r>
            <a:r>
              <a:rPr lang="en-US" sz="2400" dirty="0">
                <a:latin typeface="Georgia" pitchFamily="18" charset="0"/>
              </a:rPr>
              <a:t> looking for substrings that match right side of some production.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substring b and d are those substrings that match RHS of the production, so they select the leftmost b and replace it by A, the left side of the production A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b. Here we obtain string </a:t>
            </a:r>
            <a:r>
              <a:rPr lang="en-US" sz="2400" dirty="0" err="1">
                <a:latin typeface="Georgia" pitchFamily="18" charset="0"/>
              </a:rPr>
              <a:t>aAbcde</a:t>
            </a:r>
            <a:endParaRPr lang="en-US" sz="2400" dirty="0">
              <a:latin typeface="Georgia" pitchFamily="18" charset="0"/>
            </a:endParaRPr>
          </a:p>
        </p:txBody>
      </p:sp>
    </p:spTree>
    <p:extLst>
      <p:ext uri="{BB962C8B-B14F-4D97-AF65-F5344CB8AC3E}">
        <p14:creationId xmlns:p14="http://schemas.microsoft.com/office/powerpoint/2010/main" val="34221549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DAG Construction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5478423"/>
          </a:xfrm>
          <a:prstGeom prst="rect">
            <a:avLst/>
          </a:prstGeom>
        </p:spPr>
        <p:txBody>
          <a:bodyPr wrap="square">
            <a:spAutoFit/>
          </a:bodyPr>
          <a:lstStyle/>
          <a:p>
            <a:pPr marL="92075" lvl="1" algn="just">
              <a:lnSpc>
                <a:spcPct val="125000"/>
              </a:lnSpc>
              <a:spcBef>
                <a:spcPts val="1200"/>
              </a:spcBef>
              <a:tabLst>
                <a:tab pos="627063" algn="l"/>
              </a:tabLst>
            </a:pPr>
            <a:r>
              <a:rPr lang="en-US" sz="2400" b="1" dirty="0" smtClean="0">
                <a:latin typeface="Georgia" pitchFamily="18" charset="0"/>
              </a:rPr>
              <a:t>Home work- </a:t>
            </a:r>
          </a:p>
          <a:p>
            <a:pPr marL="92075" lvl="1" algn="just">
              <a:lnSpc>
                <a:spcPct val="125000"/>
              </a:lnSpc>
              <a:spcBef>
                <a:spcPts val="1200"/>
              </a:spcBef>
              <a:tabLst>
                <a:tab pos="627063" algn="l"/>
              </a:tabLst>
            </a:pPr>
            <a:r>
              <a:rPr lang="en-US" sz="2400" b="1" dirty="0" smtClean="0">
                <a:latin typeface="Georgia" pitchFamily="18" charset="0"/>
              </a:rPr>
              <a:t>1) </a:t>
            </a:r>
            <a:r>
              <a:rPr lang="en-US" sz="2400" dirty="0" smtClean="0">
                <a:latin typeface="Georgia" pitchFamily="18" charset="0"/>
              </a:rPr>
              <a:t>Construct </a:t>
            </a:r>
            <a:r>
              <a:rPr lang="en-US" sz="2400" dirty="0">
                <a:latin typeface="Georgia" pitchFamily="18" charset="0"/>
              </a:rPr>
              <a:t>the DAG for the following basic blocks</a:t>
            </a:r>
          </a:p>
          <a:p>
            <a:pPr marL="92075" lvl="1" algn="just">
              <a:lnSpc>
                <a:spcPct val="125000"/>
              </a:lnSpc>
              <a:spcBef>
                <a:spcPts val="1200"/>
              </a:spcBef>
              <a:tabLst>
                <a:tab pos="627063" algn="l"/>
              </a:tabLst>
            </a:pPr>
            <a:r>
              <a:rPr lang="en-US" sz="2400" dirty="0" smtClean="0">
                <a:latin typeface="Georgia" pitchFamily="18" charset="0"/>
              </a:rPr>
              <a:t>		D </a:t>
            </a:r>
            <a:r>
              <a:rPr lang="en-US" sz="2400" dirty="0">
                <a:latin typeface="Georgia" pitchFamily="18" charset="0"/>
              </a:rPr>
              <a:t>= B – C</a:t>
            </a:r>
            <a:r>
              <a:rPr lang="en-US" sz="2400" dirty="0" smtClean="0">
                <a:latin typeface="Georgia" pitchFamily="18" charset="0"/>
              </a:rPr>
              <a:t>;			</a:t>
            </a:r>
            <a:r>
              <a:rPr lang="en-US" sz="2400" dirty="0">
                <a:latin typeface="Georgia" pitchFamily="18" charset="0"/>
              </a:rPr>
              <a:t>	E = A + B;</a:t>
            </a:r>
          </a:p>
          <a:p>
            <a:pPr marL="92075" lvl="1" algn="just">
              <a:lnSpc>
                <a:spcPct val="125000"/>
              </a:lnSpc>
              <a:spcBef>
                <a:spcPts val="1200"/>
              </a:spcBef>
              <a:tabLst>
                <a:tab pos="627063" algn="l"/>
              </a:tabLst>
            </a:pPr>
            <a:r>
              <a:rPr lang="en-US" sz="2400" dirty="0">
                <a:latin typeface="Georgia" pitchFamily="18" charset="0"/>
              </a:rPr>
              <a:t>	</a:t>
            </a:r>
            <a:r>
              <a:rPr lang="en-US" sz="2400" dirty="0" smtClean="0">
                <a:latin typeface="Georgia" pitchFamily="18" charset="0"/>
              </a:rPr>
              <a:t>	B </a:t>
            </a:r>
            <a:r>
              <a:rPr lang="en-US" sz="2400" dirty="0">
                <a:latin typeface="Georgia" pitchFamily="18" charset="0"/>
              </a:rPr>
              <a:t>= B – C</a:t>
            </a:r>
            <a:r>
              <a:rPr lang="en-US" sz="2400" dirty="0" smtClean="0">
                <a:latin typeface="Georgia" pitchFamily="18" charset="0"/>
              </a:rPr>
              <a:t>;				A </a:t>
            </a:r>
            <a:r>
              <a:rPr lang="en-US" sz="2400" dirty="0">
                <a:latin typeface="Georgia" pitchFamily="18" charset="0"/>
              </a:rPr>
              <a:t>= E – D</a:t>
            </a:r>
            <a:r>
              <a:rPr lang="en-US" sz="2400" dirty="0" smtClean="0">
                <a:latin typeface="Georgia" pitchFamily="18" charset="0"/>
              </a:rPr>
              <a:t>;</a:t>
            </a:r>
          </a:p>
          <a:p>
            <a:pPr marL="92075" lvl="1" algn="just">
              <a:lnSpc>
                <a:spcPct val="125000"/>
              </a:lnSpc>
              <a:spcBef>
                <a:spcPts val="1200"/>
              </a:spcBef>
              <a:tabLst>
                <a:tab pos="627063" algn="l"/>
              </a:tabLst>
            </a:pPr>
            <a:endParaRPr lang="en-US" sz="2400" dirty="0">
              <a:latin typeface="Georgia" pitchFamily="18" charset="0"/>
            </a:endParaRPr>
          </a:p>
          <a:p>
            <a:pPr marL="92075" lvl="1" algn="just">
              <a:lnSpc>
                <a:spcPct val="125000"/>
              </a:lnSpc>
              <a:spcBef>
                <a:spcPts val="1200"/>
              </a:spcBef>
              <a:tabLst>
                <a:tab pos="627063" algn="l"/>
              </a:tabLst>
            </a:pPr>
            <a:r>
              <a:rPr lang="en-US" sz="2400" dirty="0" smtClean="0">
                <a:latin typeface="Georgia" pitchFamily="18" charset="0"/>
              </a:rPr>
              <a:t>2) Construct </a:t>
            </a:r>
            <a:r>
              <a:rPr lang="en-US" sz="2400" dirty="0">
                <a:latin typeface="Georgia" pitchFamily="18" charset="0"/>
              </a:rPr>
              <a:t>the DAG for the statement a + b * (a + b) + c + d</a:t>
            </a:r>
          </a:p>
          <a:p>
            <a:pPr marL="92075" lvl="1" algn="just">
              <a:lnSpc>
                <a:spcPct val="125000"/>
              </a:lnSpc>
              <a:spcBef>
                <a:spcPts val="1200"/>
              </a:spcBef>
              <a:tabLst>
                <a:tab pos="627063" algn="l"/>
              </a:tabLst>
            </a:pPr>
            <a:r>
              <a:rPr lang="en-US" sz="2400" dirty="0">
                <a:latin typeface="Georgia" pitchFamily="18" charset="0"/>
              </a:rPr>
              <a:t> 		T1 = a + b</a:t>
            </a:r>
            <a:r>
              <a:rPr lang="en-US" sz="2400" dirty="0" smtClean="0">
                <a:latin typeface="Georgia" pitchFamily="18" charset="0"/>
              </a:rPr>
              <a:t>;				T2 </a:t>
            </a:r>
            <a:r>
              <a:rPr lang="en-US" sz="2400" dirty="0">
                <a:latin typeface="Georgia" pitchFamily="18" charset="0"/>
              </a:rPr>
              <a:t>= b * T1;</a:t>
            </a:r>
          </a:p>
          <a:p>
            <a:pPr marL="92075" lvl="1" algn="just">
              <a:lnSpc>
                <a:spcPct val="125000"/>
              </a:lnSpc>
              <a:spcBef>
                <a:spcPts val="1200"/>
              </a:spcBef>
              <a:tabLst>
                <a:tab pos="627063" algn="l"/>
              </a:tabLst>
            </a:pPr>
            <a:r>
              <a:rPr lang="en-US" sz="2400" dirty="0">
                <a:latin typeface="Georgia" pitchFamily="18" charset="0"/>
              </a:rPr>
              <a:t>		T3 = a + T2</a:t>
            </a:r>
            <a:r>
              <a:rPr lang="en-US" sz="2400" dirty="0" smtClean="0">
                <a:latin typeface="Georgia" pitchFamily="18" charset="0"/>
              </a:rPr>
              <a:t>;				T4 </a:t>
            </a:r>
            <a:r>
              <a:rPr lang="en-US" sz="2400" dirty="0">
                <a:latin typeface="Georgia" pitchFamily="18" charset="0"/>
              </a:rPr>
              <a:t>= T3 + c;</a:t>
            </a:r>
          </a:p>
          <a:p>
            <a:pPr marL="92075" lvl="1" algn="just">
              <a:lnSpc>
                <a:spcPct val="125000"/>
              </a:lnSpc>
              <a:spcBef>
                <a:spcPts val="1200"/>
              </a:spcBef>
              <a:tabLst>
                <a:tab pos="627063" algn="l"/>
              </a:tabLst>
            </a:pPr>
            <a:r>
              <a:rPr lang="en-US" sz="2400" dirty="0">
                <a:latin typeface="Georgia" pitchFamily="18" charset="0"/>
              </a:rPr>
              <a:t>		T5 = T4 + d;</a:t>
            </a:r>
          </a:p>
        </p:txBody>
      </p:sp>
    </p:spTree>
    <p:extLst>
      <p:ext uri="{BB962C8B-B14F-4D97-AF65-F5344CB8AC3E}">
        <p14:creationId xmlns:p14="http://schemas.microsoft.com/office/powerpoint/2010/main" val="37614986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Application of DAG</a:t>
            </a:r>
            <a:endParaRPr lang="en-IN" sz="3200" b="1" i="1" dirty="0">
              <a:solidFill>
                <a:srgbClr val="E60000"/>
              </a:solidFill>
              <a:latin typeface="Bookman Old Style" pitchFamily="18" charset="0"/>
            </a:endParaRPr>
          </a:p>
        </p:txBody>
      </p:sp>
      <p:sp>
        <p:nvSpPr>
          <p:cNvPr id="8" name="Rectangle 7"/>
          <p:cNvSpPr/>
          <p:nvPr/>
        </p:nvSpPr>
        <p:spPr>
          <a:xfrm>
            <a:off x="0" y="822500"/>
            <a:ext cx="9144000" cy="2664255"/>
          </a:xfrm>
          <a:prstGeom prst="rect">
            <a:avLst/>
          </a:prstGeom>
        </p:spPr>
        <p:txBody>
          <a:bodyPr wrap="square">
            <a:spAutoFit/>
          </a:bodyPr>
          <a:lstStyle/>
          <a:p>
            <a:pPr marL="549275" lvl="1" indent="-457200" algn="just">
              <a:lnSpc>
                <a:spcPct val="125000"/>
              </a:lnSpc>
              <a:spcBef>
                <a:spcPts val="1200"/>
              </a:spcBef>
              <a:buFont typeface="+mj-lt"/>
              <a:buAutoNum type="arabicPeriod"/>
              <a:tabLst>
                <a:tab pos="627063" algn="l"/>
              </a:tabLst>
            </a:pPr>
            <a:r>
              <a:rPr lang="en-US" sz="2400" dirty="0" smtClean="0">
                <a:latin typeface="Georgia" pitchFamily="18" charset="0"/>
              </a:rPr>
              <a:t>We </a:t>
            </a:r>
            <a:r>
              <a:rPr lang="en-US" sz="2400" dirty="0">
                <a:latin typeface="Georgia" pitchFamily="18" charset="0"/>
              </a:rPr>
              <a:t>can automatically detect the common sub-expression</a:t>
            </a:r>
          </a:p>
          <a:p>
            <a:pPr marL="549275" lvl="1" indent="-457200" algn="just">
              <a:lnSpc>
                <a:spcPct val="125000"/>
              </a:lnSpc>
              <a:spcBef>
                <a:spcPts val="1200"/>
              </a:spcBef>
              <a:buFont typeface="+mj-lt"/>
              <a:buAutoNum type="arabicPeriod"/>
              <a:tabLst>
                <a:tab pos="627063" algn="l"/>
              </a:tabLst>
            </a:pPr>
            <a:r>
              <a:rPr lang="en-US" sz="2400" dirty="0" smtClean="0">
                <a:latin typeface="Georgia" pitchFamily="18" charset="0"/>
              </a:rPr>
              <a:t>We </a:t>
            </a:r>
            <a:r>
              <a:rPr lang="en-US" sz="2400" dirty="0">
                <a:latin typeface="Georgia" pitchFamily="18" charset="0"/>
              </a:rPr>
              <a:t>can determine which identifiers have their values used in the block they are exactly those for which a leaf is created.</a:t>
            </a:r>
          </a:p>
          <a:p>
            <a:pPr marL="549275" lvl="1" indent="-457200" algn="just">
              <a:lnSpc>
                <a:spcPct val="125000"/>
              </a:lnSpc>
              <a:spcBef>
                <a:spcPts val="1200"/>
              </a:spcBef>
              <a:buFont typeface="+mj-lt"/>
              <a:buAutoNum type="arabicPeriod"/>
              <a:tabLst>
                <a:tab pos="627063" algn="l"/>
              </a:tabLst>
            </a:pPr>
            <a:r>
              <a:rPr lang="en-US" sz="2400" dirty="0" smtClean="0">
                <a:latin typeface="Georgia" pitchFamily="18" charset="0"/>
              </a:rPr>
              <a:t>We </a:t>
            </a:r>
            <a:r>
              <a:rPr lang="en-US" sz="2400" dirty="0">
                <a:latin typeface="Georgia" pitchFamily="18" charset="0"/>
              </a:rPr>
              <a:t>can determine which statements compute values that could be used outside the block.</a:t>
            </a:r>
          </a:p>
        </p:txBody>
      </p:sp>
    </p:spTree>
    <p:extLst>
      <p:ext uri="{BB962C8B-B14F-4D97-AF65-F5344CB8AC3E}">
        <p14:creationId xmlns:p14="http://schemas.microsoft.com/office/powerpoint/2010/main" val="19107962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Generation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4247317"/>
          </a:xfrm>
          <a:prstGeom prst="rect">
            <a:avLst/>
          </a:prstGeom>
        </p:spPr>
        <p:txBody>
          <a:bodyPr wrap="square">
            <a:spAutoFit/>
          </a:bodyPr>
          <a:lstStyle/>
          <a:p>
            <a:pPr marL="549275" lvl="1" indent="-457200" algn="just">
              <a:lnSpc>
                <a:spcPct val="125000"/>
              </a:lnSpc>
              <a:spcBef>
                <a:spcPts val="1200"/>
              </a:spcBef>
              <a:buFont typeface="Wingdings" pitchFamily="2" charset="2"/>
              <a:buChar char="Ø"/>
              <a:tabLst>
                <a:tab pos="627063" algn="l"/>
              </a:tabLst>
            </a:pPr>
            <a:r>
              <a:rPr lang="en-US" sz="2400" dirty="0">
                <a:latin typeface="Georgia" pitchFamily="18" charset="0"/>
              </a:rPr>
              <a:t>It is the last phase of compilation. </a:t>
            </a:r>
            <a:endParaRPr lang="en-US" sz="2400" dirty="0" smtClean="0">
              <a:latin typeface="Georgia" pitchFamily="18" charset="0"/>
            </a:endParaRPr>
          </a:p>
          <a:p>
            <a:pPr marL="549275" lvl="1" indent="-457200" algn="just">
              <a:lnSpc>
                <a:spcPct val="125000"/>
              </a:lnSpc>
              <a:spcBef>
                <a:spcPts val="1200"/>
              </a:spcBef>
              <a:buFont typeface="Wingdings" pitchFamily="2" charset="2"/>
              <a:buChar char="Ø"/>
              <a:tabLst>
                <a:tab pos="627063" algn="l"/>
              </a:tabLst>
            </a:pPr>
            <a:r>
              <a:rPr lang="en-US" sz="2400" dirty="0" smtClean="0">
                <a:latin typeface="Georgia" pitchFamily="18" charset="0"/>
              </a:rPr>
              <a:t>It </a:t>
            </a:r>
            <a:r>
              <a:rPr lang="en-US" sz="2400" dirty="0">
                <a:latin typeface="Georgia" pitchFamily="18" charset="0"/>
              </a:rPr>
              <a:t>is machine dependent phase so it is impossible to generate a good code without knowing the details of the particular machine for which compiler generates the code.</a:t>
            </a:r>
          </a:p>
          <a:p>
            <a:pPr marL="549275" lvl="1" indent="-457200" algn="just">
              <a:lnSpc>
                <a:spcPct val="125000"/>
              </a:lnSpc>
              <a:spcBef>
                <a:spcPts val="1200"/>
              </a:spcBef>
              <a:buFont typeface="Wingdings" pitchFamily="2" charset="2"/>
              <a:buChar char="Ø"/>
              <a:tabLst>
                <a:tab pos="627063" algn="l"/>
              </a:tabLst>
            </a:pPr>
            <a:r>
              <a:rPr lang="en-US" sz="2400" dirty="0">
                <a:latin typeface="Georgia" pitchFamily="18" charset="0"/>
              </a:rPr>
              <a:t>The function of code generation is to take the intermediate code of a source program as input and producing the equivalent target i.e. object program. </a:t>
            </a:r>
            <a:endParaRPr lang="en-US" sz="2400" dirty="0" smtClean="0">
              <a:latin typeface="Georgia" pitchFamily="18" charset="0"/>
            </a:endParaRPr>
          </a:p>
          <a:p>
            <a:pPr marL="549275" lvl="1" indent="-457200" algn="just">
              <a:lnSpc>
                <a:spcPct val="125000"/>
              </a:lnSpc>
              <a:spcBef>
                <a:spcPts val="12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output can be either assembly code or machine code. </a:t>
            </a:r>
          </a:p>
        </p:txBody>
      </p:sp>
    </p:spTree>
    <p:extLst>
      <p:ext uri="{BB962C8B-B14F-4D97-AF65-F5344CB8AC3E}">
        <p14:creationId xmlns:p14="http://schemas.microsoft.com/office/powerpoint/2010/main" val="42306581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Generation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6247864"/>
          </a:xfrm>
          <a:prstGeom prst="rect">
            <a:avLst/>
          </a:prstGeom>
        </p:spPr>
        <p:txBody>
          <a:bodyPr wrap="square">
            <a:spAutoFit/>
          </a:bodyPr>
          <a:lstStyle/>
          <a:p>
            <a:pPr marL="549275" lvl="1" indent="-457200" algn="just">
              <a:lnSpc>
                <a:spcPct val="125000"/>
              </a:lnSpc>
              <a:spcBef>
                <a:spcPts val="1200"/>
              </a:spcBef>
              <a:buFont typeface="Wingdings" pitchFamily="2" charset="2"/>
              <a:buChar char="Ø"/>
              <a:tabLst>
                <a:tab pos="627063" algn="l"/>
              </a:tabLst>
            </a:pPr>
            <a:r>
              <a:rPr lang="en-US" sz="2400" dirty="0">
                <a:latin typeface="Georgia" pitchFamily="18" charset="0"/>
              </a:rPr>
              <a:t>The code generator translates the intermediate code of the source program into sequence of machine instructions. </a:t>
            </a:r>
            <a:endParaRPr lang="en-US" sz="2400" dirty="0" smtClean="0">
              <a:latin typeface="Georgia" pitchFamily="18" charset="0"/>
            </a:endParaRPr>
          </a:p>
          <a:p>
            <a:pPr marL="549275" lvl="1" indent="-457200" algn="just">
              <a:lnSpc>
                <a:spcPct val="125000"/>
              </a:lnSpc>
              <a:spcBef>
                <a:spcPts val="1200"/>
              </a:spcBef>
              <a:buFont typeface="Wingdings" pitchFamily="2" charset="2"/>
              <a:buChar char="Ø"/>
              <a:tabLst>
                <a:tab pos="627063" algn="l"/>
              </a:tabLst>
            </a:pPr>
            <a:endParaRPr lang="en-US" sz="2400" dirty="0">
              <a:latin typeface="Georgia" pitchFamily="18" charset="0"/>
            </a:endParaRPr>
          </a:p>
          <a:p>
            <a:pPr marL="549275" lvl="1" indent="-457200" algn="just">
              <a:lnSpc>
                <a:spcPct val="125000"/>
              </a:lnSpc>
              <a:spcBef>
                <a:spcPts val="1200"/>
              </a:spcBef>
              <a:buFont typeface="Wingdings" pitchFamily="2" charset="2"/>
              <a:buChar char="Ø"/>
              <a:tabLst>
                <a:tab pos="627063" algn="l"/>
              </a:tabLst>
            </a:pPr>
            <a:endParaRPr lang="en-US" sz="2400" dirty="0" smtClean="0">
              <a:latin typeface="Georgia" pitchFamily="18" charset="0"/>
            </a:endParaRPr>
          </a:p>
          <a:p>
            <a:pPr marL="549275" lvl="1" indent="-457200" algn="just">
              <a:lnSpc>
                <a:spcPct val="125000"/>
              </a:lnSpc>
              <a:spcBef>
                <a:spcPts val="1200"/>
              </a:spcBef>
              <a:buFont typeface="Wingdings" pitchFamily="2" charset="2"/>
              <a:buChar char="Ø"/>
              <a:tabLst>
                <a:tab pos="627063" algn="l"/>
              </a:tabLst>
            </a:pPr>
            <a:endParaRPr lang="en-US" sz="2400" dirty="0">
              <a:latin typeface="Georgia" pitchFamily="18" charset="0"/>
            </a:endParaRPr>
          </a:p>
          <a:p>
            <a:pPr marL="549275" lvl="1" indent="-457200" algn="just">
              <a:lnSpc>
                <a:spcPct val="125000"/>
              </a:lnSpc>
              <a:spcBef>
                <a:spcPts val="1200"/>
              </a:spcBef>
              <a:buFont typeface="Wingdings" pitchFamily="2" charset="2"/>
              <a:buChar char="Ø"/>
              <a:tabLst>
                <a:tab pos="627063" algn="l"/>
              </a:tabLst>
            </a:pPr>
            <a:endParaRPr lang="en-US" sz="2400" dirty="0" smtClean="0">
              <a:latin typeface="Georgia" pitchFamily="18" charset="0"/>
            </a:endParaRPr>
          </a:p>
          <a:p>
            <a:pPr marL="549275" lvl="1" indent="-457200" algn="just">
              <a:lnSpc>
                <a:spcPct val="125000"/>
              </a:lnSpc>
              <a:spcBef>
                <a:spcPts val="1200"/>
              </a:spcBef>
              <a:buFont typeface="Wingdings" pitchFamily="2" charset="2"/>
              <a:buChar char="Ø"/>
              <a:tabLst>
                <a:tab pos="627063" algn="l"/>
              </a:tabLst>
            </a:pPr>
            <a:endParaRPr lang="en-US" sz="2400" dirty="0">
              <a:latin typeface="Georgia" pitchFamily="18" charset="0"/>
            </a:endParaRPr>
          </a:p>
          <a:p>
            <a:pPr marL="549275" lvl="1" indent="-457200" algn="just">
              <a:lnSpc>
                <a:spcPct val="125000"/>
              </a:lnSpc>
              <a:buFont typeface="Wingdings" pitchFamily="2" charset="2"/>
              <a:buChar char="Ø"/>
              <a:tabLst>
                <a:tab pos="627063" algn="l"/>
              </a:tabLst>
            </a:pPr>
            <a:r>
              <a:rPr lang="en-US" sz="2400" dirty="0" smtClean="0">
                <a:latin typeface="Georgia" pitchFamily="18" charset="0"/>
              </a:rPr>
              <a:t>As </a:t>
            </a:r>
            <a:r>
              <a:rPr lang="en-US" sz="2400" dirty="0">
                <a:latin typeface="Georgia" pitchFamily="18" charset="0"/>
              </a:rPr>
              <a:t>shown in above figure, the code optimizer may or may not occur before the code generator. </a:t>
            </a:r>
            <a:endParaRPr lang="en-US" sz="2400" dirty="0" smtClean="0">
              <a:latin typeface="Georgia" pitchFamily="18" charset="0"/>
            </a:endParaRPr>
          </a:p>
          <a:p>
            <a:pPr marL="549275" lvl="1" indent="-457200" algn="just">
              <a:lnSpc>
                <a:spcPct val="125000"/>
              </a:lnSpc>
              <a:spcBef>
                <a:spcPts val="1200"/>
              </a:spcBef>
              <a:buFont typeface="Wingdings" pitchFamily="2" charset="2"/>
              <a:buChar char="Ø"/>
              <a:tabLst>
                <a:tab pos="627063" algn="l"/>
              </a:tabLst>
            </a:pPr>
            <a:r>
              <a:rPr lang="en-US" sz="2400" dirty="0" smtClean="0">
                <a:latin typeface="Georgia" pitchFamily="18" charset="0"/>
              </a:rPr>
              <a:t>If </a:t>
            </a:r>
            <a:r>
              <a:rPr lang="en-US" sz="2400" dirty="0">
                <a:latin typeface="Georgia" pitchFamily="18" charset="0"/>
              </a:rPr>
              <a:t>code optimization phase occurs before the code generator, then efficient target code can be produced.</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926332"/>
            <a:ext cx="7344816" cy="25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4916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Generation</a:t>
            </a:r>
            <a:endParaRPr lang="en-IN" sz="3200" b="1" i="1" dirty="0">
              <a:solidFill>
                <a:srgbClr val="E60000"/>
              </a:solidFill>
              <a:latin typeface="Bookman Old Style" pitchFamily="18" charset="0"/>
            </a:endParaRPr>
          </a:p>
        </p:txBody>
      </p:sp>
      <p:sp>
        <p:nvSpPr>
          <p:cNvPr id="8" name="Rectangle 7"/>
          <p:cNvSpPr/>
          <p:nvPr/>
        </p:nvSpPr>
        <p:spPr>
          <a:xfrm>
            <a:off x="0" y="822500"/>
            <a:ext cx="9144000" cy="3170099"/>
          </a:xfrm>
          <a:prstGeom prst="rect">
            <a:avLst/>
          </a:prstGeom>
        </p:spPr>
        <p:txBody>
          <a:bodyPr wrap="square">
            <a:spAutoFit/>
          </a:bodyPr>
          <a:lstStyle/>
          <a:p>
            <a:pPr marL="549275" lvl="1" indent="-457200" algn="just">
              <a:lnSpc>
                <a:spcPct val="125000"/>
              </a:lnSpc>
              <a:spcBef>
                <a:spcPts val="1200"/>
              </a:spcBef>
              <a:buFont typeface="Wingdings" pitchFamily="2" charset="2"/>
              <a:buChar char="Ø"/>
              <a:tabLst>
                <a:tab pos="627063" algn="l"/>
              </a:tabLst>
            </a:pPr>
            <a:r>
              <a:rPr lang="en-US" sz="2400" dirty="0">
                <a:latin typeface="Georgia" pitchFamily="18" charset="0"/>
              </a:rPr>
              <a:t>The primary goal of code generator is to produce efficient target code. </a:t>
            </a:r>
            <a:endParaRPr lang="en-US" sz="2400" dirty="0" smtClean="0">
              <a:latin typeface="Georgia" pitchFamily="18" charset="0"/>
            </a:endParaRPr>
          </a:p>
          <a:p>
            <a:pPr marL="549275" lvl="1" indent="-457200" algn="just">
              <a:lnSpc>
                <a:spcPct val="125000"/>
              </a:lnSpc>
              <a:spcBef>
                <a:spcPts val="1200"/>
              </a:spcBef>
              <a:buFont typeface="Wingdings" pitchFamily="2" charset="2"/>
              <a:buChar char="Ø"/>
              <a:tabLst>
                <a:tab pos="627063" algn="l"/>
              </a:tabLst>
            </a:pPr>
            <a:r>
              <a:rPr lang="en-US" sz="2400" dirty="0" smtClean="0">
                <a:latin typeface="Georgia" pitchFamily="18" charset="0"/>
              </a:rPr>
              <a:t>Code </a:t>
            </a:r>
            <a:r>
              <a:rPr lang="en-US" sz="2400" dirty="0">
                <a:latin typeface="Georgia" pitchFamily="18" charset="0"/>
              </a:rPr>
              <a:t>efficiency can be achieved by making use of resources of the target machine. </a:t>
            </a:r>
            <a:endParaRPr lang="en-US" sz="2400" dirty="0" smtClean="0">
              <a:latin typeface="Georgia" pitchFamily="18" charset="0"/>
            </a:endParaRPr>
          </a:p>
          <a:p>
            <a:pPr marL="549275" lvl="1" indent="-457200" algn="just">
              <a:lnSpc>
                <a:spcPct val="125000"/>
              </a:lnSpc>
              <a:spcBef>
                <a:spcPts val="12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code generator must use instruction sets of target machine to produce the efficient machine instructions.</a:t>
            </a:r>
          </a:p>
        </p:txBody>
      </p:sp>
    </p:spTree>
    <p:extLst>
      <p:ext uri="{BB962C8B-B14F-4D97-AF65-F5344CB8AC3E}">
        <p14:creationId xmlns:p14="http://schemas.microsoft.com/office/powerpoint/2010/main" val="13651437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Machine Model</a:t>
            </a:r>
            <a:endParaRPr lang="en-IN" sz="3200" b="1" i="1" dirty="0">
              <a:solidFill>
                <a:srgbClr val="E60000"/>
              </a:solidFill>
              <a:latin typeface="Bookman Old Style" pitchFamily="18" charset="0"/>
            </a:endParaRPr>
          </a:p>
        </p:txBody>
      </p:sp>
      <p:sp>
        <p:nvSpPr>
          <p:cNvPr id="8" name="Rectangle 7"/>
          <p:cNvSpPr/>
          <p:nvPr/>
        </p:nvSpPr>
        <p:spPr>
          <a:xfrm>
            <a:off x="0" y="822500"/>
            <a:ext cx="9144000" cy="5940088"/>
          </a:xfrm>
          <a:prstGeom prst="rect">
            <a:avLst/>
          </a:prstGeom>
        </p:spPr>
        <p:txBody>
          <a:bodyPr wrap="square">
            <a:spAutoFit/>
          </a:bodyPr>
          <a:lstStyle/>
          <a:p>
            <a:pPr marL="549275" lvl="1" indent="-457200" algn="just">
              <a:lnSpc>
                <a:spcPct val="125000"/>
              </a:lnSpc>
              <a:spcBef>
                <a:spcPts val="1200"/>
              </a:spcBef>
              <a:buFont typeface="Wingdings" pitchFamily="2" charset="2"/>
              <a:buChar char="Ø"/>
              <a:tabLst>
                <a:tab pos="627063" algn="l"/>
              </a:tabLst>
            </a:pPr>
            <a:r>
              <a:rPr lang="en-US" sz="2400" dirty="0">
                <a:latin typeface="Georgia" pitchFamily="18" charset="0"/>
              </a:rPr>
              <a:t>As code generation is a machine dependent phase, it requires the well knowledge of target machine. </a:t>
            </a:r>
            <a:endParaRPr lang="en-US" sz="2400" dirty="0" smtClean="0">
              <a:latin typeface="Georgia" pitchFamily="18" charset="0"/>
            </a:endParaRPr>
          </a:p>
          <a:p>
            <a:pPr marL="549275" lvl="1" indent="-457200" algn="just">
              <a:lnSpc>
                <a:spcPct val="125000"/>
              </a:lnSpc>
              <a:spcBef>
                <a:spcPts val="1200"/>
              </a:spcBef>
              <a:buFont typeface="Wingdings" pitchFamily="2" charset="2"/>
              <a:buChar char="Ø"/>
              <a:tabLst>
                <a:tab pos="627063" algn="l"/>
              </a:tabLst>
            </a:pPr>
            <a:r>
              <a:rPr lang="en-US" sz="2400" dirty="0" smtClean="0">
                <a:latin typeface="Georgia" pitchFamily="18" charset="0"/>
              </a:rPr>
              <a:t>To </a:t>
            </a:r>
            <a:r>
              <a:rPr lang="en-US" sz="2400" dirty="0">
                <a:latin typeface="Georgia" pitchFamily="18" charset="0"/>
              </a:rPr>
              <a:t>discuss various issues involved in code generation, we need to describe some of the features of a typical computer and for this purpose a hypothetical machine model is used. </a:t>
            </a:r>
          </a:p>
          <a:p>
            <a:pPr marL="549275" lvl="1" indent="-457200" algn="just">
              <a:lnSpc>
                <a:spcPct val="125000"/>
              </a:lnSpc>
              <a:spcBef>
                <a:spcPts val="1200"/>
              </a:spcBef>
              <a:buFont typeface="Wingdings" pitchFamily="2" charset="2"/>
              <a:buChar char="Ø"/>
              <a:tabLst>
                <a:tab pos="627063" algn="l"/>
              </a:tabLst>
            </a:pPr>
            <a:r>
              <a:rPr lang="en-US" sz="2400" dirty="0" smtClean="0">
                <a:latin typeface="Georgia" pitchFamily="18" charset="0"/>
              </a:rPr>
              <a:t>We </a:t>
            </a:r>
            <a:r>
              <a:rPr lang="en-US" sz="2400" dirty="0">
                <a:latin typeface="Georgia" pitchFamily="18" charset="0"/>
              </a:rPr>
              <a:t>assume that the machine is byte-addressable with two bytes per word, having two 16 bytes of memory. </a:t>
            </a:r>
            <a:endParaRPr lang="en-US" sz="2400" dirty="0" smtClean="0">
              <a:latin typeface="Georgia" pitchFamily="18" charset="0"/>
            </a:endParaRPr>
          </a:p>
          <a:p>
            <a:pPr marL="549275" lvl="1" indent="-457200" algn="just">
              <a:lnSpc>
                <a:spcPct val="125000"/>
              </a:lnSpc>
              <a:spcBef>
                <a:spcPts val="1200"/>
              </a:spcBef>
              <a:buFont typeface="Wingdings" pitchFamily="2" charset="2"/>
              <a:buChar char="Ø"/>
              <a:tabLst>
                <a:tab pos="627063" algn="l"/>
              </a:tabLst>
            </a:pPr>
            <a:r>
              <a:rPr lang="en-US" sz="2400" dirty="0" smtClean="0">
                <a:latin typeface="Georgia" pitchFamily="18" charset="0"/>
              </a:rPr>
              <a:t>We </a:t>
            </a:r>
            <a:r>
              <a:rPr lang="en-US" sz="2400" dirty="0">
                <a:latin typeface="Georgia" pitchFamily="18" charset="0"/>
              </a:rPr>
              <a:t>have eight general purpose registers R0 to R7 capable of holding 16 bit quantity. </a:t>
            </a:r>
            <a:endParaRPr lang="en-US" sz="2400" dirty="0" smtClean="0">
              <a:latin typeface="Georgia" pitchFamily="18" charset="0"/>
            </a:endParaRPr>
          </a:p>
          <a:p>
            <a:pPr marL="549275" lvl="1" indent="-457200" algn="just">
              <a:lnSpc>
                <a:spcPct val="125000"/>
              </a:lnSpc>
              <a:spcBef>
                <a:spcPts val="1200"/>
              </a:spcBef>
              <a:buFont typeface="Wingdings" pitchFamily="2" charset="2"/>
              <a:buChar char="Ø"/>
              <a:tabLst>
                <a:tab pos="627063" algn="l"/>
              </a:tabLst>
            </a:pPr>
            <a:r>
              <a:rPr lang="en-US" sz="2400" dirty="0" smtClean="0">
                <a:latin typeface="Georgia" pitchFamily="18" charset="0"/>
              </a:rPr>
              <a:t>Format </a:t>
            </a:r>
            <a:r>
              <a:rPr lang="en-US" sz="2400" dirty="0">
                <a:latin typeface="Georgia" pitchFamily="18" charset="0"/>
              </a:rPr>
              <a:t>of binary operator instruction </a:t>
            </a:r>
            <a:r>
              <a:rPr lang="en-US" sz="2400" dirty="0" smtClean="0">
                <a:latin typeface="Georgia" pitchFamily="18" charset="0"/>
              </a:rPr>
              <a:t>is</a:t>
            </a:r>
          </a:p>
          <a:p>
            <a:pPr marL="92075" lvl="1" algn="just">
              <a:lnSpc>
                <a:spcPct val="125000"/>
              </a:lnSpc>
              <a:spcBef>
                <a:spcPts val="1200"/>
              </a:spcBef>
              <a:tabLst>
                <a:tab pos="627063" algn="l"/>
              </a:tabLst>
            </a:pPr>
            <a:r>
              <a:rPr lang="en-US" sz="2400" dirty="0">
                <a:latin typeface="Georgia" pitchFamily="18" charset="0"/>
              </a:rPr>
              <a:t>	</a:t>
            </a:r>
            <a:r>
              <a:rPr lang="en-US" sz="2400" dirty="0" smtClean="0">
                <a:latin typeface="Georgia" pitchFamily="18" charset="0"/>
              </a:rPr>
              <a:t>			</a:t>
            </a:r>
            <a:r>
              <a:rPr lang="en-US" sz="2400" dirty="0" smtClean="0">
                <a:solidFill>
                  <a:srgbClr val="0070C0"/>
                </a:solidFill>
                <a:latin typeface="Georgia" pitchFamily="18" charset="0"/>
              </a:rPr>
              <a:t>OP 	Source 	Destination</a:t>
            </a:r>
            <a:endParaRPr lang="en-US" sz="2400" dirty="0">
              <a:solidFill>
                <a:srgbClr val="0070C0"/>
              </a:solidFill>
              <a:latin typeface="Georgia" pitchFamily="18" charset="0"/>
            </a:endParaRPr>
          </a:p>
        </p:txBody>
      </p:sp>
    </p:spTree>
    <p:extLst>
      <p:ext uri="{BB962C8B-B14F-4D97-AF65-F5344CB8AC3E}">
        <p14:creationId xmlns:p14="http://schemas.microsoft.com/office/powerpoint/2010/main" val="31918295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Machine Model</a:t>
            </a:r>
            <a:endParaRPr lang="en-IN" sz="3200" b="1" i="1" dirty="0">
              <a:solidFill>
                <a:srgbClr val="E60000"/>
              </a:solidFill>
              <a:latin typeface="Bookman Old Style" pitchFamily="18" charset="0"/>
            </a:endParaRPr>
          </a:p>
        </p:txBody>
      </p:sp>
      <p:sp>
        <p:nvSpPr>
          <p:cNvPr id="8" name="Rectangle 7"/>
          <p:cNvSpPr/>
          <p:nvPr/>
        </p:nvSpPr>
        <p:spPr>
          <a:xfrm>
            <a:off x="0" y="822500"/>
            <a:ext cx="9144000" cy="4818691"/>
          </a:xfrm>
          <a:prstGeom prst="rect">
            <a:avLst/>
          </a:prstGeom>
        </p:spPr>
        <p:txBody>
          <a:bodyPr wrap="square">
            <a:spAutoFit/>
          </a:bodyPr>
          <a:lstStyle/>
          <a:p>
            <a:pPr marL="549275" lvl="1" indent="-457200" algn="just">
              <a:lnSpc>
                <a:spcPct val="125000"/>
              </a:lnSpc>
              <a:spcBef>
                <a:spcPts val="1200"/>
              </a:spcBef>
              <a:buFont typeface="Wingdings" pitchFamily="2" charset="2"/>
              <a:buChar char="Ø"/>
              <a:tabLst>
                <a:tab pos="627063" algn="l"/>
              </a:tabLst>
            </a:pPr>
            <a:r>
              <a:rPr lang="en-US" sz="2400" dirty="0" smtClean="0">
                <a:latin typeface="Georgia" pitchFamily="18" charset="0"/>
              </a:rPr>
              <a:t>Here </a:t>
            </a:r>
            <a:r>
              <a:rPr lang="en-US" sz="2400" dirty="0">
                <a:latin typeface="Georgia" pitchFamily="18" charset="0"/>
              </a:rPr>
              <a:t>OP is a 4-bit </a:t>
            </a:r>
            <a:r>
              <a:rPr lang="en-US" sz="2400" dirty="0" err="1">
                <a:latin typeface="Georgia" pitchFamily="18" charset="0"/>
              </a:rPr>
              <a:t>opcode</a:t>
            </a:r>
            <a:r>
              <a:rPr lang="en-US" sz="2400" dirty="0">
                <a:latin typeface="Georgia" pitchFamily="18" charset="0"/>
              </a:rPr>
              <a:t> and source and destination is each 6-bit field. Since 6-bit fields is not capable of holding memory address (a memory address is a 16-bit), when source and destination are memory addresses then these 6-bit fields holds certain bit patterns which specify that the words following an instruction contain memory addresses used as source and destination operands respectively.</a:t>
            </a:r>
          </a:p>
          <a:p>
            <a:pPr marL="549275" lvl="1" indent="-457200" algn="just">
              <a:lnSpc>
                <a:spcPct val="125000"/>
              </a:lnSpc>
              <a:spcBef>
                <a:spcPts val="12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following addressing modes are assumed to be supported by the machine modes and they are given with their assembly language mnemonic forms.</a:t>
            </a:r>
          </a:p>
        </p:txBody>
      </p:sp>
    </p:spTree>
    <p:extLst>
      <p:ext uri="{BB962C8B-B14F-4D97-AF65-F5344CB8AC3E}">
        <p14:creationId xmlns:p14="http://schemas.microsoft.com/office/powerpoint/2010/main" val="15087335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Machine Model</a:t>
            </a:r>
            <a:endParaRPr lang="en-IN" sz="3200" b="1" i="1" dirty="0">
              <a:solidFill>
                <a:srgbClr val="E60000"/>
              </a:solidFill>
              <a:latin typeface="Bookman Old Style" pitchFamily="18" charset="0"/>
            </a:endParaRPr>
          </a:p>
        </p:txBody>
      </p:sp>
      <p:sp>
        <p:nvSpPr>
          <p:cNvPr id="8" name="Rectangle 7"/>
          <p:cNvSpPr/>
          <p:nvPr/>
        </p:nvSpPr>
        <p:spPr>
          <a:xfrm>
            <a:off x="0" y="822500"/>
            <a:ext cx="9144000" cy="5280356"/>
          </a:xfrm>
          <a:prstGeom prst="rect">
            <a:avLst/>
          </a:prstGeom>
        </p:spPr>
        <p:txBody>
          <a:bodyPr wrap="square">
            <a:spAutoFit/>
          </a:bodyPr>
          <a:lstStyle/>
          <a:p>
            <a:pPr marL="549275" lvl="1" indent="-374650" algn="just">
              <a:lnSpc>
                <a:spcPct val="125000"/>
              </a:lnSpc>
              <a:spcBef>
                <a:spcPts val="1200"/>
              </a:spcBef>
              <a:buFont typeface="+mj-lt"/>
              <a:buAutoNum type="arabicPeriod"/>
              <a:tabLst>
                <a:tab pos="627063" algn="l"/>
              </a:tabLst>
            </a:pPr>
            <a:r>
              <a:rPr lang="en-US" sz="2400" dirty="0" smtClean="0">
                <a:latin typeface="Georgia" pitchFamily="18" charset="0"/>
              </a:rPr>
              <a:t>r(register </a:t>
            </a:r>
            <a:r>
              <a:rPr lang="en-US" sz="2400" dirty="0">
                <a:latin typeface="Georgia" pitchFamily="18" charset="0"/>
              </a:rPr>
              <a:t>addressing)- Register r contains the operand</a:t>
            </a:r>
          </a:p>
          <a:p>
            <a:pPr marL="549275" lvl="1" indent="-374650" algn="just">
              <a:lnSpc>
                <a:spcPct val="125000"/>
              </a:lnSpc>
              <a:spcBef>
                <a:spcPts val="1200"/>
              </a:spcBef>
              <a:buFont typeface="+mj-lt"/>
              <a:buAutoNum type="arabicPeriod"/>
              <a:tabLst>
                <a:tab pos="627063" algn="l"/>
              </a:tabLst>
            </a:pPr>
            <a:r>
              <a:rPr lang="en-US" sz="2400" dirty="0" smtClean="0">
                <a:latin typeface="Georgia" pitchFamily="18" charset="0"/>
              </a:rPr>
              <a:t>*</a:t>
            </a:r>
            <a:r>
              <a:rPr lang="en-US" sz="2400" dirty="0">
                <a:latin typeface="Georgia" pitchFamily="18" charset="0"/>
              </a:rPr>
              <a:t>r(indirect register)- Register r contains the address of the operand</a:t>
            </a:r>
          </a:p>
          <a:p>
            <a:pPr marL="549275" lvl="1" indent="-374650" algn="just">
              <a:lnSpc>
                <a:spcPct val="125000"/>
              </a:lnSpc>
              <a:spcBef>
                <a:spcPts val="1200"/>
              </a:spcBef>
              <a:buFont typeface="+mj-lt"/>
              <a:buAutoNum type="arabicPeriod"/>
              <a:tabLst>
                <a:tab pos="627063" algn="l"/>
              </a:tabLst>
            </a:pPr>
            <a:r>
              <a:rPr lang="en-US" sz="2400" dirty="0" smtClean="0">
                <a:latin typeface="Georgia" pitchFamily="18" charset="0"/>
              </a:rPr>
              <a:t>X(absolute </a:t>
            </a:r>
            <a:r>
              <a:rPr lang="en-US" sz="2400" dirty="0">
                <a:latin typeface="Georgia" pitchFamily="18" charset="0"/>
              </a:rPr>
              <a:t>address)- The address of X follows the instruction</a:t>
            </a:r>
          </a:p>
          <a:p>
            <a:pPr marL="549275" lvl="1" indent="-374650" algn="just">
              <a:lnSpc>
                <a:spcPct val="125000"/>
              </a:lnSpc>
              <a:spcBef>
                <a:spcPts val="1200"/>
              </a:spcBef>
              <a:buFont typeface="+mj-lt"/>
              <a:buAutoNum type="arabicPeriod"/>
              <a:tabLst>
                <a:tab pos="627063" algn="l"/>
              </a:tabLst>
            </a:pPr>
            <a:r>
              <a:rPr lang="en-US" sz="2400" dirty="0" smtClean="0">
                <a:latin typeface="Georgia" pitchFamily="18" charset="0"/>
              </a:rPr>
              <a:t>#</a:t>
            </a:r>
            <a:r>
              <a:rPr lang="en-US" sz="2400" dirty="0">
                <a:latin typeface="Georgia" pitchFamily="18" charset="0"/>
              </a:rPr>
              <a:t>X(immediate)- The word following the instruction contains the literal operand X.</a:t>
            </a:r>
          </a:p>
          <a:p>
            <a:pPr marL="549275" lvl="1" indent="-374650" algn="just">
              <a:lnSpc>
                <a:spcPct val="125000"/>
              </a:lnSpc>
              <a:spcBef>
                <a:spcPts val="1200"/>
              </a:spcBef>
              <a:buFont typeface="+mj-lt"/>
              <a:buAutoNum type="arabicPeriod"/>
              <a:tabLst>
                <a:tab pos="627063" algn="l"/>
              </a:tabLst>
            </a:pPr>
            <a:r>
              <a:rPr lang="en-US" sz="2400" dirty="0" smtClean="0">
                <a:latin typeface="Georgia" pitchFamily="18" charset="0"/>
              </a:rPr>
              <a:t>X(r</a:t>
            </a:r>
            <a:r>
              <a:rPr lang="en-US" sz="2400" dirty="0">
                <a:latin typeface="Georgia" pitchFamily="18" charset="0"/>
              </a:rPr>
              <a:t>) (Indexed Address) value X which is found in the word following the instruction, in added to the contents of register r to produce the address of the word containing the address of the operand.</a:t>
            </a:r>
          </a:p>
        </p:txBody>
      </p:sp>
    </p:spTree>
    <p:extLst>
      <p:ext uri="{BB962C8B-B14F-4D97-AF65-F5344CB8AC3E}">
        <p14:creationId xmlns:p14="http://schemas.microsoft.com/office/powerpoint/2010/main" val="17693872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Machine Model</a:t>
            </a:r>
            <a:endParaRPr lang="en-IN" sz="3200" b="1" i="1" dirty="0">
              <a:solidFill>
                <a:srgbClr val="E60000"/>
              </a:solidFill>
              <a:latin typeface="Bookman Old Style" pitchFamily="18" charset="0"/>
            </a:endParaRPr>
          </a:p>
        </p:txBody>
      </p:sp>
      <p:sp>
        <p:nvSpPr>
          <p:cNvPr id="8" name="Rectangle 7"/>
          <p:cNvSpPr/>
          <p:nvPr/>
        </p:nvSpPr>
        <p:spPr>
          <a:xfrm>
            <a:off x="0" y="822500"/>
            <a:ext cx="9144000" cy="3895362"/>
          </a:xfrm>
          <a:prstGeom prst="rect">
            <a:avLst/>
          </a:prstGeom>
        </p:spPr>
        <p:txBody>
          <a:bodyPr wrap="square">
            <a:spAutoFit/>
          </a:bodyPr>
          <a:lstStyle/>
          <a:p>
            <a:pPr marL="627063" lvl="1" indent="-452438" algn="just">
              <a:lnSpc>
                <a:spcPct val="125000"/>
              </a:lnSpc>
              <a:spcBef>
                <a:spcPts val="1200"/>
              </a:spcBef>
              <a:tabLst>
                <a:tab pos="627063" algn="l"/>
              </a:tabLst>
            </a:pPr>
            <a:r>
              <a:rPr lang="en-US" sz="2400" dirty="0">
                <a:latin typeface="Georgia" pitchFamily="18" charset="0"/>
              </a:rPr>
              <a:t>6.	*X(r) (Indirect Indexed address)- value X which, stored in the word following the instruction, is added to the contents of register to produce the address of the operand.</a:t>
            </a:r>
          </a:p>
          <a:p>
            <a:pPr marL="174625" lvl="1" algn="just">
              <a:lnSpc>
                <a:spcPct val="125000"/>
              </a:lnSpc>
              <a:spcBef>
                <a:spcPts val="1200"/>
              </a:spcBef>
              <a:tabLst>
                <a:tab pos="627063" algn="l"/>
              </a:tabLst>
            </a:pPr>
            <a:r>
              <a:rPr lang="en-US" sz="2400" dirty="0">
                <a:latin typeface="Georgia" pitchFamily="18" charset="0"/>
              </a:rPr>
              <a:t>We assume that the </a:t>
            </a:r>
            <a:r>
              <a:rPr lang="en-US" sz="2400" dirty="0" err="1">
                <a:latin typeface="Georgia" pitchFamily="18" charset="0"/>
              </a:rPr>
              <a:t>opcodes</a:t>
            </a:r>
            <a:r>
              <a:rPr lang="en-US" sz="2400" dirty="0">
                <a:latin typeface="Georgia" pitchFamily="18" charset="0"/>
              </a:rPr>
              <a:t> listed below are available.</a:t>
            </a:r>
          </a:p>
          <a:p>
            <a:pPr marL="1089025" lvl="3" algn="just">
              <a:lnSpc>
                <a:spcPct val="125000"/>
              </a:lnSpc>
              <a:spcBef>
                <a:spcPts val="1200"/>
              </a:spcBef>
              <a:tabLst>
                <a:tab pos="1612900" algn="l"/>
              </a:tabLst>
            </a:pPr>
            <a:r>
              <a:rPr lang="en-US" sz="2400" dirty="0">
                <a:latin typeface="Georgia" pitchFamily="18" charset="0"/>
              </a:rPr>
              <a:t>a)	MOV (for moving source to destination)</a:t>
            </a:r>
          </a:p>
          <a:p>
            <a:pPr marL="1089025" lvl="3" algn="just">
              <a:lnSpc>
                <a:spcPct val="125000"/>
              </a:lnSpc>
              <a:spcBef>
                <a:spcPts val="1200"/>
              </a:spcBef>
              <a:tabLst>
                <a:tab pos="1612900" algn="l"/>
              </a:tabLst>
            </a:pPr>
            <a:r>
              <a:rPr lang="en-US" sz="2400" dirty="0">
                <a:latin typeface="Georgia" pitchFamily="18" charset="0"/>
              </a:rPr>
              <a:t>b)	ADD (for adding source to destination)</a:t>
            </a:r>
          </a:p>
          <a:p>
            <a:pPr marL="1089025" lvl="3" algn="just">
              <a:lnSpc>
                <a:spcPct val="125000"/>
              </a:lnSpc>
              <a:spcBef>
                <a:spcPts val="1200"/>
              </a:spcBef>
              <a:tabLst>
                <a:tab pos="1612900" algn="l"/>
              </a:tabLst>
            </a:pPr>
            <a:r>
              <a:rPr lang="en-US" sz="2400" dirty="0">
                <a:latin typeface="Georgia" pitchFamily="18" charset="0"/>
              </a:rPr>
              <a:t>c)	SUB (for subtracting source from destination)</a:t>
            </a:r>
          </a:p>
        </p:txBody>
      </p:sp>
    </p:spTree>
    <p:extLst>
      <p:ext uri="{BB962C8B-B14F-4D97-AF65-F5344CB8AC3E}">
        <p14:creationId xmlns:p14="http://schemas.microsoft.com/office/powerpoint/2010/main" val="19555077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Machine Model</a:t>
            </a:r>
            <a:endParaRPr lang="en-IN" sz="3200" b="1" i="1" dirty="0">
              <a:solidFill>
                <a:srgbClr val="E60000"/>
              </a:solidFill>
              <a:latin typeface="Bookman Old Style" pitchFamily="18" charset="0"/>
            </a:endParaRPr>
          </a:p>
        </p:txBody>
      </p:sp>
      <p:sp>
        <p:nvSpPr>
          <p:cNvPr id="8" name="Rectangle 7"/>
          <p:cNvSpPr/>
          <p:nvPr/>
        </p:nvSpPr>
        <p:spPr>
          <a:xfrm>
            <a:off x="0" y="822500"/>
            <a:ext cx="9144000" cy="4203138"/>
          </a:xfrm>
          <a:prstGeom prst="rect">
            <a:avLst/>
          </a:prstGeom>
        </p:spPr>
        <p:txBody>
          <a:bodyPr wrap="square">
            <a:spAutoFit/>
          </a:bodyPr>
          <a:lstStyle/>
          <a:p>
            <a:pPr marL="627063" lvl="1"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The </a:t>
            </a:r>
            <a:r>
              <a:rPr lang="en-US" sz="2400" dirty="0">
                <a:latin typeface="Georgia" pitchFamily="18" charset="0"/>
              </a:rPr>
              <a:t>cost of the instruction is considered to be its length because generating a shorter instruction not only reduces the storage requirement of the object code but it also bring down the time taken to perform the operation, because on most of the machines, the time taken to fetch a word from the memory exceeds the time spent in executing the instruction and hence by minimizing the instruction length we can approximately minimize the time taken to perform on instruction. </a:t>
            </a:r>
          </a:p>
        </p:txBody>
      </p:sp>
    </p:spTree>
    <p:extLst>
      <p:ext uri="{BB962C8B-B14F-4D97-AF65-F5344CB8AC3E}">
        <p14:creationId xmlns:p14="http://schemas.microsoft.com/office/powerpoint/2010/main" val="3998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Shift – Reduce Parsing</a:t>
            </a:r>
            <a:endParaRPr lang="en-IN" sz="3200" b="1" i="1" dirty="0">
              <a:solidFill>
                <a:srgbClr val="E60000"/>
              </a:solidFill>
              <a:latin typeface="Bookman Old Style" pitchFamily="18" charset="0"/>
            </a:endParaRPr>
          </a:p>
        </p:txBody>
      </p:sp>
      <p:sp>
        <p:nvSpPr>
          <p:cNvPr id="8" name="Rectangle 7"/>
          <p:cNvSpPr/>
          <p:nvPr/>
        </p:nvSpPr>
        <p:spPr>
          <a:xfrm>
            <a:off x="0" y="764704"/>
            <a:ext cx="9144000" cy="6203686"/>
          </a:xfrm>
          <a:prstGeom prst="rect">
            <a:avLst/>
          </a:prstGeom>
        </p:spPr>
        <p:txBody>
          <a:bodyPr wrap="square">
            <a:spAutoFit/>
          </a:bodyPr>
          <a:lstStyle/>
          <a:p>
            <a:pPr marL="719138" indent="-455613" algn="just">
              <a:lnSpc>
                <a:spcPct val="125000"/>
              </a:lnSpc>
              <a:spcBef>
                <a:spcPts val="1200"/>
              </a:spcBef>
              <a:buFont typeface="Wingdings" pitchFamily="2" charset="2"/>
              <a:buChar char="Ø"/>
            </a:pPr>
            <a:r>
              <a:rPr lang="en-US" sz="2400" dirty="0">
                <a:latin typeface="Georgia" pitchFamily="18" charset="0"/>
              </a:rPr>
              <a:t>Now we find that </a:t>
            </a:r>
            <a:r>
              <a:rPr lang="en-US" sz="2400" dirty="0" err="1">
                <a:latin typeface="Georgia" pitchFamily="18" charset="0"/>
              </a:rPr>
              <a:t>Ab</a:t>
            </a:r>
            <a:r>
              <a:rPr lang="en-US" sz="2400" dirty="0">
                <a:latin typeface="Georgia" pitchFamily="18" charset="0"/>
              </a:rPr>
              <a:t>, b and d each match the right side of some production.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Now </a:t>
            </a:r>
            <a:r>
              <a:rPr lang="en-US" sz="2400" dirty="0">
                <a:latin typeface="Georgia" pitchFamily="18" charset="0"/>
              </a:rPr>
              <a:t>replace </a:t>
            </a:r>
            <a:r>
              <a:rPr lang="en-US" sz="2400" dirty="0" err="1">
                <a:latin typeface="Georgia" pitchFamily="18" charset="0"/>
              </a:rPr>
              <a:t>Ab</a:t>
            </a:r>
            <a:r>
              <a:rPr lang="en-US" sz="2400" dirty="0">
                <a:latin typeface="Georgia" pitchFamily="18" charset="0"/>
              </a:rPr>
              <a:t> by A, the left side of the production A </a:t>
            </a:r>
            <a:r>
              <a:rPr lang="en-US" sz="2400" dirty="0" smtClean="0">
                <a:latin typeface="Georgia" pitchFamily="18" charset="0"/>
                <a:sym typeface="Symbol"/>
              </a:rPr>
              <a:t> </a:t>
            </a:r>
            <a:r>
              <a:rPr lang="en-US" sz="2400" dirty="0" smtClean="0">
                <a:latin typeface="Georgia" pitchFamily="18" charset="0"/>
              </a:rPr>
              <a:t>Ab</a:t>
            </a:r>
            <a:r>
              <a:rPr lang="en-US" sz="2400" dirty="0">
                <a:latin typeface="Georgia" pitchFamily="18" charset="0"/>
              </a:rPr>
              <a:t>. Now we obtain </a:t>
            </a:r>
            <a:r>
              <a:rPr lang="en-US" sz="2400" dirty="0" err="1">
                <a:latin typeface="Georgia" pitchFamily="18" charset="0"/>
              </a:rPr>
              <a:t>aAcBe</a:t>
            </a:r>
            <a:r>
              <a:rPr lang="en-US" sz="2400" dirty="0">
                <a:latin typeface="Georgia" pitchFamily="18" charset="0"/>
              </a:rPr>
              <a:t> by start symbol S as follows.</a:t>
            </a:r>
          </a:p>
          <a:p>
            <a:pPr marL="1635125" lvl="3" algn="just">
              <a:lnSpc>
                <a:spcPct val="125000"/>
              </a:lnSpc>
              <a:spcBef>
                <a:spcPts val="1200"/>
              </a:spcBef>
            </a:pPr>
            <a:r>
              <a:rPr lang="en-US" sz="2400" dirty="0" err="1" smtClean="0">
                <a:latin typeface="Georgia" pitchFamily="18" charset="0"/>
              </a:rPr>
              <a:t>Abbcde</a:t>
            </a:r>
            <a:r>
              <a:rPr lang="en-US" sz="2400" dirty="0" smtClean="0">
                <a:latin typeface="Georgia" pitchFamily="18" charset="0"/>
              </a:rPr>
              <a:t>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aAbcde</a:t>
            </a:r>
            <a:r>
              <a:rPr lang="en-US" sz="2400" dirty="0">
                <a:latin typeface="Georgia" pitchFamily="18" charset="0"/>
              </a:rPr>
              <a:t>		</a:t>
            </a:r>
            <a:r>
              <a:rPr lang="en-US" sz="2400" dirty="0" smtClean="0">
                <a:latin typeface="Georgia" pitchFamily="18" charset="0"/>
              </a:rPr>
              <a:t>	since </a:t>
            </a:r>
            <a:r>
              <a:rPr lang="en-US" sz="2400" dirty="0">
                <a:latin typeface="Georgia" pitchFamily="18" charset="0"/>
              </a:rPr>
              <a:t>A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b</a:t>
            </a:r>
          </a:p>
          <a:p>
            <a:pPr marL="1635125" lvl="3" indent="1057275" algn="just">
              <a:lnSpc>
                <a:spcPct val="125000"/>
              </a:lnSpc>
              <a:spcBef>
                <a:spcPts val="1200"/>
              </a:spcBef>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aAcde</a:t>
            </a:r>
            <a:r>
              <a:rPr lang="en-US" sz="2400" dirty="0">
                <a:latin typeface="Georgia" pitchFamily="18" charset="0"/>
              </a:rPr>
              <a:t>			since A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t>
            </a:r>
            <a:r>
              <a:rPr lang="en-US" sz="2400" dirty="0" err="1" smtClean="0">
                <a:latin typeface="Georgia" pitchFamily="18" charset="0"/>
              </a:rPr>
              <a:t>b</a:t>
            </a:r>
            <a:endParaRPr lang="en-US" sz="2400" dirty="0">
              <a:latin typeface="Georgia" pitchFamily="18" charset="0"/>
            </a:endParaRPr>
          </a:p>
          <a:p>
            <a:pPr marL="1635125" lvl="3" indent="1057275" algn="just">
              <a:lnSpc>
                <a:spcPct val="125000"/>
              </a:lnSpc>
              <a:spcBef>
                <a:spcPts val="1200"/>
              </a:spcBef>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aAcBe</a:t>
            </a:r>
            <a:r>
              <a:rPr lang="en-US" sz="2400" dirty="0">
                <a:latin typeface="Georgia" pitchFamily="18" charset="0"/>
              </a:rPr>
              <a:t>			since 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d</a:t>
            </a:r>
          </a:p>
          <a:p>
            <a:pPr marL="1635125" lvl="3" indent="1057275" algn="just">
              <a:lnSpc>
                <a:spcPct val="125000"/>
              </a:lnSpc>
              <a:spcBef>
                <a:spcPts val="1200"/>
              </a:spcBef>
            </a:pP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S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aAcBe</a:t>
            </a:r>
            <a:endParaRPr lang="en-US" sz="2400" dirty="0">
              <a:latin typeface="Georgia" pitchFamily="18" charset="0"/>
            </a:endParaRPr>
          </a:p>
          <a:p>
            <a:pPr marL="719138" indent="-455613" algn="just">
              <a:lnSpc>
                <a:spcPct val="125000"/>
              </a:lnSpc>
              <a:spcBef>
                <a:spcPts val="1200"/>
              </a:spcBef>
              <a:buFont typeface="Wingdings" pitchFamily="2" charset="2"/>
              <a:buChar char="Ø"/>
            </a:pPr>
            <a:r>
              <a:rPr lang="en-US" sz="2400" dirty="0">
                <a:latin typeface="Georgia" pitchFamily="18" charset="0"/>
              </a:rPr>
              <a:t>In above process, the replacement of right side of a production by the left side is called as </a:t>
            </a:r>
            <a:r>
              <a:rPr lang="en-US" sz="2400" b="1" dirty="0">
                <a:solidFill>
                  <a:srgbClr val="002060"/>
                </a:solidFill>
                <a:latin typeface="Georgia" pitchFamily="18" charset="0"/>
              </a:rPr>
              <a:t>Reduction</a:t>
            </a:r>
            <a:r>
              <a:rPr lang="en-US" sz="2400" dirty="0">
                <a:latin typeface="Georgia" pitchFamily="18" charset="0"/>
              </a:rPr>
              <a:t>.</a:t>
            </a:r>
          </a:p>
          <a:p>
            <a:pPr marL="719138" indent="534988" algn="just">
              <a:lnSpc>
                <a:spcPct val="125000"/>
              </a:lnSpc>
              <a:spcBef>
                <a:spcPts val="1200"/>
              </a:spcBef>
            </a:pPr>
            <a:endParaRPr lang="en-US" sz="2400" dirty="0">
              <a:latin typeface="Georgia" pitchFamily="18" charset="0"/>
            </a:endParaRPr>
          </a:p>
        </p:txBody>
      </p:sp>
    </p:spTree>
    <p:extLst>
      <p:ext uri="{BB962C8B-B14F-4D97-AF65-F5344CB8AC3E}">
        <p14:creationId xmlns:p14="http://schemas.microsoft.com/office/powerpoint/2010/main" val="39304236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Simple Code Generator</a:t>
            </a:r>
            <a:endParaRPr lang="en-IN" sz="3200" b="1" i="1" dirty="0">
              <a:solidFill>
                <a:srgbClr val="E60000"/>
              </a:solidFill>
              <a:latin typeface="Bookman Old Style" pitchFamily="18" charset="0"/>
            </a:endParaRPr>
          </a:p>
        </p:txBody>
      </p:sp>
      <p:sp>
        <p:nvSpPr>
          <p:cNvPr id="8" name="Rectangle 7"/>
          <p:cNvSpPr/>
          <p:nvPr/>
        </p:nvSpPr>
        <p:spPr>
          <a:xfrm>
            <a:off x="0" y="822500"/>
            <a:ext cx="9144000" cy="5324535"/>
          </a:xfrm>
          <a:prstGeom prst="rect">
            <a:avLst/>
          </a:prstGeom>
        </p:spPr>
        <p:txBody>
          <a:bodyPr wrap="square">
            <a:spAutoFit/>
          </a:bodyPr>
          <a:lstStyle/>
          <a:p>
            <a:pPr marL="627063" lvl="1" indent="-452438" algn="just">
              <a:lnSpc>
                <a:spcPct val="125000"/>
              </a:lnSpc>
              <a:spcBef>
                <a:spcPts val="1200"/>
              </a:spcBef>
              <a:buFont typeface="Wingdings" pitchFamily="2" charset="2"/>
              <a:buChar char="Ø"/>
              <a:tabLst>
                <a:tab pos="627063" algn="l"/>
              </a:tabLst>
            </a:pPr>
            <a:r>
              <a:rPr lang="en-US" sz="2400" dirty="0">
                <a:latin typeface="Georgia" pitchFamily="18" charset="0"/>
              </a:rPr>
              <a:t>A simple code generator generates target code for sequence of three address statement. </a:t>
            </a:r>
            <a:endParaRPr lang="en-US" sz="2400" dirty="0" smtClean="0">
              <a:latin typeface="Georgia" pitchFamily="18" charset="0"/>
            </a:endParaRPr>
          </a:p>
          <a:p>
            <a:pPr marL="627063" lvl="1"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For </a:t>
            </a:r>
            <a:r>
              <a:rPr lang="en-US" sz="2400" dirty="0">
                <a:latin typeface="Georgia" pitchFamily="18" charset="0"/>
              </a:rPr>
              <a:t>each operator in a statement there is a corresponding target language operator. </a:t>
            </a:r>
            <a:endParaRPr lang="en-US" sz="2400" dirty="0" smtClean="0">
              <a:latin typeface="Georgia" pitchFamily="18" charset="0"/>
            </a:endParaRPr>
          </a:p>
          <a:p>
            <a:pPr marL="627063" lvl="1" indent="-452438" algn="just">
              <a:lnSpc>
                <a:spcPct val="125000"/>
              </a:lnSpc>
              <a:spcBef>
                <a:spcPts val="1200"/>
              </a:spcBef>
              <a:buFont typeface="Wingdings" pitchFamily="2" charset="2"/>
              <a:buChar char="Ø"/>
              <a:tabLst>
                <a:tab pos="627063" algn="l"/>
              </a:tabLst>
            </a:pPr>
            <a:r>
              <a:rPr lang="en-US" sz="2400" dirty="0" smtClean="0">
                <a:latin typeface="Georgia" pitchFamily="18" charset="0"/>
              </a:rPr>
              <a:t>We </a:t>
            </a:r>
            <a:r>
              <a:rPr lang="en-US" sz="2400" dirty="0">
                <a:latin typeface="Georgia" pitchFamily="18" charset="0"/>
              </a:rPr>
              <a:t>also assume that computed results can be left in registers as long as possible, storing them only</a:t>
            </a:r>
          </a:p>
          <a:p>
            <a:pPr marL="1254125" lvl="1" indent="-452438" algn="just">
              <a:lnSpc>
                <a:spcPct val="125000"/>
              </a:lnSpc>
              <a:spcBef>
                <a:spcPts val="1200"/>
              </a:spcBef>
              <a:tabLst>
                <a:tab pos="627063" algn="l"/>
              </a:tabLst>
            </a:pPr>
            <a:r>
              <a:rPr lang="en-US" sz="2400" dirty="0">
                <a:latin typeface="Georgia" pitchFamily="18" charset="0"/>
              </a:rPr>
              <a:t>1.	If their register is needed for another computation</a:t>
            </a:r>
          </a:p>
          <a:p>
            <a:pPr marL="1254125" lvl="1" indent="-452438" algn="just">
              <a:lnSpc>
                <a:spcPct val="125000"/>
              </a:lnSpc>
              <a:spcBef>
                <a:spcPts val="1200"/>
              </a:spcBef>
              <a:tabLst>
                <a:tab pos="627063" algn="l"/>
              </a:tabLst>
            </a:pPr>
            <a:r>
              <a:rPr lang="en-US" sz="2400" dirty="0">
                <a:latin typeface="Georgia" pitchFamily="18" charset="0"/>
              </a:rPr>
              <a:t>2.	Just before a procedure call, jump or labeled statement, i.e. everything must be stored just before the end of a basic block.</a:t>
            </a:r>
          </a:p>
        </p:txBody>
      </p:sp>
    </p:spTree>
    <p:extLst>
      <p:ext uri="{BB962C8B-B14F-4D97-AF65-F5344CB8AC3E}">
        <p14:creationId xmlns:p14="http://schemas.microsoft.com/office/powerpoint/2010/main" val="674310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Simple Code Generator</a:t>
            </a:r>
            <a:endParaRPr lang="en-IN" sz="3200" b="1" i="1" dirty="0">
              <a:solidFill>
                <a:srgbClr val="E60000"/>
              </a:solidFill>
              <a:latin typeface="Bookman Old Style" pitchFamily="18" charset="0"/>
            </a:endParaRPr>
          </a:p>
        </p:txBody>
      </p:sp>
      <p:sp>
        <p:nvSpPr>
          <p:cNvPr id="8" name="Rectangle 7"/>
          <p:cNvSpPr/>
          <p:nvPr/>
        </p:nvSpPr>
        <p:spPr>
          <a:xfrm>
            <a:off x="0" y="822500"/>
            <a:ext cx="9144000" cy="5742021"/>
          </a:xfrm>
          <a:prstGeom prst="rect">
            <a:avLst/>
          </a:prstGeom>
        </p:spPr>
        <p:txBody>
          <a:bodyPr wrap="square">
            <a:spAutoFit/>
          </a:bodyPr>
          <a:lstStyle/>
          <a:p>
            <a:pPr marL="627063" lvl="1" indent="-452438" algn="just">
              <a:lnSpc>
                <a:spcPct val="125000"/>
              </a:lnSpc>
              <a:spcBef>
                <a:spcPts val="1200"/>
              </a:spcBef>
              <a:buFont typeface="Wingdings" pitchFamily="2" charset="2"/>
              <a:buChar char="Ø"/>
              <a:tabLst>
                <a:tab pos="627063" algn="l"/>
              </a:tabLst>
            </a:pPr>
            <a:r>
              <a:rPr lang="en-US" sz="2400" b="1" dirty="0">
                <a:solidFill>
                  <a:srgbClr val="0070C0"/>
                </a:solidFill>
                <a:latin typeface="Georgia" pitchFamily="18" charset="0"/>
              </a:rPr>
              <a:t>Next Uses- </a:t>
            </a:r>
            <a:r>
              <a:rPr lang="en-US" sz="2400" dirty="0">
                <a:latin typeface="Georgia" pitchFamily="18" charset="0"/>
              </a:rPr>
              <a:t>The use of a name in a three address is defined as “suppose three address statement ‘i’ assigns a value to x. If statement ‘j’ has x as an operand, and control can flow from statement ‘i’ to ‘j’ along a path that has no intervening assignment to x, then we say statement ‘j’ uses the value of x computed as ‘i’.</a:t>
            </a:r>
          </a:p>
          <a:p>
            <a:pPr marL="627063" lvl="1" indent="-452438" algn="just">
              <a:lnSpc>
                <a:spcPct val="125000"/>
              </a:lnSpc>
              <a:spcBef>
                <a:spcPts val="1200"/>
              </a:spcBef>
              <a:buFont typeface="Wingdings" pitchFamily="2" charset="2"/>
              <a:buChar char="Ø"/>
              <a:tabLst>
                <a:tab pos="627063" algn="l"/>
              </a:tabLst>
            </a:pPr>
            <a:r>
              <a:rPr lang="en-US" sz="2400" b="1" dirty="0">
                <a:solidFill>
                  <a:srgbClr val="0070C0"/>
                </a:solidFill>
                <a:latin typeface="Georgia" pitchFamily="18" charset="0"/>
              </a:rPr>
              <a:t>Register and Address Descriptors- </a:t>
            </a:r>
            <a:r>
              <a:rPr lang="en-US" sz="2400" dirty="0">
                <a:latin typeface="Georgia" pitchFamily="18" charset="0"/>
              </a:rPr>
              <a:t>After computing next-use information, forward pass through the block should be performed. To perform register allocation, the code generation algorithm will make use of descriptors to keep track of register contacts and addresses for names. There are two types of descriptors.</a:t>
            </a:r>
          </a:p>
        </p:txBody>
      </p:sp>
    </p:spTree>
    <p:extLst>
      <p:ext uri="{BB962C8B-B14F-4D97-AF65-F5344CB8AC3E}">
        <p14:creationId xmlns:p14="http://schemas.microsoft.com/office/powerpoint/2010/main" val="17261032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Simple Code Generator</a:t>
            </a:r>
            <a:endParaRPr lang="en-IN" sz="3200" b="1" i="1" dirty="0">
              <a:solidFill>
                <a:srgbClr val="E60000"/>
              </a:solidFill>
              <a:latin typeface="Bookman Old Style" pitchFamily="18" charset="0"/>
            </a:endParaRPr>
          </a:p>
        </p:txBody>
      </p:sp>
      <p:sp>
        <p:nvSpPr>
          <p:cNvPr id="8" name="Rectangle 7"/>
          <p:cNvSpPr/>
          <p:nvPr/>
        </p:nvSpPr>
        <p:spPr>
          <a:xfrm>
            <a:off x="0" y="822500"/>
            <a:ext cx="9144000" cy="5742021"/>
          </a:xfrm>
          <a:prstGeom prst="rect">
            <a:avLst/>
          </a:prstGeom>
        </p:spPr>
        <p:txBody>
          <a:bodyPr wrap="square">
            <a:spAutoFit/>
          </a:bodyPr>
          <a:lstStyle/>
          <a:p>
            <a:pPr marL="631825" lvl="1" indent="-457200" algn="just">
              <a:lnSpc>
                <a:spcPct val="125000"/>
              </a:lnSpc>
              <a:spcBef>
                <a:spcPts val="1200"/>
              </a:spcBef>
              <a:buFont typeface="+mj-lt"/>
              <a:buAutoNum type="arabicPeriod"/>
              <a:tabLst>
                <a:tab pos="627063" algn="l"/>
              </a:tabLst>
            </a:pPr>
            <a:r>
              <a:rPr lang="en-US" sz="2400" dirty="0" smtClean="0">
                <a:solidFill>
                  <a:srgbClr val="0070C0"/>
                </a:solidFill>
                <a:latin typeface="Georgia" pitchFamily="18" charset="0"/>
              </a:rPr>
              <a:t>Register </a:t>
            </a:r>
            <a:r>
              <a:rPr lang="en-US" sz="2400" dirty="0">
                <a:solidFill>
                  <a:srgbClr val="0070C0"/>
                </a:solidFill>
                <a:latin typeface="Georgia" pitchFamily="18" charset="0"/>
              </a:rPr>
              <a:t>Descriptor- </a:t>
            </a:r>
            <a:r>
              <a:rPr lang="en-US" sz="2400" dirty="0">
                <a:latin typeface="Georgia" pitchFamily="18" charset="0"/>
              </a:rPr>
              <a:t>It keep track of contents of each register at any instant of time. Initially, the descriptors show that all the registers are empty. As the code generation progresses, each register will hold the values of zero or more names. The register descriptor will be consulted whenever there is a need of a new register.</a:t>
            </a:r>
          </a:p>
          <a:p>
            <a:pPr marL="631825" lvl="1" indent="-457200" algn="just">
              <a:lnSpc>
                <a:spcPct val="125000"/>
              </a:lnSpc>
              <a:spcBef>
                <a:spcPts val="1200"/>
              </a:spcBef>
              <a:buFont typeface="+mj-lt"/>
              <a:buAutoNum type="arabicPeriod"/>
              <a:tabLst>
                <a:tab pos="627063" algn="l"/>
              </a:tabLst>
            </a:pPr>
            <a:r>
              <a:rPr lang="en-US" sz="2400" dirty="0" smtClean="0">
                <a:solidFill>
                  <a:srgbClr val="0070C0"/>
                </a:solidFill>
                <a:latin typeface="Georgia" pitchFamily="18" charset="0"/>
              </a:rPr>
              <a:t>Address </a:t>
            </a:r>
            <a:r>
              <a:rPr lang="en-US" sz="2400" dirty="0">
                <a:solidFill>
                  <a:srgbClr val="0070C0"/>
                </a:solidFill>
                <a:latin typeface="Georgia" pitchFamily="18" charset="0"/>
              </a:rPr>
              <a:t>Descriptor- </a:t>
            </a:r>
            <a:r>
              <a:rPr lang="en-US" sz="2400" dirty="0">
                <a:latin typeface="Georgia" pitchFamily="18" charset="0"/>
              </a:rPr>
              <a:t>An address descriptor keeps track of the location where the current value of the name can be found at run-time. The location may be a register a stack location or any memory address. This information can be stored in the symbol table and is used to determine the accessing methods for a name.</a:t>
            </a:r>
          </a:p>
        </p:txBody>
      </p:sp>
    </p:spTree>
    <p:extLst>
      <p:ext uri="{BB962C8B-B14F-4D97-AF65-F5344CB8AC3E}">
        <p14:creationId xmlns:p14="http://schemas.microsoft.com/office/powerpoint/2010/main" val="13767309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Simple Code Generator</a:t>
            </a:r>
            <a:endParaRPr lang="en-IN" sz="3200" b="1" i="1" dirty="0">
              <a:solidFill>
                <a:srgbClr val="E60000"/>
              </a:solidFill>
              <a:latin typeface="Bookman Old Style" pitchFamily="18" charset="0"/>
            </a:endParaRPr>
          </a:p>
        </p:txBody>
      </p:sp>
      <p:sp>
        <p:nvSpPr>
          <p:cNvPr id="8" name="Rectangle 7"/>
          <p:cNvSpPr/>
          <p:nvPr/>
        </p:nvSpPr>
        <p:spPr>
          <a:xfrm>
            <a:off x="0" y="822500"/>
            <a:ext cx="9144000" cy="5895909"/>
          </a:xfrm>
          <a:prstGeom prst="rect">
            <a:avLst/>
          </a:prstGeom>
        </p:spPr>
        <p:txBody>
          <a:bodyPr wrap="square">
            <a:spAutoFit/>
          </a:bodyPr>
          <a:lstStyle/>
          <a:p>
            <a:pPr marL="174625" lvl="1" algn="just">
              <a:lnSpc>
                <a:spcPct val="125000"/>
              </a:lnSpc>
              <a:spcBef>
                <a:spcPts val="1200"/>
              </a:spcBef>
              <a:tabLst>
                <a:tab pos="627063" algn="l"/>
              </a:tabLst>
            </a:pPr>
            <a:r>
              <a:rPr lang="en-US" sz="2400" b="1" dirty="0">
                <a:solidFill>
                  <a:srgbClr val="0070C0"/>
                </a:solidFill>
                <a:latin typeface="Georgia" pitchFamily="18" charset="0"/>
              </a:rPr>
              <a:t>A code-Generation Algorithm- </a:t>
            </a:r>
            <a:r>
              <a:rPr lang="en-US" sz="2400" dirty="0">
                <a:latin typeface="Georgia" pitchFamily="18" charset="0"/>
              </a:rPr>
              <a:t>The code-generation algorithm takes as input a sequence of three-address statements constituting a basic block. For each three-address statement of the form x := y op z, we perform the following actions:</a:t>
            </a:r>
          </a:p>
          <a:p>
            <a:pPr marL="631825" lvl="1" indent="-457200" algn="just">
              <a:lnSpc>
                <a:spcPct val="125000"/>
              </a:lnSpc>
              <a:spcBef>
                <a:spcPts val="1200"/>
              </a:spcBef>
              <a:buFont typeface="+mj-lt"/>
              <a:buAutoNum type="arabicPeriod"/>
              <a:tabLst>
                <a:tab pos="627063" algn="l"/>
              </a:tabLst>
            </a:pPr>
            <a:r>
              <a:rPr lang="en-US" sz="2400" dirty="0" smtClean="0">
                <a:latin typeface="Georgia" pitchFamily="18" charset="0"/>
              </a:rPr>
              <a:t>Invoke </a:t>
            </a:r>
            <a:r>
              <a:rPr lang="en-US" sz="2400" dirty="0">
                <a:latin typeface="Georgia" pitchFamily="18" charset="0"/>
              </a:rPr>
              <a:t>a function </a:t>
            </a:r>
            <a:r>
              <a:rPr lang="en-US" sz="2400" dirty="0" err="1">
                <a:latin typeface="Georgia" pitchFamily="18" charset="0"/>
              </a:rPr>
              <a:t>getreg</a:t>
            </a:r>
            <a:r>
              <a:rPr lang="en-US" sz="2400" dirty="0">
                <a:latin typeface="Georgia" pitchFamily="18" charset="0"/>
              </a:rPr>
              <a:t> to determine the location L where the result of the computation y op z should be stored. L will usually be a register, but it could also be a memory location.</a:t>
            </a:r>
          </a:p>
          <a:p>
            <a:pPr marL="631825" lvl="1" indent="-457200" algn="just">
              <a:lnSpc>
                <a:spcPct val="125000"/>
              </a:lnSpc>
              <a:spcBef>
                <a:spcPts val="1200"/>
              </a:spcBef>
              <a:buFont typeface="+mj-lt"/>
              <a:buAutoNum type="arabicPeriod"/>
              <a:tabLst>
                <a:tab pos="627063" algn="l"/>
              </a:tabLst>
            </a:pPr>
            <a:r>
              <a:rPr lang="en-US" sz="2400" dirty="0" smtClean="0">
                <a:latin typeface="Georgia" pitchFamily="18" charset="0"/>
              </a:rPr>
              <a:t>Consult </a:t>
            </a:r>
            <a:r>
              <a:rPr lang="en-US" sz="2400" dirty="0">
                <a:latin typeface="Georgia" pitchFamily="18" charset="0"/>
              </a:rPr>
              <a:t>the address descriptor for y to determine y’, which is one of the current location of y. prefer the register for y’ if the value of y is currently both in memory and a register. If the value of y is not already in L. Generate the instruction MOV y’, L to place a copy of y in L. </a:t>
            </a:r>
          </a:p>
        </p:txBody>
      </p:sp>
    </p:spTree>
    <p:extLst>
      <p:ext uri="{BB962C8B-B14F-4D97-AF65-F5344CB8AC3E}">
        <p14:creationId xmlns:p14="http://schemas.microsoft.com/office/powerpoint/2010/main" val="6916748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Simple Code Generator</a:t>
            </a:r>
            <a:endParaRPr lang="en-IN" sz="3200" b="1" i="1" dirty="0">
              <a:solidFill>
                <a:srgbClr val="E60000"/>
              </a:solidFill>
              <a:latin typeface="Bookman Old Style" pitchFamily="18" charset="0"/>
            </a:endParaRPr>
          </a:p>
        </p:txBody>
      </p:sp>
      <p:sp>
        <p:nvSpPr>
          <p:cNvPr id="8" name="Rectangle 7"/>
          <p:cNvSpPr/>
          <p:nvPr/>
        </p:nvSpPr>
        <p:spPr>
          <a:xfrm>
            <a:off x="0" y="822500"/>
            <a:ext cx="9144000" cy="5280356"/>
          </a:xfrm>
          <a:prstGeom prst="rect">
            <a:avLst/>
          </a:prstGeom>
        </p:spPr>
        <p:txBody>
          <a:bodyPr wrap="square">
            <a:spAutoFit/>
          </a:bodyPr>
          <a:lstStyle/>
          <a:p>
            <a:pPr marL="627063" lvl="1" indent="-452438" algn="just">
              <a:lnSpc>
                <a:spcPct val="125000"/>
              </a:lnSpc>
              <a:spcBef>
                <a:spcPts val="1200"/>
              </a:spcBef>
              <a:tabLst>
                <a:tab pos="627063" algn="l"/>
              </a:tabLst>
            </a:pPr>
            <a:r>
              <a:rPr lang="en-US" sz="2400" dirty="0">
                <a:latin typeface="Georgia" pitchFamily="18" charset="0"/>
              </a:rPr>
              <a:t>3.	Generate the instruction OP z’, L, where z’ is a current location of z. again, prefer a register to a memory location if z is in both. Update the address descriptor of x to indicate that x is in location L. If L is a register, update its descriptor to indicate that it contains the value of x, and remove x from all other register descriptors.</a:t>
            </a:r>
          </a:p>
          <a:p>
            <a:pPr marL="627063" lvl="1" indent="-452438" algn="just">
              <a:lnSpc>
                <a:spcPct val="125000"/>
              </a:lnSpc>
              <a:spcBef>
                <a:spcPts val="1200"/>
              </a:spcBef>
              <a:tabLst>
                <a:tab pos="627063" algn="l"/>
              </a:tabLst>
            </a:pPr>
            <a:r>
              <a:rPr lang="en-US" sz="2400" dirty="0">
                <a:latin typeface="Georgia" pitchFamily="18" charset="0"/>
              </a:rPr>
              <a:t>4.	If the current values of y and/or z have no next use, are not live on exit from the block, and are in registers, alter the register descriptor to indicate that, after execution of x := y OP z, those registers no longer will contain y and/or z respectively.</a:t>
            </a:r>
          </a:p>
        </p:txBody>
      </p:sp>
    </p:spTree>
    <p:extLst>
      <p:ext uri="{BB962C8B-B14F-4D97-AF65-F5344CB8AC3E}">
        <p14:creationId xmlns:p14="http://schemas.microsoft.com/office/powerpoint/2010/main" val="18056886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Simple Code Generator</a:t>
            </a:r>
            <a:endParaRPr lang="en-IN" sz="3200" b="1" i="1" dirty="0">
              <a:solidFill>
                <a:srgbClr val="E60000"/>
              </a:solidFill>
              <a:latin typeface="Bookman Old Style" pitchFamily="18" charset="0"/>
            </a:endParaRPr>
          </a:p>
        </p:txBody>
      </p:sp>
      <p:sp>
        <p:nvSpPr>
          <p:cNvPr id="8" name="Rectangle 7"/>
          <p:cNvSpPr/>
          <p:nvPr/>
        </p:nvSpPr>
        <p:spPr>
          <a:xfrm>
            <a:off x="0" y="822500"/>
            <a:ext cx="9144000" cy="4555093"/>
          </a:xfrm>
          <a:prstGeom prst="rect">
            <a:avLst/>
          </a:prstGeom>
        </p:spPr>
        <p:txBody>
          <a:bodyPr wrap="square">
            <a:spAutoFit/>
          </a:bodyPr>
          <a:lstStyle/>
          <a:p>
            <a:pPr marL="174625" lvl="1" algn="just">
              <a:lnSpc>
                <a:spcPct val="125000"/>
              </a:lnSpc>
              <a:spcBef>
                <a:spcPts val="1200"/>
              </a:spcBef>
              <a:tabLst>
                <a:tab pos="174625" algn="l"/>
              </a:tabLst>
            </a:pPr>
            <a:r>
              <a:rPr lang="en-US" sz="2400" dirty="0" smtClean="0">
                <a:latin typeface="Georgia" pitchFamily="18" charset="0"/>
              </a:rPr>
              <a:t>Example- </a:t>
            </a:r>
            <a:r>
              <a:rPr lang="en-US" sz="2400" dirty="0">
                <a:latin typeface="Georgia" pitchFamily="18" charset="0"/>
              </a:rPr>
              <a:t>The assignment d := (a – b) + (a – c) + (a – c) might be translated into the following three-address code sequence</a:t>
            </a:r>
          </a:p>
          <a:p>
            <a:pPr marL="1998663" lvl="4" indent="-452438" algn="just">
              <a:lnSpc>
                <a:spcPct val="125000"/>
              </a:lnSpc>
              <a:spcBef>
                <a:spcPts val="1200"/>
              </a:spcBef>
              <a:tabLst>
                <a:tab pos="627063" algn="l"/>
              </a:tabLst>
            </a:pPr>
            <a:r>
              <a:rPr lang="en-US" sz="2400" dirty="0">
                <a:latin typeface="Georgia" pitchFamily="18" charset="0"/>
              </a:rPr>
              <a:t>	t := a – b</a:t>
            </a:r>
          </a:p>
          <a:p>
            <a:pPr marL="1998663" lvl="4" indent="-452438" algn="just">
              <a:lnSpc>
                <a:spcPct val="125000"/>
              </a:lnSpc>
              <a:spcBef>
                <a:spcPts val="1200"/>
              </a:spcBef>
              <a:tabLst>
                <a:tab pos="627063" algn="l"/>
              </a:tabLst>
            </a:pPr>
            <a:r>
              <a:rPr lang="en-US" sz="2400" dirty="0">
                <a:latin typeface="Georgia" pitchFamily="18" charset="0"/>
              </a:rPr>
              <a:t>	u := a – c</a:t>
            </a:r>
          </a:p>
          <a:p>
            <a:pPr marL="1998663" lvl="4" indent="-452438" algn="just">
              <a:lnSpc>
                <a:spcPct val="125000"/>
              </a:lnSpc>
              <a:spcBef>
                <a:spcPts val="1200"/>
              </a:spcBef>
              <a:tabLst>
                <a:tab pos="627063" algn="l"/>
              </a:tabLst>
            </a:pPr>
            <a:r>
              <a:rPr lang="en-US" sz="2400" dirty="0">
                <a:latin typeface="Georgia" pitchFamily="18" charset="0"/>
              </a:rPr>
              <a:t>	v := t + u</a:t>
            </a:r>
          </a:p>
          <a:p>
            <a:pPr marL="1998663" lvl="4" indent="-452438" algn="just">
              <a:lnSpc>
                <a:spcPct val="125000"/>
              </a:lnSpc>
              <a:spcBef>
                <a:spcPts val="1200"/>
              </a:spcBef>
              <a:tabLst>
                <a:tab pos="627063" algn="l"/>
              </a:tabLst>
            </a:pPr>
            <a:r>
              <a:rPr lang="en-US" sz="2400" dirty="0">
                <a:latin typeface="Georgia" pitchFamily="18" charset="0"/>
              </a:rPr>
              <a:t>	d := v + u</a:t>
            </a:r>
          </a:p>
          <a:p>
            <a:pPr marL="174625" lvl="1" algn="just">
              <a:lnSpc>
                <a:spcPct val="125000"/>
              </a:lnSpc>
              <a:spcBef>
                <a:spcPts val="1200"/>
              </a:spcBef>
              <a:tabLst>
                <a:tab pos="174625" algn="l"/>
              </a:tabLst>
            </a:pPr>
            <a:r>
              <a:rPr lang="en-US" sz="2400" dirty="0">
                <a:latin typeface="Georgia" pitchFamily="18" charset="0"/>
              </a:rPr>
              <a:t>with d live at the end. The code generation algorithm given above would produce the code sequence shown in following figure. </a:t>
            </a:r>
          </a:p>
        </p:txBody>
      </p:sp>
    </p:spTree>
    <p:extLst>
      <p:ext uri="{BB962C8B-B14F-4D97-AF65-F5344CB8AC3E}">
        <p14:creationId xmlns:p14="http://schemas.microsoft.com/office/powerpoint/2010/main" val="33030876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 Simple Code Generator</a:t>
            </a:r>
            <a:endParaRPr lang="en-IN" sz="3200" b="1" i="1" dirty="0">
              <a:solidFill>
                <a:srgbClr val="E60000"/>
              </a:solidFill>
              <a:latin typeface="Bookman Old Style" pitchFamily="18" charset="0"/>
            </a:endParaRPr>
          </a:p>
        </p:txBody>
      </p:sp>
      <p:sp>
        <p:nvSpPr>
          <p:cNvPr id="8" name="Rectangle 7"/>
          <p:cNvSpPr/>
          <p:nvPr/>
        </p:nvSpPr>
        <p:spPr>
          <a:xfrm>
            <a:off x="0" y="822500"/>
            <a:ext cx="9144000" cy="1894814"/>
          </a:xfrm>
          <a:prstGeom prst="rect">
            <a:avLst/>
          </a:prstGeom>
        </p:spPr>
        <p:txBody>
          <a:bodyPr wrap="square">
            <a:spAutoFit/>
          </a:bodyPr>
          <a:lstStyle/>
          <a:p>
            <a:pPr marL="174625" lvl="1" indent="719138" algn="just">
              <a:lnSpc>
                <a:spcPct val="125000"/>
              </a:lnSpc>
              <a:spcBef>
                <a:spcPts val="1200"/>
              </a:spcBef>
              <a:tabLst>
                <a:tab pos="174625" algn="l"/>
              </a:tabLst>
            </a:pPr>
            <a:r>
              <a:rPr lang="en-US" sz="2400" dirty="0">
                <a:latin typeface="Georgia" pitchFamily="18" charset="0"/>
              </a:rPr>
              <a:t>Figure shows the values of register and address descriptor as code generation progresses. Figure does not shown a, b and c in address descriptor because they are memory. We also assume that t, u and v being temporaries are not in memory</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2843361"/>
            <a:ext cx="7200800" cy="3898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1513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Register Allocation and Assignment</a:t>
            </a:r>
            <a:endParaRPr lang="en-IN" sz="3200" b="1" i="1" dirty="0">
              <a:solidFill>
                <a:srgbClr val="E60000"/>
              </a:solidFill>
              <a:latin typeface="Bookman Old Style" pitchFamily="18" charset="0"/>
            </a:endParaRPr>
          </a:p>
        </p:txBody>
      </p:sp>
      <p:sp>
        <p:nvSpPr>
          <p:cNvPr id="8" name="Rectangle 7"/>
          <p:cNvSpPr/>
          <p:nvPr/>
        </p:nvSpPr>
        <p:spPr>
          <a:xfrm>
            <a:off x="0" y="822500"/>
            <a:ext cx="9144000" cy="5632311"/>
          </a:xfrm>
          <a:prstGeom prst="rect">
            <a:avLst/>
          </a:prstGeom>
        </p:spPr>
        <p:txBody>
          <a:bodyPr wrap="square">
            <a:spAutoFit/>
          </a:bodyPr>
          <a:lstStyle/>
          <a:p>
            <a:pPr marL="627063" lvl="1" indent="-452438" algn="just">
              <a:lnSpc>
                <a:spcPct val="125000"/>
              </a:lnSpc>
              <a:spcBef>
                <a:spcPts val="1200"/>
              </a:spcBef>
              <a:buFont typeface="Wingdings" pitchFamily="2" charset="2"/>
              <a:buChar char="Ø"/>
              <a:tabLst>
                <a:tab pos="174625" algn="l"/>
              </a:tabLst>
            </a:pPr>
            <a:r>
              <a:rPr lang="en-US" sz="2400" dirty="0">
                <a:latin typeface="Georgia" pitchFamily="18" charset="0"/>
              </a:rPr>
              <a:t>Instructions involving only register operands arc shorter and faster than those involving memory operands. </a:t>
            </a:r>
            <a:endParaRPr lang="en-US" sz="2400" dirty="0" smtClean="0">
              <a:latin typeface="Georgia" pitchFamily="18" charset="0"/>
            </a:endParaRPr>
          </a:p>
          <a:p>
            <a:pPr marL="627063" lvl="1" indent="-452438" algn="just">
              <a:lnSpc>
                <a:spcPct val="125000"/>
              </a:lnSpc>
              <a:spcBef>
                <a:spcPts val="1200"/>
              </a:spcBef>
              <a:buFont typeface="Wingdings" pitchFamily="2" charset="2"/>
              <a:buChar char="Ø"/>
              <a:tabLst>
                <a:tab pos="174625" algn="l"/>
              </a:tabLst>
            </a:pPr>
            <a:r>
              <a:rPr lang="en-US" sz="2400" dirty="0" smtClean="0">
                <a:latin typeface="Georgia" pitchFamily="18" charset="0"/>
              </a:rPr>
              <a:t>Therefore</a:t>
            </a:r>
            <a:r>
              <a:rPr lang="en-US" sz="2400" dirty="0">
                <a:latin typeface="Georgia" pitchFamily="18" charset="0"/>
              </a:rPr>
              <a:t>, efficient utilization of registers is important in generating good code. </a:t>
            </a:r>
            <a:endParaRPr lang="en-US" sz="2400" dirty="0" smtClean="0">
              <a:latin typeface="Georgia" pitchFamily="18" charset="0"/>
            </a:endParaRPr>
          </a:p>
          <a:p>
            <a:pPr marL="627063" lvl="1" indent="-452438" algn="just">
              <a:lnSpc>
                <a:spcPct val="125000"/>
              </a:lnSpc>
              <a:spcBef>
                <a:spcPts val="1200"/>
              </a:spcBef>
              <a:buFont typeface="Wingdings" pitchFamily="2" charset="2"/>
              <a:buChar char="Ø"/>
              <a:tabLst>
                <a:tab pos="174625" algn="l"/>
              </a:tabLst>
            </a:pPr>
            <a:r>
              <a:rPr lang="en-US" sz="2400" dirty="0" smtClean="0">
                <a:latin typeface="Georgia" pitchFamily="18" charset="0"/>
              </a:rPr>
              <a:t>This </a:t>
            </a:r>
            <a:r>
              <a:rPr lang="en-US" sz="2400" dirty="0">
                <a:latin typeface="Georgia" pitchFamily="18" charset="0"/>
              </a:rPr>
              <a:t>section presents various strategies for deciding what values in a program should reside in registers (</a:t>
            </a:r>
            <a:r>
              <a:rPr lang="en-US" sz="2400" dirty="0" smtClean="0">
                <a:latin typeface="Georgia" pitchFamily="18" charset="0"/>
              </a:rPr>
              <a:t>register allocation</a:t>
            </a:r>
            <a:r>
              <a:rPr lang="en-US" sz="2400" dirty="0">
                <a:latin typeface="Georgia" pitchFamily="18" charset="0"/>
              </a:rPr>
              <a:t>) and in which register each value should reside (register assignment). </a:t>
            </a:r>
          </a:p>
          <a:p>
            <a:pPr marL="627063" lvl="1" indent="-452438" algn="just">
              <a:lnSpc>
                <a:spcPct val="125000"/>
              </a:lnSpc>
              <a:spcBef>
                <a:spcPts val="1200"/>
              </a:spcBef>
              <a:buFont typeface="Wingdings" pitchFamily="2" charset="2"/>
              <a:buChar char="Ø"/>
              <a:tabLst>
                <a:tab pos="174625" algn="l"/>
              </a:tabLst>
            </a:pPr>
            <a:r>
              <a:rPr lang="en-US" sz="2400" dirty="0" smtClean="0">
                <a:latin typeface="Georgia" pitchFamily="18" charset="0"/>
              </a:rPr>
              <a:t>One </a:t>
            </a:r>
            <a:r>
              <a:rPr lang="en-US" sz="2400" dirty="0">
                <a:latin typeface="Georgia" pitchFamily="18" charset="0"/>
              </a:rPr>
              <a:t>approach to register allocation and assignment is to assign specific values in an object program to certain registers. </a:t>
            </a:r>
            <a:endParaRPr lang="en-US" sz="2400" dirty="0" smtClean="0">
              <a:latin typeface="Georgia" pitchFamily="18" charset="0"/>
            </a:endParaRPr>
          </a:p>
        </p:txBody>
      </p:sp>
    </p:spTree>
    <p:extLst>
      <p:ext uri="{BB962C8B-B14F-4D97-AF65-F5344CB8AC3E}">
        <p14:creationId xmlns:p14="http://schemas.microsoft.com/office/powerpoint/2010/main" val="15103364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Register Allocation and Assignment</a:t>
            </a:r>
            <a:endParaRPr lang="en-IN" sz="3200" b="1" i="1" dirty="0">
              <a:solidFill>
                <a:srgbClr val="E60000"/>
              </a:solidFill>
              <a:latin typeface="Bookman Old Style" pitchFamily="18" charset="0"/>
            </a:endParaRPr>
          </a:p>
        </p:txBody>
      </p:sp>
      <p:sp>
        <p:nvSpPr>
          <p:cNvPr id="8" name="Rectangle 7"/>
          <p:cNvSpPr/>
          <p:nvPr/>
        </p:nvSpPr>
        <p:spPr>
          <a:xfrm>
            <a:off x="0" y="822500"/>
            <a:ext cx="9144000" cy="4555093"/>
          </a:xfrm>
          <a:prstGeom prst="rect">
            <a:avLst/>
          </a:prstGeom>
        </p:spPr>
        <p:txBody>
          <a:bodyPr wrap="square">
            <a:spAutoFit/>
          </a:bodyPr>
          <a:lstStyle/>
          <a:p>
            <a:pPr marL="627063" lvl="1" indent="-452438" algn="just">
              <a:lnSpc>
                <a:spcPct val="125000"/>
              </a:lnSpc>
              <a:spcBef>
                <a:spcPts val="1200"/>
              </a:spcBef>
              <a:buFont typeface="Wingdings" pitchFamily="2" charset="2"/>
              <a:buChar char="Ø"/>
              <a:tabLst>
                <a:tab pos="174625" algn="l"/>
              </a:tabLst>
            </a:pPr>
            <a:r>
              <a:rPr lang="en-US" sz="2400" dirty="0" smtClean="0">
                <a:latin typeface="Georgia" pitchFamily="18" charset="0"/>
              </a:rPr>
              <a:t>For </a:t>
            </a:r>
            <a:r>
              <a:rPr lang="en-US" sz="2400" dirty="0">
                <a:latin typeface="Georgia" pitchFamily="18" charset="0"/>
              </a:rPr>
              <a:t>example, a decision can be made to assign base addresses to one group of registers, arithmetic computation to another, the top of the run-time stack to a fixed register, and so on. </a:t>
            </a:r>
            <a:endParaRPr lang="en-US" sz="2400" dirty="0" smtClean="0">
              <a:latin typeface="Georgia" pitchFamily="18" charset="0"/>
            </a:endParaRPr>
          </a:p>
          <a:p>
            <a:pPr marL="627063" lvl="1" indent="-452438" algn="just">
              <a:lnSpc>
                <a:spcPct val="125000"/>
              </a:lnSpc>
              <a:spcBef>
                <a:spcPts val="1200"/>
              </a:spcBef>
              <a:buFont typeface="Wingdings" pitchFamily="2" charset="2"/>
              <a:buChar char="Ø"/>
              <a:tabLst>
                <a:tab pos="174625" algn="l"/>
              </a:tabLst>
            </a:pPr>
            <a:r>
              <a:rPr lang="en-US" sz="2400" dirty="0">
                <a:latin typeface="Georgia" pitchFamily="18" charset="0"/>
              </a:rPr>
              <a:t>This approach has the advantage that it simplifies the design of a compiler. </a:t>
            </a:r>
            <a:endParaRPr lang="en-US" sz="2400" dirty="0" smtClean="0">
              <a:latin typeface="Georgia" pitchFamily="18" charset="0"/>
            </a:endParaRPr>
          </a:p>
          <a:p>
            <a:pPr marL="627063" lvl="1" indent="-452438" algn="just">
              <a:lnSpc>
                <a:spcPct val="125000"/>
              </a:lnSpc>
              <a:spcBef>
                <a:spcPts val="1200"/>
              </a:spcBef>
              <a:buFont typeface="Wingdings" pitchFamily="2" charset="2"/>
              <a:buChar char="Ø"/>
              <a:tabLst>
                <a:tab pos="174625" algn="l"/>
              </a:tabLst>
            </a:pPr>
            <a:r>
              <a:rPr lang="en-US" sz="2400" dirty="0" smtClean="0">
                <a:latin typeface="Georgia" pitchFamily="18" charset="0"/>
              </a:rPr>
              <a:t>Its </a:t>
            </a:r>
            <a:r>
              <a:rPr lang="en-US" sz="2400" dirty="0">
                <a:latin typeface="Georgia" pitchFamily="18" charset="0"/>
              </a:rPr>
              <a:t>disadvantage is that, applied too strictly. it uses registers inefficiently; certain registers may go unused over substantial portions of code, while unnecessary loads and stores are generated. </a:t>
            </a:r>
            <a:endParaRPr lang="en-US" sz="2400" dirty="0" smtClean="0">
              <a:latin typeface="Georgia" pitchFamily="18" charset="0"/>
            </a:endParaRPr>
          </a:p>
        </p:txBody>
      </p:sp>
    </p:spTree>
    <p:extLst>
      <p:ext uri="{BB962C8B-B14F-4D97-AF65-F5344CB8AC3E}">
        <p14:creationId xmlns:p14="http://schemas.microsoft.com/office/powerpoint/2010/main" val="27346670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Register Allocation and Assignment</a:t>
            </a:r>
            <a:endParaRPr lang="en-IN" sz="3200" b="1" i="1" dirty="0">
              <a:solidFill>
                <a:srgbClr val="E60000"/>
              </a:solidFill>
              <a:latin typeface="Bookman Old Style" pitchFamily="18" charset="0"/>
            </a:endParaRPr>
          </a:p>
        </p:txBody>
      </p:sp>
      <p:sp>
        <p:nvSpPr>
          <p:cNvPr id="8" name="Rectangle 7"/>
          <p:cNvSpPr/>
          <p:nvPr/>
        </p:nvSpPr>
        <p:spPr>
          <a:xfrm>
            <a:off x="0" y="822500"/>
            <a:ext cx="9144000" cy="4708981"/>
          </a:xfrm>
          <a:prstGeom prst="rect">
            <a:avLst/>
          </a:prstGeom>
        </p:spPr>
        <p:txBody>
          <a:bodyPr wrap="square">
            <a:spAutoFit/>
          </a:bodyPr>
          <a:lstStyle/>
          <a:p>
            <a:pPr marL="627063" lvl="1" indent="-452438" algn="just">
              <a:lnSpc>
                <a:spcPct val="125000"/>
              </a:lnSpc>
              <a:spcBef>
                <a:spcPts val="1200"/>
              </a:spcBef>
              <a:buFont typeface="Wingdings" pitchFamily="2" charset="2"/>
              <a:buChar char="Ø"/>
              <a:tabLst>
                <a:tab pos="174625" algn="l"/>
              </a:tabLst>
            </a:pPr>
            <a:r>
              <a:rPr lang="en-US" sz="2400" dirty="0" smtClean="0">
                <a:latin typeface="Georgia" pitchFamily="18" charset="0"/>
              </a:rPr>
              <a:t>Nevertheless</a:t>
            </a:r>
            <a:r>
              <a:rPr lang="en-US" sz="2400" dirty="0">
                <a:latin typeface="Georgia" pitchFamily="18" charset="0"/>
              </a:rPr>
              <a:t>, it is reasonable in most computing environments to reserve a few registers for base registers, slack pointers and the like, and to allow the remaining registers to be used by the compiler as it sees fit</a:t>
            </a:r>
            <a:r>
              <a:rPr lang="en-US" sz="2400" dirty="0" smtClean="0">
                <a:latin typeface="Georgia" pitchFamily="18" charset="0"/>
              </a:rPr>
              <a:t>.</a:t>
            </a:r>
          </a:p>
          <a:p>
            <a:pPr marL="174625" lvl="1" algn="just">
              <a:lnSpc>
                <a:spcPct val="125000"/>
              </a:lnSpc>
              <a:spcBef>
                <a:spcPts val="1200"/>
              </a:spcBef>
              <a:tabLst>
                <a:tab pos="174625" algn="l"/>
              </a:tabLst>
            </a:pPr>
            <a:r>
              <a:rPr lang="en-US" sz="2400" b="1" dirty="0" smtClean="0">
                <a:solidFill>
                  <a:srgbClr val="0070C0"/>
                </a:solidFill>
                <a:latin typeface="Georgia" pitchFamily="18" charset="0"/>
              </a:rPr>
              <a:t>Global Register Allocation-</a:t>
            </a:r>
          </a:p>
          <a:p>
            <a:pPr marL="627063" lvl="1" indent="-452438" algn="just">
              <a:lnSpc>
                <a:spcPct val="125000"/>
              </a:lnSpc>
              <a:spcBef>
                <a:spcPts val="1200"/>
              </a:spcBef>
              <a:buFont typeface="Wingdings" pitchFamily="2" charset="2"/>
              <a:buChar char="Ø"/>
              <a:tabLst>
                <a:tab pos="174625" algn="l"/>
              </a:tabLst>
            </a:pPr>
            <a:r>
              <a:rPr lang="en-US" sz="2400" dirty="0">
                <a:latin typeface="Georgia" pitchFamily="18" charset="0"/>
              </a:rPr>
              <a:t>The code-generation algorithm in above used registers to hold values for the duration of a single basic block. </a:t>
            </a:r>
            <a:endParaRPr lang="en-US" sz="2400" dirty="0" smtClean="0">
              <a:latin typeface="Georgia" pitchFamily="18" charset="0"/>
            </a:endParaRPr>
          </a:p>
          <a:p>
            <a:pPr marL="627063" lvl="1" indent="-452438" algn="just">
              <a:lnSpc>
                <a:spcPct val="125000"/>
              </a:lnSpc>
              <a:spcBef>
                <a:spcPts val="1200"/>
              </a:spcBef>
              <a:buFont typeface="Wingdings" pitchFamily="2" charset="2"/>
              <a:buChar char="Ø"/>
              <a:tabLst>
                <a:tab pos="174625" algn="l"/>
              </a:tabLst>
            </a:pPr>
            <a:r>
              <a:rPr lang="en-US" sz="2400" dirty="0" smtClean="0">
                <a:latin typeface="Georgia" pitchFamily="18" charset="0"/>
              </a:rPr>
              <a:t>However</a:t>
            </a:r>
            <a:r>
              <a:rPr lang="en-US" sz="2400" dirty="0">
                <a:latin typeface="Georgia" pitchFamily="18" charset="0"/>
              </a:rPr>
              <a:t>, all live variables were stored at the end of each block. </a:t>
            </a:r>
            <a:endParaRPr lang="en-US" sz="2400" dirty="0" smtClean="0">
              <a:latin typeface="Georgia" pitchFamily="18" charset="0"/>
            </a:endParaRPr>
          </a:p>
        </p:txBody>
      </p:sp>
    </p:spTree>
    <p:extLst>
      <p:ext uri="{BB962C8B-B14F-4D97-AF65-F5344CB8AC3E}">
        <p14:creationId xmlns:p14="http://schemas.microsoft.com/office/powerpoint/2010/main" val="367816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Shift – Reduce Parsing</a:t>
            </a:r>
            <a:endParaRPr lang="en-IN" sz="3200" b="1" i="1" dirty="0">
              <a:solidFill>
                <a:srgbClr val="E60000"/>
              </a:solidFill>
              <a:latin typeface="Bookman Old Style" pitchFamily="18" charset="0"/>
            </a:endParaRPr>
          </a:p>
        </p:txBody>
      </p:sp>
      <p:sp>
        <p:nvSpPr>
          <p:cNvPr id="8" name="Rectangle 7"/>
          <p:cNvSpPr/>
          <p:nvPr/>
        </p:nvSpPr>
        <p:spPr>
          <a:xfrm>
            <a:off x="0" y="764704"/>
            <a:ext cx="9144000" cy="4664803"/>
          </a:xfrm>
          <a:prstGeom prst="rect">
            <a:avLst/>
          </a:prstGeom>
        </p:spPr>
        <p:txBody>
          <a:bodyPr wrap="square">
            <a:spAutoFit/>
          </a:bodyPr>
          <a:lstStyle/>
          <a:p>
            <a:pPr marL="719138" indent="-455613" algn="just">
              <a:lnSpc>
                <a:spcPct val="125000"/>
              </a:lnSpc>
              <a:spcBef>
                <a:spcPts val="1200"/>
              </a:spcBef>
              <a:buFont typeface="Wingdings" pitchFamily="2" charset="2"/>
              <a:buChar char="Ø"/>
            </a:pPr>
            <a:r>
              <a:rPr lang="en-US" sz="2400" dirty="0">
                <a:latin typeface="Georgia" pitchFamily="18" charset="0"/>
              </a:rPr>
              <a:t>Thus in above example, we reduce the string </a:t>
            </a:r>
            <a:r>
              <a:rPr lang="en-US" sz="2400" dirty="0" err="1">
                <a:latin typeface="Georgia" pitchFamily="18" charset="0"/>
              </a:rPr>
              <a:t>abbcde</a:t>
            </a:r>
            <a:r>
              <a:rPr lang="en-US" sz="2400" dirty="0">
                <a:latin typeface="Georgia" pitchFamily="18" charset="0"/>
              </a:rPr>
              <a:t> to S by sequence of four reductions. </a:t>
            </a:r>
            <a:endParaRPr lang="en-US" sz="2400" dirty="0" smtClean="0">
              <a:latin typeface="Georgia" pitchFamily="18" charset="0"/>
            </a:endParaRPr>
          </a:p>
          <a:p>
            <a:pPr marL="719138" indent="-455613" algn="just">
              <a:lnSpc>
                <a:spcPct val="125000"/>
              </a:lnSpc>
              <a:spcBef>
                <a:spcPts val="1200"/>
              </a:spcBef>
              <a:buFont typeface="Wingdings" pitchFamily="2" charset="2"/>
              <a:buChar char="Ø"/>
            </a:pPr>
            <a:r>
              <a:rPr lang="en-US" sz="2400" dirty="0" smtClean="0">
                <a:latin typeface="Georgia" pitchFamily="18" charset="0"/>
              </a:rPr>
              <a:t>These </a:t>
            </a:r>
            <a:r>
              <a:rPr lang="en-US" sz="2400" dirty="0">
                <a:latin typeface="Georgia" pitchFamily="18" charset="0"/>
              </a:rPr>
              <a:t>reductions, traced out the rightmost direction in reverse.</a:t>
            </a:r>
          </a:p>
          <a:p>
            <a:pPr marL="719138" indent="-455613" algn="just">
              <a:lnSpc>
                <a:spcPct val="125000"/>
              </a:lnSpc>
              <a:spcBef>
                <a:spcPts val="1200"/>
              </a:spcBef>
              <a:buFont typeface="Wingdings" pitchFamily="2" charset="2"/>
              <a:buChar char="Ø"/>
            </a:pPr>
            <a:r>
              <a:rPr lang="en-US" sz="2400" b="1" dirty="0">
                <a:solidFill>
                  <a:srgbClr val="002060"/>
                </a:solidFill>
                <a:latin typeface="Georgia" pitchFamily="18" charset="0"/>
              </a:rPr>
              <a:t>Handle</a:t>
            </a:r>
            <a:r>
              <a:rPr lang="en-US" sz="2400" dirty="0">
                <a:latin typeface="Georgia" pitchFamily="18" charset="0"/>
              </a:rPr>
              <a:t>- A substring which is the right side of a production such that replacement of that substring by the production left side leads eventually to reduction to the start symbol, by the reverse of a rightmost derivation is called a handle.</a:t>
            </a:r>
          </a:p>
          <a:p>
            <a:pPr marL="719138" indent="534988" algn="just">
              <a:lnSpc>
                <a:spcPct val="125000"/>
              </a:lnSpc>
              <a:spcBef>
                <a:spcPts val="1200"/>
              </a:spcBef>
            </a:pPr>
            <a:endParaRPr lang="en-US" sz="2400" dirty="0">
              <a:latin typeface="Georgia" pitchFamily="18" charset="0"/>
            </a:endParaRPr>
          </a:p>
        </p:txBody>
      </p:sp>
    </p:spTree>
    <p:extLst>
      <p:ext uri="{BB962C8B-B14F-4D97-AF65-F5344CB8AC3E}">
        <p14:creationId xmlns:p14="http://schemas.microsoft.com/office/powerpoint/2010/main" val="2248989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Register Allocation and Assignment</a:t>
            </a:r>
            <a:endParaRPr lang="en-IN" sz="3200" b="1" i="1" dirty="0">
              <a:solidFill>
                <a:srgbClr val="E60000"/>
              </a:solidFill>
              <a:latin typeface="Bookman Old Style" pitchFamily="18" charset="0"/>
            </a:endParaRPr>
          </a:p>
        </p:txBody>
      </p:sp>
      <p:sp>
        <p:nvSpPr>
          <p:cNvPr id="8" name="Rectangle 7"/>
          <p:cNvSpPr/>
          <p:nvPr/>
        </p:nvSpPr>
        <p:spPr>
          <a:xfrm>
            <a:off x="0" y="822500"/>
            <a:ext cx="9144000" cy="5478423"/>
          </a:xfrm>
          <a:prstGeom prst="rect">
            <a:avLst/>
          </a:prstGeom>
        </p:spPr>
        <p:txBody>
          <a:bodyPr wrap="square">
            <a:spAutoFit/>
          </a:bodyPr>
          <a:lstStyle/>
          <a:p>
            <a:pPr marL="627063" lvl="1" indent="-452438" algn="just">
              <a:lnSpc>
                <a:spcPct val="125000"/>
              </a:lnSpc>
              <a:spcBef>
                <a:spcPts val="1200"/>
              </a:spcBef>
              <a:buFont typeface="Wingdings" pitchFamily="2" charset="2"/>
              <a:buChar char="Ø"/>
              <a:tabLst>
                <a:tab pos="174625" algn="l"/>
              </a:tabLst>
            </a:pPr>
            <a:r>
              <a:rPr lang="en-US" sz="2400" dirty="0" smtClean="0">
                <a:latin typeface="Georgia" pitchFamily="18" charset="0"/>
              </a:rPr>
              <a:t>To </a:t>
            </a:r>
            <a:r>
              <a:rPr lang="en-US" sz="2400" dirty="0">
                <a:latin typeface="Georgia" pitchFamily="18" charset="0"/>
              </a:rPr>
              <a:t>save some of these stores and corresponding loads, we might arrange to assign registers to frequently used variables and keep these registers consistent across block boundaries (globally). </a:t>
            </a:r>
            <a:endParaRPr lang="en-US" sz="2400" dirty="0" smtClean="0">
              <a:latin typeface="Georgia" pitchFamily="18" charset="0"/>
            </a:endParaRPr>
          </a:p>
          <a:p>
            <a:pPr marL="627063" lvl="1" indent="-452438" algn="just">
              <a:lnSpc>
                <a:spcPct val="125000"/>
              </a:lnSpc>
              <a:spcBef>
                <a:spcPts val="1200"/>
              </a:spcBef>
              <a:buFont typeface="Wingdings" pitchFamily="2" charset="2"/>
              <a:buChar char="Ø"/>
              <a:tabLst>
                <a:tab pos="174625" algn="l"/>
              </a:tabLst>
            </a:pPr>
            <a:r>
              <a:rPr lang="en-US" sz="2400" dirty="0">
                <a:latin typeface="Georgia" pitchFamily="18" charset="0"/>
              </a:rPr>
              <a:t>Since programs spend most of their time in inner loops, a natural approach to global register assignment is to try to keep a frequently used value in a fixed register throughout a loop. </a:t>
            </a:r>
            <a:endParaRPr lang="en-US" sz="2400" dirty="0" smtClean="0">
              <a:latin typeface="Georgia" pitchFamily="18" charset="0"/>
            </a:endParaRPr>
          </a:p>
          <a:p>
            <a:pPr marL="627063" lvl="1" indent="-452438" algn="just">
              <a:lnSpc>
                <a:spcPct val="125000"/>
              </a:lnSpc>
              <a:spcBef>
                <a:spcPts val="1200"/>
              </a:spcBef>
              <a:buFont typeface="Wingdings" pitchFamily="2" charset="2"/>
              <a:buChar char="Ø"/>
              <a:tabLst>
                <a:tab pos="174625" algn="l"/>
              </a:tabLst>
            </a:pPr>
            <a:r>
              <a:rPr lang="en-US" sz="2400" dirty="0" smtClean="0">
                <a:latin typeface="Georgia" pitchFamily="18" charset="0"/>
              </a:rPr>
              <a:t>For </a:t>
            </a:r>
            <a:r>
              <a:rPr lang="en-US" sz="2400" dirty="0">
                <a:latin typeface="Georgia" pitchFamily="18" charset="0"/>
              </a:rPr>
              <a:t>the time being, assume that we know the loop structure of a flow graph, and that we know what values computed in a basic block are used outside that blocks. </a:t>
            </a:r>
          </a:p>
        </p:txBody>
      </p:sp>
    </p:spTree>
    <p:extLst>
      <p:ext uri="{BB962C8B-B14F-4D97-AF65-F5344CB8AC3E}">
        <p14:creationId xmlns:p14="http://schemas.microsoft.com/office/powerpoint/2010/main" val="30750540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179512" y="127023"/>
            <a:ext cx="8784976"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16632"/>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Register Allocation and Assignment</a:t>
            </a:r>
            <a:endParaRPr lang="en-IN" sz="3200" b="1" i="1" dirty="0">
              <a:solidFill>
                <a:srgbClr val="E60000"/>
              </a:solidFill>
              <a:latin typeface="Bookman Old Style" pitchFamily="18" charset="0"/>
            </a:endParaRPr>
          </a:p>
        </p:txBody>
      </p:sp>
      <p:sp>
        <p:nvSpPr>
          <p:cNvPr id="8" name="Rectangle 7"/>
          <p:cNvSpPr/>
          <p:nvPr/>
        </p:nvSpPr>
        <p:spPr>
          <a:xfrm>
            <a:off x="0" y="822500"/>
            <a:ext cx="9144000" cy="3587585"/>
          </a:xfrm>
          <a:prstGeom prst="rect">
            <a:avLst/>
          </a:prstGeom>
        </p:spPr>
        <p:txBody>
          <a:bodyPr wrap="square">
            <a:spAutoFit/>
          </a:bodyPr>
          <a:lstStyle/>
          <a:p>
            <a:pPr marL="627063" lvl="1" indent="-452438" algn="just">
              <a:lnSpc>
                <a:spcPct val="125000"/>
              </a:lnSpc>
              <a:spcBef>
                <a:spcPts val="1200"/>
              </a:spcBef>
              <a:buFont typeface="Wingdings" pitchFamily="2" charset="2"/>
              <a:buChar char="Ø"/>
              <a:tabLst>
                <a:tab pos="174625" algn="l"/>
              </a:tabLst>
            </a:pPr>
            <a:r>
              <a:rPr lang="en-US" sz="2400" dirty="0" smtClean="0">
                <a:latin typeface="Georgia" pitchFamily="18" charset="0"/>
              </a:rPr>
              <a:t>One </a:t>
            </a:r>
            <a:r>
              <a:rPr lang="en-US" sz="2400" dirty="0">
                <a:latin typeface="Georgia" pitchFamily="18" charset="0"/>
              </a:rPr>
              <a:t>strategy for global register allocation is to assign some fixed number of registers to hold the most active values in each inner loop. </a:t>
            </a:r>
            <a:endParaRPr lang="en-US" sz="2400" dirty="0" smtClean="0">
              <a:latin typeface="Georgia" pitchFamily="18" charset="0"/>
            </a:endParaRPr>
          </a:p>
          <a:p>
            <a:pPr marL="627063" lvl="1" indent="-452438" algn="just">
              <a:lnSpc>
                <a:spcPct val="125000"/>
              </a:lnSpc>
              <a:spcBef>
                <a:spcPts val="1200"/>
              </a:spcBef>
              <a:buFont typeface="Wingdings" pitchFamily="2" charset="2"/>
              <a:buChar char="Ø"/>
              <a:tabLst>
                <a:tab pos="174625" algn="l"/>
              </a:tabLst>
            </a:pPr>
            <a:r>
              <a:rPr lang="en-US" sz="2400" dirty="0" smtClean="0">
                <a:latin typeface="Georgia" pitchFamily="18" charset="0"/>
              </a:rPr>
              <a:t>The </a:t>
            </a:r>
            <a:r>
              <a:rPr lang="en-US" sz="2400" dirty="0">
                <a:latin typeface="Georgia" pitchFamily="18" charset="0"/>
              </a:rPr>
              <a:t>selected values may be different in different loops. Registers not already allocated may be used to hold values local to one block.</a:t>
            </a:r>
          </a:p>
          <a:p>
            <a:pPr marL="627063" lvl="1" indent="-452438" algn="just">
              <a:lnSpc>
                <a:spcPct val="125000"/>
              </a:lnSpc>
              <a:spcBef>
                <a:spcPts val="1200"/>
              </a:spcBef>
              <a:buFont typeface="Wingdings" pitchFamily="2" charset="2"/>
              <a:buChar char="Ø"/>
              <a:tabLst>
                <a:tab pos="174625" algn="l"/>
              </a:tabLst>
            </a:pPr>
            <a:endParaRPr lang="en-US" sz="2400" dirty="0">
              <a:latin typeface="Georgia" pitchFamily="18" charset="0"/>
            </a:endParaRPr>
          </a:p>
        </p:txBody>
      </p:sp>
    </p:spTree>
    <p:extLst>
      <p:ext uri="{BB962C8B-B14F-4D97-AF65-F5344CB8AC3E}">
        <p14:creationId xmlns:p14="http://schemas.microsoft.com/office/powerpoint/2010/main" val="620598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30433</TotalTime>
  <Words>4559</Words>
  <Application>Microsoft Office PowerPoint</Application>
  <PresentationFormat>On-screen Show (4:3)</PresentationFormat>
  <Paragraphs>540</Paragraphs>
  <Slides>91</Slides>
  <Notes>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151</cp:revision>
  <dcterms:created xsi:type="dcterms:W3CDTF">2020-11-26T13:30:11Z</dcterms:created>
  <dcterms:modified xsi:type="dcterms:W3CDTF">2021-01-05T09:20:13Z</dcterms:modified>
</cp:coreProperties>
</file>