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91" r:id="rId34"/>
    <p:sldId id="289" r:id="rId35"/>
    <p:sldId id="292" r:id="rId36"/>
    <p:sldId id="293" r:id="rId37"/>
    <p:sldId id="296" r:id="rId38"/>
    <p:sldId id="297" r:id="rId39"/>
    <p:sldId id="295" r:id="rId40"/>
    <p:sldId id="294"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7" r:id="rId60"/>
    <p:sldId id="316"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60" autoAdjust="0"/>
    <p:restoredTop sz="94660"/>
  </p:normalViewPr>
  <p:slideViewPr>
    <p:cSldViewPr snapToGrid="0">
      <p:cViewPr varScale="1">
        <p:scale>
          <a:sx n="89" d="100"/>
          <a:sy n="89"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391702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EEBE6-374D-4578-B31F-E01FC6D858FC}"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1825980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360913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273096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3247780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384323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4088457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4177237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423792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163472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EEBE6-374D-4578-B31F-E01FC6D858FC}"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414416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2EEBE6-374D-4578-B31F-E01FC6D858FC}"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40421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2EEBE6-374D-4578-B31F-E01FC6D858FC}" type="datetimeFigureOut">
              <a:rPr lang="en-IN" smtClean="0"/>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27580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2EEBE6-374D-4578-B31F-E01FC6D858FC}" type="datetimeFigureOut">
              <a:rPr lang="en-IN" smtClean="0"/>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63963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EEBE6-374D-4578-B31F-E01FC6D858FC}" type="datetimeFigureOut">
              <a:rPr lang="en-IN" smtClean="0"/>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8628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EEBE6-374D-4578-B31F-E01FC6D858FC}"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266851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EEBE6-374D-4578-B31F-E01FC6D858FC}"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8ADEA-9294-443D-8DF1-29F4C77CC069}" type="slidenum">
              <a:rPr lang="en-IN" smtClean="0"/>
              <a:t>‹#›</a:t>
            </a:fld>
            <a:endParaRPr lang="en-IN"/>
          </a:p>
        </p:txBody>
      </p:sp>
    </p:spTree>
    <p:extLst>
      <p:ext uri="{BB962C8B-B14F-4D97-AF65-F5344CB8AC3E}">
        <p14:creationId xmlns:p14="http://schemas.microsoft.com/office/powerpoint/2010/main" val="178373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2EEBE6-374D-4578-B31F-E01FC6D858FC}" type="datetimeFigureOut">
              <a:rPr lang="en-IN" smtClean="0"/>
              <a:t>11-12-2020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A8ADEA-9294-443D-8DF1-29F4C77CC069}" type="slidenum">
              <a:rPr lang="en-IN" smtClean="0"/>
              <a:t>‹#›</a:t>
            </a:fld>
            <a:endParaRPr lang="en-IN"/>
          </a:p>
        </p:txBody>
      </p:sp>
    </p:spTree>
    <p:extLst>
      <p:ext uri="{BB962C8B-B14F-4D97-AF65-F5344CB8AC3E}">
        <p14:creationId xmlns:p14="http://schemas.microsoft.com/office/powerpoint/2010/main" val="347053614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en.wikipedia.org/wiki/WinDbg" TargetMode="External"/><Relationship Id="rId2" Type="http://schemas.openxmlformats.org/officeDocument/2006/relationships/hyperlink" Target="https://en.wikipedia.org/wiki/Radare2" TargetMode="External"/><Relationship Id="rId1" Type="http://schemas.openxmlformats.org/officeDocument/2006/relationships/slideLayout" Target="../slideLayouts/slideLayout7.xml"/><Relationship Id="rId5" Type="http://schemas.openxmlformats.org/officeDocument/2006/relationships/hyperlink" Target="https://www.geeksforgeeks.org/software-testing-basics/" TargetMode="External"/><Relationship Id="rId4" Type="http://schemas.openxmlformats.org/officeDocument/2006/relationships/hyperlink" Target="https://en.wikipedia.org/wiki/Valgrind"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hyperlink" Target="https://www.oee.com/oee-six-big-losses.html" TargetMode="External"/><Relationship Id="rId2" Type="http://schemas.openxmlformats.org/officeDocument/2006/relationships/hyperlink" Target="https://limblecmms.com/blog/the-ridiculously-simple-preventive-maintenance-plan/"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300" y="514350"/>
            <a:ext cx="8686800" cy="3693319"/>
          </a:xfrm>
          <a:prstGeom prst="rect">
            <a:avLst/>
          </a:prstGeom>
        </p:spPr>
        <p:txBody>
          <a:bodyPr wrap="square">
            <a:spAutoFit/>
          </a:bodyPr>
          <a:lstStyle/>
          <a:p>
            <a:r>
              <a:rPr lang="en-IN" b="0" i="0" dirty="0" smtClean="0">
                <a:solidFill>
                  <a:srgbClr val="610B38"/>
                </a:solidFill>
                <a:effectLst/>
                <a:latin typeface="erdana"/>
              </a:rPr>
              <a:t>What is Software Engineering?</a:t>
            </a:r>
          </a:p>
          <a:p>
            <a:r>
              <a:rPr lang="en-IN" b="0" i="0" dirty="0" smtClean="0">
                <a:solidFill>
                  <a:srgbClr val="000000"/>
                </a:solidFill>
                <a:effectLst/>
                <a:latin typeface="verdana" panose="020B0604030504040204" pitchFamily="34" charset="0"/>
              </a:rPr>
              <a:t>The term </a:t>
            </a:r>
            <a:r>
              <a:rPr lang="en-IN" b="1" i="0" dirty="0" smtClean="0">
                <a:solidFill>
                  <a:srgbClr val="000000"/>
                </a:solidFill>
                <a:effectLst/>
                <a:latin typeface="verdana" panose="020B0604030504040204" pitchFamily="34" charset="0"/>
              </a:rPr>
              <a:t>software engineering</a:t>
            </a:r>
            <a:r>
              <a:rPr lang="en-IN" b="0" i="0" dirty="0" smtClean="0">
                <a:solidFill>
                  <a:srgbClr val="000000"/>
                </a:solidFill>
                <a:effectLst/>
                <a:latin typeface="verdana" panose="020B0604030504040204" pitchFamily="34" charset="0"/>
              </a:rPr>
              <a:t> is the product of two words, </a:t>
            </a:r>
            <a:r>
              <a:rPr lang="en-IN" b="1" i="0" dirty="0" smtClean="0">
                <a:solidFill>
                  <a:srgbClr val="000000"/>
                </a:solidFill>
                <a:effectLst/>
                <a:latin typeface="verdana" panose="020B0604030504040204" pitchFamily="34" charset="0"/>
              </a:rPr>
              <a:t>software</a:t>
            </a:r>
            <a:r>
              <a:rPr lang="en-IN" b="0" i="0" dirty="0" smtClean="0">
                <a:solidFill>
                  <a:srgbClr val="000000"/>
                </a:solidFill>
                <a:effectLst/>
                <a:latin typeface="verdana" panose="020B0604030504040204" pitchFamily="34" charset="0"/>
              </a:rPr>
              <a:t>, and </a:t>
            </a:r>
            <a:r>
              <a:rPr lang="en-IN" b="1" i="0" dirty="0" smtClean="0">
                <a:solidFill>
                  <a:srgbClr val="000000"/>
                </a:solidFill>
                <a:effectLst/>
                <a:latin typeface="verdana" panose="020B0604030504040204" pitchFamily="34" charset="0"/>
              </a:rPr>
              <a:t>engineering</a:t>
            </a:r>
            <a:r>
              <a:rPr lang="en-IN" b="0" i="0" dirty="0" smtClean="0">
                <a:solidFill>
                  <a:srgbClr val="000000"/>
                </a:solidFill>
                <a:effectLst/>
                <a:latin typeface="verdana" panose="020B0604030504040204" pitchFamily="34" charset="0"/>
              </a:rPr>
              <a:t>.</a:t>
            </a:r>
          </a:p>
          <a:p>
            <a:endParaRPr lang="en-IN" b="0" i="0" dirty="0" smtClean="0">
              <a:solidFill>
                <a:srgbClr val="000000"/>
              </a:solidFill>
              <a:effectLst/>
              <a:latin typeface="verdana" panose="020B0604030504040204" pitchFamily="34" charset="0"/>
            </a:endParaRPr>
          </a:p>
          <a:p>
            <a:r>
              <a:rPr lang="en-IN" b="0" i="0" dirty="0" smtClean="0">
                <a:solidFill>
                  <a:srgbClr val="000000"/>
                </a:solidFill>
                <a:effectLst/>
                <a:latin typeface="verdana" panose="020B0604030504040204" pitchFamily="34" charset="0"/>
              </a:rPr>
              <a:t>The </a:t>
            </a:r>
            <a:r>
              <a:rPr lang="en-IN" b="1" i="0" dirty="0" smtClean="0">
                <a:solidFill>
                  <a:srgbClr val="000000"/>
                </a:solidFill>
                <a:effectLst/>
                <a:latin typeface="verdana" panose="020B0604030504040204" pitchFamily="34" charset="0"/>
              </a:rPr>
              <a:t>software</a:t>
            </a:r>
            <a:r>
              <a:rPr lang="en-IN" b="0" i="0" dirty="0" smtClean="0">
                <a:solidFill>
                  <a:srgbClr val="000000"/>
                </a:solidFill>
                <a:effectLst/>
                <a:latin typeface="verdana" panose="020B0604030504040204" pitchFamily="34" charset="0"/>
              </a:rPr>
              <a:t> is a collection of integrated programs.</a:t>
            </a:r>
          </a:p>
          <a:p>
            <a:r>
              <a:rPr lang="en-IN" b="0" i="0" dirty="0" smtClean="0">
                <a:solidFill>
                  <a:srgbClr val="000000"/>
                </a:solidFill>
                <a:effectLst/>
                <a:latin typeface="verdana" panose="020B0604030504040204" pitchFamily="34" charset="0"/>
              </a:rPr>
              <a:t>Software subsists of carefully-organized instructions and code written by developers on any of various particular computer languages.</a:t>
            </a:r>
          </a:p>
          <a:p>
            <a:r>
              <a:rPr lang="en-IN" b="0" i="0" dirty="0" smtClean="0">
                <a:solidFill>
                  <a:srgbClr val="000000"/>
                </a:solidFill>
                <a:effectLst/>
                <a:latin typeface="verdana" panose="020B0604030504040204" pitchFamily="34" charset="0"/>
              </a:rPr>
              <a:t>Computer programs and related documentation such as requirements, design models and user manuals.</a:t>
            </a:r>
          </a:p>
          <a:p>
            <a:endParaRPr lang="en-IN" b="0" i="0" dirty="0" smtClean="0">
              <a:solidFill>
                <a:srgbClr val="000000"/>
              </a:solidFill>
              <a:effectLst/>
              <a:latin typeface="verdana" panose="020B0604030504040204" pitchFamily="34" charset="0"/>
            </a:endParaRPr>
          </a:p>
          <a:p>
            <a:r>
              <a:rPr lang="en-IN" b="1" i="0" dirty="0" smtClean="0">
                <a:solidFill>
                  <a:srgbClr val="000000"/>
                </a:solidFill>
                <a:effectLst/>
                <a:latin typeface="verdana" panose="020B0604030504040204" pitchFamily="34" charset="0"/>
              </a:rPr>
              <a:t>Engineering</a:t>
            </a:r>
            <a:r>
              <a:rPr lang="en-IN" b="0" i="0" dirty="0" smtClean="0">
                <a:solidFill>
                  <a:srgbClr val="000000"/>
                </a:solidFill>
                <a:effectLst/>
                <a:latin typeface="verdana" panose="020B0604030504040204" pitchFamily="34" charset="0"/>
              </a:rPr>
              <a:t> is the application of </a:t>
            </a:r>
            <a:r>
              <a:rPr lang="en-IN" b="1" i="0" dirty="0" smtClean="0">
                <a:solidFill>
                  <a:srgbClr val="000000"/>
                </a:solidFill>
                <a:effectLst/>
                <a:latin typeface="verdana" panose="020B0604030504040204" pitchFamily="34" charset="0"/>
              </a:rPr>
              <a:t>scientific</a:t>
            </a:r>
            <a:r>
              <a:rPr lang="en-IN" b="0" i="0" dirty="0" smtClean="0">
                <a:solidFill>
                  <a:srgbClr val="000000"/>
                </a:solidFill>
                <a:effectLst/>
                <a:latin typeface="verdana" panose="020B0604030504040204" pitchFamily="34" charset="0"/>
              </a:rPr>
              <a:t> and </a:t>
            </a:r>
            <a:r>
              <a:rPr lang="en-IN" b="1" i="0" dirty="0" smtClean="0">
                <a:solidFill>
                  <a:srgbClr val="000000"/>
                </a:solidFill>
                <a:effectLst/>
                <a:latin typeface="verdana" panose="020B0604030504040204" pitchFamily="34" charset="0"/>
              </a:rPr>
              <a:t>practical</a:t>
            </a:r>
            <a:r>
              <a:rPr lang="en-IN" b="0" i="0" dirty="0" smtClean="0">
                <a:solidFill>
                  <a:srgbClr val="000000"/>
                </a:solidFill>
                <a:effectLst/>
                <a:latin typeface="verdana" panose="020B0604030504040204" pitchFamily="34" charset="0"/>
              </a:rPr>
              <a:t> knowledge to </a:t>
            </a:r>
            <a:r>
              <a:rPr lang="en-IN" b="1" i="0" dirty="0" smtClean="0">
                <a:solidFill>
                  <a:srgbClr val="000000"/>
                </a:solidFill>
                <a:effectLst/>
                <a:latin typeface="verdana" panose="020B0604030504040204" pitchFamily="34" charset="0"/>
              </a:rPr>
              <a:t>invent, design, build, maintain</a:t>
            </a:r>
            <a:r>
              <a:rPr lang="en-IN" b="0" i="0" dirty="0" smtClean="0">
                <a:solidFill>
                  <a:srgbClr val="000000"/>
                </a:solidFill>
                <a:effectLst/>
                <a:latin typeface="verdana" panose="020B0604030504040204" pitchFamily="34" charset="0"/>
              </a:rPr>
              <a:t>, and </a:t>
            </a:r>
            <a:r>
              <a:rPr lang="en-IN" b="1" i="0" dirty="0" smtClean="0">
                <a:solidFill>
                  <a:srgbClr val="000000"/>
                </a:solidFill>
                <a:effectLst/>
                <a:latin typeface="verdana" panose="020B0604030504040204" pitchFamily="34" charset="0"/>
              </a:rPr>
              <a:t>improve frameworks, processes, etc</a:t>
            </a:r>
            <a:r>
              <a:rPr lang="en-IN" b="0" i="0" dirty="0" smtClean="0">
                <a:solidFill>
                  <a:srgbClr val="000000"/>
                </a:solidFill>
                <a:effectLst/>
                <a:latin typeface="verdana" panose="020B0604030504040204" pitchFamily="34" charset="0"/>
              </a:rPr>
              <a: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4545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692" y="508244"/>
            <a:ext cx="8200634" cy="515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1462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1327" y="263242"/>
            <a:ext cx="9699812" cy="6186309"/>
          </a:xfrm>
          <a:prstGeom prst="rect">
            <a:avLst/>
          </a:prstGeom>
        </p:spPr>
        <p:txBody>
          <a:bodyPr wrap="square">
            <a:spAutoFit/>
          </a:bodyPr>
          <a:lstStyle/>
          <a:p>
            <a:pPr fontAlgn="base"/>
            <a:r>
              <a:rPr lang="en-IN" b="1" dirty="0">
                <a:latin typeface="var(--font-din)"/>
              </a:rPr>
              <a:t>Types of Reliability Testing</a:t>
            </a:r>
            <a:r>
              <a:rPr lang="en-IN" b="1" dirty="0" smtClean="0">
                <a:latin typeface="var(--font-din)"/>
              </a:rPr>
              <a:t>:</a:t>
            </a:r>
          </a:p>
          <a:p>
            <a:pPr fontAlgn="base"/>
            <a:r>
              <a:rPr lang="en-IN" dirty="0">
                <a:latin typeface="var(--font-din)"/>
              </a:rPr>
              <a:t/>
            </a:r>
            <a:br>
              <a:rPr lang="en-IN" dirty="0">
                <a:latin typeface="var(--font-din)"/>
              </a:rPr>
            </a:br>
            <a:r>
              <a:rPr lang="en-IN" dirty="0">
                <a:latin typeface="var(--font-din)"/>
              </a:rPr>
              <a:t>There are three types of reliability testing</a:t>
            </a:r>
            <a:r>
              <a:rPr lang="en-IN" dirty="0" smtClean="0">
                <a:latin typeface="var(--font-din)"/>
              </a:rPr>
              <a:t>:-</a:t>
            </a:r>
          </a:p>
          <a:p>
            <a:pPr fontAlgn="base"/>
            <a:endParaRPr lang="en-IN" dirty="0">
              <a:latin typeface="var(--font-din)"/>
            </a:endParaRPr>
          </a:p>
          <a:p>
            <a:pPr fontAlgn="base">
              <a:buFont typeface="+mj-lt"/>
              <a:buAutoNum type="arabicPeriod"/>
            </a:pPr>
            <a:r>
              <a:rPr lang="en-IN" b="1" dirty="0">
                <a:latin typeface="var(--font-din)"/>
              </a:rPr>
              <a:t>Feature Testing:</a:t>
            </a:r>
            <a:r>
              <a:rPr lang="en-IN" dirty="0">
                <a:latin typeface="var(--font-din)"/>
              </a:rPr>
              <a:t/>
            </a:r>
            <a:br>
              <a:rPr lang="en-IN" dirty="0">
                <a:latin typeface="var(--font-din)"/>
              </a:rPr>
            </a:br>
            <a:r>
              <a:rPr lang="en-IN" dirty="0">
                <a:latin typeface="var(--font-din)"/>
              </a:rPr>
              <a:t>Following three steps are involved in this testing:</a:t>
            </a:r>
          </a:p>
          <a:p>
            <a:pPr marL="742950" lvl="1" indent="-285750" fontAlgn="base">
              <a:buFont typeface="+mj-lt"/>
              <a:buAutoNum type="arabicPeriod"/>
            </a:pPr>
            <a:r>
              <a:rPr lang="en-IN" dirty="0">
                <a:latin typeface="var(--font-din)"/>
              </a:rPr>
              <a:t>Each function in the software should be executed at least once.</a:t>
            </a:r>
          </a:p>
          <a:p>
            <a:pPr marL="742950" lvl="1" indent="-285750" fontAlgn="base">
              <a:buFont typeface="+mj-lt"/>
              <a:buAutoNum type="arabicPeriod"/>
            </a:pPr>
            <a:r>
              <a:rPr lang="en-IN" dirty="0">
                <a:latin typeface="var(--font-din)"/>
              </a:rPr>
              <a:t>Interaction between two or more functions should be reduced.</a:t>
            </a:r>
          </a:p>
          <a:p>
            <a:pPr marL="742950" lvl="1" indent="-285750" fontAlgn="base">
              <a:buFont typeface="+mj-lt"/>
              <a:buAutoNum type="arabicPeriod"/>
            </a:pPr>
            <a:r>
              <a:rPr lang="en-IN" dirty="0">
                <a:latin typeface="var(--font-din)"/>
              </a:rPr>
              <a:t>Each function should be properly executed</a:t>
            </a:r>
            <a:r>
              <a:rPr lang="en-IN" dirty="0" smtClean="0">
                <a:latin typeface="var(--font-din)"/>
              </a:rPr>
              <a:t>.</a:t>
            </a:r>
          </a:p>
          <a:p>
            <a:pPr marL="742950" lvl="1" indent="-285750" fontAlgn="base">
              <a:buFont typeface="+mj-lt"/>
              <a:buAutoNum type="arabicPeriod"/>
            </a:pPr>
            <a:endParaRPr lang="en-IN" dirty="0">
              <a:latin typeface="var(--font-din)"/>
            </a:endParaRPr>
          </a:p>
          <a:p>
            <a:pPr fontAlgn="base">
              <a:buFont typeface="+mj-lt"/>
              <a:buAutoNum type="arabicPeriod"/>
            </a:pPr>
            <a:r>
              <a:rPr lang="en-IN" b="1" dirty="0">
                <a:latin typeface="var(--font-din)"/>
              </a:rPr>
              <a:t>Regression Testing:</a:t>
            </a:r>
            <a:r>
              <a:rPr lang="en-IN" dirty="0">
                <a:latin typeface="var(--font-din)"/>
              </a:rPr>
              <a:t/>
            </a:r>
            <a:br>
              <a:rPr lang="en-IN" dirty="0">
                <a:latin typeface="var(--font-din)"/>
              </a:rPr>
            </a:br>
            <a:r>
              <a:rPr lang="en-IN" dirty="0">
                <a:latin typeface="var(--font-din)"/>
              </a:rPr>
              <a:t>Regression testing is basically performed whenever any new functionality is added, old functionalities are removed or the bugs are fixed in an application to make sure with introduction of new functionality or with the fixing of previous bugs, no new bugs are introduced in the application.</a:t>
            </a:r>
            <a:br>
              <a:rPr lang="en-IN" dirty="0">
                <a:latin typeface="var(--font-din)"/>
              </a:rPr>
            </a:br>
            <a:endParaRPr lang="en-IN" dirty="0">
              <a:latin typeface="var(--font-din)"/>
            </a:endParaRPr>
          </a:p>
          <a:p>
            <a:pPr fontAlgn="base"/>
            <a:r>
              <a:rPr lang="en-IN" dirty="0">
                <a:latin typeface="var(--font-din)"/>
              </a:rPr>
              <a:t/>
            </a:r>
            <a:br>
              <a:rPr lang="en-IN" dirty="0">
                <a:latin typeface="var(--font-din)"/>
              </a:rPr>
            </a:br>
            <a:r>
              <a:rPr lang="en-IN" dirty="0" smtClean="0">
                <a:latin typeface="var(--font-din)"/>
              </a:rPr>
              <a:t>3</a:t>
            </a:r>
            <a:endParaRPr lang="en-IN" dirty="0">
              <a:latin typeface="var(--font-din)"/>
            </a:endParaRPr>
          </a:p>
          <a:p>
            <a:pPr fontAlgn="base">
              <a:buFont typeface="+mj-lt"/>
              <a:buAutoNum type="arabicPeriod"/>
            </a:pPr>
            <a:r>
              <a:rPr lang="en-IN" b="1" dirty="0">
                <a:latin typeface="var(--font-din)"/>
              </a:rPr>
              <a:t>Load Testing:</a:t>
            </a:r>
            <a:r>
              <a:rPr lang="en-IN" dirty="0">
                <a:latin typeface="var(--font-din)"/>
              </a:rPr>
              <a:t/>
            </a:r>
            <a:br>
              <a:rPr lang="en-IN" dirty="0">
                <a:latin typeface="var(--font-din)"/>
              </a:rPr>
            </a:br>
            <a:r>
              <a:rPr lang="en-IN" dirty="0">
                <a:latin typeface="var(--font-din)"/>
              </a:rPr>
              <a:t>Load testing is carried out to determine whether the application is supporting the required load without getting breakdown. It is performed to check the performance of the software under maximum work load.</a:t>
            </a:r>
            <a:endParaRPr lang="en-IN" b="0" i="0" dirty="0">
              <a:effectLst/>
              <a:latin typeface="var(--font-din)"/>
            </a:endParaRPr>
          </a:p>
        </p:txBody>
      </p:sp>
    </p:spTree>
    <p:extLst>
      <p:ext uri="{BB962C8B-B14F-4D97-AF65-F5344CB8AC3E}">
        <p14:creationId xmlns:p14="http://schemas.microsoft.com/office/powerpoint/2010/main" val="31421713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00470" y="280111"/>
            <a:ext cx="9570363" cy="566308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ar(--font-din)"/>
              </a:rPr>
              <a:t>The study of reliability testing can be divided into three categories:-</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chemeClr val="tx1"/>
                </a:solidFill>
                <a:effectLst/>
                <a:latin typeface="var(--font-din)"/>
              </a:rPr>
              <a:t>Modelling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dirty="0" smtClean="0">
                <a:ln>
                  <a:noFill/>
                </a:ln>
                <a:solidFill>
                  <a:schemeClr val="tx1"/>
                </a:solidFill>
                <a:effectLst/>
                <a:latin typeface="var(--font-din)"/>
              </a:rPr>
              <a:t>Measurement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dirty="0" smtClean="0">
                <a:ln>
                  <a:noFill/>
                </a:ln>
                <a:solidFill>
                  <a:schemeClr val="tx1"/>
                </a:solidFill>
                <a:effectLst/>
                <a:latin typeface="var(--font-din)"/>
              </a:rPr>
              <a:t>Improvement</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var(--font-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var(--font-din)"/>
              </a:rPr>
              <a:t>Measurement of Reliability Testing: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var(--font-din)"/>
              </a:rPr>
              <a:t>Mean Time Between Failures (MTBF):</a:t>
            </a:r>
          </a:p>
          <a:p>
            <a:pPr marL="0" marR="0" lvl="0" indent="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var(--font-din)"/>
              </a:rPr>
              <a:t/>
            </a:r>
            <a:br>
              <a:rPr kumimoji="0" lang="en-US" sz="2000" b="0" i="0" u="none" strike="noStrike" cap="none" normalizeH="0" baseline="0" dirty="0" smtClean="0">
                <a:ln>
                  <a:noFill/>
                </a:ln>
                <a:solidFill>
                  <a:schemeClr val="tx1"/>
                </a:solidFill>
                <a:effectLst/>
                <a:latin typeface="var(--font-din)"/>
              </a:rPr>
            </a:br>
            <a:r>
              <a:rPr kumimoji="0" lang="en-US" sz="2000" b="0" i="0" u="none" strike="noStrike" cap="none" normalizeH="0" baseline="0" dirty="0" smtClean="0">
                <a:ln>
                  <a:noFill/>
                </a:ln>
                <a:solidFill>
                  <a:schemeClr val="tx1"/>
                </a:solidFill>
                <a:effectLst/>
                <a:latin typeface="var(--font-din)"/>
              </a:rPr>
              <a:t>Measurement of reliability testing is done in terms of mean time between failures (MTBF).</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var(--font-di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var(--font-din)"/>
              </a:rPr>
              <a:t>Mean Time To Failure (MTTF):</a:t>
            </a:r>
            <a:r>
              <a:rPr kumimoji="0" lang="en-US" sz="2000" b="0" i="0" u="none" strike="noStrike" cap="none" normalizeH="0" baseline="0" dirty="0" smtClean="0">
                <a:ln>
                  <a:noFill/>
                </a:ln>
                <a:solidFill>
                  <a:schemeClr val="tx1"/>
                </a:solidFill>
                <a:effectLst/>
                <a:latin typeface="var(--font-din)"/>
              </a:rPr>
              <a:t/>
            </a:r>
            <a:br>
              <a:rPr kumimoji="0" lang="en-US" sz="2000" b="0" i="0" u="none" strike="noStrike" cap="none" normalizeH="0" baseline="0" dirty="0" smtClean="0">
                <a:ln>
                  <a:noFill/>
                </a:ln>
                <a:solidFill>
                  <a:schemeClr val="tx1"/>
                </a:solidFill>
                <a:effectLst/>
                <a:latin typeface="var(--font-din)"/>
              </a:rPr>
            </a:br>
            <a:r>
              <a:rPr kumimoji="0" lang="en-US" sz="2000" b="0" i="0" u="none" strike="noStrike" cap="none" normalizeH="0" baseline="0" dirty="0" smtClean="0">
                <a:ln>
                  <a:noFill/>
                </a:ln>
                <a:solidFill>
                  <a:schemeClr val="tx1"/>
                </a:solidFill>
                <a:effectLst/>
                <a:latin typeface="var(--font-din)"/>
              </a:rPr>
              <a:t>The time between two consecutive failures is called as mean time to failure (MTTF).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var(--font-din)"/>
              </a:rPr>
              <a:t>Mean Time To Repair (MTTR):</a:t>
            </a:r>
            <a:r>
              <a:rPr kumimoji="0" lang="en-US" sz="2000" b="0" i="0" u="none" strike="noStrike" cap="none" normalizeH="0" baseline="0" dirty="0" smtClean="0">
                <a:ln>
                  <a:noFill/>
                </a:ln>
                <a:solidFill>
                  <a:schemeClr val="tx1"/>
                </a:solidFill>
                <a:effectLst/>
                <a:latin typeface="var(--font-din)"/>
              </a:rPr>
              <a:t/>
            </a:r>
            <a:br>
              <a:rPr kumimoji="0" lang="en-US" sz="2000" b="0" i="0" u="none" strike="noStrike" cap="none" normalizeH="0" baseline="0" dirty="0" smtClean="0">
                <a:ln>
                  <a:noFill/>
                </a:ln>
                <a:solidFill>
                  <a:schemeClr val="tx1"/>
                </a:solidFill>
                <a:effectLst/>
                <a:latin typeface="var(--font-din)"/>
              </a:rPr>
            </a:br>
            <a:r>
              <a:rPr kumimoji="0" lang="en-US" sz="2000" b="0" i="0" u="none" strike="noStrike" cap="none" normalizeH="0" baseline="0" dirty="0" smtClean="0">
                <a:ln>
                  <a:noFill/>
                </a:ln>
                <a:solidFill>
                  <a:schemeClr val="tx1"/>
                </a:solidFill>
                <a:effectLst/>
                <a:latin typeface="var(--font-din)"/>
              </a:rPr>
              <a:t>The time taken to fix the failures is known as mean time to repair (MTTR).</a:t>
            </a:r>
          </a:p>
          <a:p>
            <a:pPr marL="0" marR="0" lvl="0" indent="0" algn="l" defTabSz="914400" rtl="0" eaLnBrk="0" fontAlgn="base" latinLnBrk="0" hangingPunct="0">
              <a:lnSpc>
                <a:spcPct val="100000"/>
              </a:lnSpc>
              <a:spcBef>
                <a:spcPct val="0"/>
              </a:spcBef>
              <a:spcAft>
                <a:spcPct val="0"/>
              </a:spcAft>
              <a:buClrTx/>
              <a:buSzTx/>
              <a:tabLst/>
            </a:pPr>
            <a:r>
              <a:rPr lang="en-US" sz="2000" dirty="0">
                <a:latin typeface="var(--font-din)"/>
                <a:cs typeface="Consolas" panose="020B0609020204030204" pitchFamily="49" charset="0"/>
              </a:rPr>
              <a:t> </a:t>
            </a:r>
            <a:r>
              <a:rPr kumimoji="0" lang="en-US" b="1"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MTBF = MTTF + MTTR</a:t>
            </a:r>
            <a:r>
              <a:rPr kumimoji="0" 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endParaRPr kumimoji="0" lang="en-US" sz="2000" b="0" i="0" u="none" strike="noStrike" cap="none" normalizeH="0" baseline="0" dirty="0" smtClean="0">
              <a:ln>
                <a:noFill/>
              </a:ln>
              <a:solidFill>
                <a:schemeClr val="tx1"/>
              </a:solidFill>
              <a:effectLst/>
              <a:latin typeface="var(--font-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01380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geeksforgeeks.org/wp-content/uploads/20200927083131/IS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338" y="4373880"/>
            <a:ext cx="5543550" cy="2171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78597" y="238985"/>
            <a:ext cx="9602993" cy="2862322"/>
          </a:xfrm>
          <a:prstGeom prst="rect">
            <a:avLst/>
          </a:prstGeom>
        </p:spPr>
        <p:txBody>
          <a:bodyPr wrap="square">
            <a:spAutoFit/>
          </a:bodyPr>
          <a:lstStyle/>
          <a:p>
            <a:pPr fontAlgn="base"/>
            <a:r>
              <a:rPr lang="en-IN" dirty="0">
                <a:latin typeface="var(--font-sofia)"/>
              </a:rPr>
              <a:t>ISO 9000 Certification in Software Engineering</a:t>
            </a:r>
          </a:p>
          <a:p>
            <a:pPr fontAlgn="base"/>
            <a:r>
              <a:rPr lang="en-IN" dirty="0" smtClean="0">
                <a:latin typeface="var(--font-din)"/>
              </a:rPr>
              <a:t>The </a:t>
            </a:r>
            <a:r>
              <a:rPr lang="en-IN" dirty="0">
                <a:latin typeface="var(--font-din)"/>
              </a:rPr>
              <a:t>International organization for Standardization is a world wide federation of national standard bodies. The </a:t>
            </a:r>
            <a:r>
              <a:rPr lang="en-IN" b="1" dirty="0">
                <a:latin typeface="var(--font-din)"/>
              </a:rPr>
              <a:t>International standards organization (ISO)</a:t>
            </a:r>
            <a:r>
              <a:rPr lang="en-IN" dirty="0">
                <a:latin typeface="var(--font-din)"/>
              </a:rPr>
              <a:t> is a standard which serves as a for contract between independent parties. It specifies guidelines for development of </a:t>
            </a:r>
            <a:r>
              <a:rPr lang="en-IN" b="1" dirty="0">
                <a:latin typeface="var(--font-din)"/>
              </a:rPr>
              <a:t>quality system</a:t>
            </a:r>
            <a:r>
              <a:rPr lang="en-IN" dirty="0" smtClean="0">
                <a:latin typeface="var(--font-din)"/>
              </a:rPr>
              <a:t>.</a:t>
            </a:r>
          </a:p>
          <a:p>
            <a:pPr fontAlgn="base"/>
            <a:endParaRPr lang="en-IN" dirty="0">
              <a:latin typeface="var(--font-din)"/>
            </a:endParaRPr>
          </a:p>
          <a:p>
            <a:pPr fontAlgn="base"/>
            <a:r>
              <a:rPr lang="en-IN" dirty="0">
                <a:latin typeface="var(--font-din)"/>
              </a:rPr>
              <a:t>Quality system of an organization means the various activities related to its products or services. Standard of ISO addresses to both aspects i.e. operational and organizational aspects which includes responsibilities, reporting etc. An ISO 9000 standard contains set of guidelines of production process without considering product itself.</a:t>
            </a:r>
            <a:endParaRPr lang="en-IN" b="0" i="0" dirty="0">
              <a:effectLst/>
              <a:latin typeface="var(--font-din)"/>
            </a:endParaRPr>
          </a:p>
        </p:txBody>
      </p:sp>
    </p:spTree>
    <p:extLst>
      <p:ext uri="{BB962C8B-B14F-4D97-AF65-F5344CB8AC3E}">
        <p14:creationId xmlns:p14="http://schemas.microsoft.com/office/powerpoint/2010/main" val="26352122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237" y="201397"/>
            <a:ext cx="9144000" cy="5909310"/>
          </a:xfrm>
          <a:prstGeom prst="rect">
            <a:avLst/>
          </a:prstGeom>
        </p:spPr>
        <p:txBody>
          <a:bodyPr wrap="square">
            <a:spAutoFit/>
          </a:bodyPr>
          <a:lstStyle/>
          <a:p>
            <a:pPr fontAlgn="base"/>
            <a:r>
              <a:rPr lang="en-IN" b="1" dirty="0">
                <a:latin typeface="var(--font-din)"/>
              </a:rPr>
              <a:t>Why ISO Certification required by Software Industry?</a:t>
            </a:r>
            <a:r>
              <a:rPr lang="en-IN" dirty="0">
                <a:latin typeface="var(--font-din)"/>
              </a:rPr>
              <a:t/>
            </a:r>
            <a:br>
              <a:rPr lang="en-IN" dirty="0">
                <a:latin typeface="var(--font-din)"/>
              </a:rPr>
            </a:br>
            <a:r>
              <a:rPr lang="en-IN" dirty="0">
                <a:latin typeface="var(--font-din)"/>
              </a:rPr>
              <a:t>There are several reasons why software industry must get an ISO certification. Some of reasons are as follows :</a:t>
            </a:r>
          </a:p>
          <a:p>
            <a:pPr fontAlgn="base">
              <a:buFont typeface="Arial" panose="020B0604020202020204" pitchFamily="34" charset="0"/>
              <a:buChar char="•"/>
            </a:pPr>
            <a:r>
              <a:rPr lang="en-IN" dirty="0">
                <a:latin typeface="var(--font-din)"/>
              </a:rPr>
              <a:t>This certification has become a standards for international bidding.</a:t>
            </a:r>
          </a:p>
          <a:p>
            <a:pPr fontAlgn="base">
              <a:buFont typeface="Arial" panose="020B0604020202020204" pitchFamily="34" charset="0"/>
              <a:buChar char="•"/>
            </a:pPr>
            <a:r>
              <a:rPr lang="en-IN" dirty="0">
                <a:latin typeface="var(--font-din)"/>
              </a:rPr>
              <a:t>It helps in designing high-quality repeatable software products.</a:t>
            </a:r>
          </a:p>
          <a:p>
            <a:pPr fontAlgn="base">
              <a:buFont typeface="Arial" panose="020B0604020202020204" pitchFamily="34" charset="0"/>
              <a:buChar char="•"/>
            </a:pPr>
            <a:r>
              <a:rPr lang="en-IN" dirty="0">
                <a:latin typeface="var(--font-din)"/>
              </a:rPr>
              <a:t>It emphasis need for proper documentation.</a:t>
            </a:r>
          </a:p>
          <a:p>
            <a:pPr fontAlgn="base">
              <a:buFont typeface="Arial" panose="020B0604020202020204" pitchFamily="34" charset="0"/>
              <a:buChar char="•"/>
            </a:pPr>
            <a:r>
              <a:rPr lang="en-IN" dirty="0">
                <a:latin typeface="var(--font-din)"/>
              </a:rPr>
              <a:t>It facilitates development of optimal processes and totally quality measurements.</a:t>
            </a:r>
          </a:p>
          <a:p>
            <a:pPr fontAlgn="base"/>
            <a:r>
              <a:rPr lang="en-IN" b="1" dirty="0">
                <a:latin typeface="var(--font-din)"/>
              </a:rPr>
              <a:t>Features of ISO 9001 Requirements :</a:t>
            </a:r>
            <a:endParaRPr lang="en-IN" dirty="0">
              <a:latin typeface="var(--font-din)"/>
            </a:endParaRPr>
          </a:p>
          <a:p>
            <a:pPr fontAlgn="base">
              <a:buFont typeface="Arial" panose="020B0604020202020204" pitchFamily="34" charset="0"/>
              <a:buChar char="•"/>
            </a:pPr>
            <a:r>
              <a:rPr lang="en-IN" b="1" dirty="0">
                <a:latin typeface="var(--font-din)"/>
              </a:rPr>
              <a:t>Document control –</a:t>
            </a:r>
            <a:r>
              <a:rPr lang="en-IN" dirty="0">
                <a:latin typeface="var(--font-din)"/>
              </a:rPr>
              <a:t/>
            </a:r>
            <a:br>
              <a:rPr lang="en-IN" dirty="0">
                <a:latin typeface="var(--font-din)"/>
              </a:rPr>
            </a:br>
            <a:r>
              <a:rPr lang="en-IN" dirty="0">
                <a:latin typeface="var(--font-din)"/>
              </a:rPr>
              <a:t>All documents concerned with the development of a software product should be properly managed and controlled.</a:t>
            </a:r>
          </a:p>
          <a:p>
            <a:pPr fontAlgn="base">
              <a:buFont typeface="Arial" panose="020B0604020202020204" pitchFamily="34" charset="0"/>
              <a:buChar char="•"/>
            </a:pPr>
            <a:r>
              <a:rPr lang="en-IN" b="1" dirty="0">
                <a:latin typeface="var(--font-din)"/>
              </a:rPr>
              <a:t>Planning –</a:t>
            </a:r>
            <a:r>
              <a:rPr lang="en-IN" dirty="0">
                <a:latin typeface="var(--font-din)"/>
              </a:rPr>
              <a:t/>
            </a:r>
            <a:br>
              <a:rPr lang="en-IN" dirty="0">
                <a:latin typeface="var(--font-din)"/>
              </a:rPr>
            </a:br>
            <a:r>
              <a:rPr lang="en-IN" dirty="0">
                <a:latin typeface="var(--font-din)"/>
              </a:rPr>
              <a:t>Proper plans should be prepared and monitored.</a:t>
            </a:r>
          </a:p>
          <a:p>
            <a:pPr fontAlgn="base">
              <a:buFont typeface="Arial" panose="020B0604020202020204" pitchFamily="34" charset="0"/>
              <a:buChar char="•"/>
            </a:pPr>
            <a:r>
              <a:rPr lang="en-IN" b="1" dirty="0">
                <a:latin typeface="var(--font-din)"/>
              </a:rPr>
              <a:t>Review –</a:t>
            </a:r>
            <a:r>
              <a:rPr lang="en-IN" dirty="0">
                <a:latin typeface="var(--font-din)"/>
              </a:rPr>
              <a:t/>
            </a:r>
            <a:br>
              <a:rPr lang="en-IN" dirty="0">
                <a:latin typeface="var(--font-din)"/>
              </a:rPr>
            </a:br>
            <a:r>
              <a:rPr lang="en-IN" dirty="0">
                <a:latin typeface="var(--font-din)"/>
              </a:rPr>
              <a:t>For effectiveness and correctness all important documents across all phases should be independently checked and reviewed .</a:t>
            </a:r>
          </a:p>
          <a:p>
            <a:pPr fontAlgn="base">
              <a:buFont typeface="Arial" panose="020B0604020202020204" pitchFamily="34" charset="0"/>
              <a:buChar char="•"/>
            </a:pPr>
            <a:r>
              <a:rPr lang="en-IN" b="1" dirty="0">
                <a:latin typeface="var(--font-din)"/>
              </a:rPr>
              <a:t>Testing –</a:t>
            </a:r>
            <a:r>
              <a:rPr lang="en-IN" dirty="0">
                <a:latin typeface="var(--font-din)"/>
              </a:rPr>
              <a:t/>
            </a:r>
            <a:br>
              <a:rPr lang="en-IN" dirty="0">
                <a:latin typeface="var(--font-din)"/>
              </a:rPr>
            </a:br>
            <a:r>
              <a:rPr lang="en-IN" dirty="0">
                <a:latin typeface="var(--font-din)"/>
              </a:rPr>
              <a:t>The product should be tested against specification.</a:t>
            </a:r>
          </a:p>
          <a:p>
            <a:pPr fontAlgn="base">
              <a:buFont typeface="Arial" panose="020B0604020202020204" pitchFamily="34" charset="0"/>
              <a:buChar char="•"/>
            </a:pPr>
            <a:r>
              <a:rPr lang="en-IN" b="1" dirty="0">
                <a:latin typeface="var(--font-din)"/>
              </a:rPr>
              <a:t>Organizational Aspects –</a:t>
            </a:r>
            <a:r>
              <a:rPr lang="en-IN" dirty="0">
                <a:latin typeface="var(--font-din)"/>
              </a:rPr>
              <a:t/>
            </a:r>
            <a:br>
              <a:rPr lang="en-IN" dirty="0">
                <a:latin typeface="var(--font-din)"/>
              </a:rPr>
            </a:br>
            <a:r>
              <a:rPr lang="en-IN" dirty="0">
                <a:latin typeface="var(--font-din)"/>
              </a:rPr>
              <a:t>Various organizational aspects should be addressed e.g., management reporting of the quality team.</a:t>
            </a:r>
            <a:endParaRPr lang="en-IN" b="0" i="0" dirty="0">
              <a:effectLst/>
              <a:latin typeface="var(--font-din)"/>
            </a:endParaRPr>
          </a:p>
        </p:txBody>
      </p:sp>
    </p:spTree>
    <p:extLst>
      <p:ext uri="{BB962C8B-B14F-4D97-AF65-F5344CB8AC3E}">
        <p14:creationId xmlns:p14="http://schemas.microsoft.com/office/powerpoint/2010/main" val="32454558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9256" y="197346"/>
            <a:ext cx="8961120" cy="4524315"/>
          </a:xfrm>
          <a:prstGeom prst="rect">
            <a:avLst/>
          </a:prstGeom>
        </p:spPr>
        <p:txBody>
          <a:bodyPr wrap="square">
            <a:spAutoFit/>
          </a:bodyPr>
          <a:lstStyle/>
          <a:p>
            <a:pPr fontAlgn="base"/>
            <a:r>
              <a:rPr lang="en-IN" b="1" dirty="0">
                <a:latin typeface="var(--font-din)"/>
              </a:rPr>
              <a:t>Advantages of ISO 9000 Certification :</a:t>
            </a:r>
            <a:r>
              <a:rPr lang="en-IN" dirty="0">
                <a:latin typeface="var(--font-din)"/>
              </a:rPr>
              <a:t/>
            </a:r>
            <a:br>
              <a:rPr lang="en-IN" dirty="0">
                <a:latin typeface="var(--font-din)"/>
              </a:rPr>
            </a:br>
            <a:r>
              <a:rPr lang="en-IN" dirty="0">
                <a:latin typeface="var(--font-din)"/>
              </a:rPr>
              <a:t>Some of the advantages of the ISO 9000 certification process are following :</a:t>
            </a:r>
          </a:p>
          <a:p>
            <a:pPr fontAlgn="base">
              <a:buFont typeface="Arial" panose="020B0604020202020204" pitchFamily="34" charset="0"/>
              <a:buChar char="•"/>
            </a:pPr>
            <a:r>
              <a:rPr lang="en-IN" dirty="0">
                <a:latin typeface="var(--font-din)"/>
              </a:rPr>
              <a:t>Business ISO-9000 certification forces a corporation to specialize in “how they are doing business”. Each procedure and work instruction must be documented and thus becomes a springboard for continuous improvement.</a:t>
            </a:r>
          </a:p>
          <a:p>
            <a:pPr fontAlgn="base">
              <a:buFont typeface="Arial" panose="020B0604020202020204" pitchFamily="34" charset="0"/>
              <a:buChar char="•"/>
            </a:pPr>
            <a:r>
              <a:rPr lang="en-IN" dirty="0">
                <a:latin typeface="var(--font-din)"/>
              </a:rPr>
              <a:t>Employees morale is increased as they’re asked to require control of their processes and document their work processes</a:t>
            </a:r>
          </a:p>
          <a:p>
            <a:pPr fontAlgn="base">
              <a:buFont typeface="Arial" panose="020B0604020202020204" pitchFamily="34" charset="0"/>
              <a:buChar char="•"/>
            </a:pPr>
            <a:r>
              <a:rPr lang="en-IN" dirty="0">
                <a:latin typeface="var(--font-din)"/>
              </a:rPr>
              <a:t>Better products and services result from continuous improvement process.</a:t>
            </a:r>
          </a:p>
          <a:p>
            <a:pPr fontAlgn="base">
              <a:buFont typeface="Arial" panose="020B0604020202020204" pitchFamily="34" charset="0"/>
              <a:buChar char="•"/>
            </a:pPr>
            <a:r>
              <a:rPr lang="en-IN" dirty="0">
                <a:latin typeface="var(--font-din)"/>
              </a:rPr>
              <a:t>Increased employee participation, involvement, awareness and systematic employee training are reduced problems</a:t>
            </a:r>
            <a:r>
              <a:rPr lang="en-IN" dirty="0" smtClean="0">
                <a:latin typeface="var(--font-din)"/>
              </a:rPr>
              <a:t>.</a:t>
            </a:r>
          </a:p>
          <a:p>
            <a:pPr fontAlgn="base">
              <a:buFont typeface="Arial" panose="020B0604020202020204" pitchFamily="34" charset="0"/>
              <a:buChar char="•"/>
            </a:pPr>
            <a:endParaRPr lang="en-IN" dirty="0">
              <a:latin typeface="var(--font-din)"/>
            </a:endParaRPr>
          </a:p>
          <a:p>
            <a:pPr fontAlgn="base"/>
            <a:r>
              <a:rPr lang="en-IN" b="1" dirty="0">
                <a:latin typeface="var(--font-din)"/>
              </a:rPr>
              <a:t>Shortcomings of ISO 9000 Certification :</a:t>
            </a:r>
            <a:r>
              <a:rPr lang="en-IN" dirty="0">
                <a:latin typeface="var(--font-din)"/>
              </a:rPr>
              <a:t/>
            </a:r>
            <a:br>
              <a:rPr lang="en-IN" dirty="0">
                <a:latin typeface="var(--font-din)"/>
              </a:rPr>
            </a:br>
            <a:r>
              <a:rPr lang="en-IN" dirty="0">
                <a:latin typeface="var(--font-din)"/>
              </a:rPr>
              <a:t>Some of the shortcoming of the ISO 9000 certification process are following :</a:t>
            </a:r>
          </a:p>
          <a:p>
            <a:pPr fontAlgn="base">
              <a:buFont typeface="Arial" panose="020B0604020202020204" pitchFamily="34" charset="0"/>
              <a:buChar char="•"/>
            </a:pPr>
            <a:r>
              <a:rPr lang="en-IN" dirty="0">
                <a:latin typeface="var(--font-din)"/>
              </a:rPr>
              <a:t>ISO 9000 does not give any guideline for defining an appropriate process and does not give guarantee for high quality process.</a:t>
            </a:r>
          </a:p>
          <a:p>
            <a:pPr fontAlgn="base">
              <a:buFont typeface="Arial" panose="020B0604020202020204" pitchFamily="34" charset="0"/>
              <a:buChar char="•"/>
            </a:pPr>
            <a:r>
              <a:rPr lang="en-IN" dirty="0">
                <a:latin typeface="var(--font-din)"/>
              </a:rPr>
              <a:t>ISO 9000 certification process have no international accreditation agency exists.</a:t>
            </a:r>
            <a:endParaRPr lang="en-IN" b="0" i="0" dirty="0">
              <a:effectLst/>
              <a:latin typeface="var(--font-din)"/>
            </a:endParaRPr>
          </a:p>
        </p:txBody>
      </p:sp>
    </p:spTree>
    <p:extLst>
      <p:ext uri="{BB962C8B-B14F-4D97-AF65-F5344CB8AC3E}">
        <p14:creationId xmlns:p14="http://schemas.microsoft.com/office/powerpoint/2010/main" val="19266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2246" y="425610"/>
            <a:ext cx="8796997" cy="3416320"/>
          </a:xfrm>
          <a:prstGeom prst="rect">
            <a:avLst/>
          </a:prstGeom>
        </p:spPr>
        <p:txBody>
          <a:bodyPr wrap="square">
            <a:spAutoFit/>
          </a:bodyPr>
          <a:lstStyle/>
          <a:p>
            <a:pPr fontAlgn="base">
              <a:buFont typeface="Arial" panose="020B0604020202020204" pitchFamily="34" charset="0"/>
              <a:buChar char="•"/>
            </a:pPr>
            <a:r>
              <a:rPr lang="en-IN" b="1" dirty="0">
                <a:latin typeface="Roboto"/>
              </a:rPr>
              <a:t>Data flow </a:t>
            </a:r>
            <a:r>
              <a:rPr lang="en-IN" b="1" dirty="0" err="1">
                <a:latin typeface="Roboto"/>
              </a:rPr>
              <a:t>architectures:</a:t>
            </a:r>
            <a:r>
              <a:rPr lang="en-IN" dirty="0" err="1">
                <a:latin typeface="Roboto"/>
              </a:rPr>
              <a:t>This</a:t>
            </a:r>
            <a:r>
              <a:rPr lang="en-IN" dirty="0">
                <a:latin typeface="Roboto"/>
              </a:rPr>
              <a:t> kind of architecture is used when input data to be transformed into output data through a series of computational manipulative components.</a:t>
            </a:r>
          </a:p>
          <a:p>
            <a:pPr fontAlgn="base">
              <a:buFont typeface="Arial" panose="020B0604020202020204" pitchFamily="34" charset="0"/>
              <a:buChar char="•"/>
            </a:pPr>
            <a:r>
              <a:rPr lang="en-IN" dirty="0">
                <a:latin typeface="Roboto"/>
              </a:rPr>
              <a:t>The figure represents pipe-and-filter architecture since it uses both pipe and filter and it has a set of components called filters connected by pipes.</a:t>
            </a:r>
          </a:p>
          <a:p>
            <a:pPr fontAlgn="base">
              <a:buFont typeface="Arial" panose="020B0604020202020204" pitchFamily="34" charset="0"/>
              <a:buChar char="•"/>
            </a:pPr>
            <a:r>
              <a:rPr lang="en-IN" dirty="0">
                <a:latin typeface="Roboto"/>
              </a:rPr>
              <a:t>Pipes are used to transmit data from one component to the next.</a:t>
            </a:r>
          </a:p>
          <a:p>
            <a:pPr fontAlgn="base">
              <a:buFont typeface="Arial" panose="020B0604020202020204" pitchFamily="34" charset="0"/>
              <a:buChar char="•"/>
            </a:pPr>
            <a:r>
              <a:rPr lang="en-IN" dirty="0">
                <a:latin typeface="Roboto"/>
              </a:rPr>
              <a:t>Each filter will work independently and is designed to take data input of a certain form and produces data output to the next filter of a specified form. The filters don’t require any knowledge of the working of </a:t>
            </a:r>
            <a:r>
              <a:rPr lang="en-IN" dirty="0" err="1">
                <a:latin typeface="Roboto"/>
              </a:rPr>
              <a:t>neighboring</a:t>
            </a:r>
            <a:r>
              <a:rPr lang="en-IN" dirty="0">
                <a:latin typeface="Roboto"/>
              </a:rPr>
              <a:t> filters.</a:t>
            </a:r>
          </a:p>
          <a:p>
            <a:pPr fontAlgn="base">
              <a:buFont typeface="Arial" panose="020B0604020202020204" pitchFamily="34" charset="0"/>
              <a:buChar char="•"/>
            </a:pPr>
            <a:r>
              <a:rPr lang="en-IN" dirty="0">
                <a:latin typeface="Roboto"/>
              </a:rPr>
              <a:t>If the data flow degenerates into a single line of transforms, then it is termed as batch sequential. This structure accepts the batch of data and then applies a series of sequential components to transform it.</a:t>
            </a:r>
            <a:endParaRPr lang="en-IN" b="0" i="0" dirty="0">
              <a:effectLst/>
              <a:latin typeface="Roboto"/>
            </a:endParaRPr>
          </a:p>
        </p:txBody>
      </p:sp>
    </p:spTree>
    <p:extLst>
      <p:ext uri="{BB962C8B-B14F-4D97-AF65-F5344CB8AC3E}">
        <p14:creationId xmlns:p14="http://schemas.microsoft.com/office/powerpoint/2010/main" val="358434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geeksforgeeks.org/wp-content/uploads/pipers-and-fil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277" y="1124511"/>
            <a:ext cx="9553656" cy="399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47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1003" y="689316"/>
            <a:ext cx="9509760" cy="2031325"/>
          </a:xfrm>
          <a:prstGeom prst="rect">
            <a:avLst/>
          </a:prstGeom>
        </p:spPr>
        <p:txBody>
          <a:bodyPr wrap="square">
            <a:spAutoFit/>
          </a:bodyPr>
          <a:lstStyle/>
          <a:p>
            <a:pPr fontAlgn="base">
              <a:buFont typeface="Arial" panose="020B0604020202020204" pitchFamily="34" charset="0"/>
              <a:buChar char="•"/>
            </a:pPr>
            <a:r>
              <a:rPr lang="en-IN" b="1" dirty="0">
                <a:latin typeface="Roboto"/>
              </a:rPr>
              <a:t>Call and Return architectures:</a:t>
            </a:r>
            <a:r>
              <a:rPr lang="en-IN" dirty="0">
                <a:latin typeface="Roboto"/>
              </a:rPr>
              <a:t> It is used to create a program that is easy to scale and modify. Many sub-styles exist within this category. Two of them are explained </a:t>
            </a:r>
            <a:r>
              <a:rPr lang="en-IN" dirty="0" err="1">
                <a:latin typeface="Roboto"/>
              </a:rPr>
              <a:t>below.</a:t>
            </a:r>
            <a:r>
              <a:rPr lang="en-IN" b="1" dirty="0" err="1">
                <a:latin typeface="Roboto"/>
              </a:rPr>
              <a:t>Remote</a:t>
            </a:r>
            <a:r>
              <a:rPr lang="en-IN" b="1" dirty="0">
                <a:latin typeface="Roboto"/>
              </a:rPr>
              <a:t> procedure call architecture:</a:t>
            </a:r>
            <a:r>
              <a:rPr lang="en-IN" dirty="0">
                <a:latin typeface="Roboto"/>
              </a:rPr>
              <a:t> This components is used to present in a main program or sub program architecture distributed among multiple computers on a network.</a:t>
            </a:r>
          </a:p>
          <a:p>
            <a:pPr fontAlgn="base">
              <a:buFont typeface="Arial" panose="020B0604020202020204" pitchFamily="34" charset="0"/>
              <a:buChar char="•"/>
            </a:pPr>
            <a:r>
              <a:rPr lang="en-IN" b="1" dirty="0">
                <a:latin typeface="Roboto"/>
              </a:rPr>
              <a:t>Main program or Subprogram architectures:</a:t>
            </a:r>
            <a:r>
              <a:rPr lang="en-IN" dirty="0">
                <a:latin typeface="Roboto"/>
              </a:rPr>
              <a:t> The main program structure decomposes into number of subprograms or function into a control hierarchy. Main program contains number of subprograms that can invoke other components.</a:t>
            </a:r>
            <a:endParaRPr lang="en-IN" b="0" i="0" dirty="0">
              <a:effectLst/>
              <a:latin typeface="Roboto"/>
            </a:endParaRPr>
          </a:p>
        </p:txBody>
      </p:sp>
    </p:spTree>
    <p:extLst>
      <p:ext uri="{BB962C8B-B14F-4D97-AF65-F5344CB8AC3E}">
        <p14:creationId xmlns:p14="http://schemas.microsoft.com/office/powerpoint/2010/main" val="330303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geeksforgeeks.org/wp-content/uploads/Program-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1" y="1184617"/>
            <a:ext cx="10685147" cy="327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6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028342"/>
            <a:ext cx="8712591" cy="3416320"/>
          </a:xfrm>
          <a:prstGeom prst="rect">
            <a:avLst/>
          </a:prstGeom>
        </p:spPr>
        <p:txBody>
          <a:bodyPr wrap="square">
            <a:spAutoFit/>
          </a:bodyPr>
          <a:lstStyle/>
          <a:p>
            <a:pPr fontAlgn="base">
              <a:buFont typeface="+mj-lt"/>
              <a:buAutoNum type="arabicPeriod"/>
            </a:pPr>
            <a:r>
              <a:rPr lang="en-IN" b="1" dirty="0">
                <a:latin typeface="Roboto"/>
              </a:rPr>
              <a:t>Object Oriented architecture:</a:t>
            </a:r>
            <a:r>
              <a:rPr lang="en-IN" dirty="0">
                <a:latin typeface="Roboto"/>
              </a:rPr>
              <a:t> The components of a system encapsulate data and the operations that must be applied to manipulate the data. The coordination and communication between the components are established via the message passing.</a:t>
            </a:r>
          </a:p>
          <a:p>
            <a:pPr fontAlgn="base">
              <a:buFont typeface="+mj-lt"/>
              <a:buAutoNum type="arabicPeriod"/>
            </a:pPr>
            <a:r>
              <a:rPr lang="en-IN" b="1" dirty="0">
                <a:latin typeface="Roboto"/>
              </a:rPr>
              <a:t>Layered architecture:</a:t>
            </a:r>
            <a:endParaRPr lang="en-IN" dirty="0">
              <a:latin typeface="Roboto"/>
            </a:endParaRPr>
          </a:p>
          <a:p>
            <a:pPr marL="742950" lvl="1" indent="-285750" fontAlgn="base">
              <a:buFont typeface="+mj-lt"/>
              <a:buAutoNum type="arabicPeriod"/>
            </a:pPr>
            <a:r>
              <a:rPr lang="en-IN" dirty="0">
                <a:latin typeface="Roboto"/>
              </a:rPr>
              <a:t>A number of different layers are defined with each layer performing a well-defined set of operations. Each layer will do some operations that becomes closer to machine instruction set progressively.</a:t>
            </a:r>
          </a:p>
          <a:p>
            <a:pPr marL="742950" lvl="1" indent="-285750" fontAlgn="base">
              <a:buFont typeface="+mj-lt"/>
              <a:buAutoNum type="arabicPeriod"/>
            </a:pPr>
            <a:r>
              <a:rPr lang="en-IN" dirty="0">
                <a:latin typeface="Roboto"/>
              </a:rPr>
              <a:t>At the outer layer, components will receive the user interface operations and at the inner layers, components will perform the operating system interfacing(communication and coordination with OS)</a:t>
            </a:r>
          </a:p>
          <a:p>
            <a:pPr marL="742950" lvl="1" indent="-285750" fontAlgn="base">
              <a:buFont typeface="+mj-lt"/>
              <a:buAutoNum type="arabicPeriod"/>
            </a:pPr>
            <a:r>
              <a:rPr lang="en-IN" dirty="0">
                <a:latin typeface="Roboto"/>
              </a:rPr>
              <a:t>Intermediate layers to utility services and application software functions.</a:t>
            </a:r>
            <a:endParaRPr lang="en-IN" b="0" i="0" dirty="0">
              <a:effectLst/>
              <a:latin typeface="Roboto"/>
            </a:endParaRPr>
          </a:p>
        </p:txBody>
      </p:sp>
    </p:spTree>
    <p:extLst>
      <p:ext uri="{BB962C8B-B14F-4D97-AF65-F5344CB8AC3E}">
        <p14:creationId xmlns:p14="http://schemas.microsoft.com/office/powerpoint/2010/main" val="124522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076" y="942266"/>
            <a:ext cx="7159626" cy="565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878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7806" y="117693"/>
            <a:ext cx="8159578" cy="6370975"/>
          </a:xfrm>
          <a:prstGeom prst="rect">
            <a:avLst/>
          </a:prstGeom>
        </p:spPr>
        <p:txBody>
          <a:bodyPr wrap="square">
            <a:spAutoFit/>
          </a:bodyPr>
          <a:lstStyle/>
          <a:p>
            <a:pPr fontAlgn="base"/>
            <a:r>
              <a:rPr lang="en-IN" sz="2400" dirty="0"/>
              <a:t>Software Testing Strategies</a:t>
            </a:r>
          </a:p>
          <a:p>
            <a:pPr fontAlgn="base"/>
            <a:r>
              <a:rPr lang="en-IN" sz="2400" dirty="0" smtClean="0">
                <a:solidFill>
                  <a:srgbClr val="EC4E20"/>
                </a:solidFill>
                <a:latin typeface="Roboto"/>
                <a:hlinkClick r:id="rId2"/>
              </a:rPr>
              <a:t>Software </a:t>
            </a:r>
            <a:r>
              <a:rPr lang="en-IN" sz="2400" dirty="0">
                <a:solidFill>
                  <a:srgbClr val="EC4E20"/>
                </a:solidFill>
                <a:latin typeface="Roboto"/>
                <a:hlinkClick r:id="rId2"/>
              </a:rPr>
              <a:t>Testing</a:t>
            </a:r>
            <a:r>
              <a:rPr lang="en-IN" sz="2400" dirty="0">
                <a:latin typeface="Roboto"/>
              </a:rPr>
              <a:t> is a type of investigation to find out if there is any default or error present in the software so that the errors can be reduced or removed to increase the quality of the software and to check whether it </a:t>
            </a:r>
            <a:r>
              <a:rPr lang="en-IN" sz="2400" dirty="0" err="1">
                <a:latin typeface="Roboto"/>
              </a:rPr>
              <a:t>fulfills</a:t>
            </a:r>
            <a:r>
              <a:rPr lang="en-IN" sz="2400" dirty="0">
                <a:latin typeface="Roboto"/>
              </a:rPr>
              <a:t> the specifies requirements or not.</a:t>
            </a:r>
            <a:br>
              <a:rPr lang="en-IN" sz="2400" dirty="0">
                <a:latin typeface="Roboto"/>
              </a:rPr>
            </a:br>
            <a:r>
              <a:rPr lang="en-IN" sz="2400" dirty="0">
                <a:latin typeface="Roboto"/>
              </a:rPr>
              <a:t/>
            </a:r>
            <a:br>
              <a:rPr lang="en-IN" sz="2400" dirty="0">
                <a:latin typeface="Roboto"/>
              </a:rPr>
            </a:br>
            <a:r>
              <a:rPr lang="en-IN" sz="2400" dirty="0">
                <a:latin typeface="Roboto"/>
              </a:rPr>
              <a:t>According to Glen Myers, software testing has the following objectives:</a:t>
            </a:r>
          </a:p>
          <a:p>
            <a:pPr fontAlgn="base">
              <a:buFont typeface="Arial" panose="020B0604020202020204" pitchFamily="34" charset="0"/>
              <a:buChar char="•"/>
            </a:pPr>
            <a:r>
              <a:rPr lang="en-IN" sz="2400" dirty="0">
                <a:latin typeface="Roboto"/>
              </a:rPr>
              <a:t>The process of investigating and checking a program to find whether there is an error or not and does it </a:t>
            </a:r>
            <a:r>
              <a:rPr lang="en-IN" sz="2400" dirty="0" err="1">
                <a:latin typeface="Roboto"/>
              </a:rPr>
              <a:t>fulfill</a:t>
            </a:r>
            <a:r>
              <a:rPr lang="en-IN" sz="2400" dirty="0">
                <a:latin typeface="Roboto"/>
              </a:rPr>
              <a:t> the requirements or not is called testing.</a:t>
            </a:r>
          </a:p>
          <a:p>
            <a:pPr fontAlgn="base">
              <a:buFont typeface="Arial" panose="020B0604020202020204" pitchFamily="34" charset="0"/>
              <a:buChar char="•"/>
            </a:pPr>
            <a:r>
              <a:rPr lang="en-IN" sz="2400" dirty="0">
                <a:latin typeface="Roboto"/>
              </a:rPr>
              <a:t>When the number of errors found during the testing is high, it indicates that the testing was good and is a sign of good test case.</a:t>
            </a:r>
          </a:p>
          <a:p>
            <a:pPr fontAlgn="base">
              <a:buFont typeface="Arial" panose="020B0604020202020204" pitchFamily="34" charset="0"/>
              <a:buChar char="•"/>
            </a:pPr>
            <a:r>
              <a:rPr lang="en-IN" sz="2400" dirty="0">
                <a:latin typeface="Roboto"/>
              </a:rPr>
              <a:t>Finding an unknown error that’s wasn’t discovered yet is a sign of a successful and a good test case.</a:t>
            </a:r>
            <a:endParaRPr lang="en-IN" sz="2400" b="0" i="0" dirty="0">
              <a:effectLst/>
              <a:latin typeface="Roboto"/>
            </a:endParaRPr>
          </a:p>
        </p:txBody>
      </p:sp>
    </p:spTree>
    <p:extLst>
      <p:ext uri="{BB962C8B-B14F-4D97-AF65-F5344CB8AC3E}">
        <p14:creationId xmlns:p14="http://schemas.microsoft.com/office/powerpoint/2010/main" val="103283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8821" y="352334"/>
            <a:ext cx="9469395" cy="1477328"/>
          </a:xfrm>
          <a:prstGeom prst="rect">
            <a:avLst/>
          </a:prstGeom>
        </p:spPr>
        <p:txBody>
          <a:bodyPr wrap="square">
            <a:spAutoFit/>
          </a:bodyPr>
          <a:lstStyle/>
          <a:p>
            <a:r>
              <a:rPr lang="en-IN" dirty="0"/>
              <a:t>The main objective of software testing is to design the tests in such a way that it systematically finds different types of errors without taking much time and effort so that less time is required for the development of the software.</a:t>
            </a:r>
          </a:p>
          <a:p>
            <a:endParaRPr lang="en-IN" dirty="0"/>
          </a:p>
          <a:p>
            <a:r>
              <a:rPr lang="en-IN" dirty="0"/>
              <a:t>The overall strategy for testing software includes:</a:t>
            </a:r>
          </a:p>
        </p:txBody>
      </p:sp>
      <p:pic>
        <p:nvPicPr>
          <p:cNvPr id="5122" name="Picture 2" descr="https://media.geeksforgeeks.org/wp-content/uploads/20200605230034/Untitled2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276" y="352334"/>
            <a:ext cx="6858000" cy="608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774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74345"/>
            <a:ext cx="8480854" cy="4247317"/>
          </a:xfrm>
          <a:prstGeom prst="rect">
            <a:avLst/>
          </a:prstGeom>
        </p:spPr>
        <p:txBody>
          <a:bodyPr wrap="square">
            <a:spAutoFit/>
          </a:bodyPr>
          <a:lstStyle/>
          <a:p>
            <a:pPr fontAlgn="base">
              <a:buFont typeface="+mj-lt"/>
              <a:buAutoNum type="arabicPeriod"/>
            </a:pPr>
            <a:r>
              <a:rPr lang="en-IN" b="1" dirty="0">
                <a:latin typeface="Roboto"/>
              </a:rPr>
              <a:t>Before testing starts, it’s necessary to identify and specify the requirements of the product in a quantifiable manner.</a:t>
            </a:r>
            <a:r>
              <a:rPr lang="en-IN" dirty="0">
                <a:latin typeface="Roboto"/>
              </a:rPr>
              <a:t/>
            </a:r>
            <a:br>
              <a:rPr lang="en-IN" dirty="0">
                <a:latin typeface="Roboto"/>
              </a:rPr>
            </a:br>
            <a:r>
              <a:rPr lang="en-IN" dirty="0">
                <a:latin typeface="Roboto"/>
              </a:rPr>
              <a:t>Different characteristics quality of the software is there such as maintainability that means the ability to update and modify, the probability that means to find and estimate any risk, and usability that means how it can easily be used by the customers or end-users. All these characteristic qualities should be specified in a particular order to obtain clear test results without any error.</a:t>
            </a:r>
          </a:p>
          <a:p>
            <a:pPr fontAlgn="base"/>
            <a:r>
              <a:rPr lang="en-IN" dirty="0">
                <a:latin typeface="Roboto"/>
              </a:rPr>
              <a:t/>
            </a:r>
            <a:br>
              <a:rPr lang="en-IN" dirty="0">
                <a:latin typeface="Roboto"/>
              </a:rPr>
            </a:br>
            <a:endParaRPr lang="en-IN" dirty="0">
              <a:latin typeface="Roboto"/>
            </a:endParaRPr>
          </a:p>
          <a:p>
            <a:pPr fontAlgn="base">
              <a:buFont typeface="+mj-lt"/>
              <a:buAutoNum type="arabicPeriod"/>
            </a:pPr>
            <a:r>
              <a:rPr lang="en-IN" b="1" dirty="0">
                <a:latin typeface="Roboto"/>
              </a:rPr>
              <a:t>Specifying the objectives of testing in a clear and detailed manner.</a:t>
            </a:r>
            <a:r>
              <a:rPr lang="en-IN" dirty="0">
                <a:latin typeface="Roboto"/>
              </a:rPr>
              <a:t/>
            </a:r>
            <a:br>
              <a:rPr lang="en-IN" dirty="0">
                <a:latin typeface="Roboto"/>
              </a:rPr>
            </a:br>
            <a:r>
              <a:rPr lang="en-IN" dirty="0">
                <a:latin typeface="Roboto"/>
              </a:rPr>
              <a:t>Several objectives of testing are there such as effectiveness that means how effectively the software can achieve the target, any failure that means inability to </a:t>
            </a:r>
            <a:r>
              <a:rPr lang="en-IN" dirty="0" err="1">
                <a:latin typeface="Roboto"/>
              </a:rPr>
              <a:t>fulfill</a:t>
            </a:r>
            <a:r>
              <a:rPr lang="en-IN" dirty="0">
                <a:latin typeface="Roboto"/>
              </a:rPr>
              <a:t> the requirements and perform functions, and the cost of defects or errors that mean the cost required to fix the error. All these objectives should be clearly mentioned in the test plan.</a:t>
            </a:r>
            <a:endParaRPr lang="en-IN" b="0" i="0" dirty="0">
              <a:effectLst/>
              <a:latin typeface="Roboto"/>
            </a:endParaRPr>
          </a:p>
        </p:txBody>
      </p:sp>
    </p:spTree>
    <p:extLst>
      <p:ext uri="{BB962C8B-B14F-4D97-AF65-F5344CB8AC3E}">
        <p14:creationId xmlns:p14="http://schemas.microsoft.com/office/powerpoint/2010/main" val="135504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oftware Engineering Int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395" y="435768"/>
            <a:ext cx="7325268" cy="474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976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4238" y="388368"/>
            <a:ext cx="8814486" cy="3416320"/>
          </a:xfrm>
          <a:prstGeom prst="rect">
            <a:avLst/>
          </a:prstGeom>
        </p:spPr>
        <p:txBody>
          <a:bodyPr wrap="square">
            <a:spAutoFit/>
          </a:bodyPr>
          <a:lstStyle/>
          <a:p>
            <a:pPr fontAlgn="base">
              <a:buFont typeface="+mj-lt"/>
              <a:buAutoNum type="arabicPeriod"/>
            </a:pPr>
            <a:r>
              <a:rPr lang="en-IN" b="1" dirty="0">
                <a:latin typeface="Roboto"/>
              </a:rPr>
              <a:t>For the software, identifying the user’s category and developing a profile for each user.</a:t>
            </a:r>
            <a:r>
              <a:rPr lang="en-IN" dirty="0">
                <a:latin typeface="Roboto"/>
              </a:rPr>
              <a:t/>
            </a:r>
            <a:br>
              <a:rPr lang="en-IN" dirty="0">
                <a:latin typeface="Roboto"/>
              </a:rPr>
            </a:br>
            <a:r>
              <a:rPr lang="en-IN" dirty="0">
                <a:latin typeface="Roboto"/>
              </a:rPr>
              <a:t>Use cases describe the interactions and communication among different classes of users and the system to achieve the target. So as to identify the actual requirement of the users and then testing the actual use of the product.</a:t>
            </a:r>
          </a:p>
          <a:p>
            <a:pPr fontAlgn="base"/>
            <a:r>
              <a:rPr lang="en-IN" dirty="0">
                <a:latin typeface="Roboto"/>
              </a:rPr>
              <a:t/>
            </a:r>
            <a:br>
              <a:rPr lang="en-IN" dirty="0">
                <a:latin typeface="Roboto"/>
              </a:rPr>
            </a:br>
            <a:endParaRPr lang="en-IN" dirty="0">
              <a:latin typeface="Roboto"/>
            </a:endParaRPr>
          </a:p>
          <a:p>
            <a:pPr fontAlgn="base">
              <a:buFont typeface="+mj-lt"/>
              <a:buAutoNum type="arabicPeriod"/>
            </a:pPr>
            <a:r>
              <a:rPr lang="en-IN" b="1" dirty="0">
                <a:latin typeface="Roboto"/>
              </a:rPr>
              <a:t>Developing a test plan to give value and focus on rapid-cycle testing.</a:t>
            </a:r>
            <a:r>
              <a:rPr lang="en-IN" dirty="0">
                <a:latin typeface="Roboto"/>
              </a:rPr>
              <a:t/>
            </a:r>
            <a:br>
              <a:rPr lang="en-IN" dirty="0">
                <a:latin typeface="Roboto"/>
              </a:rPr>
            </a:br>
            <a:r>
              <a:rPr lang="en-IN" dirty="0">
                <a:latin typeface="Roboto"/>
              </a:rPr>
              <a:t>Rapid Cycle Testing is a type of test that improves quality by identifying and measuring the any changes that need to be required for improving the process of software. Therefore, a test plan is an important and effective document that helps the tester to perform rapid cycle testing.</a:t>
            </a:r>
            <a:endParaRPr lang="en-IN" b="0" i="0" dirty="0">
              <a:effectLst/>
              <a:latin typeface="Roboto"/>
            </a:endParaRPr>
          </a:p>
        </p:txBody>
      </p:sp>
    </p:spTree>
    <p:extLst>
      <p:ext uri="{BB962C8B-B14F-4D97-AF65-F5344CB8AC3E}">
        <p14:creationId xmlns:p14="http://schemas.microsoft.com/office/powerpoint/2010/main" val="380884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815" y="233897"/>
            <a:ext cx="8789773" cy="5355312"/>
          </a:xfrm>
          <a:prstGeom prst="rect">
            <a:avLst/>
          </a:prstGeom>
        </p:spPr>
        <p:txBody>
          <a:bodyPr wrap="square">
            <a:spAutoFit/>
          </a:bodyPr>
          <a:lstStyle/>
          <a:p>
            <a:pPr fontAlgn="base">
              <a:buFont typeface="+mj-lt"/>
              <a:buAutoNum type="arabicPeriod"/>
            </a:pPr>
            <a:r>
              <a:rPr lang="en-IN" b="1" dirty="0">
                <a:latin typeface="Roboto"/>
              </a:rPr>
              <a:t>Robust software is developed that is designed to test itself.</a:t>
            </a:r>
            <a:r>
              <a:rPr lang="en-IN" dirty="0">
                <a:latin typeface="Roboto"/>
              </a:rPr>
              <a:t/>
            </a:r>
            <a:br>
              <a:rPr lang="en-IN" dirty="0">
                <a:latin typeface="Roboto"/>
              </a:rPr>
            </a:br>
            <a:r>
              <a:rPr lang="en-IN" dirty="0">
                <a:latin typeface="Roboto"/>
              </a:rPr>
              <a:t>The software should be capable of detecting or identifying different classes of errors. Moreover, software design should allow automated and regression testing which tests the software to find out if there is any adverse or side effect on the features of software due to any change in code or program.</a:t>
            </a:r>
          </a:p>
          <a:p>
            <a:pPr fontAlgn="base"/>
            <a:r>
              <a:rPr lang="en-IN" dirty="0">
                <a:latin typeface="Roboto"/>
              </a:rPr>
              <a:t/>
            </a:r>
            <a:br>
              <a:rPr lang="en-IN" dirty="0">
                <a:latin typeface="Roboto"/>
              </a:rPr>
            </a:br>
            <a:endParaRPr lang="en-IN" dirty="0">
              <a:latin typeface="Roboto"/>
            </a:endParaRPr>
          </a:p>
          <a:p>
            <a:pPr fontAlgn="base">
              <a:buFont typeface="+mj-lt"/>
              <a:buAutoNum type="arabicPeriod"/>
            </a:pPr>
            <a:r>
              <a:rPr lang="en-IN" b="1" dirty="0">
                <a:latin typeface="Roboto"/>
              </a:rPr>
              <a:t>Before testing, using effective formal reviews as a filter.</a:t>
            </a:r>
            <a:r>
              <a:rPr lang="en-IN" dirty="0">
                <a:latin typeface="Roboto"/>
              </a:rPr>
              <a:t/>
            </a:r>
            <a:br>
              <a:rPr lang="en-IN" dirty="0">
                <a:latin typeface="Roboto"/>
              </a:rPr>
            </a:br>
            <a:r>
              <a:rPr lang="en-IN" dirty="0">
                <a:latin typeface="Roboto"/>
              </a:rPr>
              <a:t>Formal technical reviews is technique to identify the errors that are not discovered yet. The effective technical reviews conducted before testing reduces a significant amount of testing efforts and time duration required for testing software so that the overall development time of software is reduced.</a:t>
            </a:r>
          </a:p>
          <a:p>
            <a:pPr fontAlgn="base"/>
            <a:r>
              <a:rPr lang="en-IN" dirty="0">
                <a:latin typeface="Roboto"/>
              </a:rPr>
              <a:t/>
            </a:r>
            <a:br>
              <a:rPr lang="en-IN" dirty="0">
                <a:latin typeface="Roboto"/>
              </a:rPr>
            </a:br>
            <a:endParaRPr lang="en-IN" dirty="0">
              <a:latin typeface="Roboto"/>
            </a:endParaRPr>
          </a:p>
          <a:p>
            <a:pPr fontAlgn="base">
              <a:buFont typeface="+mj-lt"/>
              <a:buAutoNum type="arabicPeriod"/>
            </a:pPr>
            <a:r>
              <a:rPr lang="en-IN" b="1" dirty="0">
                <a:latin typeface="Roboto"/>
              </a:rPr>
              <a:t>Conduct formal technical reviews to evaluate the nature, quality or ability of the test strategy and test cases.</a:t>
            </a:r>
            <a:r>
              <a:rPr lang="en-IN" dirty="0">
                <a:latin typeface="Roboto"/>
              </a:rPr>
              <a:t/>
            </a:r>
            <a:br>
              <a:rPr lang="en-IN" dirty="0">
                <a:latin typeface="Roboto"/>
              </a:rPr>
            </a:br>
            <a:r>
              <a:rPr lang="en-IN" dirty="0">
                <a:latin typeface="Roboto"/>
              </a:rPr>
              <a:t>The formal technical review helps in detecting any unfilled gap in the testing approach. Hence, it is necessary to evaluate the ability and quality of the test strategy and test cases by technical reviewers to improve the quality of software.</a:t>
            </a:r>
            <a:endParaRPr lang="en-IN" b="0" i="0" dirty="0">
              <a:effectLst/>
              <a:latin typeface="Roboto"/>
            </a:endParaRPr>
          </a:p>
        </p:txBody>
      </p:sp>
    </p:spTree>
    <p:extLst>
      <p:ext uri="{BB962C8B-B14F-4D97-AF65-F5344CB8AC3E}">
        <p14:creationId xmlns:p14="http://schemas.microsoft.com/office/powerpoint/2010/main" val="2330061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8885" y="495465"/>
            <a:ext cx="8468497" cy="2031325"/>
          </a:xfrm>
          <a:prstGeom prst="rect">
            <a:avLst/>
          </a:prstGeom>
        </p:spPr>
        <p:txBody>
          <a:bodyPr wrap="square">
            <a:spAutoFit/>
          </a:bodyPr>
          <a:lstStyle/>
          <a:p>
            <a:pPr fontAlgn="base">
              <a:buFont typeface="+mj-lt"/>
              <a:buAutoNum type="arabicPeriod"/>
            </a:pPr>
            <a:r>
              <a:rPr lang="en-IN" b="1" dirty="0">
                <a:latin typeface="Roboto"/>
              </a:rPr>
              <a:t>For the testing process, developing a approach for the continuous development.</a:t>
            </a:r>
            <a:r>
              <a:rPr lang="en-IN" dirty="0">
                <a:latin typeface="Roboto"/>
              </a:rPr>
              <a:t/>
            </a:r>
            <a:br>
              <a:rPr lang="en-IN" dirty="0">
                <a:latin typeface="Roboto"/>
              </a:rPr>
            </a:br>
            <a:r>
              <a:rPr lang="en-IN" dirty="0">
                <a:latin typeface="Roboto"/>
              </a:rPr>
              <a:t>As a part of a statistical process control approach, a test strategy that is already measured should be used for software testing to measure and control the quality during the development of software.</a:t>
            </a:r>
          </a:p>
          <a:p>
            <a:r>
              <a:rPr lang="en-IN" dirty="0"/>
              <a:t/>
            </a:r>
            <a:br>
              <a:rPr lang="en-IN" dirty="0"/>
            </a:br>
            <a:endParaRPr lang="en-IN" dirty="0"/>
          </a:p>
        </p:txBody>
      </p:sp>
      <p:sp>
        <p:nvSpPr>
          <p:cNvPr id="3" name="Rectangle 2"/>
          <p:cNvSpPr/>
          <p:nvPr/>
        </p:nvSpPr>
        <p:spPr>
          <a:xfrm>
            <a:off x="2108885" y="2100806"/>
            <a:ext cx="8406714" cy="4062651"/>
          </a:xfrm>
          <a:prstGeom prst="rect">
            <a:avLst/>
          </a:prstGeom>
        </p:spPr>
        <p:txBody>
          <a:bodyPr wrap="square">
            <a:spAutoFit/>
          </a:bodyPr>
          <a:lstStyle/>
          <a:p>
            <a:pPr fontAlgn="base"/>
            <a:r>
              <a:rPr lang="en-IN" sz="2400" b="1" dirty="0"/>
              <a:t>Software Testing | Security Testing</a:t>
            </a:r>
          </a:p>
          <a:p>
            <a:pPr fontAlgn="base"/>
            <a:r>
              <a:rPr lang="en-IN" b="1" dirty="0" smtClean="0">
                <a:latin typeface="Roboto"/>
              </a:rPr>
              <a:t>Security </a:t>
            </a:r>
            <a:r>
              <a:rPr lang="en-IN" b="1" dirty="0">
                <a:latin typeface="Roboto"/>
              </a:rPr>
              <a:t>Testing</a:t>
            </a:r>
            <a:r>
              <a:rPr lang="en-IN" dirty="0">
                <a:latin typeface="Roboto"/>
              </a:rPr>
              <a:t> is a type of </a:t>
            </a:r>
            <a:r>
              <a:rPr lang="en-IN" dirty="0">
                <a:solidFill>
                  <a:srgbClr val="EC4E20"/>
                </a:solidFill>
                <a:latin typeface="Roboto"/>
                <a:hlinkClick r:id="rId2"/>
              </a:rPr>
              <a:t>Software Testing</a:t>
            </a:r>
            <a:r>
              <a:rPr lang="en-IN" dirty="0">
                <a:latin typeface="Roboto"/>
              </a:rPr>
              <a:t> that uncovers vulnerabilities of the system and determines that the data and resources of the system are protected from possible intruders. It ensures that the software system and application are free from any threats or risks that can cause a loss. Security testing of any system is focuses on finding all possible loopholes and weaknesses of the system which might result into the loss of information or repute of the organization.</a:t>
            </a:r>
          </a:p>
          <a:p>
            <a:pPr fontAlgn="base"/>
            <a:r>
              <a:rPr lang="en-IN" b="1" dirty="0">
                <a:latin typeface="Roboto"/>
              </a:rPr>
              <a:t>Goal of Security Testing:</a:t>
            </a:r>
            <a:r>
              <a:rPr lang="en-IN" dirty="0">
                <a:latin typeface="Roboto"/>
              </a:rPr>
              <a:t/>
            </a:r>
            <a:br>
              <a:rPr lang="en-IN" dirty="0">
                <a:latin typeface="Roboto"/>
              </a:rPr>
            </a:br>
            <a:r>
              <a:rPr lang="en-IN" dirty="0">
                <a:latin typeface="Roboto"/>
              </a:rPr>
              <a:t>The goal of security testing is to:</a:t>
            </a:r>
          </a:p>
          <a:p>
            <a:pPr fontAlgn="base">
              <a:buFont typeface="Arial" panose="020B0604020202020204" pitchFamily="34" charset="0"/>
              <a:buChar char="•"/>
            </a:pPr>
            <a:r>
              <a:rPr lang="en-IN" dirty="0">
                <a:latin typeface="Roboto"/>
              </a:rPr>
              <a:t>To identify the threats in the system.</a:t>
            </a:r>
          </a:p>
          <a:p>
            <a:pPr fontAlgn="base">
              <a:buFont typeface="Arial" panose="020B0604020202020204" pitchFamily="34" charset="0"/>
              <a:buChar char="•"/>
            </a:pPr>
            <a:r>
              <a:rPr lang="en-IN" dirty="0">
                <a:latin typeface="Roboto"/>
              </a:rPr>
              <a:t>To measure the potential vulnerabilities of the system.</a:t>
            </a:r>
          </a:p>
          <a:p>
            <a:pPr fontAlgn="base">
              <a:buFont typeface="Arial" panose="020B0604020202020204" pitchFamily="34" charset="0"/>
              <a:buChar char="•"/>
            </a:pPr>
            <a:r>
              <a:rPr lang="en-IN" dirty="0">
                <a:latin typeface="Roboto"/>
              </a:rPr>
              <a:t>To help in detecting every possible security risks in the system.</a:t>
            </a:r>
          </a:p>
          <a:p>
            <a:pPr fontAlgn="base">
              <a:buFont typeface="Arial" panose="020B0604020202020204" pitchFamily="34" charset="0"/>
              <a:buChar char="•"/>
            </a:pPr>
            <a:r>
              <a:rPr lang="en-IN" dirty="0">
                <a:latin typeface="Roboto"/>
              </a:rPr>
              <a:t>To help developers in fixing the security problems through coding.</a:t>
            </a:r>
            <a:endParaRPr lang="en-IN" b="0" i="0" dirty="0">
              <a:effectLst/>
              <a:latin typeface="Roboto"/>
            </a:endParaRPr>
          </a:p>
        </p:txBody>
      </p:sp>
    </p:spTree>
    <p:extLst>
      <p:ext uri="{BB962C8B-B14F-4D97-AF65-F5344CB8AC3E}">
        <p14:creationId xmlns:p14="http://schemas.microsoft.com/office/powerpoint/2010/main" val="142203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740" y="359023"/>
            <a:ext cx="8925697" cy="3693319"/>
          </a:xfrm>
          <a:prstGeom prst="rect">
            <a:avLst/>
          </a:prstGeom>
        </p:spPr>
        <p:txBody>
          <a:bodyPr wrap="square">
            <a:spAutoFit/>
          </a:bodyPr>
          <a:lstStyle/>
          <a:p>
            <a:pPr fontAlgn="base"/>
            <a:r>
              <a:rPr lang="en-IN" b="1" dirty="0">
                <a:latin typeface="Roboto"/>
              </a:rPr>
              <a:t>Principle of Security Testing:</a:t>
            </a:r>
            <a:r>
              <a:rPr lang="en-IN" dirty="0">
                <a:latin typeface="Roboto"/>
              </a:rPr>
              <a:t/>
            </a:r>
            <a:br>
              <a:rPr lang="en-IN" dirty="0">
                <a:latin typeface="Roboto"/>
              </a:rPr>
            </a:br>
            <a:r>
              <a:rPr lang="en-IN" dirty="0">
                <a:latin typeface="Roboto"/>
              </a:rPr>
              <a:t>Below are the six basic principles of security testing:</a:t>
            </a:r>
          </a:p>
          <a:p>
            <a:pPr fontAlgn="base">
              <a:buFont typeface="Arial" panose="020B0604020202020204" pitchFamily="34" charset="0"/>
              <a:buChar char="•"/>
            </a:pPr>
            <a:r>
              <a:rPr lang="en-IN" dirty="0">
                <a:latin typeface="Roboto"/>
              </a:rPr>
              <a:t>Confidentiality</a:t>
            </a:r>
          </a:p>
          <a:p>
            <a:pPr fontAlgn="base">
              <a:buFont typeface="Arial" panose="020B0604020202020204" pitchFamily="34" charset="0"/>
              <a:buChar char="•"/>
            </a:pPr>
            <a:r>
              <a:rPr lang="en-IN" dirty="0">
                <a:latin typeface="Roboto"/>
              </a:rPr>
              <a:t>Integrity</a:t>
            </a:r>
          </a:p>
          <a:p>
            <a:pPr fontAlgn="base">
              <a:buFont typeface="Arial" panose="020B0604020202020204" pitchFamily="34" charset="0"/>
              <a:buChar char="•"/>
            </a:pPr>
            <a:r>
              <a:rPr lang="en-IN" dirty="0">
                <a:latin typeface="Roboto"/>
              </a:rPr>
              <a:t>Authentication</a:t>
            </a:r>
          </a:p>
          <a:p>
            <a:pPr fontAlgn="base">
              <a:buFont typeface="Arial" panose="020B0604020202020204" pitchFamily="34" charset="0"/>
              <a:buChar char="•"/>
            </a:pPr>
            <a:r>
              <a:rPr lang="en-IN" dirty="0">
                <a:latin typeface="Roboto"/>
              </a:rPr>
              <a:t>Authorization</a:t>
            </a:r>
          </a:p>
          <a:p>
            <a:pPr fontAlgn="base">
              <a:buFont typeface="Arial" panose="020B0604020202020204" pitchFamily="34" charset="0"/>
              <a:buChar char="•"/>
            </a:pPr>
            <a:r>
              <a:rPr lang="en-IN" dirty="0">
                <a:latin typeface="Roboto"/>
              </a:rPr>
              <a:t>Availability</a:t>
            </a:r>
          </a:p>
          <a:p>
            <a:pPr fontAlgn="base">
              <a:buFont typeface="Arial" panose="020B0604020202020204" pitchFamily="34" charset="0"/>
              <a:buChar char="•"/>
            </a:pPr>
            <a:r>
              <a:rPr lang="en-IN" dirty="0">
                <a:latin typeface="Roboto"/>
              </a:rPr>
              <a:t>Non-repudiation</a:t>
            </a:r>
          </a:p>
          <a:p>
            <a:pPr fontAlgn="base"/>
            <a:r>
              <a:rPr lang="en-IN" b="1" dirty="0">
                <a:latin typeface="Roboto"/>
              </a:rPr>
              <a:t>Major Focus Areas in Security Testing:</a:t>
            </a:r>
            <a:endParaRPr lang="en-IN" dirty="0">
              <a:latin typeface="Roboto"/>
            </a:endParaRPr>
          </a:p>
          <a:p>
            <a:pPr fontAlgn="base">
              <a:buFont typeface="Arial" panose="020B0604020202020204" pitchFamily="34" charset="0"/>
              <a:buChar char="•"/>
            </a:pPr>
            <a:r>
              <a:rPr lang="en-IN" dirty="0">
                <a:latin typeface="Roboto"/>
              </a:rPr>
              <a:t>Network Security</a:t>
            </a:r>
          </a:p>
          <a:p>
            <a:pPr fontAlgn="base">
              <a:buFont typeface="Arial" panose="020B0604020202020204" pitchFamily="34" charset="0"/>
              <a:buChar char="•"/>
            </a:pPr>
            <a:r>
              <a:rPr lang="en-IN" dirty="0">
                <a:latin typeface="Roboto"/>
              </a:rPr>
              <a:t>System Software Security</a:t>
            </a:r>
          </a:p>
          <a:p>
            <a:pPr fontAlgn="base">
              <a:buFont typeface="Arial" panose="020B0604020202020204" pitchFamily="34" charset="0"/>
              <a:buChar char="•"/>
            </a:pPr>
            <a:r>
              <a:rPr lang="en-IN" dirty="0">
                <a:latin typeface="Roboto"/>
              </a:rPr>
              <a:t>Client-side Application Security</a:t>
            </a:r>
          </a:p>
          <a:p>
            <a:pPr fontAlgn="base">
              <a:buFont typeface="Arial" panose="020B0604020202020204" pitchFamily="34" charset="0"/>
              <a:buChar char="•"/>
            </a:pPr>
            <a:r>
              <a:rPr lang="en-IN" dirty="0">
                <a:latin typeface="Roboto"/>
              </a:rPr>
              <a:t>Server-side Application Security</a:t>
            </a:r>
            <a:endParaRPr lang="en-IN" b="0" i="0" dirty="0">
              <a:effectLst/>
              <a:latin typeface="Roboto"/>
            </a:endParaRPr>
          </a:p>
        </p:txBody>
      </p:sp>
    </p:spTree>
    <p:extLst>
      <p:ext uri="{BB962C8B-B14F-4D97-AF65-F5344CB8AC3E}">
        <p14:creationId xmlns:p14="http://schemas.microsoft.com/office/powerpoint/2010/main" val="2648955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9373" y="730381"/>
            <a:ext cx="10140779" cy="4524315"/>
          </a:xfrm>
          <a:prstGeom prst="rect">
            <a:avLst/>
          </a:prstGeom>
        </p:spPr>
        <p:txBody>
          <a:bodyPr wrap="square">
            <a:spAutoFit/>
          </a:bodyPr>
          <a:lstStyle/>
          <a:p>
            <a:pPr fontAlgn="base"/>
            <a:r>
              <a:rPr lang="en-IN" b="1" dirty="0">
                <a:latin typeface="Roboto"/>
              </a:rPr>
              <a:t>Types of Security Testing:</a:t>
            </a:r>
            <a:endParaRPr lang="en-IN" dirty="0">
              <a:latin typeface="Roboto"/>
            </a:endParaRPr>
          </a:p>
          <a:p>
            <a:pPr fontAlgn="base">
              <a:buFont typeface="+mj-lt"/>
              <a:buAutoNum type="arabicPeriod"/>
            </a:pPr>
            <a:r>
              <a:rPr lang="en-IN" b="1" dirty="0">
                <a:latin typeface="Roboto"/>
              </a:rPr>
              <a:t>Vulnerability Scanning:</a:t>
            </a:r>
            <a:r>
              <a:rPr lang="en-IN" dirty="0">
                <a:latin typeface="Roboto"/>
              </a:rPr>
              <a:t/>
            </a:r>
            <a:br>
              <a:rPr lang="en-IN" dirty="0">
                <a:latin typeface="Roboto"/>
              </a:rPr>
            </a:br>
            <a:r>
              <a:rPr lang="en-IN" dirty="0">
                <a:latin typeface="Roboto"/>
              </a:rPr>
              <a:t>Vulnerability scanning is performed with the help of automated software to scan a system to detect the known vulnerability patterns.</a:t>
            </a:r>
          </a:p>
          <a:p>
            <a:pPr fontAlgn="base">
              <a:buFont typeface="+mj-lt"/>
              <a:buAutoNum type="arabicPeriod"/>
            </a:pPr>
            <a:r>
              <a:rPr lang="en-IN" b="1" dirty="0">
                <a:latin typeface="Roboto"/>
              </a:rPr>
              <a:t>Security Scanning:</a:t>
            </a:r>
            <a:r>
              <a:rPr lang="en-IN" dirty="0">
                <a:latin typeface="Roboto"/>
              </a:rPr>
              <a:t/>
            </a:r>
            <a:br>
              <a:rPr lang="en-IN" dirty="0">
                <a:latin typeface="Roboto"/>
              </a:rPr>
            </a:br>
            <a:r>
              <a:rPr lang="en-IN" dirty="0">
                <a:latin typeface="Roboto"/>
              </a:rPr>
              <a:t>Security scanning is the identification of network and system weaknesses. Later on it provides solutions for reducing these defects or risks. Security scanning can be carried out in both manual and automated way.</a:t>
            </a:r>
          </a:p>
          <a:p>
            <a:pPr fontAlgn="base">
              <a:buFont typeface="+mj-lt"/>
              <a:buAutoNum type="arabicPeriod"/>
            </a:pPr>
            <a:r>
              <a:rPr lang="en-IN" b="1" dirty="0">
                <a:latin typeface="Roboto"/>
              </a:rPr>
              <a:t>Penetration Testing:</a:t>
            </a:r>
            <a:r>
              <a:rPr lang="en-IN" dirty="0">
                <a:latin typeface="Roboto"/>
              </a:rPr>
              <a:t/>
            </a:r>
            <a:br>
              <a:rPr lang="en-IN" dirty="0">
                <a:latin typeface="Roboto"/>
              </a:rPr>
            </a:br>
            <a:r>
              <a:rPr lang="en-IN" dirty="0">
                <a:latin typeface="Roboto"/>
              </a:rPr>
              <a:t>Penetration testing is the simulation of the attack from a malicious hacker. It includes analysis of a particular system to examine for potential vulnerabilities from a malicious hacker that attempts to hack the system.</a:t>
            </a:r>
          </a:p>
          <a:p>
            <a:pPr fontAlgn="base">
              <a:buFont typeface="+mj-lt"/>
              <a:buAutoNum type="arabicPeriod"/>
            </a:pPr>
            <a:r>
              <a:rPr lang="en-IN" b="1" dirty="0">
                <a:latin typeface="Roboto"/>
              </a:rPr>
              <a:t>Risk Assessment:</a:t>
            </a:r>
            <a:r>
              <a:rPr lang="en-IN" dirty="0">
                <a:latin typeface="Roboto"/>
              </a:rPr>
              <a:t/>
            </a:r>
            <a:br>
              <a:rPr lang="en-IN" dirty="0">
                <a:latin typeface="Roboto"/>
              </a:rPr>
            </a:br>
            <a:r>
              <a:rPr lang="en-IN" dirty="0">
                <a:latin typeface="Roboto"/>
              </a:rPr>
              <a:t>In risk assessment testing security risks observed in the organization are analysed. Risks are classified into three categories i.e. low, medium and high. This testing endorses controls and measures to minimize the risk</a:t>
            </a:r>
            <a:r>
              <a:rPr lang="en-IN" dirty="0" smtClean="0">
                <a:latin typeface="Roboto"/>
              </a:rPr>
              <a:t>.</a:t>
            </a:r>
            <a:endParaRPr lang="en-IN" dirty="0">
              <a:latin typeface="Roboto"/>
            </a:endParaRPr>
          </a:p>
        </p:txBody>
      </p:sp>
    </p:spTree>
    <p:extLst>
      <p:ext uri="{BB962C8B-B14F-4D97-AF65-F5344CB8AC3E}">
        <p14:creationId xmlns:p14="http://schemas.microsoft.com/office/powerpoint/2010/main" val="1114400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6595" y="571661"/>
            <a:ext cx="7121610" cy="3139321"/>
          </a:xfrm>
          <a:prstGeom prst="rect">
            <a:avLst/>
          </a:prstGeom>
        </p:spPr>
        <p:txBody>
          <a:bodyPr wrap="square">
            <a:spAutoFit/>
          </a:bodyPr>
          <a:lstStyle/>
          <a:p>
            <a:pPr fontAlgn="base">
              <a:buFont typeface="+mj-lt"/>
              <a:buAutoNum type="arabicPeriod"/>
            </a:pPr>
            <a:r>
              <a:rPr lang="en-IN" b="1" dirty="0">
                <a:latin typeface="Roboto"/>
              </a:rPr>
              <a:t>Security Auditing:</a:t>
            </a:r>
            <a:r>
              <a:rPr lang="en-IN" dirty="0">
                <a:latin typeface="Roboto"/>
              </a:rPr>
              <a:t/>
            </a:r>
            <a:br>
              <a:rPr lang="en-IN" dirty="0">
                <a:latin typeface="Roboto"/>
              </a:rPr>
            </a:br>
            <a:r>
              <a:rPr lang="en-IN" dirty="0">
                <a:latin typeface="Roboto"/>
              </a:rPr>
              <a:t>Security auditing is an internal inspection of applications and operating systems for security defects. An audit can also be carried out via line by line checking of code.</a:t>
            </a:r>
          </a:p>
          <a:p>
            <a:pPr fontAlgn="base">
              <a:buFont typeface="+mj-lt"/>
              <a:buAutoNum type="arabicPeriod"/>
            </a:pPr>
            <a:r>
              <a:rPr lang="en-IN" b="1" dirty="0">
                <a:latin typeface="Roboto"/>
              </a:rPr>
              <a:t>Ethical Hacking:</a:t>
            </a:r>
            <a:r>
              <a:rPr lang="en-IN" dirty="0">
                <a:latin typeface="Roboto"/>
              </a:rPr>
              <a:t/>
            </a:r>
            <a:br>
              <a:rPr lang="en-IN" dirty="0">
                <a:latin typeface="Roboto"/>
              </a:rPr>
            </a:br>
            <a:r>
              <a:rPr lang="en-IN" dirty="0">
                <a:latin typeface="Roboto"/>
              </a:rPr>
              <a:t>Ethical hacking is different from malicious hacking. The purpose of ethical hacking is to expose security flaws in the organization system.</a:t>
            </a:r>
          </a:p>
          <a:p>
            <a:pPr fontAlgn="base">
              <a:buFont typeface="+mj-lt"/>
              <a:buAutoNum type="arabicPeriod"/>
            </a:pPr>
            <a:r>
              <a:rPr lang="en-IN" b="1" dirty="0">
                <a:latin typeface="Roboto"/>
              </a:rPr>
              <a:t>Posture Assessment:</a:t>
            </a:r>
            <a:r>
              <a:rPr lang="en-IN" dirty="0">
                <a:latin typeface="Roboto"/>
              </a:rPr>
              <a:t/>
            </a:r>
            <a:br>
              <a:rPr lang="en-IN" dirty="0">
                <a:latin typeface="Roboto"/>
              </a:rPr>
            </a:br>
            <a:r>
              <a:rPr lang="en-IN" dirty="0">
                <a:latin typeface="Roboto"/>
              </a:rPr>
              <a:t>It combines security scanning, ethical hacking and risk assessments to provide an overall security posture of an organization.</a:t>
            </a:r>
          </a:p>
        </p:txBody>
      </p:sp>
    </p:spTree>
    <p:extLst>
      <p:ext uri="{BB962C8B-B14F-4D97-AF65-F5344CB8AC3E}">
        <p14:creationId xmlns:p14="http://schemas.microsoft.com/office/powerpoint/2010/main" val="1354157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3664" y="185351"/>
            <a:ext cx="9642389" cy="6494085"/>
          </a:xfrm>
          <a:prstGeom prst="rect">
            <a:avLst/>
          </a:prstGeom>
        </p:spPr>
        <p:txBody>
          <a:bodyPr wrap="square">
            <a:spAutoFit/>
          </a:bodyPr>
          <a:lstStyle/>
          <a:p>
            <a:pPr fontAlgn="base"/>
            <a:r>
              <a:rPr lang="en-IN" sz="3200" b="1" dirty="0"/>
              <a:t>Types of Software Testing</a:t>
            </a:r>
          </a:p>
          <a:p>
            <a:pPr algn="just" fontAlgn="base"/>
            <a:r>
              <a:rPr lang="en-IN" sz="2400" b="1" dirty="0" smtClean="0">
                <a:latin typeface="Roboto"/>
              </a:rPr>
              <a:t>Introduction</a:t>
            </a:r>
            <a:r>
              <a:rPr lang="en-IN" sz="2400" b="1" dirty="0">
                <a:latin typeface="Roboto"/>
              </a:rPr>
              <a:t>:-</a:t>
            </a:r>
          </a:p>
          <a:p>
            <a:pPr fontAlgn="base"/>
            <a:r>
              <a:rPr lang="en-IN" sz="2400" dirty="0">
                <a:latin typeface="Roboto"/>
              </a:rPr>
              <a:t>Testing is a process of executing a program with the aim of finding error. To make our software perform well it should be error </a:t>
            </a:r>
            <a:r>
              <a:rPr lang="en-IN" sz="2400" dirty="0" err="1">
                <a:latin typeface="Roboto"/>
              </a:rPr>
              <a:t>free.If</a:t>
            </a:r>
            <a:r>
              <a:rPr lang="en-IN" sz="2400" dirty="0">
                <a:latin typeface="Roboto"/>
              </a:rPr>
              <a:t> testing is done successfully it will remove all the errors from the software. </a:t>
            </a:r>
            <a:br>
              <a:rPr lang="en-IN" sz="2400" dirty="0">
                <a:latin typeface="Roboto"/>
              </a:rPr>
            </a:br>
            <a:r>
              <a:rPr lang="en-IN" sz="2400" dirty="0">
                <a:latin typeface="Roboto"/>
              </a:rPr>
              <a:t> </a:t>
            </a:r>
          </a:p>
          <a:p>
            <a:pPr algn="just" fontAlgn="base"/>
            <a:r>
              <a:rPr lang="en-IN" sz="2400" b="1" dirty="0">
                <a:latin typeface="Roboto"/>
              </a:rPr>
              <a:t>Principles of Testing:-</a:t>
            </a:r>
          </a:p>
          <a:p>
            <a:pPr fontAlgn="base"/>
            <a:r>
              <a:rPr lang="en-IN" sz="2400" dirty="0">
                <a:latin typeface="Roboto"/>
              </a:rPr>
              <a:t>(</a:t>
            </a:r>
            <a:r>
              <a:rPr lang="en-IN" sz="2400" dirty="0" err="1">
                <a:latin typeface="Roboto"/>
              </a:rPr>
              <a:t>i</a:t>
            </a:r>
            <a:r>
              <a:rPr lang="en-IN" sz="2400" dirty="0">
                <a:latin typeface="Roboto"/>
              </a:rPr>
              <a:t>) All the test should meet the customer requirements </a:t>
            </a:r>
            <a:br>
              <a:rPr lang="en-IN" sz="2400" dirty="0">
                <a:latin typeface="Roboto"/>
              </a:rPr>
            </a:br>
            <a:r>
              <a:rPr lang="en-IN" sz="2400" dirty="0">
                <a:latin typeface="Roboto"/>
              </a:rPr>
              <a:t>(ii) To make our software testing should be performed by third party </a:t>
            </a:r>
            <a:br>
              <a:rPr lang="en-IN" sz="2400" dirty="0">
                <a:latin typeface="Roboto"/>
              </a:rPr>
            </a:br>
            <a:r>
              <a:rPr lang="en-IN" sz="2400" dirty="0">
                <a:latin typeface="Roboto"/>
              </a:rPr>
              <a:t>(iii) Exhaustive testing is not </a:t>
            </a:r>
            <a:r>
              <a:rPr lang="en-IN" sz="2400" dirty="0" err="1">
                <a:latin typeface="Roboto"/>
              </a:rPr>
              <a:t>possible.As</a:t>
            </a:r>
            <a:r>
              <a:rPr lang="en-IN" sz="2400" dirty="0">
                <a:latin typeface="Roboto"/>
              </a:rPr>
              <a:t> we need the optimal amount of testing based on the risk assessment of the application. </a:t>
            </a:r>
            <a:br>
              <a:rPr lang="en-IN" sz="2400" dirty="0">
                <a:latin typeface="Roboto"/>
              </a:rPr>
            </a:br>
            <a:r>
              <a:rPr lang="en-IN" sz="2400" dirty="0">
                <a:latin typeface="Roboto"/>
              </a:rPr>
              <a:t>(iv) All the test to be conducted should be planned before implementing it </a:t>
            </a:r>
            <a:br>
              <a:rPr lang="en-IN" sz="2400" dirty="0">
                <a:latin typeface="Roboto"/>
              </a:rPr>
            </a:br>
            <a:r>
              <a:rPr lang="en-IN" sz="2400" dirty="0">
                <a:latin typeface="Roboto"/>
              </a:rPr>
              <a:t>(v) It follows </a:t>
            </a:r>
            <a:r>
              <a:rPr lang="en-IN" sz="2400" dirty="0" err="1">
                <a:latin typeface="Roboto"/>
              </a:rPr>
              <a:t>pareto</a:t>
            </a:r>
            <a:r>
              <a:rPr lang="en-IN" sz="2400" dirty="0">
                <a:latin typeface="Roboto"/>
              </a:rPr>
              <a:t> rule(80/20 rule) which states that 80% of errors comes from 20% of program components. </a:t>
            </a:r>
            <a:br>
              <a:rPr lang="en-IN" sz="2400" dirty="0">
                <a:latin typeface="Roboto"/>
              </a:rPr>
            </a:br>
            <a:r>
              <a:rPr lang="en-IN" sz="2400" dirty="0">
                <a:latin typeface="Roboto"/>
              </a:rPr>
              <a:t>(vi) Start testing with small parts and extend it to large parts. </a:t>
            </a:r>
            <a:endParaRPr lang="en-IN" sz="2400" b="0" i="0" dirty="0">
              <a:effectLst/>
              <a:latin typeface="Roboto"/>
            </a:endParaRPr>
          </a:p>
        </p:txBody>
      </p:sp>
    </p:spTree>
    <p:extLst>
      <p:ext uri="{BB962C8B-B14F-4D97-AF65-F5344CB8AC3E}">
        <p14:creationId xmlns:p14="http://schemas.microsoft.com/office/powerpoint/2010/main" val="3331748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9719" y="163369"/>
            <a:ext cx="7306962" cy="4893647"/>
          </a:xfrm>
          <a:prstGeom prst="rect">
            <a:avLst/>
          </a:prstGeom>
        </p:spPr>
        <p:txBody>
          <a:bodyPr wrap="square">
            <a:spAutoFit/>
          </a:bodyPr>
          <a:lstStyle/>
          <a:p>
            <a:r>
              <a:rPr lang="en-IN" sz="2400" dirty="0"/>
              <a:t>Types of Testing:-</a:t>
            </a:r>
          </a:p>
          <a:p>
            <a:r>
              <a:rPr lang="en-IN" sz="2400" dirty="0"/>
              <a:t> </a:t>
            </a:r>
          </a:p>
          <a:p>
            <a:r>
              <a:rPr lang="en-IN" sz="2400" dirty="0"/>
              <a:t>1. Unit Testing</a:t>
            </a:r>
          </a:p>
          <a:p>
            <a:r>
              <a:rPr lang="en-IN" sz="2400" dirty="0"/>
              <a:t>It focuses on smallest unit of software design. In this we test an individual unit or group of inter related </a:t>
            </a:r>
            <a:r>
              <a:rPr lang="en-IN" sz="2400" dirty="0" err="1"/>
              <a:t>units.It</a:t>
            </a:r>
            <a:r>
              <a:rPr lang="en-IN" sz="2400" dirty="0"/>
              <a:t> is often done by programmer by using sample input and observing its corresponding outputs. </a:t>
            </a:r>
          </a:p>
          <a:p>
            <a:r>
              <a:rPr lang="en-IN" sz="2400" dirty="0"/>
              <a:t>Example: </a:t>
            </a:r>
          </a:p>
          <a:p>
            <a:endParaRPr lang="en-IN" sz="2400" dirty="0"/>
          </a:p>
          <a:p>
            <a:r>
              <a:rPr lang="en-IN" sz="2400" dirty="0"/>
              <a:t>a) In a program we are checking if loop, method or </a:t>
            </a:r>
          </a:p>
          <a:p>
            <a:r>
              <a:rPr lang="en-IN" sz="2400" dirty="0"/>
              <a:t>   function is working fine</a:t>
            </a:r>
          </a:p>
          <a:p>
            <a:r>
              <a:rPr lang="en-IN" sz="2400" dirty="0"/>
              <a:t>b) Misunderstood or incorrect, arithmetic precedence.</a:t>
            </a:r>
          </a:p>
          <a:p>
            <a:r>
              <a:rPr lang="en-IN" sz="2400" dirty="0"/>
              <a:t>c) Incorrect initialization</a:t>
            </a:r>
          </a:p>
        </p:txBody>
      </p:sp>
    </p:spTree>
    <p:extLst>
      <p:ext uri="{BB962C8B-B14F-4D97-AF65-F5344CB8AC3E}">
        <p14:creationId xmlns:p14="http://schemas.microsoft.com/office/powerpoint/2010/main" val="220586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5513" y="0"/>
            <a:ext cx="8480854" cy="6740307"/>
          </a:xfrm>
          <a:prstGeom prst="rect">
            <a:avLst/>
          </a:prstGeom>
        </p:spPr>
        <p:txBody>
          <a:bodyPr wrap="square">
            <a:spAutoFit/>
          </a:bodyPr>
          <a:lstStyle/>
          <a:p>
            <a:r>
              <a:rPr lang="en-IN" sz="2400" dirty="0"/>
              <a:t>2. Integration Testing</a:t>
            </a:r>
          </a:p>
          <a:p>
            <a:r>
              <a:rPr lang="en-IN" sz="2400" dirty="0"/>
              <a:t>The objective is to take unit tested components and build a program structure that has been dictated by </a:t>
            </a:r>
            <a:r>
              <a:rPr lang="en-IN" sz="2400" dirty="0" err="1"/>
              <a:t>design.Integration</a:t>
            </a:r>
            <a:r>
              <a:rPr lang="en-IN" sz="2400" dirty="0"/>
              <a:t> testing is testing in which a group of components are combined to produce output. </a:t>
            </a:r>
          </a:p>
          <a:p>
            <a:endParaRPr lang="en-IN" sz="2400" dirty="0"/>
          </a:p>
          <a:p>
            <a:r>
              <a:rPr lang="en-IN" sz="2400" dirty="0"/>
              <a:t>Integration testing is of four types: (</a:t>
            </a:r>
            <a:r>
              <a:rPr lang="en-IN" sz="2400" dirty="0" err="1"/>
              <a:t>i</a:t>
            </a:r>
            <a:r>
              <a:rPr lang="en-IN" sz="2400" dirty="0"/>
              <a:t>) Top down (ii) Bottom up (iii) Sandwich (iv) Big-Bang </a:t>
            </a:r>
          </a:p>
          <a:p>
            <a:r>
              <a:rPr lang="en-IN" sz="2400" dirty="0"/>
              <a:t>Example </a:t>
            </a:r>
          </a:p>
          <a:p>
            <a:r>
              <a:rPr lang="en-IN" sz="2400" dirty="0"/>
              <a:t> </a:t>
            </a:r>
          </a:p>
          <a:p>
            <a:endParaRPr lang="en-IN" sz="2400" dirty="0"/>
          </a:p>
          <a:p>
            <a:r>
              <a:rPr lang="en-IN" sz="2400" dirty="0"/>
              <a:t>(a) Black Box testing:- It is used for validation. </a:t>
            </a:r>
          </a:p>
          <a:p>
            <a:r>
              <a:rPr lang="en-IN" sz="2400" dirty="0"/>
              <a:t>In this we ignore internal working mechanism and </a:t>
            </a:r>
          </a:p>
          <a:p>
            <a:r>
              <a:rPr lang="en-IN" sz="2400" dirty="0" err="1"/>
              <a:t>focuse</a:t>
            </a:r>
            <a:r>
              <a:rPr lang="en-IN" sz="2400" dirty="0"/>
              <a:t> on what is the output?.</a:t>
            </a:r>
          </a:p>
          <a:p>
            <a:endParaRPr lang="en-IN" sz="2400" dirty="0"/>
          </a:p>
          <a:p>
            <a:r>
              <a:rPr lang="en-IN" sz="2400" dirty="0"/>
              <a:t>(b) White Box testing:- It is used for verification. </a:t>
            </a:r>
          </a:p>
          <a:p>
            <a:r>
              <a:rPr lang="en-IN" sz="2400" dirty="0"/>
              <a:t>In this we focus on internal mechanism i.e.</a:t>
            </a:r>
          </a:p>
          <a:p>
            <a:r>
              <a:rPr lang="en-IN" sz="2400" dirty="0"/>
              <a:t>how the output is achieved?</a:t>
            </a:r>
          </a:p>
        </p:txBody>
      </p:sp>
    </p:spTree>
    <p:extLst>
      <p:ext uri="{BB962C8B-B14F-4D97-AF65-F5344CB8AC3E}">
        <p14:creationId xmlns:p14="http://schemas.microsoft.com/office/powerpoint/2010/main" val="2963290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9145" y="364172"/>
            <a:ext cx="7974227" cy="4154984"/>
          </a:xfrm>
          <a:prstGeom prst="rect">
            <a:avLst/>
          </a:prstGeom>
        </p:spPr>
        <p:txBody>
          <a:bodyPr wrap="square">
            <a:spAutoFit/>
          </a:bodyPr>
          <a:lstStyle/>
          <a:p>
            <a:r>
              <a:rPr lang="en-IN" sz="2400" dirty="0"/>
              <a:t>3. Regression Testing</a:t>
            </a:r>
          </a:p>
          <a:p>
            <a:r>
              <a:rPr lang="en-IN" sz="2400" dirty="0"/>
              <a:t>Every time new module is added leads to changes in program. This type of testing make sure that whole component works properly even after adding components to the complete program. </a:t>
            </a:r>
          </a:p>
          <a:p>
            <a:r>
              <a:rPr lang="en-IN" sz="2400" dirty="0"/>
              <a:t>Example </a:t>
            </a:r>
          </a:p>
          <a:p>
            <a:r>
              <a:rPr lang="en-IN" sz="2400" dirty="0"/>
              <a:t> </a:t>
            </a:r>
          </a:p>
          <a:p>
            <a:endParaRPr lang="en-IN" sz="2400" dirty="0"/>
          </a:p>
          <a:p>
            <a:r>
              <a:rPr lang="en-IN" sz="2400" dirty="0"/>
              <a:t>In school record suppose we have module staff, students </a:t>
            </a:r>
          </a:p>
          <a:p>
            <a:r>
              <a:rPr lang="en-IN" sz="2400" dirty="0"/>
              <a:t>and finance combining these modules and checking if on </a:t>
            </a:r>
          </a:p>
          <a:p>
            <a:r>
              <a:rPr lang="en-IN" sz="2400" dirty="0"/>
              <a:t>integration these module works fine is regression testing</a:t>
            </a:r>
          </a:p>
        </p:txBody>
      </p:sp>
    </p:spTree>
    <p:extLst>
      <p:ext uri="{BB962C8B-B14F-4D97-AF65-F5344CB8AC3E}">
        <p14:creationId xmlns:p14="http://schemas.microsoft.com/office/powerpoint/2010/main" val="273277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0310" y="496491"/>
            <a:ext cx="7909560" cy="3416320"/>
          </a:xfrm>
          <a:prstGeom prst="rect">
            <a:avLst/>
          </a:prstGeom>
        </p:spPr>
        <p:txBody>
          <a:bodyPr wrap="square">
            <a:spAutoFit/>
          </a:bodyPr>
          <a:lstStyle/>
          <a:p>
            <a:r>
              <a:rPr lang="en-IN" b="1" i="0" dirty="0" smtClean="0">
                <a:solidFill>
                  <a:srgbClr val="000000"/>
                </a:solidFill>
                <a:effectLst/>
                <a:latin typeface="verdana" panose="020B0604030504040204" pitchFamily="34" charset="0"/>
              </a:rPr>
              <a:t>Software Engineering</a:t>
            </a:r>
            <a:r>
              <a:rPr lang="en-IN" b="0" i="0" dirty="0" smtClean="0">
                <a:solidFill>
                  <a:srgbClr val="000000"/>
                </a:solidFill>
                <a:effectLst/>
                <a:latin typeface="verdana" panose="020B0604030504040204" pitchFamily="34" charset="0"/>
              </a:rPr>
              <a:t> is an engineering branch related to the evolution of software product using well-defined scientific principles, techniques, and procedures. The result of software engineering is an effective and reliable software product.</a:t>
            </a:r>
          </a:p>
          <a:p>
            <a:endParaRPr lang="en-IN" b="0" i="0" dirty="0" smtClean="0">
              <a:solidFill>
                <a:srgbClr val="000000"/>
              </a:solidFill>
              <a:effectLst/>
              <a:latin typeface="verdana" panose="020B0604030504040204" pitchFamily="34" charset="0"/>
            </a:endParaRPr>
          </a:p>
          <a:p>
            <a:r>
              <a:rPr lang="en-IN" b="0" i="0" dirty="0" smtClean="0">
                <a:solidFill>
                  <a:srgbClr val="610B38"/>
                </a:solidFill>
                <a:effectLst/>
                <a:latin typeface="erdana"/>
              </a:rPr>
              <a:t>Why is Software Engineering required?</a:t>
            </a:r>
          </a:p>
          <a:p>
            <a:r>
              <a:rPr lang="en-IN" b="0" i="0" dirty="0" smtClean="0">
                <a:solidFill>
                  <a:srgbClr val="000000"/>
                </a:solidFill>
                <a:effectLst/>
                <a:latin typeface="verdana" panose="020B0604030504040204" pitchFamily="34" charset="0"/>
              </a:rPr>
              <a:t>Software Engineering is required due to the following reasons:</a:t>
            </a:r>
          </a:p>
          <a:p>
            <a:pPr>
              <a:buFont typeface="Arial" panose="020B0604020202020204" pitchFamily="34" charset="0"/>
              <a:buChar char="•"/>
            </a:pPr>
            <a:r>
              <a:rPr lang="en-IN" b="0" dirty="0" smtClean="0">
                <a:solidFill>
                  <a:srgbClr val="000000"/>
                </a:solidFill>
                <a:effectLst/>
                <a:latin typeface="verdana" panose="020B0604030504040204" pitchFamily="34" charset="0"/>
              </a:rPr>
              <a:t>To manage Large software</a:t>
            </a:r>
          </a:p>
          <a:p>
            <a:pPr>
              <a:buFont typeface="Arial" panose="020B0604020202020204" pitchFamily="34" charset="0"/>
              <a:buChar char="•"/>
            </a:pPr>
            <a:r>
              <a:rPr lang="en-IN" b="0" dirty="0" smtClean="0">
                <a:solidFill>
                  <a:srgbClr val="000000"/>
                </a:solidFill>
                <a:effectLst/>
                <a:latin typeface="verdana" panose="020B0604030504040204" pitchFamily="34" charset="0"/>
              </a:rPr>
              <a:t>For more Scalability</a:t>
            </a:r>
          </a:p>
          <a:p>
            <a:pPr>
              <a:buFont typeface="Arial" panose="020B0604020202020204" pitchFamily="34" charset="0"/>
              <a:buChar char="•"/>
            </a:pPr>
            <a:r>
              <a:rPr lang="en-IN" b="0" dirty="0" smtClean="0">
                <a:solidFill>
                  <a:srgbClr val="000000"/>
                </a:solidFill>
                <a:effectLst/>
                <a:latin typeface="verdana" panose="020B0604030504040204" pitchFamily="34" charset="0"/>
              </a:rPr>
              <a:t>Cost Management</a:t>
            </a:r>
          </a:p>
          <a:p>
            <a:pPr>
              <a:buFont typeface="Arial" panose="020B0604020202020204" pitchFamily="34" charset="0"/>
              <a:buChar char="•"/>
            </a:pPr>
            <a:r>
              <a:rPr lang="en-IN" b="0" dirty="0" smtClean="0">
                <a:solidFill>
                  <a:srgbClr val="000000"/>
                </a:solidFill>
                <a:effectLst/>
                <a:latin typeface="verdana" panose="020B0604030504040204" pitchFamily="34" charset="0"/>
              </a:rPr>
              <a:t>To manage the dynamic nature of software</a:t>
            </a:r>
          </a:p>
          <a:p>
            <a:pPr>
              <a:buFont typeface="Arial" panose="020B0604020202020204" pitchFamily="34" charset="0"/>
              <a:buChar char="•"/>
            </a:pPr>
            <a:r>
              <a:rPr lang="en-IN" b="0" dirty="0" smtClean="0">
                <a:solidFill>
                  <a:srgbClr val="000000"/>
                </a:solidFill>
                <a:effectLst/>
                <a:latin typeface="verdana" panose="020B0604030504040204" pitchFamily="34" charset="0"/>
              </a:rPr>
              <a:t>For better quality Management</a:t>
            </a:r>
            <a:endParaRPr lang="en-IN"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68554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0357" y="255536"/>
            <a:ext cx="6096000" cy="5693866"/>
          </a:xfrm>
          <a:prstGeom prst="rect">
            <a:avLst/>
          </a:prstGeom>
        </p:spPr>
        <p:txBody>
          <a:bodyPr>
            <a:spAutoFit/>
          </a:bodyPr>
          <a:lstStyle/>
          <a:p>
            <a:r>
              <a:rPr lang="en-IN" sz="2800" dirty="0"/>
              <a:t>4. Smoke Testing</a:t>
            </a:r>
          </a:p>
          <a:p>
            <a:r>
              <a:rPr lang="en-IN" sz="2800" dirty="0"/>
              <a:t>This test is done to make sure that software under testing is ready or stable for further testing </a:t>
            </a:r>
          </a:p>
          <a:p>
            <a:r>
              <a:rPr lang="en-IN" sz="2800" dirty="0"/>
              <a:t>It is called smoke test as testing initial pass is done to check if it did not catch the fire or smoked in the initial switch on. </a:t>
            </a:r>
          </a:p>
          <a:p>
            <a:r>
              <a:rPr lang="en-IN" sz="2800" dirty="0"/>
              <a:t>Example: </a:t>
            </a:r>
          </a:p>
          <a:p>
            <a:r>
              <a:rPr lang="en-IN" sz="2800" dirty="0"/>
              <a:t> </a:t>
            </a:r>
          </a:p>
          <a:p>
            <a:r>
              <a:rPr lang="en-IN" sz="2800" dirty="0"/>
              <a:t>If project has 2 modules so before going to module </a:t>
            </a:r>
          </a:p>
          <a:p>
            <a:r>
              <a:rPr lang="en-IN" sz="2800" dirty="0"/>
              <a:t>make sure that module 1 works properly</a:t>
            </a:r>
          </a:p>
        </p:txBody>
      </p:sp>
    </p:spTree>
    <p:extLst>
      <p:ext uri="{BB962C8B-B14F-4D97-AF65-F5344CB8AC3E}">
        <p14:creationId xmlns:p14="http://schemas.microsoft.com/office/powerpoint/2010/main" val="381312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6789" y="554675"/>
            <a:ext cx="6096000" cy="5262979"/>
          </a:xfrm>
          <a:prstGeom prst="rect">
            <a:avLst/>
          </a:prstGeom>
        </p:spPr>
        <p:txBody>
          <a:bodyPr>
            <a:spAutoFit/>
          </a:bodyPr>
          <a:lstStyle/>
          <a:p>
            <a:r>
              <a:rPr lang="en-IN" sz="2800" dirty="0"/>
              <a:t>5. Alpha Testing</a:t>
            </a:r>
          </a:p>
          <a:p>
            <a:r>
              <a:rPr lang="en-IN" sz="2800" dirty="0"/>
              <a:t>This is a type of validation </a:t>
            </a:r>
            <a:r>
              <a:rPr lang="en-IN" sz="2800" dirty="0" err="1"/>
              <a:t>testing.It</a:t>
            </a:r>
            <a:r>
              <a:rPr lang="en-IN" sz="2800" dirty="0"/>
              <a:t> is a type of acceptance testing which is done before the product is released to customers. It is typically done by QA people. </a:t>
            </a:r>
          </a:p>
          <a:p>
            <a:r>
              <a:rPr lang="en-IN" sz="2800" dirty="0"/>
              <a:t>Example: </a:t>
            </a:r>
          </a:p>
          <a:p>
            <a:r>
              <a:rPr lang="en-IN" sz="2800" dirty="0"/>
              <a:t> </a:t>
            </a:r>
          </a:p>
          <a:p>
            <a:endParaRPr lang="en-IN" sz="2800" dirty="0"/>
          </a:p>
          <a:p>
            <a:r>
              <a:rPr lang="en-IN" sz="2800" dirty="0"/>
              <a:t>When software testing is performed internally within</a:t>
            </a:r>
          </a:p>
          <a:p>
            <a:r>
              <a:rPr lang="en-IN" sz="2800" dirty="0"/>
              <a:t>the organization</a:t>
            </a:r>
          </a:p>
        </p:txBody>
      </p:sp>
    </p:spTree>
    <p:extLst>
      <p:ext uri="{BB962C8B-B14F-4D97-AF65-F5344CB8AC3E}">
        <p14:creationId xmlns:p14="http://schemas.microsoft.com/office/powerpoint/2010/main" val="235324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6086" y="690598"/>
            <a:ext cx="6096000" cy="5262979"/>
          </a:xfrm>
          <a:prstGeom prst="rect">
            <a:avLst/>
          </a:prstGeom>
        </p:spPr>
        <p:txBody>
          <a:bodyPr>
            <a:spAutoFit/>
          </a:bodyPr>
          <a:lstStyle/>
          <a:p>
            <a:r>
              <a:rPr lang="en-IN" sz="2800" dirty="0"/>
              <a:t>6. Beta Testing</a:t>
            </a:r>
          </a:p>
          <a:p>
            <a:r>
              <a:rPr lang="en-IN" sz="2800" dirty="0"/>
              <a:t>The beta test is conducted at one or more customer sites by the end-user of the software. This version is released for the limited number of users for testing in real time environment </a:t>
            </a:r>
          </a:p>
          <a:p>
            <a:r>
              <a:rPr lang="en-IN" sz="2800" dirty="0"/>
              <a:t>Example: </a:t>
            </a:r>
          </a:p>
          <a:p>
            <a:r>
              <a:rPr lang="en-IN" sz="2800" dirty="0"/>
              <a:t> </a:t>
            </a:r>
          </a:p>
          <a:p>
            <a:endParaRPr lang="en-IN" sz="2800" dirty="0"/>
          </a:p>
          <a:p>
            <a:r>
              <a:rPr lang="en-IN" sz="2800" dirty="0"/>
              <a:t>When software testing is performed for the limited</a:t>
            </a:r>
          </a:p>
          <a:p>
            <a:r>
              <a:rPr lang="en-IN" sz="2800" dirty="0"/>
              <a:t>number of people</a:t>
            </a:r>
          </a:p>
        </p:txBody>
      </p:sp>
    </p:spTree>
    <p:extLst>
      <p:ext uri="{BB962C8B-B14F-4D97-AF65-F5344CB8AC3E}">
        <p14:creationId xmlns:p14="http://schemas.microsoft.com/office/powerpoint/2010/main" val="83126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577" y="213316"/>
            <a:ext cx="7974227" cy="5262979"/>
          </a:xfrm>
          <a:prstGeom prst="rect">
            <a:avLst/>
          </a:prstGeom>
        </p:spPr>
        <p:txBody>
          <a:bodyPr wrap="square">
            <a:spAutoFit/>
          </a:bodyPr>
          <a:lstStyle/>
          <a:p>
            <a:r>
              <a:rPr lang="en-IN" sz="2800" dirty="0"/>
              <a:t>7. System Testing</a:t>
            </a:r>
          </a:p>
          <a:p>
            <a:r>
              <a:rPr lang="en-IN" sz="2800" dirty="0"/>
              <a:t>In this software is tested such that it works fine for different operating </a:t>
            </a:r>
            <a:r>
              <a:rPr lang="en-IN" sz="2800" dirty="0" err="1"/>
              <a:t>system.It</a:t>
            </a:r>
            <a:r>
              <a:rPr lang="en-IN" sz="2800" dirty="0"/>
              <a:t> is covered under the black box testing technique. In this we just focus on required input and output without focusing on internal working. </a:t>
            </a:r>
          </a:p>
          <a:p>
            <a:r>
              <a:rPr lang="en-IN" sz="2800" dirty="0"/>
              <a:t>In this we have security testing, recovery testing , stress testing and performance testing </a:t>
            </a:r>
          </a:p>
          <a:p>
            <a:r>
              <a:rPr lang="en-IN" sz="2800" dirty="0"/>
              <a:t>Example: </a:t>
            </a:r>
          </a:p>
          <a:p>
            <a:r>
              <a:rPr lang="en-IN" sz="2800" dirty="0"/>
              <a:t> </a:t>
            </a:r>
          </a:p>
          <a:p>
            <a:r>
              <a:rPr lang="en-IN" sz="2800" dirty="0"/>
              <a:t>This include functional as well as non functional </a:t>
            </a:r>
          </a:p>
          <a:p>
            <a:r>
              <a:rPr lang="en-IN" sz="2800" dirty="0"/>
              <a:t>testing</a:t>
            </a:r>
          </a:p>
        </p:txBody>
      </p:sp>
    </p:spTree>
    <p:extLst>
      <p:ext uri="{BB962C8B-B14F-4D97-AF65-F5344CB8AC3E}">
        <p14:creationId xmlns:p14="http://schemas.microsoft.com/office/powerpoint/2010/main" val="2974181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1503" y="0"/>
            <a:ext cx="7603524" cy="6124754"/>
          </a:xfrm>
          <a:prstGeom prst="rect">
            <a:avLst/>
          </a:prstGeom>
        </p:spPr>
        <p:txBody>
          <a:bodyPr wrap="square">
            <a:spAutoFit/>
          </a:bodyPr>
          <a:lstStyle/>
          <a:p>
            <a:r>
              <a:rPr lang="en-IN" sz="2800" dirty="0"/>
              <a:t>8. Stress Testing</a:t>
            </a:r>
          </a:p>
          <a:p>
            <a:r>
              <a:rPr lang="en-IN" sz="2800" dirty="0"/>
              <a:t>In this we gives </a:t>
            </a:r>
            <a:r>
              <a:rPr lang="en-IN" sz="2800" dirty="0" err="1"/>
              <a:t>unfavorable</a:t>
            </a:r>
            <a:r>
              <a:rPr lang="en-IN" sz="2800" dirty="0"/>
              <a:t> conditions to the system and check how they perform in those condition. </a:t>
            </a:r>
          </a:p>
          <a:p>
            <a:r>
              <a:rPr lang="en-IN" sz="2800" dirty="0"/>
              <a:t>Example: </a:t>
            </a:r>
          </a:p>
          <a:p>
            <a:r>
              <a:rPr lang="en-IN" sz="2800" dirty="0"/>
              <a:t> </a:t>
            </a:r>
          </a:p>
          <a:p>
            <a:endParaRPr lang="en-IN" sz="2800" dirty="0"/>
          </a:p>
          <a:p>
            <a:r>
              <a:rPr lang="en-IN" sz="2800" dirty="0"/>
              <a:t>(a) Test cases that require maximum memory or other</a:t>
            </a:r>
          </a:p>
          <a:p>
            <a:r>
              <a:rPr lang="en-IN" sz="2800" dirty="0"/>
              <a:t>    resources are executed</a:t>
            </a:r>
          </a:p>
          <a:p>
            <a:r>
              <a:rPr lang="en-IN" sz="2800" dirty="0"/>
              <a:t>(b) Test cases that may cause thrashing in a virtual </a:t>
            </a:r>
          </a:p>
          <a:p>
            <a:r>
              <a:rPr lang="en-IN" sz="2800" dirty="0"/>
              <a:t>    operating system</a:t>
            </a:r>
          </a:p>
          <a:p>
            <a:r>
              <a:rPr lang="en-IN" sz="2800" dirty="0"/>
              <a:t>(c) Test cases that may cause excessive disk requirement</a:t>
            </a:r>
          </a:p>
        </p:txBody>
      </p:sp>
    </p:spTree>
    <p:extLst>
      <p:ext uri="{BB962C8B-B14F-4D97-AF65-F5344CB8AC3E}">
        <p14:creationId xmlns:p14="http://schemas.microsoft.com/office/powerpoint/2010/main" val="376971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8444" y="379104"/>
            <a:ext cx="6096000" cy="5262979"/>
          </a:xfrm>
          <a:prstGeom prst="rect">
            <a:avLst/>
          </a:prstGeom>
        </p:spPr>
        <p:txBody>
          <a:bodyPr>
            <a:spAutoFit/>
          </a:bodyPr>
          <a:lstStyle/>
          <a:p>
            <a:r>
              <a:rPr lang="en-IN" sz="2800" dirty="0"/>
              <a:t>9. Performance Testing</a:t>
            </a:r>
          </a:p>
          <a:p>
            <a:r>
              <a:rPr lang="en-IN" sz="2800" dirty="0"/>
              <a:t>It is designed to test the run-time performance of software within the context of an integrated </a:t>
            </a:r>
            <a:r>
              <a:rPr lang="en-IN" sz="2800" dirty="0" err="1"/>
              <a:t>system.It</a:t>
            </a:r>
            <a:r>
              <a:rPr lang="en-IN" sz="2800" dirty="0"/>
              <a:t> is used to test speed and effectiveness of program. It is also called load testing. In it we check , what is the performance of the system in the given load.</a:t>
            </a:r>
          </a:p>
          <a:p>
            <a:r>
              <a:rPr lang="en-IN" sz="2800" dirty="0"/>
              <a:t>Example: </a:t>
            </a:r>
          </a:p>
          <a:p>
            <a:r>
              <a:rPr lang="en-IN" sz="2800" dirty="0"/>
              <a:t> </a:t>
            </a:r>
          </a:p>
          <a:p>
            <a:endParaRPr lang="en-IN" sz="2800" dirty="0"/>
          </a:p>
          <a:p>
            <a:r>
              <a:rPr lang="en-IN" sz="2800" dirty="0"/>
              <a:t>Checking number of processor cycles.</a:t>
            </a:r>
          </a:p>
        </p:txBody>
      </p:sp>
    </p:spTree>
    <p:extLst>
      <p:ext uri="{BB962C8B-B14F-4D97-AF65-F5344CB8AC3E}">
        <p14:creationId xmlns:p14="http://schemas.microsoft.com/office/powerpoint/2010/main" val="3793308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6217" y="130050"/>
            <a:ext cx="8283146" cy="6001643"/>
          </a:xfrm>
          <a:prstGeom prst="rect">
            <a:avLst/>
          </a:prstGeom>
        </p:spPr>
        <p:txBody>
          <a:bodyPr wrap="square">
            <a:spAutoFit/>
          </a:bodyPr>
          <a:lstStyle/>
          <a:p>
            <a:r>
              <a:rPr lang="en-IN" sz="2400" dirty="0"/>
              <a:t>Software Engineering | Seven Principles of software testing</a:t>
            </a:r>
          </a:p>
          <a:p>
            <a:endParaRPr lang="en-IN" sz="2400" dirty="0" smtClean="0"/>
          </a:p>
          <a:p>
            <a:r>
              <a:rPr lang="en-IN" sz="2400" dirty="0" smtClean="0"/>
              <a:t>Software </a:t>
            </a:r>
            <a:r>
              <a:rPr lang="en-IN" sz="2400" dirty="0"/>
              <a:t>testing is a process of executing a program with the aim of finding the error. To make our software perform well it should be error free. If testing is done successfully it will remove all the errors from the software.</a:t>
            </a:r>
          </a:p>
          <a:p>
            <a:endParaRPr lang="en-IN" sz="2400" dirty="0"/>
          </a:p>
          <a:p>
            <a:r>
              <a:rPr lang="en-IN" sz="2400" dirty="0"/>
              <a:t>There are seven principles in software testing:</a:t>
            </a:r>
          </a:p>
          <a:p>
            <a:endParaRPr lang="en-IN" sz="2400" dirty="0"/>
          </a:p>
          <a:p>
            <a:r>
              <a:rPr lang="en-IN" sz="2400" dirty="0"/>
              <a:t>Testing shows presence of defects</a:t>
            </a:r>
          </a:p>
          <a:p>
            <a:r>
              <a:rPr lang="en-IN" sz="2400" dirty="0"/>
              <a:t>Exhaustive testing is not possible</a:t>
            </a:r>
          </a:p>
          <a:p>
            <a:r>
              <a:rPr lang="en-IN" sz="2400" dirty="0"/>
              <a:t>Early testing</a:t>
            </a:r>
          </a:p>
          <a:p>
            <a:r>
              <a:rPr lang="en-IN" sz="2400" dirty="0"/>
              <a:t>Defect clustering</a:t>
            </a:r>
          </a:p>
          <a:p>
            <a:r>
              <a:rPr lang="en-IN" sz="2400" dirty="0"/>
              <a:t>Pesticide paradox</a:t>
            </a:r>
          </a:p>
          <a:p>
            <a:r>
              <a:rPr lang="en-IN" sz="2400" dirty="0"/>
              <a:t>Testing is context dependent</a:t>
            </a:r>
          </a:p>
          <a:p>
            <a:r>
              <a:rPr lang="en-IN" sz="2400" dirty="0"/>
              <a:t>Absence of errors fallacy</a:t>
            </a:r>
          </a:p>
        </p:txBody>
      </p:sp>
    </p:spTree>
    <p:extLst>
      <p:ext uri="{BB962C8B-B14F-4D97-AF65-F5344CB8AC3E}">
        <p14:creationId xmlns:p14="http://schemas.microsoft.com/office/powerpoint/2010/main" val="1256301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6789" y="99012"/>
            <a:ext cx="9024552" cy="6370975"/>
          </a:xfrm>
          <a:prstGeom prst="rect">
            <a:avLst/>
          </a:prstGeom>
        </p:spPr>
        <p:txBody>
          <a:bodyPr wrap="square">
            <a:spAutoFit/>
          </a:bodyPr>
          <a:lstStyle/>
          <a:p>
            <a:pPr marL="457200" indent="-457200">
              <a:buAutoNum type="arabicParenR"/>
            </a:pPr>
            <a:r>
              <a:rPr lang="en-IN" sz="2400" dirty="0" smtClean="0"/>
              <a:t>Testing </a:t>
            </a:r>
            <a:r>
              <a:rPr lang="en-IN" sz="2400" dirty="0"/>
              <a:t>shows presence of defects: The goal of software testing is to make the software fail. Software testing reduces the presence of defects. Software testing talks about the presence of defects and doesn’t talk about the absence of defects. Software testing can ensure that defects are present but it can not prove that software is defects free. Even multiple testing can never ensure that software is 100% bug-free. Testing can reduce the number of defects but not removes all defects</a:t>
            </a:r>
            <a:r>
              <a:rPr lang="en-IN" sz="2400" dirty="0" smtClean="0"/>
              <a:t>.</a:t>
            </a:r>
          </a:p>
          <a:p>
            <a:pPr marL="457200" indent="-457200">
              <a:buAutoNum type="arabicParenR"/>
            </a:pPr>
            <a:endParaRPr lang="en-IN" sz="2400" dirty="0"/>
          </a:p>
          <a:p>
            <a:r>
              <a:rPr lang="en-IN" sz="2400" dirty="0" smtClean="0"/>
              <a:t>2) Exhaustive </a:t>
            </a:r>
            <a:r>
              <a:rPr lang="en-IN" sz="2400" dirty="0"/>
              <a:t>testing is not possible: It is the process of testing the functionality of a software in all possible inputs (valid or invalid) and pre-conditions is known as exhaustive testing. Exhaustive testing is impossible means the software can never test at every test cases. It can test only some test cases and assume that software is correct and it will produce the correct output in every test cases. If the software will test every test cases then it will take more cost, effort, etc. and which is impractical.</a:t>
            </a:r>
          </a:p>
        </p:txBody>
      </p:sp>
    </p:spTree>
    <p:extLst>
      <p:ext uri="{BB962C8B-B14F-4D97-AF65-F5344CB8AC3E}">
        <p14:creationId xmlns:p14="http://schemas.microsoft.com/office/powerpoint/2010/main" val="579638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8442" y="691979"/>
            <a:ext cx="8851557" cy="4893647"/>
          </a:xfrm>
          <a:prstGeom prst="rect">
            <a:avLst/>
          </a:prstGeom>
        </p:spPr>
        <p:txBody>
          <a:bodyPr wrap="square">
            <a:spAutoFit/>
          </a:bodyPr>
          <a:lstStyle/>
          <a:p>
            <a:r>
              <a:rPr lang="en-IN" sz="2400" dirty="0" smtClean="0"/>
              <a:t>3) Early </a:t>
            </a:r>
            <a:r>
              <a:rPr lang="en-IN" sz="2400" dirty="0"/>
              <a:t>Testing: To find the defect in the software, early test activity shall be started. The defect detected in early phases of SDLC will very less expensive. For better performance of software, software testing will start at initial phase i.e. testing will perform at the requirement analysis phase</a:t>
            </a:r>
            <a:r>
              <a:rPr lang="en-IN" sz="2400" dirty="0" smtClean="0"/>
              <a:t>.</a:t>
            </a:r>
          </a:p>
          <a:p>
            <a:endParaRPr lang="en-IN" sz="2400" dirty="0"/>
          </a:p>
          <a:p>
            <a:r>
              <a:rPr lang="en-IN" sz="2400" dirty="0" smtClean="0"/>
              <a:t>4) Defect </a:t>
            </a:r>
            <a:r>
              <a:rPr lang="en-IN" sz="2400" dirty="0"/>
              <a:t>clustering: In a project, a small number of the module can contain most of the defects. Pareto Principle to software testing state that 80% of software defect comes from 20% of modules</a:t>
            </a:r>
            <a:r>
              <a:rPr lang="en-IN" sz="2400" dirty="0" smtClean="0"/>
              <a:t>.</a:t>
            </a:r>
          </a:p>
          <a:p>
            <a:endParaRPr lang="en-IN" sz="2400" dirty="0"/>
          </a:p>
          <a:p>
            <a:r>
              <a:rPr lang="en-IN" sz="2400" dirty="0" smtClean="0"/>
              <a:t>5) Pesticide </a:t>
            </a:r>
            <a:r>
              <a:rPr lang="en-IN" sz="2400" dirty="0"/>
              <a:t>paradox: Repeating the same test cases again and again will not find new bugs. So it is necessary to review the test cases and add or update test cases to find new bugs.</a:t>
            </a:r>
          </a:p>
        </p:txBody>
      </p:sp>
    </p:spTree>
    <p:extLst>
      <p:ext uri="{BB962C8B-B14F-4D97-AF65-F5344CB8AC3E}">
        <p14:creationId xmlns:p14="http://schemas.microsoft.com/office/powerpoint/2010/main" val="779136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08685"/>
            <a:ext cx="6009504" cy="5632311"/>
          </a:xfrm>
          <a:prstGeom prst="rect">
            <a:avLst/>
          </a:prstGeom>
        </p:spPr>
        <p:txBody>
          <a:bodyPr wrap="square">
            <a:spAutoFit/>
          </a:bodyPr>
          <a:lstStyle/>
          <a:p>
            <a:r>
              <a:rPr lang="en-IN" sz="2400" dirty="0" smtClean="0"/>
              <a:t>6) Testing </a:t>
            </a:r>
            <a:r>
              <a:rPr lang="en-IN" sz="2400" dirty="0"/>
              <a:t>is context dependent: Testing approach depends on context of software developed. Different types of software need to perform different types of testing. For example, The testing of the e-commerce site is different from the testing of the Android application</a:t>
            </a:r>
            <a:r>
              <a:rPr lang="en-IN" sz="2400" dirty="0" smtClean="0"/>
              <a:t>.</a:t>
            </a:r>
          </a:p>
          <a:p>
            <a:endParaRPr lang="en-US" sz="2400" dirty="0"/>
          </a:p>
          <a:p>
            <a:endParaRPr lang="en-IN" sz="2400" dirty="0"/>
          </a:p>
          <a:p>
            <a:r>
              <a:rPr lang="en-IN" sz="2400" dirty="0" smtClean="0"/>
              <a:t>7) Absence </a:t>
            </a:r>
            <a:r>
              <a:rPr lang="en-IN" sz="2400" dirty="0"/>
              <a:t>of errors fallacy: If a built software is 99% bug-free but it does not follow the user requirement then it is unusable. It is not only necessary that software is 99% bug-free but it also mandatory to </a:t>
            </a:r>
            <a:r>
              <a:rPr lang="en-IN" sz="2400" dirty="0" err="1"/>
              <a:t>fulfill</a:t>
            </a:r>
            <a:r>
              <a:rPr lang="en-IN" sz="2400" dirty="0"/>
              <a:t> all the customer requirements.</a:t>
            </a:r>
          </a:p>
        </p:txBody>
      </p:sp>
    </p:spTree>
    <p:extLst>
      <p:ext uri="{BB962C8B-B14F-4D97-AF65-F5344CB8AC3E}">
        <p14:creationId xmlns:p14="http://schemas.microsoft.com/office/powerpoint/2010/main" val="116879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920" y="386299"/>
            <a:ext cx="10206990" cy="5909310"/>
          </a:xfrm>
          <a:prstGeom prst="rect">
            <a:avLst/>
          </a:prstGeom>
        </p:spPr>
        <p:txBody>
          <a:bodyPr wrap="square">
            <a:spAutoFit/>
          </a:bodyPr>
          <a:lstStyle/>
          <a:p>
            <a:r>
              <a:rPr lang="en-IN" b="0" i="0" dirty="0" smtClean="0">
                <a:solidFill>
                  <a:srgbClr val="610B38"/>
                </a:solidFill>
                <a:effectLst/>
                <a:latin typeface="erdana"/>
              </a:rPr>
              <a:t>Need of Software Engineering</a:t>
            </a:r>
          </a:p>
          <a:p>
            <a:r>
              <a:rPr lang="en-IN" b="0" i="0" dirty="0" smtClean="0">
                <a:solidFill>
                  <a:srgbClr val="000000"/>
                </a:solidFill>
                <a:effectLst/>
                <a:latin typeface="verdana" panose="020B0604030504040204" pitchFamily="34" charset="0"/>
              </a:rPr>
              <a:t>The necessity of software engineering appears because of a higher rate of progress in user requirements and the environment on which the program is working.</a:t>
            </a:r>
          </a:p>
          <a:p>
            <a:endParaRPr lang="en-IN" b="0" i="0" dirty="0" smtClean="0">
              <a:solidFill>
                <a:srgbClr val="000000"/>
              </a:solidFill>
              <a:effectLst/>
              <a:latin typeface="verdana" panose="020B0604030504040204" pitchFamily="34" charset="0"/>
            </a:endParaRPr>
          </a:p>
          <a:p>
            <a:pPr>
              <a:buFont typeface="Arial" panose="020B0604020202020204" pitchFamily="34" charset="0"/>
              <a:buChar char="•"/>
            </a:pPr>
            <a:r>
              <a:rPr lang="en-IN" b="1" dirty="0" smtClean="0">
                <a:solidFill>
                  <a:srgbClr val="000000"/>
                </a:solidFill>
                <a:effectLst/>
                <a:latin typeface="verdana" panose="020B0604030504040204" pitchFamily="34" charset="0"/>
              </a:rPr>
              <a:t>Huge Programming: </a:t>
            </a:r>
            <a:r>
              <a:rPr lang="en-IN" b="0" dirty="0" smtClean="0">
                <a:solidFill>
                  <a:srgbClr val="000000"/>
                </a:solidFill>
                <a:effectLst/>
                <a:latin typeface="verdana" panose="020B0604030504040204" pitchFamily="34" charset="0"/>
              </a:rPr>
              <a:t>It is simpler to manufacture a wall than to a house or building, similarly, as the measure of programming become extensive engineering has to step to give it a scientific process.</a:t>
            </a:r>
          </a:p>
          <a:p>
            <a:pPr>
              <a:buFont typeface="Arial" panose="020B0604020202020204" pitchFamily="34" charset="0"/>
              <a:buChar char="•"/>
            </a:pPr>
            <a:endParaRPr lang="en-IN" b="0" dirty="0" smtClean="0">
              <a:solidFill>
                <a:srgbClr val="000000"/>
              </a:solidFill>
              <a:effectLst/>
              <a:latin typeface="verdana" panose="020B0604030504040204" pitchFamily="34" charset="0"/>
            </a:endParaRPr>
          </a:p>
          <a:p>
            <a:pPr>
              <a:buFont typeface="Arial" panose="020B0604020202020204" pitchFamily="34" charset="0"/>
              <a:buChar char="•"/>
            </a:pPr>
            <a:r>
              <a:rPr lang="en-IN" b="1" dirty="0" smtClean="0">
                <a:solidFill>
                  <a:srgbClr val="000000"/>
                </a:solidFill>
                <a:effectLst/>
                <a:latin typeface="verdana" panose="020B0604030504040204" pitchFamily="34" charset="0"/>
              </a:rPr>
              <a:t>Adaptability: </a:t>
            </a:r>
            <a:r>
              <a:rPr lang="en-IN" b="0" dirty="0" smtClean="0">
                <a:solidFill>
                  <a:srgbClr val="000000"/>
                </a:solidFill>
                <a:effectLst/>
                <a:latin typeface="verdana" panose="020B0604030504040204" pitchFamily="34" charset="0"/>
              </a:rPr>
              <a:t>If the software procedure were not based on scientific and engineering ideas, it would be simpler to re-create new software than to scale an existing one.</a:t>
            </a:r>
          </a:p>
          <a:p>
            <a:pPr>
              <a:buFont typeface="Arial" panose="020B0604020202020204" pitchFamily="34" charset="0"/>
              <a:buChar char="•"/>
            </a:pPr>
            <a:endParaRPr lang="en-IN" b="0" dirty="0" smtClean="0">
              <a:solidFill>
                <a:srgbClr val="000000"/>
              </a:solidFill>
              <a:effectLst/>
              <a:latin typeface="verdana" panose="020B0604030504040204" pitchFamily="34" charset="0"/>
            </a:endParaRPr>
          </a:p>
          <a:p>
            <a:pPr>
              <a:buFont typeface="Arial" panose="020B0604020202020204" pitchFamily="34" charset="0"/>
              <a:buChar char="•"/>
            </a:pPr>
            <a:r>
              <a:rPr lang="en-IN" b="1" dirty="0" smtClean="0">
                <a:solidFill>
                  <a:srgbClr val="000000"/>
                </a:solidFill>
                <a:effectLst/>
                <a:latin typeface="verdana" panose="020B0604030504040204" pitchFamily="34" charset="0"/>
              </a:rPr>
              <a:t>Cost: </a:t>
            </a:r>
            <a:r>
              <a:rPr lang="en-IN" b="0" dirty="0" smtClean="0">
                <a:solidFill>
                  <a:srgbClr val="000000"/>
                </a:solidFill>
                <a:effectLst/>
                <a:latin typeface="verdana" panose="020B0604030504040204" pitchFamily="34" charset="0"/>
              </a:rPr>
              <a:t>As the hardware industry has demonstrated its skills and huge manufacturing has let down the cost of computer and electronic hardware. But the cost of programming remains high if the proper process is not adapted.</a:t>
            </a:r>
          </a:p>
          <a:p>
            <a:pPr>
              <a:buFont typeface="Arial" panose="020B0604020202020204" pitchFamily="34" charset="0"/>
              <a:buChar char="•"/>
            </a:pPr>
            <a:endParaRPr lang="en-IN" b="0" dirty="0" smtClean="0">
              <a:solidFill>
                <a:srgbClr val="000000"/>
              </a:solidFill>
              <a:effectLst/>
              <a:latin typeface="verdana" panose="020B0604030504040204" pitchFamily="34" charset="0"/>
            </a:endParaRPr>
          </a:p>
          <a:p>
            <a:pPr>
              <a:buFont typeface="Arial" panose="020B0604020202020204" pitchFamily="34" charset="0"/>
              <a:buChar char="•"/>
            </a:pPr>
            <a:r>
              <a:rPr lang="en-IN" b="1" dirty="0" smtClean="0">
                <a:solidFill>
                  <a:srgbClr val="000000"/>
                </a:solidFill>
                <a:effectLst/>
                <a:latin typeface="verdana" panose="020B0604030504040204" pitchFamily="34" charset="0"/>
              </a:rPr>
              <a:t>Dynamic Nature: </a:t>
            </a:r>
            <a:r>
              <a:rPr lang="en-IN" b="0" dirty="0" smtClean="0">
                <a:solidFill>
                  <a:srgbClr val="000000"/>
                </a:solidFill>
                <a:effectLst/>
                <a:latin typeface="verdana" panose="020B0604030504040204" pitchFamily="34" charset="0"/>
              </a:rPr>
              <a:t>The continually growing and adapting nature of programming hugely depends upon the environment in which the client works. If the quality of the software is continually changing, new upgrades need to be done in the existing one.</a:t>
            </a:r>
          </a:p>
          <a:p>
            <a:pPr>
              <a:buFont typeface="Arial" panose="020B0604020202020204" pitchFamily="34" charset="0"/>
              <a:buChar char="•"/>
            </a:pPr>
            <a:endParaRPr lang="en-IN" b="0" dirty="0" smtClean="0">
              <a:solidFill>
                <a:srgbClr val="000000"/>
              </a:solidFill>
              <a:effectLst/>
              <a:latin typeface="verdana" panose="020B0604030504040204" pitchFamily="34" charset="0"/>
            </a:endParaRPr>
          </a:p>
          <a:p>
            <a:pPr>
              <a:buFont typeface="Arial" panose="020B0604020202020204" pitchFamily="34" charset="0"/>
              <a:buChar char="•"/>
            </a:pPr>
            <a:r>
              <a:rPr lang="en-IN" b="1" dirty="0" smtClean="0">
                <a:solidFill>
                  <a:srgbClr val="000000"/>
                </a:solidFill>
                <a:effectLst/>
                <a:latin typeface="verdana" panose="020B0604030504040204" pitchFamily="34" charset="0"/>
              </a:rPr>
              <a:t>Quality Management:</a:t>
            </a:r>
            <a:r>
              <a:rPr lang="en-IN" b="0" dirty="0" smtClean="0">
                <a:solidFill>
                  <a:srgbClr val="000000"/>
                </a:solidFill>
                <a:effectLst/>
                <a:latin typeface="verdana" panose="020B0604030504040204" pitchFamily="34" charset="0"/>
              </a:rPr>
              <a:t> Better procedure of software development provides a better and quality software product.</a:t>
            </a:r>
            <a:endParaRPr lang="en-IN"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67685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7654" y="197346"/>
            <a:ext cx="9144000" cy="6247864"/>
          </a:xfrm>
          <a:prstGeom prst="rect">
            <a:avLst/>
          </a:prstGeom>
        </p:spPr>
        <p:txBody>
          <a:bodyPr wrap="square">
            <a:spAutoFit/>
          </a:bodyPr>
          <a:lstStyle/>
          <a:p>
            <a:r>
              <a:rPr lang="en-IN" sz="2000" dirty="0"/>
              <a:t>Software Engineering | Black box testing</a:t>
            </a:r>
          </a:p>
          <a:p>
            <a:r>
              <a:rPr lang="en-IN" sz="2000" dirty="0"/>
              <a:t>Last Updated: 30-04-2019</a:t>
            </a:r>
          </a:p>
          <a:p>
            <a:r>
              <a:rPr lang="en-IN" sz="2000" dirty="0"/>
              <a:t>Prerequisite – Software Testing | Basics</a:t>
            </a:r>
          </a:p>
          <a:p>
            <a:r>
              <a:rPr lang="en-IN" sz="2000" dirty="0"/>
              <a:t>Black box testing is a type of software testing in which the functionality of the software is not known. The testing is done without the internal knowledge of the products.</a:t>
            </a:r>
          </a:p>
          <a:p>
            <a:endParaRPr lang="en-IN" sz="2000" dirty="0"/>
          </a:p>
          <a:p>
            <a:r>
              <a:rPr lang="en-IN" sz="2000" dirty="0"/>
              <a:t>Black box testing can be done in following ways:</a:t>
            </a:r>
          </a:p>
          <a:p>
            <a:endParaRPr lang="en-IN" sz="2000" dirty="0"/>
          </a:p>
          <a:p>
            <a:r>
              <a:rPr lang="en-IN" sz="2000" dirty="0"/>
              <a:t>1. Syntax Driven Testing – This type of testing is applied to systems that can be syntactically represented by some language. For example- </a:t>
            </a:r>
            <a:r>
              <a:rPr lang="en-IN" sz="2000" dirty="0" err="1"/>
              <a:t>compilers,language</a:t>
            </a:r>
            <a:r>
              <a:rPr lang="en-IN" sz="2000" dirty="0"/>
              <a:t> that can be represented by context free grammar. In this, the test cases are generated so that each grammar rule is used at least once.</a:t>
            </a:r>
          </a:p>
          <a:p>
            <a:endParaRPr lang="en-IN" sz="2000" dirty="0"/>
          </a:p>
          <a:p>
            <a:r>
              <a:rPr lang="en-IN" sz="2000" dirty="0"/>
              <a:t>2. Equivalence partitioning – It is often seen that many type of inputs work similarly so instead of giving all of them separately we can group them together and test only one input of each group. The idea is to partition the input domain of the system into a number of equivalence classes such that each member of class works in a similar way, i.e., if a test case in one class results in some error, other members of class would also result into same error.</a:t>
            </a:r>
          </a:p>
        </p:txBody>
      </p:sp>
    </p:spTree>
    <p:extLst>
      <p:ext uri="{BB962C8B-B14F-4D97-AF65-F5344CB8AC3E}">
        <p14:creationId xmlns:p14="http://schemas.microsoft.com/office/powerpoint/2010/main" val="4019594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6789" y="312170"/>
            <a:ext cx="6096000" cy="5262979"/>
          </a:xfrm>
          <a:prstGeom prst="rect">
            <a:avLst/>
          </a:prstGeom>
        </p:spPr>
        <p:txBody>
          <a:bodyPr>
            <a:spAutoFit/>
          </a:bodyPr>
          <a:lstStyle/>
          <a:p>
            <a:r>
              <a:rPr lang="en-IN" sz="2400" dirty="0"/>
              <a:t>The technique involves two steps:</a:t>
            </a:r>
          </a:p>
          <a:p>
            <a:endParaRPr lang="en-IN" sz="2400" dirty="0"/>
          </a:p>
          <a:p>
            <a:r>
              <a:rPr lang="en-IN" sz="2400" dirty="0"/>
              <a:t>Identification of equivalence class – Partition any input domain into minimum two sets: valid values and invalid values. For example, if the valid range is 0 to 100 then select one valid input like 49 and one invalid like 104.</a:t>
            </a:r>
          </a:p>
          <a:p>
            <a:r>
              <a:rPr lang="en-IN" sz="2400" dirty="0"/>
              <a:t>Generating test cases –</a:t>
            </a:r>
          </a:p>
          <a:p>
            <a:r>
              <a:rPr lang="en-IN" sz="2400" dirty="0"/>
              <a:t>(</a:t>
            </a:r>
            <a:r>
              <a:rPr lang="en-IN" sz="2400" dirty="0" err="1"/>
              <a:t>i</a:t>
            </a:r>
            <a:r>
              <a:rPr lang="en-IN" sz="2400" dirty="0"/>
              <a:t>) To each valid and invalid class of input assign unique identification number.</a:t>
            </a:r>
          </a:p>
          <a:p>
            <a:r>
              <a:rPr lang="en-IN" sz="2400" dirty="0"/>
              <a:t>(ii) Write test case covering all valid and invalid test case considering that no two invalid inputs mask each other.</a:t>
            </a:r>
          </a:p>
          <a:p>
            <a:endParaRPr lang="en-IN" sz="2400" dirty="0"/>
          </a:p>
        </p:txBody>
      </p:sp>
    </p:spTree>
    <p:extLst>
      <p:ext uri="{BB962C8B-B14F-4D97-AF65-F5344CB8AC3E}">
        <p14:creationId xmlns:p14="http://schemas.microsoft.com/office/powerpoint/2010/main" val="4266829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6658" y="487740"/>
            <a:ext cx="7479957" cy="4154984"/>
          </a:xfrm>
          <a:prstGeom prst="rect">
            <a:avLst/>
          </a:prstGeom>
        </p:spPr>
        <p:txBody>
          <a:bodyPr wrap="square">
            <a:spAutoFit/>
          </a:bodyPr>
          <a:lstStyle/>
          <a:p>
            <a:pPr fontAlgn="base"/>
            <a:r>
              <a:rPr lang="en-IN" sz="2400" dirty="0">
                <a:latin typeface="Roboto"/>
              </a:rPr>
              <a:t>To calculate the square root of a number, the equivalence classes will be:</a:t>
            </a:r>
            <a:br>
              <a:rPr lang="en-IN" sz="2400" dirty="0">
                <a:latin typeface="Roboto"/>
              </a:rPr>
            </a:br>
            <a:r>
              <a:rPr lang="en-IN" sz="2400" b="1" dirty="0">
                <a:latin typeface="Roboto"/>
              </a:rPr>
              <a:t>(a) Valid inputs:</a:t>
            </a:r>
            <a:endParaRPr lang="en-IN" sz="2400" dirty="0">
              <a:latin typeface="Roboto"/>
            </a:endParaRPr>
          </a:p>
          <a:p>
            <a:pPr fontAlgn="base">
              <a:buFont typeface="Arial" panose="020B0604020202020204" pitchFamily="34" charset="0"/>
              <a:buChar char="•"/>
            </a:pPr>
            <a:r>
              <a:rPr lang="en-IN" sz="2400" dirty="0">
                <a:latin typeface="Roboto"/>
              </a:rPr>
              <a:t>Whole number which is a perfect square- output will be an integer.</a:t>
            </a:r>
          </a:p>
          <a:p>
            <a:pPr fontAlgn="base">
              <a:buFont typeface="Arial" panose="020B0604020202020204" pitchFamily="34" charset="0"/>
              <a:buChar char="•"/>
            </a:pPr>
            <a:r>
              <a:rPr lang="en-IN" sz="2400" dirty="0">
                <a:latin typeface="Roboto"/>
              </a:rPr>
              <a:t>Whole number which is not a perfect square- output will be decimal number.</a:t>
            </a:r>
          </a:p>
          <a:p>
            <a:pPr fontAlgn="base">
              <a:buFont typeface="Arial" panose="020B0604020202020204" pitchFamily="34" charset="0"/>
              <a:buChar char="•"/>
            </a:pPr>
            <a:r>
              <a:rPr lang="en-IN" sz="2400" dirty="0">
                <a:latin typeface="Roboto"/>
              </a:rPr>
              <a:t>Positive decimals</a:t>
            </a:r>
          </a:p>
          <a:p>
            <a:pPr fontAlgn="base"/>
            <a:r>
              <a:rPr lang="en-IN" sz="2400" b="1" dirty="0">
                <a:latin typeface="Roboto"/>
              </a:rPr>
              <a:t>(b) Invalid inputs:</a:t>
            </a:r>
            <a:endParaRPr lang="en-IN" sz="2400" dirty="0">
              <a:latin typeface="Roboto"/>
            </a:endParaRPr>
          </a:p>
          <a:p>
            <a:pPr fontAlgn="base">
              <a:buFont typeface="Arial" panose="020B0604020202020204" pitchFamily="34" charset="0"/>
              <a:buChar char="•"/>
            </a:pPr>
            <a:r>
              <a:rPr lang="en-IN" sz="2400" dirty="0">
                <a:latin typeface="Roboto"/>
              </a:rPr>
              <a:t>Negative numbers(integer or decimal).</a:t>
            </a:r>
          </a:p>
          <a:p>
            <a:pPr fontAlgn="base">
              <a:buFont typeface="Arial" panose="020B0604020202020204" pitchFamily="34" charset="0"/>
              <a:buChar char="•"/>
            </a:pPr>
            <a:r>
              <a:rPr lang="en-IN" sz="2400" dirty="0">
                <a:latin typeface="Roboto"/>
              </a:rPr>
              <a:t>Characters other that numbers like “a”,”!”,”;”,etc.</a:t>
            </a:r>
            <a:endParaRPr lang="en-IN" b="0" i="0" dirty="0">
              <a:effectLst/>
              <a:latin typeface="Roboto"/>
            </a:endParaRPr>
          </a:p>
        </p:txBody>
      </p:sp>
    </p:spTree>
    <p:extLst>
      <p:ext uri="{BB962C8B-B14F-4D97-AF65-F5344CB8AC3E}">
        <p14:creationId xmlns:p14="http://schemas.microsoft.com/office/powerpoint/2010/main" val="107374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4940" y="400723"/>
            <a:ext cx="8579707" cy="5632311"/>
          </a:xfrm>
          <a:prstGeom prst="rect">
            <a:avLst/>
          </a:prstGeom>
        </p:spPr>
        <p:txBody>
          <a:bodyPr wrap="square">
            <a:spAutoFit/>
          </a:bodyPr>
          <a:lstStyle/>
          <a:p>
            <a:pPr fontAlgn="base"/>
            <a:r>
              <a:rPr lang="en-IN" sz="2400" b="1" dirty="0">
                <a:latin typeface="Roboto"/>
              </a:rPr>
              <a:t>3. Boundary value analysis –</a:t>
            </a:r>
            <a:r>
              <a:rPr lang="en-IN" sz="2400" dirty="0">
                <a:latin typeface="Roboto"/>
              </a:rPr>
              <a:t> Boundaries are very good places for errors to occur. Hence if test cases are designed for boundary values of input domain then the efficiency of testing improves and probability of finding errors also increase. For example – If valid range is 10 to 100 then test for 10,100 also apart from valid and invalid inputs.</a:t>
            </a:r>
          </a:p>
          <a:p>
            <a:pPr fontAlgn="base"/>
            <a:r>
              <a:rPr lang="en-IN" sz="2400" b="1" dirty="0">
                <a:latin typeface="Roboto"/>
              </a:rPr>
              <a:t>4. Cause effect Graphing –</a:t>
            </a:r>
            <a:r>
              <a:rPr lang="en-IN" sz="2400" dirty="0">
                <a:latin typeface="Roboto"/>
              </a:rPr>
              <a:t> This technique establishes relationship between logical input called causes with corresponding actions called effect. The causes and effects are represented using Boolean graphs. The following steps are followed:</a:t>
            </a:r>
          </a:p>
          <a:p>
            <a:pPr fontAlgn="base">
              <a:buFont typeface="+mj-lt"/>
              <a:buAutoNum type="arabicPeriod"/>
            </a:pPr>
            <a:r>
              <a:rPr lang="en-IN" sz="2400" dirty="0">
                <a:latin typeface="Roboto"/>
              </a:rPr>
              <a:t>Identify inputs (causes) and outputs (effect).</a:t>
            </a:r>
          </a:p>
          <a:p>
            <a:pPr fontAlgn="base">
              <a:buFont typeface="+mj-lt"/>
              <a:buAutoNum type="arabicPeriod"/>
            </a:pPr>
            <a:r>
              <a:rPr lang="en-IN" sz="2400" dirty="0">
                <a:latin typeface="Roboto"/>
              </a:rPr>
              <a:t>Develop cause effect graph.</a:t>
            </a:r>
          </a:p>
          <a:p>
            <a:pPr fontAlgn="base">
              <a:buFont typeface="+mj-lt"/>
              <a:buAutoNum type="arabicPeriod"/>
            </a:pPr>
            <a:r>
              <a:rPr lang="en-IN" sz="2400" dirty="0">
                <a:latin typeface="Roboto"/>
              </a:rPr>
              <a:t>Transform the graph into decision table.</a:t>
            </a:r>
          </a:p>
          <a:p>
            <a:pPr fontAlgn="base">
              <a:buFont typeface="+mj-lt"/>
              <a:buAutoNum type="arabicPeriod"/>
            </a:pPr>
            <a:r>
              <a:rPr lang="en-IN" sz="2400" dirty="0">
                <a:latin typeface="Roboto"/>
              </a:rPr>
              <a:t>Convert decision table rules to test cases.</a:t>
            </a:r>
            <a:endParaRPr lang="en-IN" sz="2400" b="0" i="0" dirty="0">
              <a:effectLst/>
              <a:latin typeface="Roboto"/>
            </a:endParaRPr>
          </a:p>
        </p:txBody>
      </p:sp>
    </p:spTree>
    <p:extLst>
      <p:ext uri="{BB962C8B-B14F-4D97-AF65-F5344CB8AC3E}">
        <p14:creationId xmlns:p14="http://schemas.microsoft.com/office/powerpoint/2010/main" val="3384825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edia.geeksforgeeks.org/wp-content/uploads/causeeffectgra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032" y="408073"/>
            <a:ext cx="5558667" cy="510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553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94179" y="793921"/>
            <a:ext cx="49039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Roboto"/>
              </a:rPr>
              <a:t>It can be converted into decision table like:</a:t>
            </a:r>
            <a:endParaRPr kumimoji="0" lang="en-US" sz="16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Roboto"/>
              </a:rPr>
              <a:t>  </a:t>
            </a:r>
            <a:endParaRPr kumimoji="0" lang="en-US" sz="14100" b="0" i="0" u="none" strike="noStrike" cap="none" normalizeH="0" baseline="0" dirty="0" smtClean="0">
              <a:ln>
                <a:noFill/>
              </a:ln>
              <a:solidFill>
                <a:schemeClr val="tx1"/>
              </a:solidFill>
              <a:effectLst/>
              <a:latin typeface="Roboto"/>
            </a:endParaRPr>
          </a:p>
        </p:txBody>
      </p:sp>
      <p:pic>
        <p:nvPicPr>
          <p:cNvPr id="8194" name="Picture 2" descr="https://media.geeksforgeeks.org/wp-content/uploads/causeeffecttab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266" y="1822277"/>
            <a:ext cx="6776032" cy="378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75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015" y="215372"/>
            <a:ext cx="7961871" cy="6001643"/>
          </a:xfrm>
          <a:prstGeom prst="rect">
            <a:avLst/>
          </a:prstGeom>
        </p:spPr>
        <p:txBody>
          <a:bodyPr wrap="square">
            <a:spAutoFit/>
          </a:bodyPr>
          <a:lstStyle/>
          <a:p>
            <a:pPr fontAlgn="base"/>
            <a:r>
              <a:rPr lang="en-IN" sz="2400" dirty="0">
                <a:latin typeface="Roboto"/>
              </a:rPr>
              <a:t>Each column corresponds to a rule which will become a test case for testing. So there will be 4 test cases.</a:t>
            </a:r>
          </a:p>
          <a:p>
            <a:pPr fontAlgn="base"/>
            <a:r>
              <a:rPr lang="en-IN" sz="2400" b="1" dirty="0">
                <a:latin typeface="Roboto"/>
              </a:rPr>
              <a:t>5. Requirement based testing –</a:t>
            </a:r>
            <a:r>
              <a:rPr lang="en-IN" sz="2400" dirty="0">
                <a:latin typeface="Roboto"/>
              </a:rPr>
              <a:t> It includes validating the requirements given in SRS of software system.</a:t>
            </a:r>
          </a:p>
          <a:p>
            <a:pPr fontAlgn="base"/>
            <a:r>
              <a:rPr lang="en-IN" sz="2400" b="1" dirty="0">
                <a:latin typeface="Roboto"/>
              </a:rPr>
              <a:t>6. Compatibility testing –</a:t>
            </a:r>
            <a:r>
              <a:rPr lang="en-IN" sz="2400" dirty="0">
                <a:latin typeface="Roboto"/>
              </a:rPr>
              <a:t> The test case result not only depend on product but also infrastructure for delivering functionality. When the infrastructure parameters are changed it is still expected to work properly. Some parameters that generally affect compatibility of software are:</a:t>
            </a:r>
          </a:p>
          <a:p>
            <a:pPr fontAlgn="base">
              <a:buFont typeface="+mj-lt"/>
              <a:buAutoNum type="arabicPeriod"/>
            </a:pPr>
            <a:r>
              <a:rPr lang="en-IN" sz="2400" dirty="0">
                <a:latin typeface="Roboto"/>
              </a:rPr>
              <a:t>Processor (Pentium 3,Pentium 4) and number of processors.</a:t>
            </a:r>
          </a:p>
          <a:p>
            <a:pPr fontAlgn="base">
              <a:buFont typeface="+mj-lt"/>
              <a:buAutoNum type="arabicPeriod"/>
            </a:pPr>
            <a:r>
              <a:rPr lang="en-IN" sz="2400" dirty="0">
                <a:latin typeface="Roboto"/>
              </a:rPr>
              <a:t>Architecture and characteristic of machine (32 bit or 64 bit).</a:t>
            </a:r>
          </a:p>
          <a:p>
            <a:pPr fontAlgn="base">
              <a:buFont typeface="+mj-lt"/>
              <a:buAutoNum type="arabicPeriod"/>
            </a:pPr>
            <a:r>
              <a:rPr lang="en-IN" sz="2400" dirty="0">
                <a:latin typeface="Roboto"/>
              </a:rPr>
              <a:t>Back-end components such as database servers.</a:t>
            </a:r>
          </a:p>
          <a:p>
            <a:pPr fontAlgn="base">
              <a:buFont typeface="+mj-lt"/>
              <a:buAutoNum type="arabicPeriod"/>
            </a:pPr>
            <a:r>
              <a:rPr lang="en-IN" sz="2400" dirty="0">
                <a:latin typeface="Roboto"/>
              </a:rPr>
              <a:t>Operating System (Windows, Linux, </a:t>
            </a:r>
            <a:r>
              <a:rPr lang="en-IN" sz="2400" dirty="0" err="1">
                <a:latin typeface="Roboto"/>
              </a:rPr>
              <a:t>etc</a:t>
            </a:r>
            <a:r>
              <a:rPr lang="en-IN" sz="2400" dirty="0">
                <a:latin typeface="Roboto"/>
              </a:rPr>
              <a:t>).</a:t>
            </a:r>
            <a:endParaRPr lang="en-IN" sz="2400" b="0" i="0" dirty="0">
              <a:effectLst/>
              <a:latin typeface="Roboto"/>
            </a:endParaRPr>
          </a:p>
        </p:txBody>
      </p:sp>
    </p:spTree>
    <p:extLst>
      <p:ext uri="{BB962C8B-B14F-4D97-AF65-F5344CB8AC3E}">
        <p14:creationId xmlns:p14="http://schemas.microsoft.com/office/powerpoint/2010/main" val="1685637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0"/>
            <a:ext cx="9012195" cy="6740307"/>
          </a:xfrm>
          <a:prstGeom prst="rect">
            <a:avLst/>
          </a:prstGeom>
        </p:spPr>
        <p:txBody>
          <a:bodyPr wrap="square">
            <a:spAutoFit/>
          </a:bodyPr>
          <a:lstStyle/>
          <a:p>
            <a:pPr fontAlgn="base"/>
            <a:r>
              <a:rPr lang="en-IN" sz="2400" dirty="0"/>
              <a:t>Software Engineering | White box </a:t>
            </a:r>
            <a:r>
              <a:rPr lang="en-IN" sz="2400" dirty="0" smtClean="0"/>
              <a:t>Testing</a:t>
            </a:r>
          </a:p>
          <a:p>
            <a:pPr fontAlgn="base"/>
            <a:endParaRPr lang="en-IN" sz="2400" dirty="0"/>
          </a:p>
          <a:p>
            <a:pPr fontAlgn="base"/>
            <a:r>
              <a:rPr lang="en-IN" sz="2400" dirty="0" smtClean="0">
                <a:latin typeface="Roboto"/>
              </a:rPr>
              <a:t>Prerequisite </a:t>
            </a:r>
            <a:r>
              <a:rPr lang="en-IN" sz="2400" dirty="0">
                <a:latin typeface="Roboto"/>
              </a:rPr>
              <a:t>– </a:t>
            </a:r>
            <a:r>
              <a:rPr lang="en-IN" sz="2400" dirty="0">
                <a:solidFill>
                  <a:srgbClr val="EC4E20"/>
                </a:solidFill>
                <a:latin typeface="Roboto"/>
                <a:hlinkClick r:id="rId2"/>
              </a:rPr>
              <a:t>Software Testing | </a:t>
            </a:r>
            <a:r>
              <a:rPr lang="en-IN" sz="2400" dirty="0" smtClean="0">
                <a:solidFill>
                  <a:srgbClr val="EC4E20"/>
                </a:solidFill>
                <a:latin typeface="Roboto"/>
                <a:hlinkClick r:id="rId2"/>
              </a:rPr>
              <a:t>Basics</a:t>
            </a:r>
            <a:endParaRPr lang="en-IN" sz="2400" dirty="0" smtClean="0">
              <a:solidFill>
                <a:srgbClr val="EC4E20"/>
              </a:solidFill>
              <a:latin typeface="Roboto"/>
            </a:endParaRPr>
          </a:p>
          <a:p>
            <a:pPr fontAlgn="base"/>
            <a:endParaRPr lang="en-IN" sz="2400" dirty="0">
              <a:latin typeface="Roboto"/>
            </a:endParaRPr>
          </a:p>
          <a:p>
            <a:pPr fontAlgn="base"/>
            <a:r>
              <a:rPr lang="en-IN" sz="2400" dirty="0">
                <a:latin typeface="Roboto"/>
              </a:rPr>
              <a:t>White box testing techniques </a:t>
            </a:r>
            <a:r>
              <a:rPr lang="en-IN" sz="2400" dirty="0" err="1">
                <a:latin typeface="Roboto"/>
              </a:rPr>
              <a:t>analyze</a:t>
            </a:r>
            <a:r>
              <a:rPr lang="en-IN" sz="2400" dirty="0">
                <a:latin typeface="Roboto"/>
              </a:rPr>
              <a:t> the internal structures the used data structures, internal design, code structure and the working of the software rather than just the functionality as in black box testing. It is also called glass box testing or clear box testing or structural testing.</a:t>
            </a:r>
          </a:p>
          <a:p>
            <a:pPr fontAlgn="base"/>
            <a:r>
              <a:rPr lang="en-IN" sz="2400" b="1" dirty="0">
                <a:latin typeface="Roboto"/>
              </a:rPr>
              <a:t>Working process of white box testing:</a:t>
            </a:r>
            <a:endParaRPr lang="en-IN" sz="2400" dirty="0">
              <a:latin typeface="Roboto"/>
            </a:endParaRPr>
          </a:p>
          <a:p>
            <a:pPr fontAlgn="base">
              <a:buFont typeface="Arial" panose="020B0604020202020204" pitchFamily="34" charset="0"/>
              <a:buChar char="•"/>
            </a:pPr>
            <a:r>
              <a:rPr lang="en-IN" sz="2400" b="1" dirty="0">
                <a:latin typeface="Roboto"/>
              </a:rPr>
              <a:t>Input:</a:t>
            </a:r>
            <a:r>
              <a:rPr lang="en-IN" sz="2400" dirty="0">
                <a:latin typeface="Roboto"/>
              </a:rPr>
              <a:t> Requirements, Functional specifications, design documents, source code.</a:t>
            </a:r>
          </a:p>
          <a:p>
            <a:pPr fontAlgn="base">
              <a:buFont typeface="Arial" panose="020B0604020202020204" pitchFamily="34" charset="0"/>
              <a:buChar char="•"/>
            </a:pPr>
            <a:r>
              <a:rPr lang="en-IN" sz="2400" b="1" dirty="0">
                <a:latin typeface="Roboto"/>
              </a:rPr>
              <a:t>Processing:</a:t>
            </a:r>
            <a:r>
              <a:rPr lang="en-IN" sz="2400" dirty="0">
                <a:latin typeface="Roboto"/>
              </a:rPr>
              <a:t> Performing risk analysis for guiding through the entire process.</a:t>
            </a:r>
          </a:p>
          <a:p>
            <a:pPr fontAlgn="base">
              <a:buFont typeface="Arial" panose="020B0604020202020204" pitchFamily="34" charset="0"/>
              <a:buChar char="•"/>
            </a:pPr>
            <a:r>
              <a:rPr lang="en-IN" sz="2400" b="1" dirty="0">
                <a:latin typeface="Roboto"/>
              </a:rPr>
              <a:t>Proper test planning:</a:t>
            </a:r>
            <a:r>
              <a:rPr lang="en-IN" sz="2400" dirty="0">
                <a:latin typeface="Roboto"/>
              </a:rPr>
              <a:t> Designing test cases so as to cover entire code. Execute rinse-repeat until error-free software is reached. Also, the results are communicated.</a:t>
            </a:r>
          </a:p>
          <a:p>
            <a:pPr fontAlgn="base">
              <a:buFont typeface="Arial" panose="020B0604020202020204" pitchFamily="34" charset="0"/>
              <a:buChar char="•"/>
            </a:pPr>
            <a:r>
              <a:rPr lang="en-IN" sz="2400" b="1" dirty="0">
                <a:latin typeface="Roboto"/>
              </a:rPr>
              <a:t>Output:</a:t>
            </a:r>
            <a:r>
              <a:rPr lang="en-IN" sz="2400" dirty="0">
                <a:latin typeface="Roboto"/>
              </a:rPr>
              <a:t> Preparing final report of the entire testing process.</a:t>
            </a:r>
            <a:endParaRPr lang="en-IN" sz="2400" b="0" i="0" dirty="0">
              <a:effectLst/>
              <a:latin typeface="Roboto"/>
            </a:endParaRPr>
          </a:p>
        </p:txBody>
      </p:sp>
    </p:spTree>
    <p:extLst>
      <p:ext uri="{BB962C8B-B14F-4D97-AF65-F5344CB8AC3E}">
        <p14:creationId xmlns:p14="http://schemas.microsoft.com/office/powerpoint/2010/main" val="4286551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5253" y="228766"/>
            <a:ext cx="9827741" cy="1631216"/>
          </a:xfrm>
          <a:prstGeom prst="rect">
            <a:avLst/>
          </a:prstGeom>
        </p:spPr>
        <p:txBody>
          <a:bodyPr wrap="square">
            <a:spAutoFit/>
          </a:bodyPr>
          <a:lstStyle/>
          <a:p>
            <a:pPr fontAlgn="base"/>
            <a:r>
              <a:rPr lang="en-IN" sz="2000" b="1" dirty="0">
                <a:latin typeface="Roboto"/>
              </a:rPr>
              <a:t>Testing techniques:</a:t>
            </a:r>
            <a:endParaRPr lang="en-IN" sz="2000" dirty="0">
              <a:latin typeface="Roboto"/>
            </a:endParaRPr>
          </a:p>
          <a:p>
            <a:pPr fontAlgn="base">
              <a:buFont typeface="Arial" panose="020B0604020202020204" pitchFamily="34" charset="0"/>
              <a:buChar char="•"/>
            </a:pPr>
            <a:r>
              <a:rPr lang="en-IN" sz="2000" b="1" dirty="0">
                <a:latin typeface="Roboto"/>
              </a:rPr>
              <a:t>Statement coverage:</a:t>
            </a:r>
            <a:r>
              <a:rPr lang="en-IN" sz="2000" dirty="0">
                <a:latin typeface="Roboto"/>
              </a:rPr>
              <a:t> In this technique, the aim is to traverse all statement at least once. Hence, each line of code is tested. In case of a flowchart, every node must be traversed at least once. Since all lines of code are covered, helps in pointing out faulty code.</a:t>
            </a:r>
            <a:endParaRPr lang="en-IN" sz="2000" b="0" i="0" dirty="0">
              <a:effectLst/>
              <a:latin typeface="Roboto"/>
            </a:endParaRPr>
          </a:p>
        </p:txBody>
      </p:sp>
      <p:pic>
        <p:nvPicPr>
          <p:cNvPr id="9218" name="Picture 2" descr="Minimum 2 test cases are required so that all the nodes can be traversed at least o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186" y="2038865"/>
            <a:ext cx="8646149" cy="4400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13065" y="6488668"/>
            <a:ext cx="3262432" cy="369332"/>
          </a:xfrm>
          <a:prstGeom prst="rect">
            <a:avLst/>
          </a:prstGeom>
        </p:spPr>
        <p:txBody>
          <a:bodyPr wrap="none">
            <a:spAutoFit/>
          </a:bodyPr>
          <a:lstStyle/>
          <a:p>
            <a:r>
              <a:rPr lang="en-IN" i="1" dirty="0">
                <a:solidFill>
                  <a:srgbClr val="666666"/>
                </a:solidFill>
                <a:latin typeface="Roboto"/>
              </a:rPr>
              <a:t>Statement Coverage Example</a:t>
            </a:r>
            <a:endParaRPr lang="en-IN" dirty="0"/>
          </a:p>
        </p:txBody>
      </p:sp>
    </p:spTree>
    <p:extLst>
      <p:ext uri="{BB962C8B-B14F-4D97-AF65-F5344CB8AC3E}">
        <p14:creationId xmlns:p14="http://schemas.microsoft.com/office/powerpoint/2010/main" val="2727527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2554" y="144844"/>
            <a:ext cx="9716529" cy="1200329"/>
          </a:xfrm>
          <a:prstGeom prst="rect">
            <a:avLst/>
          </a:prstGeom>
        </p:spPr>
        <p:txBody>
          <a:bodyPr wrap="square">
            <a:spAutoFit/>
          </a:bodyPr>
          <a:lstStyle/>
          <a:p>
            <a:r>
              <a:rPr lang="en-IN" b="1" dirty="0">
                <a:latin typeface="Roboto"/>
              </a:rPr>
              <a:t>Branch </a:t>
            </a:r>
            <a:r>
              <a:rPr lang="en-IN" b="1" dirty="0" err="1">
                <a:latin typeface="Roboto"/>
              </a:rPr>
              <a:t>Coverge</a:t>
            </a:r>
            <a:r>
              <a:rPr lang="en-IN" b="1" dirty="0">
                <a:latin typeface="Roboto"/>
              </a:rPr>
              <a:t>:</a:t>
            </a:r>
            <a:r>
              <a:rPr lang="en-IN" dirty="0">
                <a:latin typeface="Roboto"/>
              </a:rPr>
              <a:t> In this technique, test cases are designed so that each branch from all decision points are traversed at least once. In a flowchart, all edges must be traversed at least once.</a:t>
            </a:r>
            <a:r>
              <a:rPr lang="en-IN" dirty="0"/>
              <a:t/>
            </a:r>
            <a:br>
              <a:rPr lang="en-IN" dirty="0"/>
            </a:br>
            <a:endParaRPr lang="en-IN" dirty="0"/>
          </a:p>
        </p:txBody>
      </p:sp>
      <p:pic>
        <p:nvPicPr>
          <p:cNvPr id="10242" name="Picture 2" descr="https://media.geeksforgeeks.org/wp-content/uploads/BrCo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194" y="745008"/>
            <a:ext cx="7839247"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28767" y="6143021"/>
            <a:ext cx="8270313" cy="646331"/>
          </a:xfrm>
          <a:prstGeom prst="rect">
            <a:avLst/>
          </a:prstGeom>
        </p:spPr>
        <p:txBody>
          <a:bodyPr wrap="square">
            <a:spAutoFit/>
          </a:bodyPr>
          <a:lstStyle/>
          <a:p>
            <a:r>
              <a:rPr lang="en-IN" i="1" dirty="0">
                <a:solidFill>
                  <a:srgbClr val="666666"/>
                </a:solidFill>
                <a:latin typeface="Roboto"/>
              </a:rPr>
              <a:t>4 test cases required such that all branches of all decisions are covered, </a:t>
            </a:r>
            <a:r>
              <a:rPr lang="en-IN" i="1" dirty="0" err="1">
                <a:solidFill>
                  <a:srgbClr val="666666"/>
                </a:solidFill>
                <a:latin typeface="Roboto"/>
              </a:rPr>
              <a:t>i.e</a:t>
            </a:r>
            <a:r>
              <a:rPr lang="en-IN" i="1" dirty="0">
                <a:solidFill>
                  <a:srgbClr val="666666"/>
                </a:solidFill>
                <a:latin typeface="Roboto"/>
              </a:rPr>
              <a:t>, all edges of flowchart are covered</a:t>
            </a:r>
            <a:endParaRPr lang="en-IN" dirty="0"/>
          </a:p>
        </p:txBody>
      </p:sp>
    </p:spTree>
    <p:extLst>
      <p:ext uri="{BB962C8B-B14F-4D97-AF65-F5344CB8AC3E}">
        <p14:creationId xmlns:p14="http://schemas.microsoft.com/office/powerpoint/2010/main" val="250674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6380" y="438091"/>
            <a:ext cx="10866120" cy="5078313"/>
          </a:xfrm>
          <a:prstGeom prst="rect">
            <a:avLst/>
          </a:prstGeom>
        </p:spPr>
        <p:txBody>
          <a:bodyPr wrap="square">
            <a:spAutoFit/>
          </a:bodyPr>
          <a:lstStyle/>
          <a:p>
            <a:r>
              <a:rPr lang="en-IN" b="1" i="0" dirty="0" smtClean="0">
                <a:solidFill>
                  <a:srgbClr val="000000"/>
                </a:solidFill>
                <a:effectLst/>
                <a:latin typeface="Tahoma" panose="020B0604030504040204" pitchFamily="34" charset="0"/>
              </a:rPr>
              <a:t>Architectural design</a:t>
            </a:r>
            <a:r>
              <a:rPr lang="en-IN" b="0" i="0" dirty="0" smtClean="0">
                <a:solidFill>
                  <a:srgbClr val="000000"/>
                </a:solidFill>
                <a:effectLst/>
                <a:latin typeface="Tahoma" panose="020B0604030504040204" pitchFamily="34" charset="0"/>
              </a:rPr>
              <a:t> is a process for identifying the sub-systems making up a system and the framework for sub-system control and communication. The output of this design process is a description of the software architecture. Architectural design is an early stage of the system design process. It represents the link between specification and design processes and is often carried out in parallel with some specification activities. It involves identifying major system components and their communications.</a:t>
            </a:r>
          </a:p>
          <a:p>
            <a:r>
              <a:rPr lang="en-IN" b="0" i="0" dirty="0" smtClean="0">
                <a:solidFill>
                  <a:srgbClr val="000000"/>
                </a:solidFill>
                <a:effectLst/>
                <a:latin typeface="Tahoma" panose="020B0604030504040204" pitchFamily="34" charset="0"/>
              </a:rPr>
              <a:t>Software architectures can be designed at </a:t>
            </a:r>
            <a:r>
              <a:rPr lang="en-IN" b="1" i="0" dirty="0" smtClean="0">
                <a:solidFill>
                  <a:srgbClr val="000000"/>
                </a:solidFill>
                <a:effectLst/>
                <a:latin typeface="Tahoma" panose="020B0604030504040204" pitchFamily="34" charset="0"/>
              </a:rPr>
              <a:t>two levels of abstraction</a:t>
            </a:r>
            <a:r>
              <a:rPr lang="en-IN" b="0" i="0" dirty="0" smtClean="0">
                <a:solidFill>
                  <a:srgbClr val="000000"/>
                </a:solidFill>
                <a:effectLst/>
                <a:latin typeface="Tahoma" panose="020B0604030504040204" pitchFamily="34" charset="0"/>
              </a:rPr>
              <a:t>:</a:t>
            </a:r>
          </a:p>
          <a:p>
            <a:pPr>
              <a:buFont typeface="Arial" panose="020B0604020202020204" pitchFamily="34" charset="0"/>
              <a:buChar char="•"/>
            </a:pPr>
            <a:r>
              <a:rPr lang="en-IN" b="1" i="0" dirty="0" smtClean="0">
                <a:solidFill>
                  <a:srgbClr val="000000"/>
                </a:solidFill>
                <a:effectLst/>
                <a:latin typeface="Tahoma" panose="020B0604030504040204" pitchFamily="34" charset="0"/>
              </a:rPr>
              <a:t>Architecture in the small</a:t>
            </a:r>
            <a:r>
              <a:rPr lang="en-IN" b="0" i="0" dirty="0" smtClean="0">
                <a:solidFill>
                  <a:srgbClr val="000000"/>
                </a:solidFill>
                <a:effectLst/>
                <a:latin typeface="Tahoma" panose="020B0604030504040204" pitchFamily="34" charset="0"/>
              </a:rPr>
              <a:t> is concerned with the architecture of individual programs. At this level, we are concerned with the way that an individual program is decomposed into components.</a:t>
            </a:r>
          </a:p>
          <a:p>
            <a:pPr>
              <a:buFont typeface="Arial" panose="020B0604020202020204" pitchFamily="34" charset="0"/>
              <a:buChar char="•"/>
            </a:pPr>
            <a:r>
              <a:rPr lang="en-IN" b="1" i="0" dirty="0" smtClean="0">
                <a:solidFill>
                  <a:srgbClr val="000000"/>
                </a:solidFill>
                <a:effectLst/>
                <a:latin typeface="Tahoma" panose="020B0604030504040204" pitchFamily="34" charset="0"/>
              </a:rPr>
              <a:t>Architecture in the large</a:t>
            </a:r>
            <a:r>
              <a:rPr lang="en-IN" b="0" i="0" dirty="0" smtClean="0">
                <a:solidFill>
                  <a:srgbClr val="000000"/>
                </a:solidFill>
                <a:effectLst/>
                <a:latin typeface="Tahoma" panose="020B0604030504040204" pitchFamily="34" charset="0"/>
              </a:rPr>
              <a:t> is concerned with the architecture of complex enterprise systems that include other systems, programs, and program components. These enterprise systems are distributed over different computers, which may be owned and managed by different companies.</a:t>
            </a:r>
          </a:p>
          <a:p>
            <a:r>
              <a:rPr lang="en-IN" b="0" i="0" dirty="0" smtClean="0">
                <a:solidFill>
                  <a:srgbClr val="000000"/>
                </a:solidFill>
                <a:effectLst/>
                <a:latin typeface="Tahoma" panose="020B0604030504040204" pitchFamily="34" charset="0"/>
              </a:rPr>
              <a:t>Three </a:t>
            </a:r>
            <a:r>
              <a:rPr lang="en-IN" b="1" i="0" dirty="0" smtClean="0">
                <a:solidFill>
                  <a:srgbClr val="000000"/>
                </a:solidFill>
                <a:effectLst/>
                <a:latin typeface="Tahoma" panose="020B0604030504040204" pitchFamily="34" charset="0"/>
              </a:rPr>
              <a:t>advantages</a:t>
            </a:r>
            <a:r>
              <a:rPr lang="en-IN" b="0" i="0" dirty="0" smtClean="0">
                <a:solidFill>
                  <a:srgbClr val="000000"/>
                </a:solidFill>
                <a:effectLst/>
                <a:latin typeface="Tahoma" panose="020B0604030504040204" pitchFamily="34" charset="0"/>
              </a:rPr>
              <a:t> of explicitly designing and documenting software architecture:</a:t>
            </a:r>
          </a:p>
          <a:p>
            <a:pPr>
              <a:buFont typeface="Arial" panose="020B0604020202020204" pitchFamily="34" charset="0"/>
              <a:buChar char="•"/>
            </a:pPr>
            <a:r>
              <a:rPr lang="en-IN" b="1" i="0" dirty="0" smtClean="0">
                <a:solidFill>
                  <a:srgbClr val="000000"/>
                </a:solidFill>
                <a:effectLst/>
                <a:latin typeface="Tahoma" panose="020B0604030504040204" pitchFamily="34" charset="0"/>
              </a:rPr>
              <a:t>Stakeholder communication</a:t>
            </a:r>
            <a:r>
              <a:rPr lang="en-IN" b="0" i="0" dirty="0" smtClean="0">
                <a:solidFill>
                  <a:srgbClr val="000000"/>
                </a:solidFill>
                <a:effectLst/>
                <a:latin typeface="Tahoma" panose="020B0604030504040204" pitchFamily="34" charset="0"/>
              </a:rPr>
              <a:t>: Architecture may be used as a focus of discussion by system stakeholders.</a:t>
            </a:r>
          </a:p>
          <a:p>
            <a:pPr>
              <a:buFont typeface="Arial" panose="020B0604020202020204" pitchFamily="34" charset="0"/>
              <a:buChar char="•"/>
            </a:pPr>
            <a:r>
              <a:rPr lang="en-IN" b="1" i="0" dirty="0" smtClean="0">
                <a:solidFill>
                  <a:srgbClr val="000000"/>
                </a:solidFill>
                <a:effectLst/>
                <a:latin typeface="Tahoma" panose="020B0604030504040204" pitchFamily="34" charset="0"/>
              </a:rPr>
              <a:t>System analysis</a:t>
            </a:r>
            <a:r>
              <a:rPr lang="en-IN" b="0" i="0" dirty="0" smtClean="0">
                <a:solidFill>
                  <a:srgbClr val="000000"/>
                </a:solidFill>
                <a:effectLst/>
                <a:latin typeface="Tahoma" panose="020B0604030504040204" pitchFamily="34" charset="0"/>
              </a:rPr>
              <a:t>: Well-documented architecture enables the analysis of whether the system can meet its non-functional requirements.</a:t>
            </a:r>
          </a:p>
          <a:p>
            <a:pPr>
              <a:buFont typeface="Arial" panose="020B0604020202020204" pitchFamily="34" charset="0"/>
              <a:buChar char="•"/>
            </a:pPr>
            <a:r>
              <a:rPr lang="en-IN" b="1" i="0" dirty="0" smtClean="0">
                <a:solidFill>
                  <a:srgbClr val="000000"/>
                </a:solidFill>
                <a:effectLst/>
                <a:latin typeface="Tahoma" panose="020B0604030504040204" pitchFamily="34" charset="0"/>
              </a:rPr>
              <a:t>Large-scale reuse</a:t>
            </a:r>
            <a:r>
              <a:rPr lang="en-IN" b="0" i="0" dirty="0" smtClean="0">
                <a:solidFill>
                  <a:srgbClr val="000000"/>
                </a:solidFill>
                <a:effectLst/>
                <a:latin typeface="Tahoma" panose="020B0604030504040204" pitchFamily="34" charset="0"/>
              </a:rPr>
              <a:t>: The architecture may be reusable across a range of systems or entire lines of products.</a:t>
            </a:r>
            <a:endParaRPr lang="en-IN" b="0" i="0" dirty="0">
              <a:solidFill>
                <a:srgbClr val="000000"/>
              </a:solidFill>
              <a:effectLst/>
              <a:latin typeface="Tahoma" panose="020B0604030504040204" pitchFamily="34" charset="0"/>
            </a:endParaRPr>
          </a:p>
        </p:txBody>
      </p:sp>
    </p:spTree>
    <p:extLst>
      <p:ext uri="{BB962C8B-B14F-4D97-AF65-F5344CB8AC3E}">
        <p14:creationId xmlns:p14="http://schemas.microsoft.com/office/powerpoint/2010/main" val="3707427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5005" y="0"/>
            <a:ext cx="8999838" cy="6740307"/>
          </a:xfrm>
          <a:prstGeom prst="rect">
            <a:avLst/>
          </a:prstGeom>
        </p:spPr>
        <p:txBody>
          <a:bodyPr wrap="square">
            <a:spAutoFit/>
          </a:bodyPr>
          <a:lstStyle/>
          <a:p>
            <a:pPr fontAlgn="base">
              <a:buFont typeface="Arial" panose="020B0604020202020204" pitchFamily="34" charset="0"/>
              <a:buChar char="•"/>
            </a:pPr>
            <a:r>
              <a:rPr lang="en-IN" b="1" dirty="0">
                <a:latin typeface="Roboto"/>
              </a:rPr>
              <a:t>Condition Coverage:</a:t>
            </a:r>
            <a:r>
              <a:rPr lang="en-IN" dirty="0">
                <a:latin typeface="Roboto"/>
              </a:rPr>
              <a:t> In this technique, all individual conditions must be covered as shown in the following example:</a:t>
            </a:r>
            <a:br>
              <a:rPr lang="en-IN" dirty="0">
                <a:latin typeface="Roboto"/>
              </a:rPr>
            </a:br>
            <a:endParaRPr lang="en-IN" dirty="0">
              <a:latin typeface="Roboto"/>
            </a:endParaRPr>
          </a:p>
          <a:p>
            <a:pPr fontAlgn="base">
              <a:buFont typeface="Arial" panose="020B0604020202020204" pitchFamily="34" charset="0"/>
              <a:buChar char="•"/>
            </a:pPr>
            <a:r>
              <a:rPr lang="en-IN" dirty="0">
                <a:latin typeface="Roboto"/>
              </a:rPr>
              <a:t/>
            </a:r>
            <a:br>
              <a:rPr lang="en-IN" dirty="0">
                <a:latin typeface="Roboto"/>
              </a:rPr>
            </a:br>
            <a:endParaRPr lang="en-IN" dirty="0">
              <a:latin typeface="Roboto"/>
            </a:endParaRPr>
          </a:p>
          <a:p>
            <a:pPr marL="742950" lvl="1" indent="-285750" fontAlgn="base">
              <a:buFont typeface="Arial" panose="020B0604020202020204" pitchFamily="34" charset="0"/>
              <a:buChar char="•"/>
            </a:pPr>
            <a:r>
              <a:rPr lang="en-IN" dirty="0">
                <a:latin typeface="Roboto"/>
              </a:rPr>
              <a:t>READ X, Y</a:t>
            </a:r>
          </a:p>
          <a:p>
            <a:pPr marL="742950" lvl="1" indent="-285750" fontAlgn="base">
              <a:buFont typeface="Arial" panose="020B0604020202020204" pitchFamily="34" charset="0"/>
              <a:buChar char="•"/>
            </a:pPr>
            <a:r>
              <a:rPr lang="en-IN" dirty="0">
                <a:latin typeface="Roboto"/>
              </a:rPr>
              <a:t>IF(X == 0 || Y == 0)</a:t>
            </a:r>
          </a:p>
          <a:p>
            <a:pPr marL="742950" lvl="1" indent="-285750" fontAlgn="base">
              <a:buFont typeface="Arial" panose="020B0604020202020204" pitchFamily="34" charset="0"/>
              <a:buChar char="•"/>
            </a:pPr>
            <a:r>
              <a:rPr lang="en-IN" dirty="0">
                <a:latin typeface="Roboto"/>
              </a:rPr>
              <a:t>PRINT ‘0’</a:t>
            </a:r>
          </a:p>
          <a:p>
            <a:pPr fontAlgn="base">
              <a:buFont typeface="Arial" panose="020B0604020202020204" pitchFamily="34" charset="0"/>
              <a:buChar char="•"/>
            </a:pPr>
            <a:r>
              <a:rPr lang="en-IN" dirty="0">
                <a:latin typeface="Roboto"/>
              </a:rPr>
              <a:t>In this example, there are 2 conditions: X == 0 and Y == 0. Now, test these conditions get TRUE and FALSE as their values. One possible example would be:</a:t>
            </a:r>
          </a:p>
          <a:p>
            <a:pPr marL="742950" lvl="1" indent="-285750" fontAlgn="base">
              <a:buFont typeface="Arial" panose="020B0604020202020204" pitchFamily="34" charset="0"/>
              <a:buChar char="•"/>
            </a:pPr>
            <a:r>
              <a:rPr lang="en-IN" dirty="0">
                <a:latin typeface="Roboto"/>
              </a:rPr>
              <a:t>#TC1 – X = 0, Y = 55</a:t>
            </a:r>
          </a:p>
          <a:p>
            <a:pPr marL="742950" lvl="1" indent="-285750" fontAlgn="base">
              <a:buFont typeface="Arial" panose="020B0604020202020204" pitchFamily="34" charset="0"/>
              <a:buChar char="•"/>
            </a:pPr>
            <a:r>
              <a:rPr lang="en-IN" dirty="0">
                <a:latin typeface="Roboto"/>
              </a:rPr>
              <a:t>#TC2 – X = 5, Y = 0</a:t>
            </a:r>
          </a:p>
          <a:p>
            <a:pPr fontAlgn="base">
              <a:buFont typeface="Arial" panose="020B0604020202020204" pitchFamily="34" charset="0"/>
              <a:buChar char="•"/>
            </a:pPr>
            <a:r>
              <a:rPr lang="en-IN" b="1" dirty="0">
                <a:latin typeface="Roboto"/>
              </a:rPr>
              <a:t>Multiple Condition Coverage:</a:t>
            </a:r>
            <a:r>
              <a:rPr lang="en-IN" dirty="0">
                <a:latin typeface="Roboto"/>
              </a:rPr>
              <a:t> In this technique, all the possible combinations of the possible outcomes of conditions are tested at least once. Let’s consider the following example:</a:t>
            </a:r>
          </a:p>
          <a:p>
            <a:pPr marL="742950" lvl="1" indent="-285750" fontAlgn="base">
              <a:buFont typeface="Arial" panose="020B0604020202020204" pitchFamily="34" charset="0"/>
              <a:buChar char="•"/>
            </a:pPr>
            <a:r>
              <a:rPr lang="en-IN" dirty="0">
                <a:latin typeface="Roboto"/>
              </a:rPr>
              <a:t>READ X, Y</a:t>
            </a:r>
          </a:p>
          <a:p>
            <a:pPr marL="742950" lvl="1" indent="-285750" fontAlgn="base">
              <a:buFont typeface="Arial" panose="020B0604020202020204" pitchFamily="34" charset="0"/>
              <a:buChar char="•"/>
            </a:pPr>
            <a:r>
              <a:rPr lang="en-IN" dirty="0">
                <a:latin typeface="Roboto"/>
              </a:rPr>
              <a:t>IF(X == 0 || Y == 0)</a:t>
            </a:r>
          </a:p>
          <a:p>
            <a:pPr marL="742950" lvl="1" indent="-285750" fontAlgn="base">
              <a:buFont typeface="Arial" panose="020B0604020202020204" pitchFamily="34" charset="0"/>
              <a:buChar char="•"/>
            </a:pPr>
            <a:r>
              <a:rPr lang="en-IN" dirty="0">
                <a:latin typeface="Roboto"/>
              </a:rPr>
              <a:t>PRINT ‘0’</a:t>
            </a:r>
          </a:p>
          <a:p>
            <a:pPr marL="742950" lvl="1" indent="-285750" fontAlgn="base">
              <a:buFont typeface="Arial" panose="020B0604020202020204" pitchFamily="34" charset="0"/>
              <a:buChar char="•"/>
            </a:pPr>
            <a:r>
              <a:rPr lang="en-IN" dirty="0">
                <a:latin typeface="Roboto"/>
              </a:rPr>
              <a:t>#TC1: X = 0, Y = 0</a:t>
            </a:r>
          </a:p>
          <a:p>
            <a:pPr marL="742950" lvl="1" indent="-285750" fontAlgn="base">
              <a:buFont typeface="Arial" panose="020B0604020202020204" pitchFamily="34" charset="0"/>
              <a:buChar char="•"/>
            </a:pPr>
            <a:r>
              <a:rPr lang="en-IN" dirty="0">
                <a:latin typeface="Roboto"/>
              </a:rPr>
              <a:t>#TC2: X = 0, Y = 5</a:t>
            </a:r>
          </a:p>
          <a:p>
            <a:pPr marL="742950" lvl="1" indent="-285750" fontAlgn="base">
              <a:buFont typeface="Arial" panose="020B0604020202020204" pitchFamily="34" charset="0"/>
              <a:buChar char="•"/>
            </a:pPr>
            <a:r>
              <a:rPr lang="en-IN" dirty="0">
                <a:latin typeface="Roboto"/>
              </a:rPr>
              <a:t>#TC3: X = 55, Y = 0</a:t>
            </a:r>
          </a:p>
          <a:p>
            <a:pPr marL="742950" lvl="1" indent="-285750" fontAlgn="base">
              <a:buFont typeface="Arial" panose="020B0604020202020204" pitchFamily="34" charset="0"/>
              <a:buChar char="•"/>
            </a:pPr>
            <a:r>
              <a:rPr lang="en-IN" dirty="0">
                <a:latin typeface="Roboto"/>
              </a:rPr>
              <a:t>#TC4: X = 55, Y = 5</a:t>
            </a:r>
          </a:p>
          <a:p>
            <a:pPr fontAlgn="base">
              <a:buFont typeface="Arial" panose="020B0604020202020204" pitchFamily="34" charset="0"/>
              <a:buChar char="•"/>
            </a:pPr>
            <a:r>
              <a:rPr lang="en-IN" dirty="0">
                <a:latin typeface="Roboto"/>
              </a:rPr>
              <a:t>Hence, four test cases required for two individual conditions.</a:t>
            </a:r>
            <a:br>
              <a:rPr lang="en-IN" dirty="0">
                <a:latin typeface="Roboto"/>
              </a:rPr>
            </a:br>
            <a:r>
              <a:rPr lang="en-IN" dirty="0">
                <a:latin typeface="Roboto"/>
              </a:rPr>
              <a:t>Similarly, if there are n conditions then 2</a:t>
            </a:r>
            <a:r>
              <a:rPr lang="en-IN" baseline="30000" dirty="0">
                <a:latin typeface="Roboto"/>
              </a:rPr>
              <a:t>n</a:t>
            </a:r>
            <a:r>
              <a:rPr lang="en-IN" dirty="0">
                <a:latin typeface="Roboto"/>
              </a:rPr>
              <a:t> test cases would be required.</a:t>
            </a:r>
            <a:endParaRPr lang="en-IN" b="0" i="0" dirty="0">
              <a:effectLst/>
              <a:latin typeface="Roboto"/>
            </a:endParaRPr>
          </a:p>
        </p:txBody>
      </p:sp>
    </p:spTree>
    <p:extLst>
      <p:ext uri="{BB962C8B-B14F-4D97-AF65-F5344CB8AC3E}">
        <p14:creationId xmlns:p14="http://schemas.microsoft.com/office/powerpoint/2010/main" val="2688720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6702" y="721999"/>
            <a:ext cx="8118390" cy="3693319"/>
          </a:xfrm>
          <a:prstGeom prst="rect">
            <a:avLst/>
          </a:prstGeom>
        </p:spPr>
        <p:txBody>
          <a:bodyPr wrap="square">
            <a:spAutoFit/>
          </a:bodyPr>
          <a:lstStyle/>
          <a:p>
            <a:pPr fontAlgn="base">
              <a:buFont typeface="+mj-lt"/>
              <a:buAutoNum type="arabicPeriod"/>
            </a:pPr>
            <a:r>
              <a:rPr lang="en-IN" b="1" dirty="0">
                <a:latin typeface="Roboto"/>
              </a:rPr>
              <a:t>Basis Path Testing:</a:t>
            </a:r>
            <a:r>
              <a:rPr lang="en-IN" dirty="0">
                <a:latin typeface="Roboto"/>
              </a:rPr>
              <a:t> In this technique, control flow graphs are made from code or flowchart and then </a:t>
            </a:r>
            <a:r>
              <a:rPr lang="en-IN" dirty="0" err="1">
                <a:latin typeface="Roboto"/>
              </a:rPr>
              <a:t>Cyclomatic</a:t>
            </a:r>
            <a:r>
              <a:rPr lang="en-IN" dirty="0">
                <a:latin typeface="Roboto"/>
              </a:rPr>
              <a:t> complexity is calculated which defines the number of independent paths so that the minimal number of test cases can be designed for each independent path.</a:t>
            </a:r>
            <a:r>
              <a:rPr lang="en-IN" dirty="0"/>
              <a:t/>
            </a:r>
            <a:br>
              <a:rPr lang="en-IN" dirty="0"/>
            </a:br>
            <a:r>
              <a:rPr lang="en-IN" b="1" dirty="0" err="1">
                <a:latin typeface="Roboto"/>
              </a:rPr>
              <a:t>Steps:</a:t>
            </a:r>
            <a:r>
              <a:rPr lang="en-IN" dirty="0" err="1">
                <a:latin typeface="Roboto"/>
              </a:rPr>
              <a:t>Make</a:t>
            </a:r>
            <a:r>
              <a:rPr lang="en-IN" dirty="0">
                <a:latin typeface="Roboto"/>
              </a:rPr>
              <a:t> the corresponding control flow graph</a:t>
            </a:r>
          </a:p>
          <a:p>
            <a:pPr fontAlgn="base">
              <a:buFont typeface="+mj-lt"/>
              <a:buAutoNum type="arabicPeriod"/>
            </a:pPr>
            <a:r>
              <a:rPr lang="en-IN" dirty="0">
                <a:latin typeface="Roboto"/>
              </a:rPr>
              <a:t>Calculate the </a:t>
            </a:r>
            <a:r>
              <a:rPr lang="en-IN" dirty="0" err="1">
                <a:latin typeface="Roboto"/>
              </a:rPr>
              <a:t>cyclomatic</a:t>
            </a:r>
            <a:r>
              <a:rPr lang="en-IN" dirty="0">
                <a:latin typeface="Roboto"/>
              </a:rPr>
              <a:t> complexity</a:t>
            </a:r>
          </a:p>
          <a:p>
            <a:pPr fontAlgn="base">
              <a:buFont typeface="+mj-lt"/>
              <a:buAutoNum type="arabicPeriod"/>
            </a:pPr>
            <a:r>
              <a:rPr lang="en-IN" dirty="0">
                <a:latin typeface="Roboto"/>
              </a:rPr>
              <a:t>Find the independent paths</a:t>
            </a:r>
          </a:p>
          <a:p>
            <a:pPr fontAlgn="base">
              <a:buFont typeface="+mj-lt"/>
              <a:buAutoNum type="arabicPeriod"/>
            </a:pPr>
            <a:r>
              <a:rPr lang="en-IN" dirty="0">
                <a:latin typeface="Roboto"/>
              </a:rPr>
              <a:t>Design test cases corresponding to each independent path</a:t>
            </a:r>
          </a:p>
          <a:p>
            <a:pPr fontAlgn="base"/>
            <a:r>
              <a:rPr lang="en-IN" b="1" dirty="0">
                <a:latin typeface="Roboto"/>
              </a:rPr>
              <a:t>Flow graph notation:</a:t>
            </a:r>
            <a:r>
              <a:rPr lang="en-IN" dirty="0">
                <a:latin typeface="Roboto"/>
              </a:rPr>
              <a:t> It is a directed graph consisting of nodes and edges. Each node represents a sequence of statements, or a decision point. A predicate node is the one that represents a decision point that contains a condition after which the graph splits. Regions are bounded by nodes and edges.</a:t>
            </a:r>
            <a:endParaRPr lang="en-IN" b="0" i="0" dirty="0">
              <a:effectLst/>
              <a:latin typeface="Roboto"/>
            </a:endParaRPr>
          </a:p>
        </p:txBody>
      </p:sp>
    </p:spTree>
    <p:extLst>
      <p:ext uri="{BB962C8B-B14F-4D97-AF65-F5344CB8AC3E}">
        <p14:creationId xmlns:p14="http://schemas.microsoft.com/office/powerpoint/2010/main" val="3843090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media.geeksforgeeks.org/wp-content/uploads/FlowGraphEg-300x1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31" y="1158144"/>
            <a:ext cx="5961020" cy="379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69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5232" y="287457"/>
            <a:ext cx="10268465" cy="2246769"/>
          </a:xfrm>
          <a:prstGeom prst="rect">
            <a:avLst/>
          </a:prstGeom>
        </p:spPr>
        <p:txBody>
          <a:bodyPr wrap="square">
            <a:spAutoFit/>
          </a:bodyPr>
          <a:lstStyle/>
          <a:p>
            <a:r>
              <a:rPr lang="en-IN" sz="2000" dirty="0" err="1"/>
              <a:t>Cyclomatic</a:t>
            </a:r>
            <a:r>
              <a:rPr lang="en-IN" sz="2000" dirty="0"/>
              <a:t> Complexity: It is a measure of the logical complexity of the software and is used to define the number of independent paths. For a graph G, V(G) is its </a:t>
            </a:r>
            <a:r>
              <a:rPr lang="en-IN" sz="2000" dirty="0" err="1"/>
              <a:t>cyclomatic</a:t>
            </a:r>
            <a:r>
              <a:rPr lang="en-IN" sz="2000" dirty="0"/>
              <a:t> complexity.</a:t>
            </a:r>
          </a:p>
          <a:p>
            <a:r>
              <a:rPr lang="en-IN" sz="2000" dirty="0"/>
              <a:t>Calculating V(G</a:t>
            </a:r>
            <a:r>
              <a:rPr lang="en-IN" sz="2000" dirty="0" smtClean="0"/>
              <a:t>):</a:t>
            </a:r>
            <a:endParaRPr lang="en-IN" sz="2000" dirty="0"/>
          </a:p>
          <a:p>
            <a:r>
              <a:rPr lang="en-IN" sz="2000" dirty="0"/>
              <a:t>V(G) = P + 1, where P is the number of predicate nodes in the flow graph</a:t>
            </a:r>
          </a:p>
          <a:p>
            <a:r>
              <a:rPr lang="en-IN" sz="2000" dirty="0"/>
              <a:t>V(G) = E – N + 2, where E is the number of edges and N is the total number of nodes</a:t>
            </a:r>
          </a:p>
          <a:p>
            <a:r>
              <a:rPr lang="en-IN" sz="2000" dirty="0"/>
              <a:t>V(G) = Number of non-overlapping regions in the graph</a:t>
            </a:r>
          </a:p>
          <a:p>
            <a:r>
              <a:rPr lang="en-IN" sz="2000" dirty="0"/>
              <a:t>Example:</a:t>
            </a:r>
          </a:p>
        </p:txBody>
      </p:sp>
      <p:pic>
        <p:nvPicPr>
          <p:cNvPr id="12290" name="Picture 2" descr="https://media.geeksforgeeks.org/wp-content/uploads/Capture-151-240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997" y="2424511"/>
            <a:ext cx="3319427" cy="414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58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5070" y="510897"/>
            <a:ext cx="8876270" cy="5909310"/>
          </a:xfrm>
          <a:prstGeom prst="rect">
            <a:avLst/>
          </a:prstGeom>
        </p:spPr>
        <p:txBody>
          <a:bodyPr wrap="square">
            <a:spAutoFit/>
          </a:bodyPr>
          <a:lstStyle/>
          <a:p>
            <a:pPr fontAlgn="base">
              <a:buFont typeface="Arial" panose="020B0604020202020204" pitchFamily="34" charset="0"/>
              <a:buChar char="•"/>
            </a:pPr>
            <a:r>
              <a:rPr lang="en-IN" dirty="0">
                <a:latin typeface="Roboto"/>
              </a:rPr>
              <a:t>V(G) = 4 (Using any of the above formulae)</a:t>
            </a:r>
            <a:br>
              <a:rPr lang="en-IN" dirty="0">
                <a:latin typeface="Roboto"/>
              </a:rPr>
            </a:br>
            <a:r>
              <a:rPr lang="en-IN" dirty="0">
                <a:latin typeface="Roboto"/>
              </a:rPr>
              <a:t>No of independent paths = 4</a:t>
            </a:r>
          </a:p>
          <a:p>
            <a:pPr marL="742950" lvl="1" indent="-285750" fontAlgn="base">
              <a:buFont typeface="Arial" panose="020B0604020202020204" pitchFamily="34" charset="0"/>
              <a:buChar char="•"/>
            </a:pPr>
            <a:r>
              <a:rPr lang="en-IN" dirty="0">
                <a:latin typeface="Roboto"/>
              </a:rPr>
              <a:t>#P1: 1 – 2 – 4 – 7 – 8</a:t>
            </a:r>
          </a:p>
          <a:p>
            <a:pPr marL="742950" lvl="1" indent="-285750" fontAlgn="base">
              <a:buFont typeface="Arial" panose="020B0604020202020204" pitchFamily="34" charset="0"/>
              <a:buChar char="•"/>
            </a:pPr>
            <a:r>
              <a:rPr lang="en-IN" dirty="0">
                <a:latin typeface="Roboto"/>
              </a:rPr>
              <a:t>#P2: 1 – 2 – 3 – 5 – 7 – 8</a:t>
            </a:r>
          </a:p>
          <a:p>
            <a:pPr marL="742950" lvl="1" indent="-285750" fontAlgn="base">
              <a:buFont typeface="Arial" panose="020B0604020202020204" pitchFamily="34" charset="0"/>
              <a:buChar char="•"/>
            </a:pPr>
            <a:r>
              <a:rPr lang="en-IN" dirty="0">
                <a:latin typeface="Roboto"/>
              </a:rPr>
              <a:t>#P3: 1 – 2 – 3 – 6 – 7 – 8</a:t>
            </a:r>
          </a:p>
          <a:p>
            <a:pPr marL="742950" lvl="1" indent="-285750" fontAlgn="base">
              <a:buFont typeface="Arial" panose="020B0604020202020204" pitchFamily="34" charset="0"/>
              <a:buChar char="•"/>
            </a:pPr>
            <a:r>
              <a:rPr lang="en-IN" dirty="0">
                <a:latin typeface="Roboto"/>
              </a:rPr>
              <a:t>#P4: 1 – 2 – 4 – 7 – 1 – . . . – 7 – 8</a:t>
            </a:r>
          </a:p>
          <a:p>
            <a:pPr fontAlgn="base">
              <a:buFont typeface="Arial" panose="020B0604020202020204" pitchFamily="34" charset="0"/>
              <a:buChar char="•"/>
            </a:pPr>
            <a:r>
              <a:rPr lang="en-IN" b="1" dirty="0">
                <a:latin typeface="Roboto"/>
              </a:rPr>
              <a:t>Loop Testing:</a:t>
            </a:r>
            <a:r>
              <a:rPr lang="en-IN" dirty="0">
                <a:latin typeface="Roboto"/>
              </a:rPr>
              <a:t> Loops are widely used and these are fundamental to many algorithms hence, their testing is very important. Errors often occur at the beginnings and ends of loops.</a:t>
            </a:r>
          </a:p>
          <a:p>
            <a:pPr marL="742950" lvl="1" indent="-285750" fontAlgn="base">
              <a:buFont typeface="Arial" panose="020B0604020202020204" pitchFamily="34" charset="0"/>
              <a:buChar char="•"/>
            </a:pPr>
            <a:r>
              <a:rPr lang="en-IN" b="1" dirty="0">
                <a:latin typeface="Roboto"/>
              </a:rPr>
              <a:t>Simple loops:</a:t>
            </a:r>
            <a:r>
              <a:rPr lang="en-IN" dirty="0">
                <a:latin typeface="Roboto"/>
              </a:rPr>
              <a:t> For simple loops of size n, test cases are designed that:</a:t>
            </a:r>
          </a:p>
          <a:p>
            <a:pPr marL="1143000" lvl="2" indent="-228600" fontAlgn="base">
              <a:buFont typeface="Arial" panose="020B0604020202020204" pitchFamily="34" charset="0"/>
              <a:buChar char="•"/>
            </a:pPr>
            <a:r>
              <a:rPr lang="en-IN" dirty="0">
                <a:latin typeface="Roboto"/>
              </a:rPr>
              <a:t>Skip the loop entirely</a:t>
            </a:r>
          </a:p>
          <a:p>
            <a:pPr marL="1143000" lvl="2" indent="-228600" fontAlgn="base">
              <a:buFont typeface="Arial" panose="020B0604020202020204" pitchFamily="34" charset="0"/>
              <a:buChar char="•"/>
            </a:pPr>
            <a:r>
              <a:rPr lang="en-IN" dirty="0">
                <a:latin typeface="Roboto"/>
              </a:rPr>
              <a:t>Only one pass through the loop</a:t>
            </a:r>
          </a:p>
          <a:p>
            <a:pPr marL="1143000" lvl="2" indent="-228600" fontAlgn="base">
              <a:buFont typeface="Arial" panose="020B0604020202020204" pitchFamily="34" charset="0"/>
              <a:buChar char="•"/>
            </a:pPr>
            <a:r>
              <a:rPr lang="en-IN" dirty="0">
                <a:latin typeface="Roboto"/>
              </a:rPr>
              <a:t>2 passes</a:t>
            </a:r>
          </a:p>
          <a:p>
            <a:pPr marL="1143000" lvl="2" indent="-228600" fontAlgn="base">
              <a:buFont typeface="Arial" panose="020B0604020202020204" pitchFamily="34" charset="0"/>
              <a:buChar char="•"/>
            </a:pPr>
            <a:r>
              <a:rPr lang="en-IN" dirty="0">
                <a:latin typeface="Roboto"/>
              </a:rPr>
              <a:t>m passes, where m &lt; n</a:t>
            </a:r>
          </a:p>
          <a:p>
            <a:pPr marL="1143000" lvl="2" indent="-228600" fontAlgn="base">
              <a:buFont typeface="Arial" panose="020B0604020202020204" pitchFamily="34" charset="0"/>
              <a:buChar char="•"/>
            </a:pPr>
            <a:r>
              <a:rPr lang="en-IN" dirty="0">
                <a:latin typeface="Roboto"/>
              </a:rPr>
              <a:t>n-1 </a:t>
            </a:r>
            <a:r>
              <a:rPr lang="en-IN" dirty="0" err="1">
                <a:latin typeface="Roboto"/>
              </a:rPr>
              <a:t>ans</a:t>
            </a:r>
            <a:r>
              <a:rPr lang="en-IN" dirty="0">
                <a:latin typeface="Roboto"/>
              </a:rPr>
              <a:t> n+1 passes</a:t>
            </a:r>
          </a:p>
          <a:p>
            <a:pPr marL="742950" lvl="1" indent="-285750" fontAlgn="base">
              <a:buFont typeface="Arial" panose="020B0604020202020204" pitchFamily="34" charset="0"/>
              <a:buChar char="•"/>
            </a:pPr>
            <a:r>
              <a:rPr lang="en-IN" b="1" dirty="0">
                <a:latin typeface="Roboto"/>
              </a:rPr>
              <a:t>Nested loops:</a:t>
            </a:r>
            <a:r>
              <a:rPr lang="en-IN" dirty="0">
                <a:latin typeface="Roboto"/>
              </a:rPr>
              <a:t> For nested loops, all the loops are set to their minimum count and we start from the innermost loop. Simple loop tests are conducted for the innermost loop and this is worked outwards till all the loops have been tested.</a:t>
            </a:r>
          </a:p>
          <a:p>
            <a:pPr marL="742950" lvl="1" indent="-285750" fontAlgn="base">
              <a:buFont typeface="Arial" panose="020B0604020202020204" pitchFamily="34" charset="0"/>
              <a:buChar char="•"/>
            </a:pPr>
            <a:r>
              <a:rPr lang="en-IN" b="1" dirty="0">
                <a:latin typeface="Roboto"/>
              </a:rPr>
              <a:t>Concatenated loops:</a:t>
            </a:r>
            <a:r>
              <a:rPr lang="en-IN" dirty="0">
                <a:latin typeface="Roboto"/>
              </a:rPr>
              <a:t> Independent loops, one after another. Simple loop tests are applied for each.</a:t>
            </a:r>
            <a:br>
              <a:rPr lang="en-IN" dirty="0">
                <a:latin typeface="Roboto"/>
              </a:rPr>
            </a:br>
            <a:r>
              <a:rPr lang="en-IN" dirty="0">
                <a:latin typeface="Roboto"/>
              </a:rPr>
              <a:t>If they’re not independent, treat them like nesting.</a:t>
            </a:r>
            <a:endParaRPr lang="en-IN" b="0" i="0" dirty="0">
              <a:effectLst/>
              <a:latin typeface="Roboto"/>
            </a:endParaRPr>
          </a:p>
        </p:txBody>
      </p:sp>
    </p:spTree>
    <p:extLst>
      <p:ext uri="{BB962C8B-B14F-4D97-AF65-F5344CB8AC3E}">
        <p14:creationId xmlns:p14="http://schemas.microsoft.com/office/powerpoint/2010/main" val="4267885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5642" y="0"/>
            <a:ext cx="8036012" cy="6740307"/>
          </a:xfrm>
          <a:prstGeom prst="rect">
            <a:avLst/>
          </a:prstGeom>
        </p:spPr>
        <p:txBody>
          <a:bodyPr wrap="square">
            <a:spAutoFit/>
          </a:bodyPr>
          <a:lstStyle/>
          <a:p>
            <a:pPr fontAlgn="base"/>
            <a:r>
              <a:rPr lang="en-IN" sz="2400" b="1" dirty="0">
                <a:latin typeface="Roboto"/>
              </a:rPr>
              <a:t>Advantages:</a:t>
            </a:r>
            <a:endParaRPr lang="en-IN" sz="2400" dirty="0">
              <a:latin typeface="Roboto"/>
            </a:endParaRPr>
          </a:p>
          <a:p>
            <a:pPr fontAlgn="base">
              <a:buFont typeface="+mj-lt"/>
              <a:buAutoNum type="arabicPeriod"/>
            </a:pPr>
            <a:r>
              <a:rPr lang="en-IN" sz="2400" dirty="0">
                <a:latin typeface="Roboto"/>
              </a:rPr>
              <a:t>White box testing is very thorough as the entire code and structures are tested.</a:t>
            </a:r>
          </a:p>
          <a:p>
            <a:pPr fontAlgn="base">
              <a:buFont typeface="+mj-lt"/>
              <a:buAutoNum type="arabicPeriod"/>
            </a:pPr>
            <a:r>
              <a:rPr lang="en-IN" sz="2400" dirty="0">
                <a:latin typeface="Roboto"/>
              </a:rPr>
              <a:t>It results in the optimization of code removing error and helps in removing extra lines of code.</a:t>
            </a:r>
          </a:p>
          <a:p>
            <a:pPr fontAlgn="base">
              <a:buFont typeface="+mj-lt"/>
              <a:buAutoNum type="arabicPeriod"/>
            </a:pPr>
            <a:r>
              <a:rPr lang="en-IN" sz="2400" dirty="0">
                <a:latin typeface="Roboto"/>
              </a:rPr>
              <a:t>It can start at an earlier stage as it doesn’t require any interface as in case of black box testing.</a:t>
            </a:r>
          </a:p>
          <a:p>
            <a:pPr fontAlgn="base">
              <a:buFont typeface="+mj-lt"/>
              <a:buAutoNum type="arabicPeriod"/>
            </a:pPr>
            <a:r>
              <a:rPr lang="en-IN" sz="2400" dirty="0">
                <a:latin typeface="Roboto"/>
              </a:rPr>
              <a:t>Easy to automate.</a:t>
            </a:r>
          </a:p>
          <a:p>
            <a:pPr fontAlgn="base"/>
            <a:r>
              <a:rPr lang="en-IN" sz="2400" b="1" dirty="0">
                <a:latin typeface="Roboto"/>
              </a:rPr>
              <a:t>Disadvantages:</a:t>
            </a:r>
            <a:endParaRPr lang="en-IN" sz="2400" dirty="0">
              <a:latin typeface="Roboto"/>
            </a:endParaRPr>
          </a:p>
          <a:p>
            <a:pPr fontAlgn="base">
              <a:buFont typeface="+mj-lt"/>
              <a:buAutoNum type="arabicPeriod"/>
            </a:pPr>
            <a:r>
              <a:rPr lang="en-IN" sz="2400" dirty="0">
                <a:latin typeface="Roboto"/>
              </a:rPr>
              <a:t>Main disadvantage is that it is very expensive.</a:t>
            </a:r>
          </a:p>
          <a:p>
            <a:pPr fontAlgn="base">
              <a:buFont typeface="+mj-lt"/>
              <a:buAutoNum type="arabicPeriod"/>
            </a:pPr>
            <a:r>
              <a:rPr lang="en-IN" sz="2400" dirty="0">
                <a:latin typeface="Roboto"/>
              </a:rPr>
              <a:t>Redesign of code and rewriting code needs test cases to be written again.</a:t>
            </a:r>
          </a:p>
          <a:p>
            <a:pPr fontAlgn="base">
              <a:buFont typeface="+mj-lt"/>
              <a:buAutoNum type="arabicPeriod"/>
            </a:pPr>
            <a:r>
              <a:rPr lang="en-IN" sz="2400" dirty="0">
                <a:latin typeface="Roboto"/>
              </a:rPr>
              <a:t>Testers are required to have in-depth knowledge of the code and programming language as opposed to black box testing.</a:t>
            </a:r>
          </a:p>
          <a:p>
            <a:pPr fontAlgn="base">
              <a:buFont typeface="+mj-lt"/>
              <a:buAutoNum type="arabicPeriod"/>
            </a:pPr>
            <a:r>
              <a:rPr lang="en-IN" sz="2400" dirty="0">
                <a:latin typeface="Roboto"/>
              </a:rPr>
              <a:t>Missing functionalities cannot be detected as the code that exists is tested.</a:t>
            </a:r>
          </a:p>
          <a:p>
            <a:pPr fontAlgn="base">
              <a:buFont typeface="+mj-lt"/>
              <a:buAutoNum type="arabicPeriod"/>
            </a:pPr>
            <a:r>
              <a:rPr lang="en-IN" sz="2400" dirty="0">
                <a:latin typeface="Roboto"/>
              </a:rPr>
              <a:t>Very complex and at times not realistic.</a:t>
            </a:r>
            <a:endParaRPr lang="en-IN" sz="2400" b="0" i="0" dirty="0">
              <a:effectLst/>
              <a:latin typeface="Roboto"/>
            </a:endParaRPr>
          </a:p>
        </p:txBody>
      </p:sp>
    </p:spTree>
    <p:extLst>
      <p:ext uri="{BB962C8B-B14F-4D97-AF65-F5344CB8AC3E}">
        <p14:creationId xmlns:p14="http://schemas.microsoft.com/office/powerpoint/2010/main" val="330679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5514" y="117693"/>
            <a:ext cx="8690918" cy="6740307"/>
          </a:xfrm>
          <a:prstGeom prst="rect">
            <a:avLst/>
          </a:prstGeom>
        </p:spPr>
        <p:txBody>
          <a:bodyPr wrap="square">
            <a:spAutoFit/>
          </a:bodyPr>
          <a:lstStyle/>
          <a:p>
            <a:pPr fontAlgn="base"/>
            <a:r>
              <a:rPr lang="en-IN" sz="2400" dirty="0"/>
              <a:t>Software Engineering | Debugging</a:t>
            </a:r>
          </a:p>
          <a:p>
            <a:pPr fontAlgn="base"/>
            <a:r>
              <a:rPr lang="en-IN" sz="2400" b="1" dirty="0" smtClean="0">
                <a:latin typeface="Roboto"/>
              </a:rPr>
              <a:t>Introduction</a:t>
            </a:r>
            <a:r>
              <a:rPr lang="en-IN" sz="2400" b="1" dirty="0">
                <a:latin typeface="Roboto"/>
              </a:rPr>
              <a:t>:</a:t>
            </a:r>
            <a:r>
              <a:rPr lang="en-IN" sz="2400" dirty="0">
                <a:latin typeface="Roboto"/>
              </a:rPr>
              <a:t/>
            </a:r>
            <a:br>
              <a:rPr lang="en-IN" sz="2400" dirty="0">
                <a:latin typeface="Roboto"/>
              </a:rPr>
            </a:br>
            <a:r>
              <a:rPr lang="en-IN" sz="2400" dirty="0">
                <a:latin typeface="Roboto"/>
              </a:rPr>
              <a:t>In the context of software engineering, debugging is the process of fixing a bug in the software. In other words, it refers to identifying, </a:t>
            </a:r>
            <a:r>
              <a:rPr lang="en-IN" sz="2400" dirty="0" err="1">
                <a:latin typeface="Roboto"/>
              </a:rPr>
              <a:t>analyzing</a:t>
            </a:r>
            <a:r>
              <a:rPr lang="en-IN" sz="2400" dirty="0">
                <a:latin typeface="Roboto"/>
              </a:rPr>
              <a:t> and removing errors. This activity begins after the software fails to execute properly and concludes by solving the problem and successfully testing the software. It is considered to be an extremely complex and tedious task because errors need to be resolved at all stages of debugging.</a:t>
            </a:r>
          </a:p>
          <a:p>
            <a:pPr fontAlgn="base"/>
            <a:r>
              <a:rPr lang="en-IN" sz="2400" b="1" dirty="0">
                <a:latin typeface="Roboto"/>
              </a:rPr>
              <a:t>Debugging Process:</a:t>
            </a:r>
            <a:r>
              <a:rPr lang="en-IN" sz="2400" dirty="0">
                <a:latin typeface="Roboto"/>
              </a:rPr>
              <a:t> Steps involved in debugging are:</a:t>
            </a:r>
          </a:p>
          <a:p>
            <a:pPr fontAlgn="base">
              <a:buFont typeface="Arial" panose="020B0604020202020204" pitchFamily="34" charset="0"/>
              <a:buChar char="•"/>
            </a:pPr>
            <a:r>
              <a:rPr lang="en-IN" sz="2400" dirty="0">
                <a:latin typeface="Roboto"/>
              </a:rPr>
              <a:t>Problem identification and report preparation.</a:t>
            </a:r>
          </a:p>
          <a:p>
            <a:pPr fontAlgn="base">
              <a:buFont typeface="Arial" panose="020B0604020202020204" pitchFamily="34" charset="0"/>
              <a:buChar char="•"/>
            </a:pPr>
            <a:r>
              <a:rPr lang="en-IN" sz="2400" dirty="0">
                <a:latin typeface="Roboto"/>
              </a:rPr>
              <a:t>Assigning the report to software engineer to the defect to verify that it is genuine.</a:t>
            </a:r>
          </a:p>
          <a:p>
            <a:pPr fontAlgn="base">
              <a:buFont typeface="Arial" panose="020B0604020202020204" pitchFamily="34" charset="0"/>
              <a:buChar char="•"/>
            </a:pPr>
            <a:r>
              <a:rPr lang="en-IN" sz="2400" dirty="0">
                <a:latin typeface="Roboto"/>
              </a:rPr>
              <a:t>Defect Analysis using </a:t>
            </a:r>
            <a:r>
              <a:rPr lang="en-IN" sz="2400" dirty="0" err="1">
                <a:latin typeface="Roboto"/>
              </a:rPr>
              <a:t>modeling</a:t>
            </a:r>
            <a:r>
              <a:rPr lang="en-IN" sz="2400" dirty="0">
                <a:latin typeface="Roboto"/>
              </a:rPr>
              <a:t>, documentations, finding and testing candidate flaws, etc.</a:t>
            </a:r>
          </a:p>
          <a:p>
            <a:pPr fontAlgn="base">
              <a:buFont typeface="Arial" panose="020B0604020202020204" pitchFamily="34" charset="0"/>
              <a:buChar char="•"/>
            </a:pPr>
            <a:r>
              <a:rPr lang="en-IN" sz="2400" dirty="0">
                <a:latin typeface="Roboto"/>
              </a:rPr>
              <a:t>Defect Resolution by making required changes to the system.</a:t>
            </a:r>
          </a:p>
          <a:p>
            <a:pPr fontAlgn="base">
              <a:buFont typeface="Arial" panose="020B0604020202020204" pitchFamily="34" charset="0"/>
              <a:buChar char="•"/>
            </a:pPr>
            <a:r>
              <a:rPr lang="en-IN" sz="2400" dirty="0">
                <a:latin typeface="Roboto"/>
              </a:rPr>
              <a:t>Validation of corrections.</a:t>
            </a:r>
            <a:endParaRPr lang="en-IN" sz="2400" b="0" i="0" dirty="0">
              <a:effectLst/>
              <a:latin typeface="Roboto"/>
            </a:endParaRPr>
          </a:p>
        </p:txBody>
      </p:sp>
    </p:spTree>
    <p:extLst>
      <p:ext uri="{BB962C8B-B14F-4D97-AF65-F5344CB8AC3E}">
        <p14:creationId xmlns:p14="http://schemas.microsoft.com/office/powerpoint/2010/main" val="1125415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4301" y="504208"/>
            <a:ext cx="7875373" cy="5324535"/>
          </a:xfrm>
          <a:prstGeom prst="rect">
            <a:avLst/>
          </a:prstGeom>
        </p:spPr>
        <p:txBody>
          <a:bodyPr wrap="square">
            <a:spAutoFit/>
          </a:bodyPr>
          <a:lstStyle/>
          <a:p>
            <a:pPr fontAlgn="base"/>
            <a:r>
              <a:rPr lang="en-IN" sz="2000" b="1" dirty="0">
                <a:latin typeface="Roboto"/>
              </a:rPr>
              <a:t>Debugging Strategies:</a:t>
            </a:r>
            <a:endParaRPr lang="en-IN" sz="2000" dirty="0">
              <a:latin typeface="Roboto"/>
            </a:endParaRPr>
          </a:p>
          <a:p>
            <a:pPr fontAlgn="base">
              <a:buFont typeface="+mj-lt"/>
              <a:buAutoNum type="arabicPeriod"/>
            </a:pPr>
            <a:r>
              <a:rPr lang="en-IN" sz="2000" dirty="0">
                <a:latin typeface="Roboto"/>
              </a:rPr>
              <a:t>Study the system for the larger duration in order to understand the system. It helps debugger to construct different representations of systems to be debugging depends on the need. Study of the system is also done actively to find recent changes made to the software.</a:t>
            </a:r>
          </a:p>
          <a:p>
            <a:pPr fontAlgn="base">
              <a:buFont typeface="+mj-lt"/>
              <a:buAutoNum type="arabicPeriod"/>
            </a:pPr>
            <a:r>
              <a:rPr lang="en-IN" sz="2000" dirty="0">
                <a:latin typeface="Roboto"/>
              </a:rPr>
              <a:t>Backwards analysis of the problem which involves tracing the program backward from the location of failure message in order to identify the region of faulty code. A detailed study of the region is conducting to find the cause of defects.</a:t>
            </a:r>
          </a:p>
          <a:p>
            <a:pPr fontAlgn="base">
              <a:buFont typeface="+mj-lt"/>
              <a:buAutoNum type="arabicPeriod"/>
            </a:pPr>
            <a:r>
              <a:rPr lang="en-IN" sz="2000" dirty="0">
                <a:latin typeface="Roboto"/>
              </a:rPr>
              <a:t>Forward analysis of the program involves tracing the program forwards using breakpoints or print statements at different points in the program and studying the results. The region where the wrong outputs are obtained is the region that needs to be focused to find the defect.</a:t>
            </a:r>
          </a:p>
          <a:p>
            <a:pPr fontAlgn="base">
              <a:buFont typeface="+mj-lt"/>
              <a:buAutoNum type="arabicPeriod"/>
            </a:pPr>
            <a:r>
              <a:rPr lang="en-IN" sz="2000" dirty="0">
                <a:latin typeface="Roboto"/>
              </a:rPr>
              <a:t>Using the past experience of the software debug the software with similar problems in nature. The success of this approach depends on the expertise of the debugger.</a:t>
            </a:r>
            <a:endParaRPr lang="en-IN" sz="2000" b="0" i="0" dirty="0">
              <a:effectLst/>
              <a:latin typeface="Roboto"/>
            </a:endParaRPr>
          </a:p>
        </p:txBody>
      </p:sp>
    </p:spTree>
    <p:extLst>
      <p:ext uri="{BB962C8B-B14F-4D97-AF65-F5344CB8AC3E}">
        <p14:creationId xmlns:p14="http://schemas.microsoft.com/office/powerpoint/2010/main" val="505609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2519" y="229266"/>
            <a:ext cx="8962768" cy="6555641"/>
          </a:xfrm>
          <a:prstGeom prst="rect">
            <a:avLst/>
          </a:prstGeom>
        </p:spPr>
        <p:txBody>
          <a:bodyPr wrap="square">
            <a:spAutoFit/>
          </a:bodyPr>
          <a:lstStyle/>
          <a:p>
            <a:pPr fontAlgn="base"/>
            <a:r>
              <a:rPr lang="en-IN" sz="2000" b="1" dirty="0">
                <a:latin typeface="Roboto"/>
              </a:rPr>
              <a:t>Debugging Tools:</a:t>
            </a:r>
            <a:r>
              <a:rPr lang="en-IN" sz="2000" dirty="0">
                <a:latin typeface="Roboto"/>
              </a:rPr>
              <a:t/>
            </a:r>
            <a:br>
              <a:rPr lang="en-IN" sz="2000" dirty="0">
                <a:latin typeface="Roboto"/>
              </a:rPr>
            </a:br>
            <a:r>
              <a:rPr lang="en-IN" sz="2000" dirty="0">
                <a:latin typeface="Roboto"/>
              </a:rPr>
              <a:t>Debugging tool is a computer program that is used to test and debug other programs. A lot of public domain software like </a:t>
            </a:r>
            <a:r>
              <a:rPr lang="en-IN" sz="2000" dirty="0" err="1">
                <a:latin typeface="Roboto"/>
              </a:rPr>
              <a:t>gdb</a:t>
            </a:r>
            <a:r>
              <a:rPr lang="en-IN" sz="2000" dirty="0">
                <a:latin typeface="Roboto"/>
              </a:rPr>
              <a:t> and </a:t>
            </a:r>
            <a:r>
              <a:rPr lang="en-IN" sz="2000" dirty="0" err="1">
                <a:latin typeface="Roboto"/>
              </a:rPr>
              <a:t>dbx</a:t>
            </a:r>
            <a:r>
              <a:rPr lang="en-IN" sz="2000" dirty="0">
                <a:latin typeface="Roboto"/>
              </a:rPr>
              <a:t> are available for debugging. They offer console-based command line interfaces. Examples of automated debugging tools include code based tracers, profilers, interpreters, etc.</a:t>
            </a:r>
            <a:br>
              <a:rPr lang="en-IN" sz="2000" dirty="0">
                <a:latin typeface="Roboto"/>
              </a:rPr>
            </a:br>
            <a:r>
              <a:rPr lang="en-IN" sz="2000" dirty="0">
                <a:latin typeface="Roboto"/>
              </a:rPr>
              <a:t>Some of the widely used debuggers are:</a:t>
            </a:r>
          </a:p>
          <a:p>
            <a:pPr fontAlgn="base">
              <a:buFont typeface="Arial" panose="020B0604020202020204" pitchFamily="34" charset="0"/>
              <a:buChar char="•"/>
            </a:pPr>
            <a:r>
              <a:rPr lang="en-IN" sz="2000" dirty="0">
                <a:solidFill>
                  <a:srgbClr val="EC4E20"/>
                </a:solidFill>
                <a:latin typeface="Roboto"/>
                <a:hlinkClick r:id="rId2"/>
              </a:rPr>
              <a:t>Radare2</a:t>
            </a:r>
            <a:endParaRPr lang="en-IN" sz="2000" dirty="0">
              <a:latin typeface="Roboto"/>
            </a:endParaRPr>
          </a:p>
          <a:p>
            <a:pPr fontAlgn="base">
              <a:buFont typeface="Arial" panose="020B0604020202020204" pitchFamily="34" charset="0"/>
              <a:buChar char="•"/>
            </a:pPr>
            <a:r>
              <a:rPr lang="en-IN" sz="2000" dirty="0" err="1">
                <a:solidFill>
                  <a:srgbClr val="EC4E20"/>
                </a:solidFill>
                <a:latin typeface="Roboto"/>
                <a:hlinkClick r:id="rId3"/>
              </a:rPr>
              <a:t>WinDbg</a:t>
            </a:r>
            <a:endParaRPr lang="en-IN" sz="2000" dirty="0">
              <a:latin typeface="Roboto"/>
            </a:endParaRPr>
          </a:p>
          <a:p>
            <a:pPr fontAlgn="base">
              <a:buFont typeface="Arial" panose="020B0604020202020204" pitchFamily="34" charset="0"/>
              <a:buChar char="•"/>
            </a:pPr>
            <a:r>
              <a:rPr lang="en-IN" sz="2000" dirty="0" err="1">
                <a:solidFill>
                  <a:srgbClr val="EC4E20"/>
                </a:solidFill>
                <a:latin typeface="Roboto"/>
                <a:hlinkClick r:id="rId4"/>
              </a:rPr>
              <a:t>Valgrind</a:t>
            </a:r>
            <a:endParaRPr lang="en-IN" sz="2000" dirty="0">
              <a:latin typeface="Roboto"/>
            </a:endParaRPr>
          </a:p>
          <a:p>
            <a:pPr fontAlgn="base"/>
            <a:r>
              <a:rPr lang="en-IN" sz="2000" b="1" dirty="0">
                <a:latin typeface="Roboto"/>
              </a:rPr>
              <a:t>Difference Between Debugging and Testing:</a:t>
            </a:r>
            <a:r>
              <a:rPr lang="en-IN" sz="2000" dirty="0">
                <a:latin typeface="Roboto"/>
              </a:rPr>
              <a:t/>
            </a:r>
            <a:br>
              <a:rPr lang="en-IN" sz="2000" dirty="0">
                <a:latin typeface="Roboto"/>
              </a:rPr>
            </a:br>
            <a:r>
              <a:rPr lang="en-IN" sz="2000" dirty="0">
                <a:latin typeface="Roboto"/>
              </a:rPr>
              <a:t>Debugging is different from </a:t>
            </a:r>
            <a:r>
              <a:rPr lang="en-IN" sz="2000" dirty="0">
                <a:solidFill>
                  <a:srgbClr val="EC4E20"/>
                </a:solidFill>
                <a:latin typeface="Roboto"/>
                <a:hlinkClick r:id="rId5"/>
              </a:rPr>
              <a:t>testing.</a:t>
            </a:r>
            <a:r>
              <a:rPr lang="en-IN" sz="2000" dirty="0">
                <a:latin typeface="Roboto"/>
              </a:rPr>
              <a:t> Testing focuses on finding bugs, errors, </a:t>
            </a:r>
            <a:r>
              <a:rPr lang="en-IN" sz="2000" dirty="0" err="1">
                <a:latin typeface="Roboto"/>
              </a:rPr>
              <a:t>etc</a:t>
            </a:r>
            <a:r>
              <a:rPr lang="en-IN" sz="2000" dirty="0">
                <a:latin typeface="Roboto"/>
              </a:rPr>
              <a:t> whereas debugging starts after a bug has been identified in the software. Testing is used to ensure that the program is correct and it was supposed to do with a certain minimum success rate. Testing can be manual or automated. There are several different types of testing like unit testing, integration testing, alpha and beta testing, etc.</a:t>
            </a:r>
            <a:br>
              <a:rPr lang="en-IN" sz="2000" dirty="0">
                <a:latin typeface="Roboto"/>
              </a:rPr>
            </a:br>
            <a:r>
              <a:rPr lang="en-IN" sz="2000" dirty="0">
                <a:latin typeface="Roboto"/>
              </a:rPr>
              <a:t>Debugging requires a lot of knowledge, skills, and expertise. It can be supported by some automated tools available but is more of a manual process as every bug is different and requires a different technique, unlike a pre-defined testing mechanism.</a:t>
            </a:r>
            <a:endParaRPr lang="en-IN" sz="2000" b="0" i="0" dirty="0">
              <a:effectLst/>
              <a:latin typeface="Roboto"/>
            </a:endParaRPr>
          </a:p>
        </p:txBody>
      </p:sp>
    </p:spTree>
    <p:extLst>
      <p:ext uri="{BB962C8B-B14F-4D97-AF65-F5344CB8AC3E}">
        <p14:creationId xmlns:p14="http://schemas.microsoft.com/office/powerpoint/2010/main" val="418125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5012" y="335846"/>
            <a:ext cx="10176734" cy="4801314"/>
          </a:xfrm>
          <a:prstGeom prst="rect">
            <a:avLst/>
          </a:prstGeom>
        </p:spPr>
        <p:txBody>
          <a:bodyPr wrap="square">
            <a:spAutoFit/>
          </a:bodyPr>
          <a:lstStyle/>
          <a:p>
            <a:r>
              <a:rPr lang="en-IN" dirty="0">
                <a:solidFill>
                  <a:srgbClr val="610B38"/>
                </a:solidFill>
                <a:latin typeface="erdana"/>
              </a:rPr>
              <a:t>Software Metrics</a:t>
            </a:r>
          </a:p>
          <a:p>
            <a:r>
              <a:rPr lang="en-IN" dirty="0">
                <a:solidFill>
                  <a:srgbClr val="000000"/>
                </a:solidFill>
                <a:latin typeface="verdana" panose="020B0604030504040204" pitchFamily="34" charset="0"/>
              </a:rPr>
              <a:t>A software metric is a measure of software characteristics which are measurable or countable. Software metrics are valuable for many reasons, including measuring software performance, planning work items, measuring productivity, and many other uses.</a:t>
            </a:r>
          </a:p>
          <a:p>
            <a:r>
              <a:rPr lang="en-IN" dirty="0">
                <a:solidFill>
                  <a:srgbClr val="000000"/>
                </a:solidFill>
                <a:latin typeface="verdana" panose="020B0604030504040204" pitchFamily="34" charset="0"/>
              </a:rPr>
              <a:t>Within the software development process, many metrics are that are all connected. Software metrics are similar to the four functions of management: Planning, Organization, Control, or Improvement</a:t>
            </a:r>
            <a:r>
              <a:rPr lang="en-IN"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endParaRPr lang="en-IN" dirty="0">
              <a:solidFill>
                <a:srgbClr val="000000"/>
              </a:solidFill>
              <a:latin typeface="verdana" panose="020B0604030504040204" pitchFamily="34" charset="0"/>
            </a:endParaRPr>
          </a:p>
          <a:p>
            <a:r>
              <a:rPr lang="en-IN" dirty="0">
                <a:solidFill>
                  <a:srgbClr val="610B38"/>
                </a:solidFill>
                <a:latin typeface="erdana"/>
              </a:rPr>
              <a:t>Classification of Software Metrics</a:t>
            </a:r>
          </a:p>
          <a:p>
            <a:r>
              <a:rPr lang="en-IN" b="1" dirty="0">
                <a:solidFill>
                  <a:srgbClr val="000000"/>
                </a:solidFill>
                <a:latin typeface="verdana" panose="020B0604030504040204" pitchFamily="34" charset="0"/>
              </a:rPr>
              <a:t>Software metrics can be classified into two types as follows:</a:t>
            </a:r>
            <a:endParaRPr lang="en-IN" dirty="0">
              <a:solidFill>
                <a:srgbClr val="000000"/>
              </a:solidFill>
              <a:latin typeface="verdana" panose="020B0604030504040204" pitchFamily="34" charset="0"/>
            </a:endParaRPr>
          </a:p>
          <a:p>
            <a:r>
              <a:rPr lang="en-IN" b="1" dirty="0">
                <a:solidFill>
                  <a:srgbClr val="000000"/>
                </a:solidFill>
                <a:latin typeface="verdana" panose="020B0604030504040204" pitchFamily="34" charset="0"/>
              </a:rPr>
              <a:t>1. Product Metrics:</a:t>
            </a:r>
            <a:r>
              <a:rPr lang="en-IN" dirty="0">
                <a:solidFill>
                  <a:srgbClr val="000000"/>
                </a:solidFill>
                <a:latin typeface="verdana" panose="020B0604030504040204" pitchFamily="34" charset="0"/>
              </a:rPr>
              <a:t> These are the measures of various characteristics of the software product. The two important software characteristics are:</a:t>
            </a:r>
          </a:p>
          <a:p>
            <a:pPr>
              <a:buFont typeface="+mj-lt"/>
              <a:buAutoNum type="arabicPeriod"/>
            </a:pPr>
            <a:r>
              <a:rPr lang="en-IN" dirty="0">
                <a:solidFill>
                  <a:srgbClr val="000000"/>
                </a:solidFill>
                <a:latin typeface="verdana" panose="020B0604030504040204" pitchFamily="34" charset="0"/>
              </a:rPr>
              <a:t>Size and complexity of software.</a:t>
            </a:r>
          </a:p>
          <a:p>
            <a:pPr>
              <a:buFont typeface="+mj-lt"/>
              <a:buAutoNum type="arabicPeriod"/>
            </a:pPr>
            <a:r>
              <a:rPr lang="en-IN" dirty="0">
                <a:solidFill>
                  <a:srgbClr val="000000"/>
                </a:solidFill>
                <a:latin typeface="verdana" panose="020B0604030504040204" pitchFamily="34" charset="0"/>
              </a:rPr>
              <a:t>Quality and reliability of software.</a:t>
            </a:r>
          </a:p>
          <a:p>
            <a:r>
              <a:rPr lang="en-IN" dirty="0">
                <a:solidFill>
                  <a:srgbClr val="000000"/>
                </a:solidFill>
                <a:latin typeface="verdana" panose="020B0604030504040204" pitchFamily="34" charset="0"/>
              </a:rPr>
              <a:t>These metrics can be computed for different stages of SDLC.</a:t>
            </a:r>
            <a:endParaRPr lang="en-IN" b="0" i="0" dirty="0">
              <a:solidFill>
                <a:srgbClr val="000000"/>
              </a:solidFill>
              <a:effectLst/>
              <a:latin typeface="verdana" panose="020B0604030504040204" pitchFamily="34" charset="0"/>
            </a:endParaRPr>
          </a:p>
        </p:txBody>
      </p:sp>
      <p:sp>
        <p:nvSpPr>
          <p:cNvPr id="3" name="Rectangle 2"/>
          <p:cNvSpPr/>
          <p:nvPr/>
        </p:nvSpPr>
        <p:spPr>
          <a:xfrm>
            <a:off x="1520414" y="5284279"/>
            <a:ext cx="10431332" cy="1200329"/>
          </a:xfrm>
          <a:prstGeom prst="rect">
            <a:avLst/>
          </a:prstGeom>
        </p:spPr>
        <p:txBody>
          <a:bodyPr wrap="square">
            <a:spAutoFit/>
          </a:bodyPr>
          <a:lstStyle/>
          <a:p>
            <a:r>
              <a:rPr lang="en-IN" b="1" dirty="0">
                <a:latin typeface="verdana" panose="020B0604030504040204" pitchFamily="34" charset="0"/>
              </a:rPr>
              <a:t>2. Process Metrics:</a:t>
            </a:r>
            <a:r>
              <a:rPr lang="en-IN" dirty="0">
                <a:solidFill>
                  <a:srgbClr val="000000"/>
                </a:solidFill>
                <a:latin typeface="verdana" panose="020B0604030504040204" pitchFamily="34" charset="0"/>
              </a:rPr>
              <a:t> These are the measures of various characteristics of the software development process. For example, the efficiency of fault detection. They are used to measure the characteristics of methods, techniques, and tools that are used for developing software.</a:t>
            </a:r>
            <a:endParaRPr lang="en-IN" dirty="0"/>
          </a:p>
        </p:txBody>
      </p:sp>
    </p:spTree>
    <p:extLst>
      <p:ext uri="{BB962C8B-B14F-4D97-AF65-F5344CB8AC3E}">
        <p14:creationId xmlns:p14="http://schemas.microsoft.com/office/powerpoint/2010/main" val="193011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330" y="0"/>
            <a:ext cx="10401300" cy="6463308"/>
          </a:xfrm>
          <a:prstGeom prst="rect">
            <a:avLst/>
          </a:prstGeom>
        </p:spPr>
        <p:txBody>
          <a:bodyPr wrap="square">
            <a:spAutoFit/>
          </a:bodyPr>
          <a:lstStyle/>
          <a:p>
            <a:r>
              <a:rPr lang="en-IN" dirty="0" smtClean="0"/>
              <a:t>Uses of architectural models:</a:t>
            </a:r>
          </a:p>
          <a:p>
            <a:endParaRPr lang="en-IN" dirty="0" smtClean="0"/>
          </a:p>
          <a:p>
            <a:r>
              <a:rPr lang="en-IN" dirty="0" smtClean="0"/>
              <a:t>As a way of facilitating discussion about the system design</a:t>
            </a:r>
          </a:p>
          <a:p>
            <a:r>
              <a:rPr lang="en-IN"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a:t>
            </a:r>
          </a:p>
          <a:p>
            <a:r>
              <a:rPr lang="en-IN" dirty="0" smtClean="0"/>
              <a:t>As a way of documenting an architecture that has been designed</a:t>
            </a:r>
          </a:p>
          <a:p>
            <a:r>
              <a:rPr lang="en-IN" dirty="0" smtClean="0"/>
              <a:t>The aim here is to produce a complete system model that shows the different components in a system, their interfaces and their connections.</a:t>
            </a:r>
          </a:p>
          <a:p>
            <a:r>
              <a:rPr lang="en-IN" dirty="0" smtClean="0"/>
              <a:t>Architectural design decisions</a:t>
            </a:r>
          </a:p>
          <a:p>
            <a:endParaRPr lang="en-IN" dirty="0" smtClean="0"/>
          </a:p>
          <a:p>
            <a:r>
              <a:rPr lang="en-IN" dirty="0" smtClean="0"/>
              <a:t>Architectural design is a creative process so the process differs depending on the type of system being developed. However, a number of common decisions span all design processes and these decisions affect the non-functional characteristics of the system:</a:t>
            </a:r>
          </a:p>
          <a:p>
            <a:endParaRPr lang="en-IN" dirty="0" smtClean="0"/>
          </a:p>
          <a:p>
            <a:r>
              <a:rPr lang="en-IN" dirty="0" smtClean="0"/>
              <a:t>Is there a generic application architecture that can be used?</a:t>
            </a:r>
          </a:p>
          <a:p>
            <a:r>
              <a:rPr lang="en-IN" dirty="0" smtClean="0"/>
              <a:t>How will the system be distributed?</a:t>
            </a:r>
          </a:p>
          <a:p>
            <a:r>
              <a:rPr lang="en-IN" dirty="0" smtClean="0"/>
              <a:t>What architectural styles are appropriate?</a:t>
            </a:r>
          </a:p>
          <a:p>
            <a:r>
              <a:rPr lang="en-IN" dirty="0" smtClean="0"/>
              <a:t>What approach will be used to structure the system?</a:t>
            </a:r>
          </a:p>
          <a:p>
            <a:r>
              <a:rPr lang="en-IN" dirty="0" smtClean="0"/>
              <a:t>How will the system be decomposed into modules?</a:t>
            </a:r>
          </a:p>
          <a:p>
            <a:r>
              <a:rPr lang="en-IN" dirty="0" smtClean="0"/>
              <a:t>What control strategy should be used?</a:t>
            </a:r>
          </a:p>
          <a:p>
            <a:r>
              <a:rPr lang="en-IN" dirty="0" smtClean="0"/>
              <a:t>How will the architectural design be evaluated?</a:t>
            </a:r>
          </a:p>
          <a:p>
            <a:r>
              <a:rPr lang="en-IN" dirty="0" smtClean="0"/>
              <a:t>How should the architecture be documented?</a:t>
            </a:r>
            <a:endParaRPr lang="en-IN" dirty="0"/>
          </a:p>
        </p:txBody>
      </p:sp>
    </p:spTree>
    <p:extLst>
      <p:ext uri="{BB962C8B-B14F-4D97-AF65-F5344CB8AC3E}">
        <p14:creationId xmlns:p14="http://schemas.microsoft.com/office/powerpoint/2010/main" val="7815819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Metr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561" y="348727"/>
            <a:ext cx="7385536" cy="60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068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253" y="646510"/>
            <a:ext cx="10868809" cy="4801314"/>
          </a:xfrm>
          <a:prstGeom prst="rect">
            <a:avLst/>
          </a:prstGeom>
        </p:spPr>
        <p:txBody>
          <a:bodyPr wrap="square">
            <a:spAutoFit/>
          </a:bodyPr>
          <a:lstStyle/>
          <a:p>
            <a:r>
              <a:rPr lang="en-IN" dirty="0">
                <a:solidFill>
                  <a:srgbClr val="610B38"/>
                </a:solidFill>
                <a:latin typeface="erdana"/>
              </a:rPr>
              <a:t>Types of Metrics</a:t>
            </a:r>
          </a:p>
          <a:p>
            <a:r>
              <a:rPr lang="en-IN" b="1" dirty="0">
                <a:solidFill>
                  <a:srgbClr val="000000"/>
                </a:solidFill>
                <a:latin typeface="verdana" panose="020B0604030504040204" pitchFamily="34" charset="0"/>
              </a:rPr>
              <a:t>Internal metrics:</a:t>
            </a:r>
            <a:r>
              <a:rPr lang="en-IN" dirty="0">
                <a:solidFill>
                  <a:srgbClr val="000000"/>
                </a:solidFill>
                <a:latin typeface="verdana" panose="020B0604030504040204" pitchFamily="34" charset="0"/>
              </a:rPr>
              <a:t> Internal metrics are the metrics used for measuring properties that are viewed to be of greater importance to a software developer. For example, Lines of Code (LOC) measure.</a:t>
            </a:r>
          </a:p>
          <a:p>
            <a:r>
              <a:rPr lang="en-IN" b="1" dirty="0">
                <a:solidFill>
                  <a:srgbClr val="000000"/>
                </a:solidFill>
                <a:latin typeface="verdana" panose="020B0604030504040204" pitchFamily="34" charset="0"/>
              </a:rPr>
              <a:t>External metrics:</a:t>
            </a:r>
            <a:r>
              <a:rPr lang="en-IN" dirty="0">
                <a:solidFill>
                  <a:srgbClr val="000000"/>
                </a:solidFill>
                <a:latin typeface="verdana" panose="020B0604030504040204" pitchFamily="34" charset="0"/>
              </a:rPr>
              <a:t> External metrics are the metrics used for measuring properties that are viewed to be of greater importance to the user, e.g., portability, reliability, functionality, usability, etc.</a:t>
            </a:r>
          </a:p>
          <a:p>
            <a:r>
              <a:rPr lang="en-IN" b="1" dirty="0">
                <a:solidFill>
                  <a:srgbClr val="000000"/>
                </a:solidFill>
                <a:latin typeface="verdana" panose="020B0604030504040204" pitchFamily="34" charset="0"/>
              </a:rPr>
              <a:t>Hybrid metrics:</a:t>
            </a:r>
            <a:r>
              <a:rPr lang="en-IN" dirty="0">
                <a:solidFill>
                  <a:srgbClr val="000000"/>
                </a:solidFill>
                <a:latin typeface="verdana" panose="020B0604030504040204" pitchFamily="34" charset="0"/>
              </a:rPr>
              <a:t> Hybrid metrics are the metrics that combine product, process, and resource metrics. For example, cost per FP where FP stands for Function Point Metric.</a:t>
            </a:r>
          </a:p>
          <a:p>
            <a:r>
              <a:rPr lang="en-IN" b="1" dirty="0">
                <a:solidFill>
                  <a:srgbClr val="000000"/>
                </a:solidFill>
                <a:latin typeface="verdana" panose="020B0604030504040204" pitchFamily="34" charset="0"/>
              </a:rPr>
              <a:t>Project metrics:</a:t>
            </a:r>
            <a:r>
              <a:rPr lang="en-IN" dirty="0">
                <a:solidFill>
                  <a:srgbClr val="000000"/>
                </a:solidFill>
                <a:latin typeface="verdana" panose="020B0604030504040204" pitchFamily="34" charset="0"/>
              </a:rPr>
              <a:t> Project metrics are the metrics used by the project manager to check the project's progress. Data from the past projects are used to collect various metrics, like time and cost; these estimates are used as a base of new software. Note that as the project proceeds, the project manager will check its progress from time-to-time and will compare the effort, cost, and time with the original effort, cost and time. Also understand that these metrics are used to decrease the development costs, time efforts and risks. The project quality can also be improved. As quality improves, the number of errors and time, as well as cost required, is also reduced.</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1250494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132" y="572556"/>
            <a:ext cx="10348856" cy="5078313"/>
          </a:xfrm>
          <a:prstGeom prst="rect">
            <a:avLst/>
          </a:prstGeom>
        </p:spPr>
        <p:txBody>
          <a:bodyPr wrap="square">
            <a:spAutoFit/>
          </a:bodyPr>
          <a:lstStyle/>
          <a:p>
            <a:r>
              <a:rPr lang="en-IN" dirty="0">
                <a:solidFill>
                  <a:srgbClr val="610B38"/>
                </a:solidFill>
                <a:latin typeface="erdana"/>
              </a:rPr>
              <a:t>Advantage of Software Metrics</a:t>
            </a:r>
          </a:p>
          <a:p>
            <a:r>
              <a:rPr lang="en-IN" dirty="0">
                <a:solidFill>
                  <a:srgbClr val="000000"/>
                </a:solidFill>
                <a:latin typeface="verdana" panose="020B0604030504040204" pitchFamily="34" charset="0"/>
              </a:rPr>
              <a:t>Comparative study of various design methodology of software systems.</a:t>
            </a:r>
          </a:p>
          <a:p>
            <a:r>
              <a:rPr lang="en-IN" dirty="0">
                <a:solidFill>
                  <a:srgbClr val="000000"/>
                </a:solidFill>
                <a:latin typeface="verdana" panose="020B0604030504040204" pitchFamily="34" charset="0"/>
              </a:rPr>
              <a:t>For analysis, comparison, and critical study of different programming language concerning their characteristics.</a:t>
            </a:r>
          </a:p>
          <a:p>
            <a:r>
              <a:rPr lang="en-IN" dirty="0">
                <a:solidFill>
                  <a:srgbClr val="000000"/>
                </a:solidFill>
                <a:latin typeface="verdana" panose="020B0604030504040204" pitchFamily="34" charset="0"/>
              </a:rPr>
              <a:t>In comparing and evaluating the capabilities and productivity of people involved in software development.</a:t>
            </a:r>
          </a:p>
          <a:p>
            <a:r>
              <a:rPr lang="en-IN" dirty="0">
                <a:solidFill>
                  <a:srgbClr val="000000"/>
                </a:solidFill>
                <a:latin typeface="verdana" panose="020B0604030504040204" pitchFamily="34" charset="0"/>
              </a:rPr>
              <a:t>In the preparation of software quality specifications.</a:t>
            </a:r>
          </a:p>
          <a:p>
            <a:r>
              <a:rPr lang="en-IN" dirty="0">
                <a:solidFill>
                  <a:srgbClr val="000000"/>
                </a:solidFill>
                <a:latin typeface="verdana" panose="020B0604030504040204" pitchFamily="34" charset="0"/>
              </a:rPr>
              <a:t>In the verification of compliance of software systems requirements and specifications.</a:t>
            </a:r>
          </a:p>
          <a:p>
            <a:r>
              <a:rPr lang="en-IN" dirty="0">
                <a:solidFill>
                  <a:srgbClr val="000000"/>
                </a:solidFill>
                <a:latin typeface="verdana" panose="020B0604030504040204" pitchFamily="34" charset="0"/>
              </a:rPr>
              <a:t>In making inference about the effort to be put in the design and development of the software systems.</a:t>
            </a:r>
          </a:p>
          <a:p>
            <a:r>
              <a:rPr lang="en-IN" dirty="0">
                <a:solidFill>
                  <a:srgbClr val="000000"/>
                </a:solidFill>
                <a:latin typeface="verdana" panose="020B0604030504040204" pitchFamily="34" charset="0"/>
              </a:rPr>
              <a:t>In getting an idea about the complexity of the code.</a:t>
            </a:r>
          </a:p>
          <a:p>
            <a:r>
              <a:rPr lang="en-IN" dirty="0">
                <a:solidFill>
                  <a:srgbClr val="000000"/>
                </a:solidFill>
                <a:latin typeface="verdana" panose="020B0604030504040204" pitchFamily="34" charset="0"/>
              </a:rPr>
              <a:t>In taking decisions regarding further division of a complex module is to be done or not.</a:t>
            </a:r>
          </a:p>
          <a:p>
            <a:r>
              <a:rPr lang="en-IN" dirty="0">
                <a:solidFill>
                  <a:srgbClr val="000000"/>
                </a:solidFill>
                <a:latin typeface="verdana" panose="020B0604030504040204" pitchFamily="34" charset="0"/>
              </a:rPr>
              <a:t>In guiding resource manager for their proper utilization.</a:t>
            </a:r>
          </a:p>
          <a:p>
            <a:r>
              <a:rPr lang="en-IN" dirty="0">
                <a:solidFill>
                  <a:srgbClr val="000000"/>
                </a:solidFill>
                <a:latin typeface="verdana" panose="020B0604030504040204" pitchFamily="34" charset="0"/>
              </a:rPr>
              <a:t>In comparison and making design </a:t>
            </a:r>
            <a:r>
              <a:rPr lang="en-IN" dirty="0" err="1">
                <a:solidFill>
                  <a:srgbClr val="000000"/>
                </a:solidFill>
                <a:latin typeface="verdana" panose="020B0604030504040204" pitchFamily="34" charset="0"/>
              </a:rPr>
              <a:t>tradeoffs</a:t>
            </a:r>
            <a:r>
              <a:rPr lang="en-IN" dirty="0">
                <a:solidFill>
                  <a:srgbClr val="000000"/>
                </a:solidFill>
                <a:latin typeface="verdana" panose="020B0604030504040204" pitchFamily="34" charset="0"/>
              </a:rPr>
              <a:t> between software development and maintenance cost.</a:t>
            </a:r>
          </a:p>
          <a:p>
            <a:r>
              <a:rPr lang="en-IN" dirty="0">
                <a:solidFill>
                  <a:srgbClr val="000000"/>
                </a:solidFill>
                <a:latin typeface="verdana" panose="020B0604030504040204" pitchFamily="34" charset="0"/>
              </a:rPr>
              <a:t>In providing feedback to software managers about the progress and quality during various phases of the software development life cycle.</a:t>
            </a:r>
          </a:p>
          <a:p>
            <a:r>
              <a:rPr lang="en-IN" dirty="0">
                <a:solidFill>
                  <a:srgbClr val="000000"/>
                </a:solidFill>
                <a:latin typeface="verdana" panose="020B0604030504040204" pitchFamily="34" charset="0"/>
              </a:rPr>
              <a:t>In the allocation of testing resources for testing the code.</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39922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8193" y="1166843"/>
            <a:ext cx="9542033" cy="3693319"/>
          </a:xfrm>
          <a:prstGeom prst="rect">
            <a:avLst/>
          </a:prstGeom>
        </p:spPr>
        <p:txBody>
          <a:bodyPr wrap="square">
            <a:spAutoFit/>
          </a:bodyPr>
          <a:lstStyle/>
          <a:p>
            <a:r>
              <a:rPr lang="en-IN" dirty="0">
                <a:solidFill>
                  <a:srgbClr val="610B38"/>
                </a:solidFill>
                <a:latin typeface="erdana"/>
              </a:rPr>
              <a:t>Disadvantage of Software </a:t>
            </a:r>
            <a:r>
              <a:rPr lang="en-IN" dirty="0" smtClean="0">
                <a:solidFill>
                  <a:srgbClr val="610B38"/>
                </a:solidFill>
                <a:latin typeface="erdana"/>
              </a:rPr>
              <a:t>Metrics</a:t>
            </a:r>
          </a:p>
          <a:p>
            <a:endParaRPr lang="en-IN" dirty="0">
              <a:solidFill>
                <a:srgbClr val="610B38"/>
              </a:solidFill>
              <a:latin typeface="erdana"/>
            </a:endParaRPr>
          </a:p>
          <a:p>
            <a:r>
              <a:rPr lang="en-IN" dirty="0">
                <a:solidFill>
                  <a:srgbClr val="000000"/>
                </a:solidFill>
                <a:latin typeface="verdana" panose="020B0604030504040204" pitchFamily="34" charset="0"/>
              </a:rPr>
              <a:t>The application of software metrics is not always easy, and in some cases, it is difficult and costly.</a:t>
            </a:r>
          </a:p>
          <a:p>
            <a:r>
              <a:rPr lang="en-IN" dirty="0">
                <a:solidFill>
                  <a:srgbClr val="000000"/>
                </a:solidFill>
                <a:latin typeface="verdana" panose="020B0604030504040204" pitchFamily="34" charset="0"/>
              </a:rPr>
              <a:t>The verification and justification of software metrics are based on historical/empirical data whose validity is difficult to verify.</a:t>
            </a:r>
          </a:p>
          <a:p>
            <a:r>
              <a:rPr lang="en-IN" dirty="0">
                <a:solidFill>
                  <a:srgbClr val="000000"/>
                </a:solidFill>
                <a:latin typeface="verdana" panose="020B0604030504040204" pitchFamily="34" charset="0"/>
              </a:rPr>
              <a:t>These are useful for managing software products but not for evaluating the performance of the technical staff.</a:t>
            </a:r>
          </a:p>
          <a:p>
            <a:r>
              <a:rPr lang="en-IN" dirty="0">
                <a:solidFill>
                  <a:srgbClr val="000000"/>
                </a:solidFill>
                <a:latin typeface="verdana" panose="020B0604030504040204" pitchFamily="34" charset="0"/>
              </a:rPr>
              <a:t>The definition and derivation of Software metrics are usually based on assuming which are not standardized and may depend upon tools available and working environment.</a:t>
            </a:r>
          </a:p>
          <a:p>
            <a:r>
              <a:rPr lang="en-IN" dirty="0">
                <a:solidFill>
                  <a:srgbClr val="000000"/>
                </a:solidFill>
                <a:latin typeface="verdana" panose="020B0604030504040204" pitchFamily="34" charset="0"/>
              </a:rPr>
              <a:t>Most of the predictive models rely on estimates of certain variables which are often not known precisely.</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25471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9708" y="138670"/>
            <a:ext cx="10380372" cy="6463308"/>
          </a:xfrm>
          <a:prstGeom prst="rect">
            <a:avLst/>
          </a:prstGeom>
        </p:spPr>
        <p:txBody>
          <a:bodyPr wrap="square">
            <a:spAutoFit/>
          </a:bodyPr>
          <a:lstStyle/>
          <a:p>
            <a:r>
              <a:rPr lang="en-IN" dirty="0">
                <a:solidFill>
                  <a:srgbClr val="610B38"/>
                </a:solidFill>
                <a:latin typeface="erdana"/>
              </a:rPr>
              <a:t>Size Oriented Metrics</a:t>
            </a:r>
          </a:p>
          <a:p>
            <a:r>
              <a:rPr lang="en-IN" dirty="0">
                <a:solidFill>
                  <a:srgbClr val="610B38"/>
                </a:solidFill>
                <a:latin typeface="erdana"/>
              </a:rPr>
              <a:t>LOC Metrics</a:t>
            </a:r>
          </a:p>
          <a:p>
            <a:r>
              <a:rPr lang="en-IN" dirty="0">
                <a:solidFill>
                  <a:srgbClr val="000000"/>
                </a:solidFill>
                <a:latin typeface="verdana" panose="020B0604030504040204" pitchFamily="34" charset="0"/>
              </a:rPr>
              <a:t>It is one of the earliest and simpler metrics for calculating the size of the computer program. It is generally used in calculating and comparing the productivity of programmers. These metrics are derived by normalizing the quality and productivity measures by considering the size of the product as a metric.</a:t>
            </a:r>
          </a:p>
          <a:p>
            <a:r>
              <a:rPr lang="en-IN" b="1" dirty="0">
                <a:solidFill>
                  <a:srgbClr val="000000"/>
                </a:solidFill>
                <a:latin typeface="verdana" panose="020B0604030504040204" pitchFamily="34" charset="0"/>
              </a:rPr>
              <a:t>Following are the points regarding LOC measures:</a:t>
            </a:r>
            <a:endParaRPr lang="en-IN" dirty="0">
              <a:solidFill>
                <a:srgbClr val="000000"/>
              </a:solidFill>
              <a:latin typeface="verdana" panose="020B0604030504040204" pitchFamily="34" charset="0"/>
            </a:endParaRPr>
          </a:p>
          <a:p>
            <a:pPr>
              <a:buFont typeface="+mj-lt"/>
              <a:buAutoNum type="arabicPeriod"/>
            </a:pPr>
            <a:r>
              <a:rPr lang="en-IN" dirty="0">
                <a:solidFill>
                  <a:srgbClr val="000000"/>
                </a:solidFill>
                <a:latin typeface="verdana" panose="020B0604030504040204" pitchFamily="34" charset="0"/>
              </a:rPr>
              <a:t>In size-oriented metrics, LOC is considered to be the normalization value.</a:t>
            </a:r>
          </a:p>
          <a:p>
            <a:pPr>
              <a:buFont typeface="+mj-lt"/>
              <a:buAutoNum type="arabicPeriod"/>
            </a:pPr>
            <a:r>
              <a:rPr lang="en-IN" dirty="0">
                <a:solidFill>
                  <a:srgbClr val="000000"/>
                </a:solidFill>
                <a:latin typeface="verdana" panose="020B0604030504040204" pitchFamily="34" charset="0"/>
              </a:rPr>
              <a:t>It is an older method that was developed when FORTRAN and COBOL programming were very popular.</a:t>
            </a:r>
          </a:p>
          <a:p>
            <a:pPr>
              <a:buFont typeface="+mj-lt"/>
              <a:buAutoNum type="arabicPeriod"/>
            </a:pPr>
            <a:r>
              <a:rPr lang="en-IN" dirty="0">
                <a:solidFill>
                  <a:srgbClr val="000000"/>
                </a:solidFill>
                <a:latin typeface="verdana" panose="020B0604030504040204" pitchFamily="34" charset="0"/>
              </a:rPr>
              <a:t>Productivity is defined as KLOC / EFFORT, where effort is measured in person-months.</a:t>
            </a:r>
          </a:p>
          <a:p>
            <a:pPr>
              <a:buFont typeface="+mj-lt"/>
              <a:buAutoNum type="arabicPeriod"/>
            </a:pPr>
            <a:r>
              <a:rPr lang="en-IN" dirty="0">
                <a:solidFill>
                  <a:srgbClr val="000000"/>
                </a:solidFill>
                <a:latin typeface="verdana" panose="020B0604030504040204" pitchFamily="34" charset="0"/>
              </a:rPr>
              <a:t>Size-oriented metrics depend on the programming language used.</a:t>
            </a:r>
          </a:p>
          <a:p>
            <a:pPr>
              <a:buFont typeface="+mj-lt"/>
              <a:buAutoNum type="arabicPeriod"/>
            </a:pPr>
            <a:r>
              <a:rPr lang="en-IN" dirty="0">
                <a:solidFill>
                  <a:srgbClr val="000000"/>
                </a:solidFill>
                <a:latin typeface="verdana" panose="020B0604030504040204" pitchFamily="34" charset="0"/>
              </a:rPr>
              <a:t>As productivity depends on KLOC, so assembly language code will have more productivity.</a:t>
            </a:r>
          </a:p>
          <a:p>
            <a:pPr>
              <a:buFont typeface="+mj-lt"/>
              <a:buAutoNum type="arabicPeriod"/>
            </a:pPr>
            <a:r>
              <a:rPr lang="en-IN" dirty="0">
                <a:solidFill>
                  <a:srgbClr val="000000"/>
                </a:solidFill>
                <a:latin typeface="verdana" panose="020B0604030504040204" pitchFamily="34" charset="0"/>
              </a:rPr>
              <a:t>LOC measure requires a level of detail which may not be practically achievable.</a:t>
            </a:r>
          </a:p>
          <a:p>
            <a:pPr>
              <a:buFont typeface="+mj-lt"/>
              <a:buAutoNum type="arabicPeriod"/>
            </a:pPr>
            <a:r>
              <a:rPr lang="en-IN" dirty="0">
                <a:solidFill>
                  <a:srgbClr val="000000"/>
                </a:solidFill>
                <a:latin typeface="verdana" panose="020B0604030504040204" pitchFamily="34" charset="0"/>
              </a:rPr>
              <a:t>The more expressive is the programming language, the lower is the productivity.</a:t>
            </a:r>
          </a:p>
          <a:p>
            <a:pPr>
              <a:buFont typeface="+mj-lt"/>
              <a:buAutoNum type="arabicPeriod"/>
            </a:pPr>
            <a:r>
              <a:rPr lang="en-IN" dirty="0">
                <a:solidFill>
                  <a:srgbClr val="000000"/>
                </a:solidFill>
                <a:latin typeface="verdana" panose="020B0604030504040204" pitchFamily="34" charset="0"/>
              </a:rPr>
              <a:t>LOC method of measurement does not apply to projects that deal with visual (GUI-based) programming. As already explained, Graphical User Interfaces (GUIs) use forms basically. LOC metric is not applicable here.</a:t>
            </a:r>
          </a:p>
          <a:p>
            <a:pPr>
              <a:buFont typeface="+mj-lt"/>
              <a:buAutoNum type="arabicPeriod"/>
            </a:pPr>
            <a:r>
              <a:rPr lang="en-IN" dirty="0">
                <a:solidFill>
                  <a:srgbClr val="000000"/>
                </a:solidFill>
                <a:latin typeface="verdana" panose="020B0604030504040204" pitchFamily="34" charset="0"/>
              </a:rPr>
              <a:t>It requires that all organizations must use the same method for counting LOC. This is so because some organizations use only executable statements, some useful comments, and some do not. Thus, the standard needs to be established.</a:t>
            </a:r>
          </a:p>
          <a:p>
            <a:pPr>
              <a:buFont typeface="+mj-lt"/>
              <a:buAutoNum type="arabicPeriod"/>
            </a:pPr>
            <a:r>
              <a:rPr lang="en-IN" dirty="0">
                <a:solidFill>
                  <a:srgbClr val="000000"/>
                </a:solidFill>
                <a:latin typeface="verdana" panose="020B0604030504040204" pitchFamily="34" charset="0"/>
              </a:rPr>
              <a:t>These metrics are not universally accepted.</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38622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335846"/>
            <a:ext cx="8761927" cy="5355312"/>
          </a:xfrm>
          <a:prstGeom prst="rect">
            <a:avLst/>
          </a:prstGeom>
        </p:spPr>
        <p:txBody>
          <a:bodyPr wrap="square">
            <a:spAutoFit/>
          </a:bodyPr>
          <a:lstStyle/>
          <a:p>
            <a:r>
              <a:rPr lang="en-IN" b="1" dirty="0">
                <a:solidFill>
                  <a:srgbClr val="000000"/>
                </a:solidFill>
                <a:latin typeface="verdana" panose="020B0604030504040204" pitchFamily="34" charset="0"/>
              </a:rPr>
              <a:t>Based on the LOC/KLOC count of software, many other metrics can be computed:</a:t>
            </a:r>
            <a:endParaRPr lang="en-IN" dirty="0">
              <a:solidFill>
                <a:srgbClr val="000000"/>
              </a:solidFill>
              <a:latin typeface="verdana" panose="020B0604030504040204" pitchFamily="34" charset="0"/>
            </a:endParaRPr>
          </a:p>
          <a:p>
            <a:pPr>
              <a:buFont typeface="+mj-lt"/>
              <a:buAutoNum type="arabicPeriod"/>
            </a:pPr>
            <a:r>
              <a:rPr lang="en-IN" dirty="0">
                <a:solidFill>
                  <a:srgbClr val="000000"/>
                </a:solidFill>
                <a:latin typeface="verdana" panose="020B0604030504040204" pitchFamily="34" charset="0"/>
              </a:rPr>
              <a:t>Errors/KLOC.</a:t>
            </a:r>
          </a:p>
          <a:p>
            <a:pPr>
              <a:buFont typeface="+mj-lt"/>
              <a:buAutoNum type="arabicPeriod"/>
            </a:pPr>
            <a:r>
              <a:rPr lang="en-IN" dirty="0">
                <a:solidFill>
                  <a:srgbClr val="000000"/>
                </a:solidFill>
                <a:latin typeface="verdana" panose="020B0604030504040204" pitchFamily="34" charset="0"/>
              </a:rPr>
              <a:t>$/ KLOC.</a:t>
            </a:r>
          </a:p>
          <a:p>
            <a:pPr>
              <a:buFont typeface="+mj-lt"/>
              <a:buAutoNum type="arabicPeriod"/>
            </a:pPr>
            <a:r>
              <a:rPr lang="en-IN" dirty="0">
                <a:solidFill>
                  <a:srgbClr val="000000"/>
                </a:solidFill>
                <a:latin typeface="verdana" panose="020B0604030504040204" pitchFamily="34" charset="0"/>
              </a:rPr>
              <a:t>Defects/KLOC.</a:t>
            </a:r>
          </a:p>
          <a:p>
            <a:pPr>
              <a:buFont typeface="+mj-lt"/>
              <a:buAutoNum type="arabicPeriod"/>
            </a:pPr>
            <a:r>
              <a:rPr lang="en-IN" dirty="0">
                <a:solidFill>
                  <a:srgbClr val="000000"/>
                </a:solidFill>
                <a:latin typeface="verdana" panose="020B0604030504040204" pitchFamily="34" charset="0"/>
              </a:rPr>
              <a:t>Pages of documentation/KLOC.</a:t>
            </a:r>
          </a:p>
          <a:p>
            <a:pPr>
              <a:buFont typeface="+mj-lt"/>
              <a:buAutoNum type="arabicPeriod"/>
            </a:pPr>
            <a:r>
              <a:rPr lang="en-IN" dirty="0">
                <a:solidFill>
                  <a:srgbClr val="000000"/>
                </a:solidFill>
                <a:latin typeface="verdana" panose="020B0604030504040204" pitchFamily="34" charset="0"/>
              </a:rPr>
              <a:t>Errors/PM.</a:t>
            </a:r>
          </a:p>
          <a:p>
            <a:pPr>
              <a:buFont typeface="+mj-lt"/>
              <a:buAutoNum type="arabicPeriod"/>
            </a:pPr>
            <a:r>
              <a:rPr lang="en-IN" dirty="0">
                <a:solidFill>
                  <a:srgbClr val="000000"/>
                </a:solidFill>
                <a:latin typeface="verdana" panose="020B0604030504040204" pitchFamily="34" charset="0"/>
              </a:rPr>
              <a:t>Productivity = KLOC/PM (effort is measured in person-months).</a:t>
            </a:r>
          </a:p>
          <a:p>
            <a:pPr>
              <a:buFont typeface="+mj-lt"/>
              <a:buAutoNum type="arabicPeriod"/>
            </a:pPr>
            <a:r>
              <a:rPr lang="en-IN" dirty="0">
                <a:solidFill>
                  <a:srgbClr val="000000"/>
                </a:solidFill>
                <a:latin typeface="verdana" panose="020B0604030504040204" pitchFamily="34" charset="0"/>
              </a:rPr>
              <a:t>$/ Page of documentation.</a:t>
            </a:r>
          </a:p>
          <a:p>
            <a:r>
              <a:rPr lang="en-IN" dirty="0">
                <a:solidFill>
                  <a:srgbClr val="610B38"/>
                </a:solidFill>
                <a:latin typeface="erdana"/>
              </a:rPr>
              <a:t>Advantages of LOC</a:t>
            </a:r>
          </a:p>
          <a:p>
            <a:pPr>
              <a:buFont typeface="+mj-lt"/>
              <a:buAutoNum type="arabicPeriod"/>
            </a:pPr>
            <a:r>
              <a:rPr lang="en-IN" dirty="0">
                <a:solidFill>
                  <a:srgbClr val="000000"/>
                </a:solidFill>
                <a:latin typeface="verdana" panose="020B0604030504040204" pitchFamily="34" charset="0"/>
              </a:rPr>
              <a:t>Simple to measure</a:t>
            </a:r>
          </a:p>
          <a:p>
            <a:r>
              <a:rPr lang="en-IN" dirty="0">
                <a:solidFill>
                  <a:srgbClr val="610B38"/>
                </a:solidFill>
                <a:latin typeface="erdana"/>
              </a:rPr>
              <a:t>Disadvantage of LOC</a:t>
            </a:r>
          </a:p>
          <a:p>
            <a:pPr>
              <a:buFont typeface="+mj-lt"/>
              <a:buAutoNum type="arabicPeriod"/>
            </a:pPr>
            <a:r>
              <a:rPr lang="en-IN" dirty="0">
                <a:solidFill>
                  <a:srgbClr val="000000"/>
                </a:solidFill>
                <a:latin typeface="verdana" panose="020B0604030504040204" pitchFamily="34" charset="0"/>
              </a:rPr>
              <a:t>It is defined on the code. For example, it cannot measure the size of the specification.</a:t>
            </a:r>
          </a:p>
          <a:p>
            <a:pPr>
              <a:buFont typeface="+mj-lt"/>
              <a:buAutoNum type="arabicPeriod"/>
            </a:pPr>
            <a:r>
              <a:rPr lang="en-IN" dirty="0">
                <a:solidFill>
                  <a:srgbClr val="000000"/>
                </a:solidFill>
                <a:latin typeface="verdana" panose="020B0604030504040204" pitchFamily="34" charset="0"/>
              </a:rPr>
              <a:t>It characterizes only one specific view of size, namely length, it takes no account of functionality or complexity</a:t>
            </a:r>
          </a:p>
          <a:p>
            <a:pPr>
              <a:buFont typeface="+mj-lt"/>
              <a:buAutoNum type="arabicPeriod"/>
            </a:pPr>
            <a:r>
              <a:rPr lang="en-IN" dirty="0">
                <a:solidFill>
                  <a:srgbClr val="000000"/>
                </a:solidFill>
                <a:latin typeface="verdana" panose="020B0604030504040204" pitchFamily="34" charset="0"/>
              </a:rPr>
              <a:t>Bad software design may cause an excessive line of code</a:t>
            </a:r>
          </a:p>
          <a:p>
            <a:pPr>
              <a:buFont typeface="+mj-lt"/>
              <a:buAutoNum type="arabicPeriod"/>
            </a:pPr>
            <a:r>
              <a:rPr lang="en-IN" dirty="0">
                <a:solidFill>
                  <a:srgbClr val="000000"/>
                </a:solidFill>
                <a:latin typeface="verdana" panose="020B0604030504040204" pitchFamily="34" charset="0"/>
              </a:rPr>
              <a:t>It is language dependent</a:t>
            </a:r>
          </a:p>
          <a:p>
            <a:pPr>
              <a:buFont typeface="+mj-lt"/>
              <a:buAutoNum type="arabicPeriod"/>
            </a:pPr>
            <a:r>
              <a:rPr lang="en-IN" dirty="0">
                <a:solidFill>
                  <a:srgbClr val="000000"/>
                </a:solidFill>
                <a:latin typeface="verdana" panose="020B0604030504040204" pitchFamily="34" charset="0"/>
              </a:rPr>
              <a:t>Users cannot easily understand it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66670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3903" y="339220"/>
            <a:ext cx="9032383" cy="4524315"/>
          </a:xfrm>
          <a:prstGeom prst="rect">
            <a:avLst/>
          </a:prstGeom>
        </p:spPr>
        <p:txBody>
          <a:bodyPr wrap="square">
            <a:spAutoFit/>
          </a:bodyPr>
          <a:lstStyle/>
          <a:p>
            <a:r>
              <a:rPr lang="en-IN" dirty="0">
                <a:solidFill>
                  <a:srgbClr val="610B38"/>
                </a:solidFill>
                <a:latin typeface="erdana"/>
              </a:rPr>
              <a:t>Halstead's Software Metrics</a:t>
            </a:r>
          </a:p>
          <a:p>
            <a:r>
              <a:rPr lang="en-IN" dirty="0">
                <a:solidFill>
                  <a:srgbClr val="000000"/>
                </a:solidFill>
                <a:latin typeface="verdana" panose="020B0604030504040204" pitchFamily="34" charset="0"/>
              </a:rPr>
              <a:t>According to Halstead's "A computer program is an implementation of an algorithm considered to be a collection of tokens which can be classified as either operators or operand."</a:t>
            </a:r>
          </a:p>
          <a:p>
            <a:r>
              <a:rPr lang="en-IN" dirty="0">
                <a:solidFill>
                  <a:srgbClr val="610B38"/>
                </a:solidFill>
                <a:latin typeface="erdana"/>
              </a:rPr>
              <a:t>Token Count</a:t>
            </a:r>
          </a:p>
          <a:p>
            <a:r>
              <a:rPr lang="en-IN" dirty="0">
                <a:solidFill>
                  <a:srgbClr val="000000"/>
                </a:solidFill>
                <a:latin typeface="verdana" panose="020B0604030504040204" pitchFamily="34" charset="0"/>
              </a:rPr>
              <a:t>In these metrics, a computer program is considered to be a collection of tokens, which may be classified as either operators or operands. All software science metrics can be defined in terms of these basic symbols. These symbols are called as a token.</a:t>
            </a:r>
          </a:p>
          <a:p>
            <a:r>
              <a:rPr lang="en-IN" dirty="0">
                <a:solidFill>
                  <a:srgbClr val="000000"/>
                </a:solidFill>
                <a:latin typeface="verdana" panose="020B0604030504040204" pitchFamily="34" charset="0"/>
              </a:rPr>
              <a:t>The basic measures are</a:t>
            </a:r>
          </a:p>
          <a:p>
            <a:r>
              <a:rPr lang="en-IN" dirty="0">
                <a:solidFill>
                  <a:srgbClr val="000000"/>
                </a:solidFill>
                <a:latin typeface="verdana" panose="020B0604030504040204" pitchFamily="34" charset="0"/>
              </a:rPr>
              <a:t>n1 = count of unique operators.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n2 = count of unique operands.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N1 = count of total occurrences of operators.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N2 = count of total occurrence of operands.</a:t>
            </a:r>
          </a:p>
          <a:p>
            <a:r>
              <a:rPr lang="en-IN" dirty="0">
                <a:solidFill>
                  <a:srgbClr val="000000"/>
                </a:solidFill>
                <a:latin typeface="verdana" panose="020B0604030504040204" pitchFamily="34" charset="0"/>
              </a:rPr>
              <a:t>In terms of the total tokens used, the size of the program can be expressed as N = N1 + N2.</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99020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2840" y="270456"/>
            <a:ext cx="10217239" cy="4524315"/>
          </a:xfrm>
          <a:prstGeom prst="rect">
            <a:avLst/>
          </a:prstGeom>
        </p:spPr>
        <p:txBody>
          <a:bodyPr wrap="square">
            <a:spAutoFit/>
          </a:bodyPr>
          <a:lstStyle/>
          <a:p>
            <a:r>
              <a:rPr lang="en-IN" dirty="0">
                <a:solidFill>
                  <a:srgbClr val="610B38"/>
                </a:solidFill>
                <a:latin typeface="erdana"/>
              </a:rPr>
              <a:t>Halstead metrics are:</a:t>
            </a:r>
          </a:p>
          <a:p>
            <a:r>
              <a:rPr lang="en-IN" b="1" dirty="0">
                <a:solidFill>
                  <a:srgbClr val="000000"/>
                </a:solidFill>
                <a:latin typeface="verdana" panose="020B0604030504040204" pitchFamily="34" charset="0"/>
              </a:rPr>
              <a:t>Program Volume (V)</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The unit of measurement of volume is the standard unit for size "bits." It is the actual size of a program if a uniform binary encoding for the vocabulary is used.</a:t>
            </a:r>
          </a:p>
          <a:p>
            <a:r>
              <a:rPr lang="en-IN" dirty="0">
                <a:solidFill>
                  <a:srgbClr val="000000"/>
                </a:solidFill>
                <a:latin typeface="verdana" panose="020B0604030504040204" pitchFamily="34" charset="0"/>
              </a:rPr>
              <a:t>        V=N*log</a:t>
            </a:r>
            <a:r>
              <a:rPr lang="en-IN" baseline="-25000" dirty="0">
                <a:solidFill>
                  <a:srgbClr val="000000"/>
                </a:solidFill>
                <a:latin typeface="verdana" panose="020B0604030504040204" pitchFamily="34" charset="0"/>
              </a:rPr>
              <a:t>2</a:t>
            </a:r>
            <a:r>
              <a:rPr lang="en-IN" dirty="0">
                <a:solidFill>
                  <a:srgbClr val="000000"/>
                </a:solidFill>
                <a:latin typeface="verdana" panose="020B0604030504040204" pitchFamily="34" charset="0"/>
              </a:rPr>
              <a:t>n</a:t>
            </a:r>
          </a:p>
          <a:p>
            <a:r>
              <a:rPr lang="en-IN" b="1" dirty="0">
                <a:solidFill>
                  <a:srgbClr val="000000"/>
                </a:solidFill>
                <a:latin typeface="verdana" panose="020B0604030504040204" pitchFamily="34" charset="0"/>
              </a:rPr>
              <a:t>Program Level (L)</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The value of L ranges between zero and one, with L=1 representing a program written at the highest possible level (i.e., with minimum size).</a:t>
            </a:r>
          </a:p>
          <a:p>
            <a:r>
              <a:rPr lang="en-IN" dirty="0">
                <a:solidFill>
                  <a:srgbClr val="000000"/>
                </a:solidFill>
                <a:latin typeface="verdana" panose="020B0604030504040204" pitchFamily="34" charset="0"/>
              </a:rPr>
              <a:t>        L=V*/V</a:t>
            </a:r>
          </a:p>
          <a:p>
            <a:r>
              <a:rPr lang="en-IN" b="1" dirty="0">
                <a:solidFill>
                  <a:srgbClr val="000000"/>
                </a:solidFill>
                <a:latin typeface="verdana" panose="020B0604030504040204" pitchFamily="34" charset="0"/>
              </a:rPr>
              <a:t>Program Difficulty</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The difficulty level or error-proneness (D) of the program is proportional to the number of the unique operator in the program.</a:t>
            </a:r>
          </a:p>
          <a:p>
            <a:r>
              <a:rPr lang="en-IN" dirty="0">
                <a:solidFill>
                  <a:srgbClr val="000000"/>
                </a:solidFill>
                <a:latin typeface="verdana" panose="020B0604030504040204" pitchFamily="34" charset="0"/>
              </a:rPr>
              <a:t>        D= (n1/2) * (N2/n2)</a:t>
            </a:r>
          </a:p>
          <a:p>
            <a:r>
              <a:rPr lang="en-IN" b="1" dirty="0">
                <a:solidFill>
                  <a:srgbClr val="000000"/>
                </a:solidFill>
                <a:latin typeface="verdana" panose="020B0604030504040204" pitchFamily="34" charset="0"/>
              </a:rPr>
              <a:t>Programming Effort (E)</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The unit of measurement of E is elementary mental discriminations.</a:t>
            </a:r>
          </a:p>
          <a:p>
            <a:r>
              <a:rPr lang="en-IN" dirty="0">
                <a:solidFill>
                  <a:srgbClr val="000000"/>
                </a:solidFill>
                <a:latin typeface="verdana" panose="020B0604030504040204" pitchFamily="34" charset="0"/>
              </a:rPr>
              <a:t>        </a:t>
            </a:r>
            <a:r>
              <a:rPr lang="en-IN" dirty="0" smtClean="0">
                <a:solidFill>
                  <a:srgbClr val="000000"/>
                </a:solidFill>
                <a:latin typeface="verdana" panose="020B0604030504040204" pitchFamily="34" charset="0"/>
              </a:rPr>
              <a:t>E=V/L=D*V</a:t>
            </a:r>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8577253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269" y="448380"/>
            <a:ext cx="8053589" cy="5909310"/>
          </a:xfrm>
          <a:prstGeom prst="rect">
            <a:avLst/>
          </a:prstGeom>
        </p:spPr>
        <p:txBody>
          <a:bodyPr wrap="square">
            <a:spAutoFit/>
          </a:bodyPr>
          <a:lstStyle/>
          <a:p>
            <a:r>
              <a:rPr lang="en-IN" b="1" dirty="0">
                <a:solidFill>
                  <a:srgbClr val="000000"/>
                </a:solidFill>
                <a:latin typeface="verdana" panose="020B0604030504040204" pitchFamily="34" charset="0"/>
              </a:rPr>
              <a:t>Potential Minimum Volume</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The potential minimum volume V* is defined as the volume of the most short program in which a problem can be coded.</a:t>
            </a:r>
          </a:p>
          <a:p>
            <a:r>
              <a:rPr lang="en-IN" dirty="0">
                <a:solidFill>
                  <a:srgbClr val="000000"/>
                </a:solidFill>
                <a:latin typeface="verdana" panose="020B0604030504040204" pitchFamily="34" charset="0"/>
              </a:rPr>
              <a:t>        V* = (2 + n2*) * log</a:t>
            </a:r>
            <a:r>
              <a:rPr lang="en-IN" baseline="-25000" dirty="0">
                <a:solidFill>
                  <a:srgbClr val="000000"/>
                </a:solidFill>
                <a:latin typeface="verdana" panose="020B0604030504040204" pitchFamily="34" charset="0"/>
              </a:rPr>
              <a:t>2</a:t>
            </a:r>
            <a:r>
              <a:rPr lang="en-IN" dirty="0">
                <a:solidFill>
                  <a:srgbClr val="000000"/>
                </a:solidFill>
                <a:latin typeface="verdana" panose="020B0604030504040204" pitchFamily="34" charset="0"/>
              </a:rPr>
              <a:t> (2 + n2*)</a:t>
            </a:r>
          </a:p>
          <a:p>
            <a:r>
              <a:rPr lang="en-IN" dirty="0">
                <a:solidFill>
                  <a:srgbClr val="000000"/>
                </a:solidFill>
                <a:latin typeface="verdana" panose="020B0604030504040204" pitchFamily="34" charset="0"/>
              </a:rPr>
              <a:t>Here, n2* is the count of unique input and output parameters</a:t>
            </a:r>
          </a:p>
          <a:p>
            <a:r>
              <a:rPr lang="en-IN" b="1" dirty="0">
                <a:solidFill>
                  <a:srgbClr val="000000"/>
                </a:solidFill>
                <a:latin typeface="verdana" panose="020B0604030504040204" pitchFamily="34" charset="0"/>
              </a:rPr>
              <a:t>Size of Vocabulary (n)</a:t>
            </a:r>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The size of the vocabulary of a program, which consists of the number of unique tokens used to build a program, is defined as:</a:t>
            </a:r>
          </a:p>
          <a:p>
            <a:r>
              <a:rPr lang="en-IN" dirty="0">
                <a:solidFill>
                  <a:srgbClr val="000000"/>
                </a:solidFill>
                <a:latin typeface="verdana" panose="020B0604030504040204" pitchFamily="34" charset="0"/>
              </a:rPr>
              <a:t>        n=n1+n2</a:t>
            </a:r>
          </a:p>
          <a:p>
            <a:r>
              <a:rPr lang="en-IN" dirty="0">
                <a:solidFill>
                  <a:srgbClr val="000000"/>
                </a:solidFill>
                <a:latin typeface="verdana" panose="020B0604030504040204" pitchFamily="34" charset="0"/>
              </a:rPr>
              <a:t>where</a:t>
            </a:r>
          </a:p>
          <a:p>
            <a:r>
              <a:rPr lang="en-IN" dirty="0">
                <a:solidFill>
                  <a:srgbClr val="000000"/>
                </a:solidFill>
                <a:latin typeface="verdana" panose="020B0604030504040204" pitchFamily="34" charset="0"/>
              </a:rPr>
              <a:t>n=vocabulary of a program</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n1=number of unique operators</a:t>
            </a:r>
            <a:br>
              <a:rPr lang="en-IN" dirty="0">
                <a:solidFill>
                  <a:srgbClr val="000000"/>
                </a:solidFill>
                <a:latin typeface="verdana" panose="020B0604030504040204" pitchFamily="34" charset="0"/>
              </a:rPr>
            </a:br>
            <a:r>
              <a:rPr lang="en-IN" dirty="0">
                <a:solidFill>
                  <a:srgbClr val="000000"/>
                </a:solidFill>
                <a:latin typeface="verdana" panose="020B0604030504040204" pitchFamily="34" charset="0"/>
              </a:rPr>
              <a:t>n2=number of unique operands</a:t>
            </a:r>
          </a:p>
          <a:p>
            <a:r>
              <a:rPr lang="en-IN" b="1" dirty="0">
                <a:solidFill>
                  <a:srgbClr val="000000"/>
                </a:solidFill>
                <a:latin typeface="verdana" panose="020B0604030504040204" pitchFamily="34" charset="0"/>
              </a:rPr>
              <a:t>Language Level</a:t>
            </a:r>
            <a:r>
              <a:rPr lang="en-IN" dirty="0">
                <a:solidFill>
                  <a:srgbClr val="000000"/>
                </a:solidFill>
                <a:latin typeface="verdana" panose="020B0604030504040204" pitchFamily="34" charset="0"/>
              </a:rPr>
              <a:t> - Shows the algorithm implementation program language level. The same algorithm demands additional effort if it is written in a low-level program language. For example, it is easier to program in Pascal than in Assembler.</a:t>
            </a:r>
          </a:p>
          <a:p>
            <a:r>
              <a:rPr lang="en-IN" dirty="0">
                <a:solidFill>
                  <a:srgbClr val="000000"/>
                </a:solidFill>
                <a:latin typeface="verdana" panose="020B0604030504040204" pitchFamily="34" charset="0"/>
              </a:rPr>
              <a:t>        L' = V / D / D</a:t>
            </a:r>
            <a:r>
              <a:rPr lang="en-IN" dirty="0"/>
              <a:t/>
            </a:r>
            <a:br>
              <a:rPr lang="en-IN" dirty="0"/>
            </a:br>
            <a:r>
              <a:rPr lang="en-IN" dirty="0">
                <a:solidFill>
                  <a:srgbClr val="000000"/>
                </a:solidFill>
                <a:latin typeface="verdana" panose="020B0604030504040204" pitchFamily="34" charset="0"/>
              </a:rPr>
              <a:t>lambda = L * V* = L</a:t>
            </a:r>
            <a:r>
              <a:rPr lang="en-IN" baseline="30000" dirty="0">
                <a:solidFill>
                  <a:srgbClr val="000000"/>
                </a:solidFill>
                <a:latin typeface="verdana" panose="020B0604030504040204" pitchFamily="34" charset="0"/>
              </a:rPr>
              <a:t>2</a:t>
            </a:r>
            <a:r>
              <a:rPr lang="en-IN" dirty="0">
                <a:solidFill>
                  <a:srgbClr val="000000"/>
                </a:solidFill>
                <a:latin typeface="verdana" panose="020B0604030504040204" pitchFamily="34" charset="0"/>
              </a:rPr>
              <a:t> * V</a:t>
            </a:r>
          </a:p>
          <a:p>
            <a:r>
              <a:rPr lang="en-IN" dirty="0"/>
              <a:t/>
            </a:r>
            <a:br>
              <a:rPr lang="en-IN" dirty="0"/>
            </a:br>
            <a:endParaRPr lang="en-IN" dirty="0"/>
          </a:p>
        </p:txBody>
      </p:sp>
    </p:spTree>
    <p:extLst>
      <p:ext uri="{BB962C8B-B14F-4D97-AF65-F5344CB8AC3E}">
        <p14:creationId xmlns:p14="http://schemas.microsoft.com/office/powerpoint/2010/main" val="39307310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19" y="249275"/>
            <a:ext cx="9006625" cy="3416320"/>
          </a:xfrm>
          <a:prstGeom prst="rect">
            <a:avLst/>
          </a:prstGeom>
        </p:spPr>
        <p:txBody>
          <a:bodyPr wrap="square">
            <a:spAutoFit/>
          </a:bodyPr>
          <a:lstStyle/>
          <a:p>
            <a:r>
              <a:rPr lang="en-IN" b="1" dirty="0">
                <a:solidFill>
                  <a:srgbClr val="222222"/>
                </a:solidFill>
                <a:latin typeface="Source Sans Pro"/>
              </a:rPr>
              <a:t>Software Testing Metrics</a:t>
            </a:r>
          </a:p>
          <a:p>
            <a:r>
              <a:rPr lang="en-IN" b="1" dirty="0">
                <a:solidFill>
                  <a:srgbClr val="222222"/>
                </a:solidFill>
                <a:latin typeface="Source Sans Pro"/>
              </a:rPr>
              <a:t>Software Testing Metrics</a:t>
            </a:r>
            <a:r>
              <a:rPr lang="en-IN" dirty="0">
                <a:solidFill>
                  <a:srgbClr val="222222"/>
                </a:solidFill>
                <a:latin typeface="Source Sans Pro"/>
              </a:rPr>
              <a:t> are the quantitative measures used to estimate the progress, quality, productivity and health of the software testing process. The goal of software testing metrics is to improve the efficiency and effectiveness in the software testing process and to help make better decisions for further testing process by providing reliable data about the testing process.</a:t>
            </a:r>
          </a:p>
          <a:p>
            <a:r>
              <a:rPr lang="en-IN" dirty="0">
                <a:solidFill>
                  <a:srgbClr val="222222"/>
                </a:solidFill>
                <a:latin typeface="Source Sans Pro"/>
              </a:rPr>
              <a:t>A Metric defines in quantitative terms the degree to which a system, system component, or process possesses a given attribute. The ideal example to understand metrics would be a weekly mileage of a car compared to its ideal mileage recommended by the manufacturer.</a:t>
            </a:r>
          </a:p>
          <a:p>
            <a:r>
              <a:rPr lang="en-IN" dirty="0"/>
              <a:t/>
            </a:r>
            <a:br>
              <a:rPr lang="en-IN" dirty="0"/>
            </a:br>
            <a:endParaRPr lang="en-IN" dirty="0"/>
          </a:p>
        </p:txBody>
      </p:sp>
      <p:pic>
        <p:nvPicPr>
          <p:cNvPr id="1026" name="Picture 2" descr="https://www.guru99.com/images/6-2015/052615_0637_SoftwareT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148" y="3399869"/>
            <a:ext cx="4570971" cy="333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79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7380" y="751344"/>
            <a:ext cx="9795510" cy="3693319"/>
          </a:xfrm>
          <a:prstGeom prst="rect">
            <a:avLst/>
          </a:prstGeom>
        </p:spPr>
        <p:txBody>
          <a:bodyPr wrap="square">
            <a:spAutoFit/>
          </a:bodyPr>
          <a:lstStyle/>
          <a:p>
            <a:r>
              <a:rPr lang="en-IN" b="1" i="0" dirty="0" smtClean="0">
                <a:solidFill>
                  <a:srgbClr val="000000"/>
                </a:solidFill>
                <a:effectLst/>
                <a:latin typeface="Tahoma" panose="020B0604030504040204" pitchFamily="34" charset="0"/>
              </a:rPr>
              <a:t>Architectural views</a:t>
            </a:r>
          </a:p>
          <a:p>
            <a:r>
              <a:rPr lang="en-IN" b="0" i="0" dirty="0" smtClean="0">
                <a:solidFill>
                  <a:srgbClr val="000000"/>
                </a:solidFill>
                <a:effectLst/>
                <a:latin typeface="Tahoma" panose="020B0604030504040204" pitchFamily="34" charset="0"/>
              </a:rPr>
              <a:t>Each architectural model only shows one view or perspective of the system. 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p>
          <a:p>
            <a:r>
              <a:rPr lang="en-IN" b="1" i="0" dirty="0" smtClean="0">
                <a:solidFill>
                  <a:srgbClr val="000000"/>
                </a:solidFill>
                <a:effectLst/>
                <a:latin typeface="Tahoma" panose="020B0604030504040204" pitchFamily="34" charset="0"/>
              </a:rPr>
              <a:t>4+1 view</a:t>
            </a:r>
            <a:r>
              <a:rPr lang="en-IN" b="0" i="0" dirty="0" smtClean="0">
                <a:solidFill>
                  <a:srgbClr val="000000"/>
                </a:solidFill>
                <a:effectLst/>
                <a:latin typeface="Tahoma" panose="020B0604030504040204" pitchFamily="34" charset="0"/>
              </a:rPr>
              <a:t> model of software architecture:</a:t>
            </a:r>
          </a:p>
          <a:p>
            <a:pPr>
              <a:buFont typeface="Arial" panose="020B0604020202020204" pitchFamily="34" charset="0"/>
              <a:buChar char="•"/>
            </a:pPr>
            <a:r>
              <a:rPr lang="en-IN" b="0" i="0" dirty="0" smtClean="0">
                <a:solidFill>
                  <a:srgbClr val="000000"/>
                </a:solidFill>
                <a:effectLst/>
                <a:latin typeface="Tahoma" panose="020B0604030504040204" pitchFamily="34" charset="0"/>
              </a:rPr>
              <a:t>A </a:t>
            </a:r>
            <a:r>
              <a:rPr lang="en-IN" b="1" i="0" dirty="0" smtClean="0">
                <a:solidFill>
                  <a:srgbClr val="000000"/>
                </a:solidFill>
                <a:effectLst/>
                <a:latin typeface="Tahoma" panose="020B0604030504040204" pitchFamily="34" charset="0"/>
              </a:rPr>
              <a:t>logical</a:t>
            </a:r>
            <a:r>
              <a:rPr lang="en-IN" b="0" i="0" dirty="0" smtClean="0">
                <a:solidFill>
                  <a:srgbClr val="000000"/>
                </a:solidFill>
                <a:effectLst/>
                <a:latin typeface="Tahoma" panose="020B0604030504040204" pitchFamily="34" charset="0"/>
              </a:rPr>
              <a:t> view, which shows the key abstractions in the system as objects or object classes.</a:t>
            </a:r>
          </a:p>
          <a:p>
            <a:pPr>
              <a:buFont typeface="Arial" panose="020B0604020202020204" pitchFamily="34" charset="0"/>
              <a:buChar char="•"/>
            </a:pPr>
            <a:r>
              <a:rPr lang="en-IN" b="0" i="0" dirty="0" smtClean="0">
                <a:solidFill>
                  <a:srgbClr val="000000"/>
                </a:solidFill>
                <a:effectLst/>
                <a:latin typeface="Tahoma" panose="020B0604030504040204" pitchFamily="34" charset="0"/>
              </a:rPr>
              <a:t>A </a:t>
            </a:r>
            <a:r>
              <a:rPr lang="en-IN" b="1" i="0" dirty="0" smtClean="0">
                <a:solidFill>
                  <a:srgbClr val="000000"/>
                </a:solidFill>
                <a:effectLst/>
                <a:latin typeface="Tahoma" panose="020B0604030504040204" pitchFamily="34" charset="0"/>
              </a:rPr>
              <a:t>process</a:t>
            </a:r>
            <a:r>
              <a:rPr lang="en-IN" b="0" i="0" dirty="0" smtClean="0">
                <a:solidFill>
                  <a:srgbClr val="000000"/>
                </a:solidFill>
                <a:effectLst/>
                <a:latin typeface="Tahoma" panose="020B0604030504040204" pitchFamily="34" charset="0"/>
              </a:rPr>
              <a:t> view, which shows how, at run-time, the system is composed of interacting processes.</a:t>
            </a:r>
          </a:p>
          <a:p>
            <a:pPr>
              <a:buFont typeface="Arial" panose="020B0604020202020204" pitchFamily="34" charset="0"/>
              <a:buChar char="•"/>
            </a:pPr>
            <a:r>
              <a:rPr lang="en-IN" b="0" i="0" dirty="0" smtClean="0">
                <a:solidFill>
                  <a:srgbClr val="000000"/>
                </a:solidFill>
                <a:effectLst/>
                <a:latin typeface="Tahoma" panose="020B0604030504040204" pitchFamily="34" charset="0"/>
              </a:rPr>
              <a:t>A </a:t>
            </a:r>
            <a:r>
              <a:rPr lang="en-IN" b="1" i="0" dirty="0" smtClean="0">
                <a:solidFill>
                  <a:srgbClr val="000000"/>
                </a:solidFill>
                <a:effectLst/>
                <a:latin typeface="Tahoma" panose="020B0604030504040204" pitchFamily="34" charset="0"/>
              </a:rPr>
              <a:t>development</a:t>
            </a:r>
            <a:r>
              <a:rPr lang="en-IN" b="0" i="0" dirty="0" smtClean="0">
                <a:solidFill>
                  <a:srgbClr val="000000"/>
                </a:solidFill>
                <a:effectLst/>
                <a:latin typeface="Tahoma" panose="020B0604030504040204" pitchFamily="34" charset="0"/>
              </a:rPr>
              <a:t> view, which shows how the software is decomposed for development.</a:t>
            </a:r>
          </a:p>
          <a:p>
            <a:pPr>
              <a:buFont typeface="Arial" panose="020B0604020202020204" pitchFamily="34" charset="0"/>
              <a:buChar char="•"/>
            </a:pPr>
            <a:r>
              <a:rPr lang="en-IN" b="0" i="0" dirty="0" smtClean="0">
                <a:solidFill>
                  <a:srgbClr val="000000"/>
                </a:solidFill>
                <a:effectLst/>
                <a:latin typeface="Tahoma" panose="020B0604030504040204" pitchFamily="34" charset="0"/>
              </a:rPr>
              <a:t>A </a:t>
            </a:r>
            <a:r>
              <a:rPr lang="en-IN" b="1" i="0" dirty="0" smtClean="0">
                <a:solidFill>
                  <a:srgbClr val="000000"/>
                </a:solidFill>
                <a:effectLst/>
                <a:latin typeface="Tahoma" panose="020B0604030504040204" pitchFamily="34" charset="0"/>
              </a:rPr>
              <a:t>physical</a:t>
            </a:r>
            <a:r>
              <a:rPr lang="en-IN" b="0" i="0" dirty="0" smtClean="0">
                <a:solidFill>
                  <a:srgbClr val="000000"/>
                </a:solidFill>
                <a:effectLst/>
                <a:latin typeface="Tahoma" panose="020B0604030504040204" pitchFamily="34" charset="0"/>
              </a:rPr>
              <a:t> view, which shows the system hardware and how software components are distributed across the processors in the system.</a:t>
            </a:r>
          </a:p>
          <a:p>
            <a:pPr>
              <a:buFont typeface="Arial" panose="020B0604020202020204" pitchFamily="34" charset="0"/>
              <a:buChar char="•"/>
            </a:pPr>
            <a:r>
              <a:rPr lang="en-IN" b="0" i="0" dirty="0" smtClean="0">
                <a:solidFill>
                  <a:srgbClr val="000000"/>
                </a:solidFill>
                <a:effectLst/>
                <a:latin typeface="Tahoma" panose="020B0604030504040204" pitchFamily="34" charset="0"/>
              </a:rPr>
              <a:t>Related using </a:t>
            </a:r>
            <a:r>
              <a:rPr lang="en-IN" b="1" i="0" dirty="0" smtClean="0">
                <a:solidFill>
                  <a:srgbClr val="000000"/>
                </a:solidFill>
                <a:effectLst/>
                <a:latin typeface="Tahoma" panose="020B0604030504040204" pitchFamily="34" charset="0"/>
              </a:rPr>
              <a:t>use cases</a:t>
            </a:r>
            <a:r>
              <a:rPr lang="en-IN" b="0" i="0" dirty="0" smtClean="0">
                <a:solidFill>
                  <a:srgbClr val="000000"/>
                </a:solidFill>
                <a:effectLst/>
                <a:latin typeface="Tahoma" panose="020B0604030504040204" pitchFamily="34" charset="0"/>
              </a:rPr>
              <a:t> or scenarios (+1).</a:t>
            </a:r>
            <a:endParaRPr lang="en-IN" b="0" i="0" dirty="0">
              <a:solidFill>
                <a:srgbClr val="000000"/>
              </a:solidFill>
              <a:effectLst/>
              <a:latin typeface="Tahoma" panose="020B0604030504040204" pitchFamily="34" charset="0"/>
            </a:endParaRPr>
          </a:p>
        </p:txBody>
      </p:sp>
    </p:spTree>
    <p:extLst>
      <p:ext uri="{BB962C8B-B14F-4D97-AF65-F5344CB8AC3E}">
        <p14:creationId xmlns:p14="http://schemas.microsoft.com/office/powerpoint/2010/main" val="24450974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7950558" cy="3970318"/>
          </a:xfrm>
          <a:prstGeom prst="rect">
            <a:avLst/>
          </a:prstGeom>
        </p:spPr>
        <p:txBody>
          <a:bodyPr wrap="square">
            <a:spAutoFit/>
          </a:bodyPr>
          <a:lstStyle/>
          <a:p>
            <a:r>
              <a:rPr lang="en-IN" b="1" dirty="0">
                <a:solidFill>
                  <a:srgbClr val="252A2D"/>
                </a:solidFill>
                <a:latin typeface="Helvetica Neue"/>
              </a:rPr>
              <a:t>What are the maintenance metrics?</a:t>
            </a:r>
          </a:p>
          <a:p>
            <a:r>
              <a:rPr lang="en-IN" dirty="0">
                <a:solidFill>
                  <a:srgbClr val="252A2D"/>
                </a:solidFill>
                <a:latin typeface="Roboto"/>
              </a:rPr>
              <a:t>There are two categories of maintenance key performance indicators which include the leading and lagging indicators. The leading indicators signal future events and the lagging indicators follow the past events. </a:t>
            </a:r>
          </a:p>
          <a:p>
            <a:r>
              <a:rPr lang="en-IN" dirty="0">
                <a:solidFill>
                  <a:srgbClr val="252A2D"/>
                </a:solidFill>
                <a:latin typeface="Roboto"/>
              </a:rPr>
              <a:t>The leading indicator comprises from metrics like the Estimated </a:t>
            </a:r>
            <a:r>
              <a:rPr lang="en-IN" dirty="0" err="1">
                <a:solidFill>
                  <a:srgbClr val="252A2D"/>
                </a:solidFill>
                <a:latin typeface="Roboto"/>
              </a:rPr>
              <a:t>vs</a:t>
            </a:r>
            <a:r>
              <a:rPr lang="en-IN" dirty="0">
                <a:solidFill>
                  <a:srgbClr val="252A2D"/>
                </a:solidFill>
                <a:latin typeface="Roboto"/>
              </a:rPr>
              <a:t> actual performance and PM Compliance, while the lagging </a:t>
            </a:r>
            <a:r>
              <a:rPr lang="en-IN" dirty="0" err="1">
                <a:solidFill>
                  <a:srgbClr val="252A2D"/>
                </a:solidFill>
                <a:latin typeface="Roboto"/>
              </a:rPr>
              <a:t>indicatorare</a:t>
            </a:r>
            <a:r>
              <a:rPr lang="en-IN" dirty="0">
                <a:solidFill>
                  <a:srgbClr val="252A2D"/>
                </a:solidFill>
                <a:latin typeface="Roboto"/>
              </a:rPr>
              <a:t> reflected in maintenance metrics like the </a:t>
            </a:r>
            <a:r>
              <a:rPr lang="en-IN" u="sng" dirty="0">
                <a:solidFill>
                  <a:srgbClr val="0087A9"/>
                </a:solidFill>
                <a:latin typeface="Roboto"/>
              </a:rPr>
              <a:t>Mean Time To Repair (MTTR)</a:t>
            </a:r>
            <a:r>
              <a:rPr lang="en-IN" dirty="0">
                <a:solidFill>
                  <a:srgbClr val="252A2D"/>
                </a:solidFill>
                <a:latin typeface="Roboto"/>
              </a:rPr>
              <a:t> , Overall Equipment Effectiveness OEE and Mean time between failure (MTBF). </a:t>
            </a:r>
          </a:p>
          <a:p>
            <a:r>
              <a:rPr lang="en-IN" dirty="0">
                <a:solidFill>
                  <a:srgbClr val="252A2D"/>
                </a:solidFill>
                <a:latin typeface="Roboto"/>
              </a:rPr>
              <a:t>Using these maintenance metrics and turning the data into actionable information, organizations can acquire both qualitative and quantitative insights. </a:t>
            </a:r>
          </a:p>
          <a:p>
            <a:r>
              <a:rPr lang="en-IN" dirty="0">
                <a:solidFill>
                  <a:srgbClr val="252A2D"/>
                </a:solidFill>
                <a:latin typeface="Roboto"/>
              </a:rPr>
              <a:t>And there is no better way to spot opportunities for improvement.</a:t>
            </a:r>
          </a:p>
          <a:p>
            <a:r>
              <a:rPr lang="en-IN" dirty="0">
                <a:solidFill>
                  <a:srgbClr val="252A2D"/>
                </a:solidFill>
                <a:latin typeface="Roboto"/>
              </a:rPr>
              <a:t>Here are some important maintenance metrics you should track if you want to improve and optimize your maintenance operations.</a:t>
            </a:r>
            <a:endParaRPr lang="en-IN" b="0" i="0" dirty="0">
              <a:solidFill>
                <a:srgbClr val="252A2D"/>
              </a:solidFill>
              <a:effectLst/>
              <a:latin typeface="Roboto"/>
            </a:endParaRPr>
          </a:p>
        </p:txBody>
      </p:sp>
    </p:spTree>
    <p:extLst>
      <p:ext uri="{BB962C8B-B14F-4D97-AF65-F5344CB8AC3E}">
        <p14:creationId xmlns:p14="http://schemas.microsoft.com/office/powerpoint/2010/main" val="2219991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0873" y="377445"/>
            <a:ext cx="8697532" cy="5078313"/>
          </a:xfrm>
          <a:prstGeom prst="rect">
            <a:avLst/>
          </a:prstGeom>
        </p:spPr>
        <p:txBody>
          <a:bodyPr wrap="square">
            <a:spAutoFit/>
          </a:bodyPr>
          <a:lstStyle/>
          <a:p>
            <a:r>
              <a:rPr lang="en-IN" b="1" dirty="0">
                <a:solidFill>
                  <a:srgbClr val="252A2D"/>
                </a:solidFill>
                <a:latin typeface="Roboto"/>
              </a:rPr>
              <a:t>1. Planned maintenance percentage (PPC)</a:t>
            </a:r>
            <a:endParaRPr lang="en-IN" dirty="0">
              <a:solidFill>
                <a:srgbClr val="252A2D"/>
              </a:solidFill>
              <a:latin typeface="Roboto"/>
            </a:endParaRPr>
          </a:p>
          <a:p>
            <a:r>
              <a:rPr lang="en-IN" dirty="0">
                <a:solidFill>
                  <a:srgbClr val="252A2D"/>
                </a:solidFill>
                <a:latin typeface="Roboto"/>
              </a:rPr>
              <a:t>This metrics represents the percentage of time spent on planned maintenance activities against the unplanned. </a:t>
            </a:r>
          </a:p>
          <a:p>
            <a:r>
              <a:rPr lang="en-IN" dirty="0">
                <a:solidFill>
                  <a:srgbClr val="252A2D"/>
                </a:solidFill>
                <a:latin typeface="Roboto"/>
              </a:rPr>
              <a:t>In simpler terms, this metric tells you how much maintenance work  done on a particular asset was a part of your  </a:t>
            </a:r>
            <a:r>
              <a:rPr lang="en-IN" u="sng" dirty="0">
                <a:solidFill>
                  <a:srgbClr val="0087A9"/>
                </a:solidFill>
                <a:latin typeface="Roboto"/>
                <a:hlinkClick r:id="rId2"/>
              </a:rPr>
              <a:t>preventive maintenance plan</a:t>
            </a:r>
            <a:r>
              <a:rPr lang="en-IN" dirty="0">
                <a:solidFill>
                  <a:srgbClr val="252A2D"/>
                </a:solidFill>
                <a:latin typeface="Roboto"/>
              </a:rPr>
              <a:t> versus how much time you’ve spent repairing it because it unexpectedly broke down.</a:t>
            </a:r>
          </a:p>
          <a:p>
            <a:r>
              <a:rPr lang="en-IN" dirty="0">
                <a:solidFill>
                  <a:srgbClr val="252A2D"/>
                </a:solidFill>
                <a:latin typeface="Roboto"/>
              </a:rPr>
              <a:t>In a great system, 90% of the maintenance should be planned. </a:t>
            </a:r>
          </a:p>
          <a:p>
            <a:r>
              <a:rPr lang="en-IN" dirty="0">
                <a:solidFill>
                  <a:srgbClr val="252A2D"/>
                </a:solidFill>
                <a:latin typeface="Roboto"/>
              </a:rPr>
              <a:t>The calculation is as follows:</a:t>
            </a:r>
          </a:p>
          <a:p>
            <a:r>
              <a:rPr lang="en-IN" i="1" dirty="0">
                <a:solidFill>
                  <a:srgbClr val="252A2D"/>
                </a:solidFill>
                <a:latin typeface="Roboto"/>
              </a:rPr>
              <a:t>PPC= (scheduled maintenance time/total maintenance hours) x 100</a:t>
            </a:r>
            <a:endParaRPr lang="en-IN" dirty="0">
              <a:solidFill>
                <a:srgbClr val="252A2D"/>
              </a:solidFill>
              <a:latin typeface="Roboto"/>
            </a:endParaRPr>
          </a:p>
          <a:p>
            <a:r>
              <a:rPr lang="en-IN" b="1" dirty="0">
                <a:solidFill>
                  <a:srgbClr val="252A2D"/>
                </a:solidFill>
                <a:latin typeface="Roboto"/>
              </a:rPr>
              <a:t>2. Overall Equipment Effectiveness (OEE)</a:t>
            </a:r>
            <a:r>
              <a:rPr lang="en-IN" dirty="0">
                <a:solidFill>
                  <a:srgbClr val="252A2D"/>
                </a:solidFill>
                <a:latin typeface="Roboto"/>
              </a:rPr>
              <a:t/>
            </a:r>
            <a:br>
              <a:rPr lang="en-IN" dirty="0">
                <a:solidFill>
                  <a:srgbClr val="252A2D"/>
                </a:solidFill>
                <a:latin typeface="Roboto"/>
              </a:rPr>
            </a:br>
            <a:r>
              <a:rPr lang="en-IN" dirty="0">
                <a:solidFill>
                  <a:srgbClr val="252A2D"/>
                </a:solidFill>
                <a:latin typeface="Roboto"/>
              </a:rPr>
              <a:t>OEE is the measure of the productivity of a piece of equipment. It gives informed data on how effective organization’s maintenance processes is running based on factors like equipment quality, performance, and availability. </a:t>
            </a:r>
          </a:p>
          <a:p>
            <a:r>
              <a:rPr lang="en-IN" dirty="0">
                <a:solidFill>
                  <a:srgbClr val="252A2D"/>
                </a:solidFill>
                <a:latin typeface="Roboto"/>
              </a:rPr>
              <a:t>A 100% OEE means that your system is producing no defects, as fast as possible, and with no stops in the production.</a:t>
            </a:r>
          </a:p>
          <a:p>
            <a:r>
              <a:rPr lang="en-IN" dirty="0">
                <a:solidFill>
                  <a:srgbClr val="252A2D"/>
                </a:solidFill>
                <a:latin typeface="Roboto"/>
              </a:rPr>
              <a:t>understanding OEE and the  </a:t>
            </a:r>
            <a:r>
              <a:rPr lang="en-IN" u="sng" dirty="0">
                <a:solidFill>
                  <a:srgbClr val="0087A9"/>
                </a:solidFill>
                <a:latin typeface="Roboto"/>
                <a:hlinkClick r:id="rId3"/>
              </a:rPr>
              <a:t>underlying losses</a:t>
            </a:r>
            <a:r>
              <a:rPr lang="en-IN" dirty="0">
                <a:solidFill>
                  <a:srgbClr val="252A2D"/>
                </a:solidFill>
                <a:latin typeface="Roboto"/>
              </a:rPr>
              <a:t> , organizations can gain significant insights into how to improve their manufacturing processes. Using this metric, you can identify what has a negative impact on your production, so you can eliminate it.</a:t>
            </a:r>
            <a:endParaRPr lang="en-IN" b="0" i="0" dirty="0">
              <a:solidFill>
                <a:srgbClr val="252A2D"/>
              </a:solidFill>
              <a:effectLst/>
              <a:latin typeface="Roboto"/>
            </a:endParaRPr>
          </a:p>
        </p:txBody>
      </p:sp>
    </p:spTree>
    <p:extLst>
      <p:ext uri="{BB962C8B-B14F-4D97-AF65-F5344CB8AC3E}">
        <p14:creationId xmlns:p14="http://schemas.microsoft.com/office/powerpoint/2010/main" val="11076958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8907" y="293629"/>
            <a:ext cx="8684654" cy="6186309"/>
          </a:xfrm>
          <a:prstGeom prst="rect">
            <a:avLst/>
          </a:prstGeom>
        </p:spPr>
        <p:txBody>
          <a:bodyPr wrap="square">
            <a:spAutoFit/>
          </a:bodyPr>
          <a:lstStyle/>
          <a:p>
            <a:r>
              <a:rPr lang="en-IN" b="1" dirty="0">
                <a:solidFill>
                  <a:srgbClr val="252A2D"/>
                </a:solidFill>
                <a:latin typeface="Roboto"/>
              </a:rPr>
              <a:t>3. Mean time to repair (MTTR)</a:t>
            </a:r>
            <a:endParaRPr lang="en-IN" dirty="0">
              <a:solidFill>
                <a:srgbClr val="252A2D"/>
              </a:solidFill>
              <a:latin typeface="Roboto"/>
            </a:endParaRPr>
          </a:p>
          <a:p>
            <a:r>
              <a:rPr lang="en-IN" dirty="0">
                <a:solidFill>
                  <a:srgbClr val="252A2D"/>
                </a:solidFill>
                <a:latin typeface="Roboto"/>
              </a:rPr>
              <a:t>MTTR is the measure of the </a:t>
            </a:r>
            <a:r>
              <a:rPr lang="en-IN" b="1" dirty="0">
                <a:solidFill>
                  <a:srgbClr val="252A2D"/>
                </a:solidFill>
                <a:latin typeface="Roboto"/>
              </a:rPr>
              <a:t>repairable items maintainability</a:t>
            </a:r>
            <a:r>
              <a:rPr lang="en-IN" dirty="0">
                <a:solidFill>
                  <a:srgbClr val="252A2D"/>
                </a:solidFill>
                <a:latin typeface="Roboto"/>
              </a:rPr>
              <a:t>. </a:t>
            </a:r>
          </a:p>
          <a:p>
            <a:r>
              <a:rPr lang="en-IN" dirty="0">
                <a:solidFill>
                  <a:srgbClr val="252A2D"/>
                </a:solidFill>
                <a:latin typeface="Roboto"/>
              </a:rPr>
              <a:t>The MTTR clock starts ticking when the repairs start and it goes on until operations are restored. This includes </a:t>
            </a:r>
            <a:r>
              <a:rPr lang="en-IN" b="1" dirty="0">
                <a:solidFill>
                  <a:srgbClr val="252A2D"/>
                </a:solidFill>
                <a:latin typeface="Roboto"/>
              </a:rPr>
              <a:t>repair time, testing period, and return to the normal operating condition</a:t>
            </a:r>
            <a:r>
              <a:rPr lang="en-IN" dirty="0">
                <a:solidFill>
                  <a:srgbClr val="252A2D"/>
                </a:solidFill>
                <a:latin typeface="Roboto"/>
              </a:rPr>
              <a:t>.</a:t>
            </a:r>
          </a:p>
          <a:p>
            <a:r>
              <a:rPr lang="en-IN" dirty="0">
                <a:solidFill>
                  <a:srgbClr val="252A2D"/>
                </a:solidFill>
                <a:latin typeface="Roboto"/>
              </a:rPr>
              <a:t>The goal of every organizations is to reduce MTTR as much as possible. This is especially important for critical assets as ever additional hour you need to restore an asset to a working condition amount to huge losses for your firm.</a:t>
            </a:r>
          </a:p>
          <a:p>
            <a:r>
              <a:rPr lang="en-IN" dirty="0">
                <a:solidFill>
                  <a:srgbClr val="252A2D"/>
                </a:solidFill>
                <a:latin typeface="Roboto"/>
              </a:rPr>
              <a:t>To calculate MTTR, you divide the downtime period by the total number of downtimes:</a:t>
            </a:r>
          </a:p>
          <a:p>
            <a:r>
              <a:rPr lang="en-IN" i="1" dirty="0">
                <a:solidFill>
                  <a:srgbClr val="252A2D"/>
                </a:solidFill>
                <a:latin typeface="Roboto"/>
              </a:rPr>
              <a:t>MTTR= (SUM of downtime periods/ total number of repairs)</a:t>
            </a:r>
            <a:endParaRPr lang="en-IN" dirty="0">
              <a:solidFill>
                <a:srgbClr val="252A2D"/>
              </a:solidFill>
              <a:latin typeface="Roboto"/>
            </a:endParaRPr>
          </a:p>
          <a:p>
            <a:r>
              <a:rPr lang="en-IN" b="1" dirty="0">
                <a:solidFill>
                  <a:srgbClr val="252A2D"/>
                </a:solidFill>
                <a:latin typeface="Roboto"/>
              </a:rPr>
              <a:t>4. Mean time between failure (MTBF)</a:t>
            </a:r>
            <a:endParaRPr lang="en-IN" dirty="0">
              <a:solidFill>
                <a:srgbClr val="252A2D"/>
              </a:solidFill>
              <a:latin typeface="Roboto"/>
            </a:endParaRPr>
          </a:p>
          <a:p>
            <a:r>
              <a:rPr lang="en-IN" dirty="0">
                <a:solidFill>
                  <a:srgbClr val="252A2D"/>
                </a:solidFill>
                <a:latin typeface="Roboto"/>
              </a:rPr>
              <a:t>MTBF is the measure of the predicted time between one breakdown to the next during normal operation. </a:t>
            </a:r>
          </a:p>
          <a:p>
            <a:r>
              <a:rPr lang="en-IN" dirty="0">
                <a:solidFill>
                  <a:srgbClr val="252A2D"/>
                </a:solidFill>
                <a:latin typeface="Roboto"/>
              </a:rPr>
              <a:t>In essence, MTBF tells you the expected lifetime for a specific piece of equipment. Higher MTBF means that the part (or product) you bought will work longer before it experiences failure.</a:t>
            </a:r>
          </a:p>
          <a:p>
            <a:r>
              <a:rPr lang="en-IN" dirty="0">
                <a:solidFill>
                  <a:srgbClr val="252A2D"/>
                </a:solidFill>
                <a:latin typeface="Roboto"/>
              </a:rPr>
              <a:t>If you know how long a specific part/equipment will last, it gets much easier to predict and prepare for a failure or schedule some preventive work.</a:t>
            </a:r>
          </a:p>
          <a:p>
            <a:r>
              <a:rPr lang="en-IN" dirty="0">
                <a:solidFill>
                  <a:srgbClr val="252A2D"/>
                </a:solidFill>
                <a:latin typeface="Roboto"/>
              </a:rPr>
              <a:t>To calculate the MTBF, you divide the total operational time by the number of failures:</a:t>
            </a:r>
          </a:p>
          <a:p>
            <a:r>
              <a:rPr lang="en-IN" i="1" dirty="0">
                <a:solidFill>
                  <a:srgbClr val="252A2D"/>
                </a:solidFill>
                <a:latin typeface="Roboto"/>
              </a:rPr>
              <a:t>MTBF= (SUM of operational time/total number of failures)</a:t>
            </a:r>
            <a:endParaRPr lang="en-IN" b="0" i="0" dirty="0">
              <a:solidFill>
                <a:srgbClr val="252A2D"/>
              </a:solidFill>
              <a:effectLst/>
              <a:latin typeface="Roboto"/>
            </a:endParaRPr>
          </a:p>
        </p:txBody>
      </p:sp>
    </p:spTree>
    <p:extLst>
      <p:ext uri="{BB962C8B-B14F-4D97-AF65-F5344CB8AC3E}">
        <p14:creationId xmlns:p14="http://schemas.microsoft.com/office/powerpoint/2010/main" val="1230582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6783" y="351687"/>
            <a:ext cx="9144000" cy="5909310"/>
          </a:xfrm>
          <a:prstGeom prst="rect">
            <a:avLst/>
          </a:prstGeom>
        </p:spPr>
        <p:txBody>
          <a:bodyPr wrap="square">
            <a:spAutoFit/>
          </a:bodyPr>
          <a:lstStyle/>
          <a:p>
            <a:r>
              <a:rPr lang="en-IN" b="1" dirty="0">
                <a:solidFill>
                  <a:srgbClr val="252A2D"/>
                </a:solidFill>
                <a:latin typeface="Roboto"/>
              </a:rPr>
              <a:t>5. Preventive maintenance compliance (PMC)</a:t>
            </a:r>
            <a:endParaRPr lang="en-IN" dirty="0">
              <a:solidFill>
                <a:srgbClr val="252A2D"/>
              </a:solidFill>
              <a:latin typeface="Roboto"/>
            </a:endParaRPr>
          </a:p>
          <a:p>
            <a:r>
              <a:rPr lang="en-IN" dirty="0">
                <a:solidFill>
                  <a:srgbClr val="252A2D"/>
                </a:solidFill>
                <a:latin typeface="Roboto"/>
              </a:rPr>
              <a:t>PM compliance is defined as the percentage of the preventive work scheduled and completed in a set time.  </a:t>
            </a:r>
          </a:p>
          <a:p>
            <a:r>
              <a:rPr lang="en-IN" dirty="0">
                <a:solidFill>
                  <a:srgbClr val="252A2D"/>
                </a:solidFill>
                <a:latin typeface="Roboto"/>
              </a:rPr>
              <a:t>For example, you might have 60 Work Orders (that are a part of the PM plan) scheduled but 51 completed at the end of the month.</a:t>
            </a:r>
          </a:p>
          <a:p>
            <a:r>
              <a:rPr lang="en-IN" dirty="0">
                <a:solidFill>
                  <a:srgbClr val="252A2D"/>
                </a:solidFill>
                <a:latin typeface="Roboto"/>
              </a:rPr>
              <a:t>In this case:</a:t>
            </a:r>
          </a:p>
          <a:p>
            <a:r>
              <a:rPr lang="en-IN" i="1" dirty="0">
                <a:solidFill>
                  <a:srgbClr val="252A2D"/>
                </a:solidFill>
                <a:latin typeface="Roboto"/>
              </a:rPr>
              <a:t>PMC= (51/60) x 100 = 85%</a:t>
            </a:r>
            <a:endParaRPr lang="en-IN" dirty="0">
              <a:solidFill>
                <a:srgbClr val="252A2D"/>
              </a:solidFill>
              <a:latin typeface="Roboto"/>
            </a:endParaRPr>
          </a:p>
          <a:p>
            <a:r>
              <a:rPr lang="en-IN" dirty="0">
                <a:solidFill>
                  <a:srgbClr val="252A2D"/>
                </a:solidFill>
                <a:latin typeface="Roboto"/>
              </a:rPr>
              <a:t>This tells you that 85% of all preventive WO’s have been covered for selected month.</a:t>
            </a:r>
          </a:p>
          <a:p>
            <a:r>
              <a:rPr lang="en-IN" dirty="0">
                <a:solidFill>
                  <a:srgbClr val="252A2D"/>
                </a:solidFill>
                <a:latin typeface="Roboto"/>
              </a:rPr>
              <a:t>The disadvantage of this metric is that it doesn’t tell you if the WO’s have been completed on time. </a:t>
            </a:r>
          </a:p>
          <a:p>
            <a:r>
              <a:rPr lang="en-IN" dirty="0">
                <a:solidFill>
                  <a:srgbClr val="252A2D"/>
                </a:solidFill>
                <a:latin typeface="Roboto"/>
              </a:rPr>
              <a:t>That is why you need to invest some additional effort and also track if the Work Orders are actually being finished on time. </a:t>
            </a:r>
          </a:p>
          <a:p>
            <a:r>
              <a:rPr lang="en-IN" dirty="0">
                <a:solidFill>
                  <a:srgbClr val="252A2D"/>
                </a:solidFill>
                <a:latin typeface="Roboto"/>
              </a:rPr>
              <a:t>By fat the best way to do that is to use a CMMS as it allows you to quickly create, assign, and track all of your WO’s from one place.</a:t>
            </a:r>
          </a:p>
          <a:p>
            <a:r>
              <a:rPr lang="en-IN" dirty="0">
                <a:solidFill>
                  <a:srgbClr val="252A2D"/>
                </a:solidFill>
                <a:latin typeface="Roboto"/>
              </a:rPr>
              <a:t> </a:t>
            </a:r>
          </a:p>
          <a:p>
            <a:r>
              <a:rPr lang="en-IN" b="1" dirty="0">
                <a:solidFill>
                  <a:srgbClr val="252A2D"/>
                </a:solidFill>
                <a:latin typeface="Helvetica Neue"/>
              </a:rPr>
              <a:t>Conclusion</a:t>
            </a:r>
          </a:p>
          <a:p>
            <a:r>
              <a:rPr lang="en-IN" dirty="0">
                <a:solidFill>
                  <a:srgbClr val="252A2D"/>
                </a:solidFill>
                <a:latin typeface="Roboto"/>
              </a:rPr>
              <a:t>The best way to track if your actions have a positive impact on your maintenance operations is to accurately track metrics that can show you if you are going in the right direction.</a:t>
            </a:r>
          </a:p>
          <a:p>
            <a:r>
              <a:rPr lang="en-IN" dirty="0">
                <a:solidFill>
                  <a:srgbClr val="252A2D"/>
                </a:solidFill>
                <a:latin typeface="Roboto"/>
              </a:rPr>
              <a:t>Improvements based on your “feeling” can never be as good as relying on hard data.</a:t>
            </a:r>
          </a:p>
          <a:p>
            <a:r>
              <a:rPr lang="en-IN" dirty="0">
                <a:solidFill>
                  <a:srgbClr val="252A2D"/>
                </a:solidFill>
                <a:latin typeface="Roboto"/>
              </a:rPr>
              <a:t> </a:t>
            </a:r>
            <a:endParaRPr lang="en-IN" b="0" i="0" dirty="0">
              <a:solidFill>
                <a:srgbClr val="252A2D"/>
              </a:solidFill>
              <a:effectLst/>
              <a:latin typeface="Roboto"/>
            </a:endParaRPr>
          </a:p>
        </p:txBody>
      </p:sp>
    </p:spTree>
    <p:extLst>
      <p:ext uri="{BB962C8B-B14F-4D97-AF65-F5344CB8AC3E}">
        <p14:creationId xmlns:p14="http://schemas.microsoft.com/office/powerpoint/2010/main" val="1191241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741" y="399245"/>
            <a:ext cx="8474298" cy="3139321"/>
          </a:xfrm>
          <a:prstGeom prst="rect">
            <a:avLst/>
          </a:prstGeom>
        </p:spPr>
        <p:txBody>
          <a:bodyPr wrap="square">
            <a:spAutoFit/>
          </a:bodyPr>
          <a:lstStyle/>
          <a:p>
            <a:pPr fontAlgn="base"/>
            <a:r>
              <a:rPr lang="en-IN" b="1" dirty="0">
                <a:latin typeface="var(--font-din)"/>
              </a:rPr>
              <a:t>Software Measurement:</a:t>
            </a:r>
            <a:r>
              <a:rPr lang="en-IN" dirty="0">
                <a:latin typeface="var(--font-din)"/>
              </a:rPr>
              <a:t> A measurement is an manifestation of the size, quantity, amount or dimension of a particular attributes of a product or process. Software measurement is a titrate impute of a characteristic of a software product or the software process. It is an authority within software engineering. Software measurement process is defined and governed by ISO Standard.</a:t>
            </a:r>
          </a:p>
          <a:p>
            <a:pPr fontAlgn="base"/>
            <a:r>
              <a:rPr lang="en-IN" b="1" dirty="0">
                <a:latin typeface="var(--font-din)"/>
              </a:rPr>
              <a:t>Need of Software Measurement:</a:t>
            </a:r>
            <a:r>
              <a:rPr lang="en-IN" dirty="0">
                <a:latin typeface="var(--font-din)"/>
              </a:rPr>
              <a:t/>
            </a:r>
            <a:br>
              <a:rPr lang="en-IN" dirty="0">
                <a:latin typeface="var(--font-din)"/>
              </a:rPr>
            </a:br>
            <a:r>
              <a:rPr lang="en-IN" dirty="0">
                <a:latin typeface="var(--font-din)"/>
              </a:rPr>
              <a:t>Software is measured to:</a:t>
            </a:r>
          </a:p>
          <a:p>
            <a:pPr fontAlgn="base">
              <a:buFont typeface="+mj-lt"/>
              <a:buAutoNum type="arabicPeriod"/>
            </a:pPr>
            <a:r>
              <a:rPr lang="en-IN" dirty="0">
                <a:latin typeface="var(--font-din)"/>
              </a:rPr>
              <a:t>Create the quality of the current product or process.</a:t>
            </a:r>
          </a:p>
          <a:p>
            <a:pPr fontAlgn="base">
              <a:buFont typeface="+mj-lt"/>
              <a:buAutoNum type="arabicPeriod"/>
            </a:pPr>
            <a:r>
              <a:rPr lang="en-IN" dirty="0">
                <a:latin typeface="var(--font-din)"/>
              </a:rPr>
              <a:t>Anticipate future qualities of the product or process.</a:t>
            </a:r>
          </a:p>
          <a:p>
            <a:pPr fontAlgn="base">
              <a:buFont typeface="+mj-lt"/>
              <a:buAutoNum type="arabicPeriod"/>
            </a:pPr>
            <a:r>
              <a:rPr lang="en-IN" dirty="0">
                <a:latin typeface="var(--font-din)"/>
              </a:rPr>
              <a:t>Enhance the quality of a product or process.</a:t>
            </a:r>
          </a:p>
          <a:p>
            <a:pPr fontAlgn="base">
              <a:buFont typeface="+mj-lt"/>
              <a:buAutoNum type="arabicPeriod"/>
            </a:pPr>
            <a:r>
              <a:rPr lang="en-IN" dirty="0">
                <a:latin typeface="var(--font-din)"/>
              </a:rPr>
              <a:t>Regulate the state of the project in relation to budget and schedule.</a:t>
            </a:r>
            <a:endParaRPr lang="en-IN" b="0" i="0" dirty="0">
              <a:effectLst/>
              <a:latin typeface="var(--font-din)"/>
            </a:endParaRPr>
          </a:p>
        </p:txBody>
      </p:sp>
      <p:sp>
        <p:nvSpPr>
          <p:cNvPr id="3" name="Rectangle 2"/>
          <p:cNvSpPr/>
          <p:nvPr/>
        </p:nvSpPr>
        <p:spPr>
          <a:xfrm>
            <a:off x="2240924" y="3747752"/>
            <a:ext cx="7006107" cy="2308324"/>
          </a:xfrm>
          <a:prstGeom prst="rect">
            <a:avLst/>
          </a:prstGeom>
        </p:spPr>
        <p:txBody>
          <a:bodyPr wrap="square">
            <a:spAutoFit/>
          </a:bodyPr>
          <a:lstStyle/>
          <a:p>
            <a:pPr fontAlgn="base"/>
            <a:r>
              <a:rPr lang="en-IN" b="1" dirty="0">
                <a:latin typeface="var(--font-din)"/>
              </a:rPr>
              <a:t>Classification of Software Measurement:</a:t>
            </a:r>
            <a:r>
              <a:rPr lang="en-IN" dirty="0">
                <a:latin typeface="var(--font-din)"/>
              </a:rPr>
              <a:t/>
            </a:r>
            <a:br>
              <a:rPr lang="en-IN" dirty="0">
                <a:latin typeface="var(--font-din)"/>
              </a:rPr>
            </a:br>
            <a:r>
              <a:rPr lang="en-IN" dirty="0">
                <a:latin typeface="var(--font-din)"/>
              </a:rPr>
              <a:t>There are 2 types of software measurement:</a:t>
            </a:r>
          </a:p>
          <a:p>
            <a:pPr fontAlgn="base">
              <a:buFont typeface="+mj-lt"/>
              <a:buAutoNum type="arabicPeriod"/>
            </a:pPr>
            <a:r>
              <a:rPr lang="en-IN" b="1" dirty="0">
                <a:latin typeface="var(--font-din)"/>
              </a:rPr>
              <a:t>Direct Measurement:</a:t>
            </a:r>
            <a:r>
              <a:rPr lang="en-IN" dirty="0">
                <a:latin typeface="var(--font-din)"/>
              </a:rPr>
              <a:t/>
            </a:r>
            <a:br>
              <a:rPr lang="en-IN" dirty="0">
                <a:latin typeface="var(--font-din)"/>
              </a:rPr>
            </a:br>
            <a:r>
              <a:rPr lang="en-IN" dirty="0">
                <a:latin typeface="var(--font-din)"/>
              </a:rPr>
              <a:t>In direct measurement the product, process or thing is measured directly using standard scale.</a:t>
            </a:r>
          </a:p>
          <a:p>
            <a:pPr fontAlgn="base">
              <a:buFont typeface="+mj-lt"/>
              <a:buAutoNum type="arabicPeriod"/>
            </a:pPr>
            <a:r>
              <a:rPr lang="en-IN" b="1" dirty="0">
                <a:latin typeface="var(--font-din)"/>
              </a:rPr>
              <a:t>Indirect Measurement:</a:t>
            </a:r>
            <a:r>
              <a:rPr lang="en-IN" dirty="0">
                <a:latin typeface="var(--font-din)"/>
              </a:rPr>
              <a:t/>
            </a:r>
            <a:br>
              <a:rPr lang="en-IN" dirty="0">
                <a:latin typeface="var(--font-din)"/>
              </a:rPr>
            </a:br>
            <a:r>
              <a:rPr lang="en-IN" dirty="0">
                <a:latin typeface="var(--font-din)"/>
              </a:rPr>
              <a:t>In indirect measurement the quantity or quality to be measured is measured using related parameter i.e. by use of reference.</a:t>
            </a:r>
            <a:endParaRPr lang="en-IN" b="0" i="0" dirty="0">
              <a:effectLst/>
              <a:latin typeface="var(--font-din)"/>
            </a:endParaRPr>
          </a:p>
        </p:txBody>
      </p:sp>
    </p:spTree>
    <p:extLst>
      <p:ext uri="{BB962C8B-B14F-4D97-AF65-F5344CB8AC3E}">
        <p14:creationId xmlns:p14="http://schemas.microsoft.com/office/powerpoint/2010/main" val="3084602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5014" y="335846"/>
            <a:ext cx="9285668" cy="5078313"/>
          </a:xfrm>
          <a:prstGeom prst="rect">
            <a:avLst/>
          </a:prstGeom>
        </p:spPr>
        <p:txBody>
          <a:bodyPr wrap="square">
            <a:spAutoFit/>
          </a:bodyPr>
          <a:lstStyle/>
          <a:p>
            <a:pPr fontAlgn="base"/>
            <a:r>
              <a:rPr lang="en-IN" dirty="0">
                <a:latin typeface="var(--font-sofia)"/>
              </a:rPr>
              <a:t>Measuring Software Quality using Quality Metrics</a:t>
            </a:r>
          </a:p>
          <a:p>
            <a:pPr fontAlgn="base"/>
            <a:r>
              <a:rPr lang="en-IN" dirty="0" smtClean="0">
                <a:latin typeface="var(--font-din)"/>
              </a:rPr>
              <a:t>In</a:t>
            </a:r>
            <a:r>
              <a:rPr lang="en-IN" dirty="0">
                <a:latin typeface="var(--font-din)"/>
              </a:rPr>
              <a:t> </a:t>
            </a:r>
            <a:r>
              <a:rPr lang="en-IN" dirty="0">
                <a:solidFill>
                  <a:srgbClr val="EC4E20"/>
                </a:solidFill>
                <a:latin typeface="var(--font-din)"/>
              </a:rPr>
              <a:t>Software Engineering</a:t>
            </a:r>
            <a:r>
              <a:rPr lang="en-IN" dirty="0">
                <a:latin typeface="var(--font-din)"/>
              </a:rPr>
              <a:t>, Software Measurement is done based on some </a:t>
            </a:r>
            <a:r>
              <a:rPr lang="en-IN" dirty="0">
                <a:solidFill>
                  <a:srgbClr val="EC4E20"/>
                </a:solidFill>
                <a:latin typeface="var(--font-din)"/>
              </a:rPr>
              <a:t>Software Metrics</a:t>
            </a:r>
            <a:r>
              <a:rPr lang="en-IN" dirty="0">
                <a:latin typeface="var(--font-din)"/>
              </a:rPr>
              <a:t> where these software metrics are referred as the measure of various characteristics of a </a:t>
            </a:r>
            <a:r>
              <a:rPr lang="en-IN" dirty="0">
                <a:solidFill>
                  <a:srgbClr val="EC4E20"/>
                </a:solidFill>
                <a:latin typeface="var(--font-din)"/>
              </a:rPr>
              <a:t>Software</a:t>
            </a:r>
            <a:r>
              <a:rPr lang="en-IN" dirty="0">
                <a:latin typeface="var(--font-din)"/>
              </a:rPr>
              <a:t>.</a:t>
            </a:r>
          </a:p>
          <a:p>
            <a:pPr fontAlgn="base"/>
            <a:r>
              <a:rPr lang="en-IN" dirty="0">
                <a:latin typeface="var(--font-din)"/>
              </a:rPr>
              <a:t>In Software engineering </a:t>
            </a:r>
            <a:r>
              <a:rPr lang="en-IN" dirty="0">
                <a:solidFill>
                  <a:srgbClr val="EC4E20"/>
                </a:solidFill>
                <a:latin typeface="var(--font-din)"/>
              </a:rPr>
              <a:t>Software Quality Assurance (SAQ)</a:t>
            </a:r>
            <a:r>
              <a:rPr lang="en-IN" dirty="0">
                <a:latin typeface="var(--font-din)"/>
              </a:rPr>
              <a:t> assures the quality in the software. Set of activities in SAQ are continuously applied through out the software process. </a:t>
            </a:r>
            <a:r>
              <a:rPr lang="en-IN" dirty="0">
                <a:solidFill>
                  <a:srgbClr val="EC4E20"/>
                </a:solidFill>
                <a:latin typeface="var(--font-din)"/>
              </a:rPr>
              <a:t>Software Quality</a:t>
            </a:r>
            <a:r>
              <a:rPr lang="en-IN" dirty="0">
                <a:latin typeface="var(--font-din)"/>
              </a:rPr>
              <a:t> is measured based on some software quality metrics.</a:t>
            </a:r>
          </a:p>
          <a:p>
            <a:pPr fontAlgn="base"/>
            <a:r>
              <a:rPr lang="en-IN" dirty="0">
                <a:latin typeface="var(--font-din)"/>
              </a:rPr>
              <a:t>There is a number of metrics available based on which software quality is measured. But among them there are few most useful metrics which are most essential in software quality measurement. They are –</a:t>
            </a:r>
          </a:p>
          <a:p>
            <a:pPr fontAlgn="base">
              <a:buFont typeface="+mj-lt"/>
              <a:buAutoNum type="arabicPeriod"/>
            </a:pPr>
            <a:r>
              <a:rPr lang="en-IN" dirty="0">
                <a:latin typeface="var(--font-din)"/>
              </a:rPr>
              <a:t>Code Quality</a:t>
            </a:r>
          </a:p>
          <a:p>
            <a:pPr fontAlgn="base">
              <a:buFont typeface="+mj-lt"/>
              <a:buAutoNum type="arabicPeriod"/>
            </a:pPr>
            <a:r>
              <a:rPr lang="en-IN" dirty="0">
                <a:latin typeface="var(--font-din)"/>
              </a:rPr>
              <a:t>Reliability</a:t>
            </a:r>
          </a:p>
          <a:p>
            <a:pPr fontAlgn="base">
              <a:buFont typeface="+mj-lt"/>
              <a:buAutoNum type="arabicPeriod"/>
            </a:pPr>
            <a:r>
              <a:rPr lang="en-IN" dirty="0">
                <a:latin typeface="var(--font-din)"/>
              </a:rPr>
              <a:t>Performance</a:t>
            </a:r>
          </a:p>
          <a:p>
            <a:pPr fontAlgn="base">
              <a:buFont typeface="+mj-lt"/>
              <a:buAutoNum type="arabicPeriod"/>
            </a:pPr>
            <a:r>
              <a:rPr lang="en-IN" dirty="0">
                <a:latin typeface="var(--font-din)"/>
              </a:rPr>
              <a:t>Usability</a:t>
            </a:r>
          </a:p>
          <a:p>
            <a:pPr fontAlgn="base">
              <a:buFont typeface="+mj-lt"/>
              <a:buAutoNum type="arabicPeriod"/>
            </a:pPr>
            <a:r>
              <a:rPr lang="en-IN" dirty="0">
                <a:latin typeface="var(--font-din)"/>
              </a:rPr>
              <a:t>Correctness</a:t>
            </a:r>
          </a:p>
          <a:p>
            <a:pPr fontAlgn="base">
              <a:buFont typeface="+mj-lt"/>
              <a:buAutoNum type="arabicPeriod"/>
            </a:pPr>
            <a:r>
              <a:rPr lang="en-IN" dirty="0">
                <a:latin typeface="var(--font-din)"/>
              </a:rPr>
              <a:t>Maintainability</a:t>
            </a:r>
          </a:p>
          <a:p>
            <a:pPr fontAlgn="base">
              <a:buFont typeface="+mj-lt"/>
              <a:buAutoNum type="arabicPeriod"/>
            </a:pPr>
            <a:r>
              <a:rPr lang="en-IN" dirty="0">
                <a:latin typeface="var(--font-din)"/>
              </a:rPr>
              <a:t>Integrity</a:t>
            </a:r>
          </a:p>
          <a:p>
            <a:pPr fontAlgn="base">
              <a:buFont typeface="+mj-lt"/>
              <a:buAutoNum type="arabicPeriod"/>
            </a:pPr>
            <a:r>
              <a:rPr lang="en-IN" dirty="0">
                <a:latin typeface="var(--font-din)"/>
              </a:rPr>
              <a:t>Security</a:t>
            </a:r>
            <a:endParaRPr lang="en-IN" b="0" i="0" dirty="0">
              <a:effectLst/>
              <a:latin typeface="var(--font-din)"/>
            </a:endParaRPr>
          </a:p>
        </p:txBody>
      </p:sp>
    </p:spTree>
    <p:extLst>
      <p:ext uri="{BB962C8B-B14F-4D97-AF65-F5344CB8AC3E}">
        <p14:creationId xmlns:p14="http://schemas.microsoft.com/office/powerpoint/2010/main" val="28479019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527" y="180304"/>
            <a:ext cx="10122794" cy="2308324"/>
          </a:xfrm>
          <a:prstGeom prst="rect">
            <a:avLst/>
          </a:prstGeom>
        </p:spPr>
        <p:txBody>
          <a:bodyPr wrap="square">
            <a:spAutoFit/>
          </a:bodyPr>
          <a:lstStyle/>
          <a:p>
            <a:pPr fontAlgn="base"/>
            <a:r>
              <a:rPr lang="en-IN" b="1" dirty="0">
                <a:latin typeface="var(--font-din)"/>
              </a:rPr>
              <a:t>Now let’s understand each quality metrics in detail –</a:t>
            </a:r>
            <a:endParaRPr lang="en-IN" dirty="0">
              <a:latin typeface="var(--font-din)"/>
            </a:endParaRPr>
          </a:p>
          <a:p>
            <a:pPr fontAlgn="base"/>
            <a:r>
              <a:rPr lang="en-IN" b="1" dirty="0">
                <a:latin typeface="var(--font-din)"/>
              </a:rPr>
              <a:t>1. Code Quality –</a:t>
            </a:r>
            <a:r>
              <a:rPr lang="en-IN" dirty="0">
                <a:latin typeface="var(--font-din)"/>
              </a:rPr>
              <a:t> Code quality metrics measure the quality of code used for the software project development. Maintaining the software code quality by writing Bug-free and semantically correct code is very important for a good software project development. In code quality both Quantitative metrics like number of lines, complexity, functions, rate of bugs generation </a:t>
            </a:r>
            <a:r>
              <a:rPr lang="en-IN" dirty="0" err="1">
                <a:latin typeface="var(--font-din)"/>
              </a:rPr>
              <a:t>etc</a:t>
            </a:r>
            <a:r>
              <a:rPr lang="en-IN" dirty="0">
                <a:latin typeface="var(--font-din)"/>
              </a:rPr>
              <a:t> and Qualitative metrics like readability, code clarity, efficiency, maintainability </a:t>
            </a:r>
            <a:r>
              <a:rPr lang="en-IN" dirty="0" err="1">
                <a:latin typeface="var(--font-din)"/>
              </a:rPr>
              <a:t>etc</a:t>
            </a:r>
            <a:r>
              <a:rPr lang="en-IN" dirty="0">
                <a:latin typeface="var(--font-din)"/>
              </a:rPr>
              <a:t> are measured.</a:t>
            </a:r>
          </a:p>
          <a:p>
            <a:r>
              <a:rPr lang="en-IN" dirty="0"/>
              <a:t/>
            </a:r>
            <a:br>
              <a:rPr lang="en-IN" dirty="0"/>
            </a:br>
            <a:endParaRPr lang="en-IN" dirty="0"/>
          </a:p>
        </p:txBody>
      </p:sp>
      <p:sp>
        <p:nvSpPr>
          <p:cNvPr id="3" name="Rectangle 2"/>
          <p:cNvSpPr/>
          <p:nvPr/>
        </p:nvSpPr>
        <p:spPr>
          <a:xfrm>
            <a:off x="1751527" y="2551837"/>
            <a:ext cx="9994005" cy="1200329"/>
          </a:xfrm>
          <a:prstGeom prst="rect">
            <a:avLst/>
          </a:prstGeom>
        </p:spPr>
        <p:txBody>
          <a:bodyPr wrap="square">
            <a:spAutoFit/>
          </a:bodyPr>
          <a:lstStyle/>
          <a:p>
            <a:r>
              <a:rPr lang="en-IN" b="1" dirty="0">
                <a:latin typeface="urw-din"/>
              </a:rPr>
              <a:t>2. Reliability –</a:t>
            </a:r>
            <a:r>
              <a:rPr lang="en-IN" dirty="0">
                <a:latin typeface="urw-din"/>
              </a:rPr>
              <a:t> Reliability metrics measure what is the software of software in different conditions. The software is able to provide exact service in the right time or not is checked. Reliability can be checked using Mean Time Between Failure (MTBF) and Mean Time To Repair (MTTR).</a:t>
            </a:r>
            <a:endParaRPr lang="en-IN" dirty="0"/>
          </a:p>
        </p:txBody>
      </p:sp>
      <p:sp>
        <p:nvSpPr>
          <p:cNvPr id="4" name="Rectangle 3"/>
          <p:cNvSpPr/>
          <p:nvPr/>
        </p:nvSpPr>
        <p:spPr>
          <a:xfrm>
            <a:off x="1751527" y="3752166"/>
            <a:ext cx="10122794" cy="1200329"/>
          </a:xfrm>
          <a:prstGeom prst="rect">
            <a:avLst/>
          </a:prstGeom>
        </p:spPr>
        <p:txBody>
          <a:bodyPr wrap="square">
            <a:spAutoFit/>
          </a:bodyPr>
          <a:lstStyle/>
          <a:p>
            <a:r>
              <a:rPr lang="en-IN" b="1" dirty="0">
                <a:latin typeface="urw-din"/>
              </a:rPr>
              <a:t>3. Performance –</a:t>
            </a:r>
            <a:r>
              <a:rPr lang="en-IN" dirty="0">
                <a:latin typeface="urw-din"/>
              </a:rPr>
              <a:t> Performance metrics are used to measure the performance of a software. Each software has been developed for some specific purposes. Performance metrics measures the performance of the software by determining whether the software is fulfilling the user requirements or not, by </a:t>
            </a:r>
            <a:r>
              <a:rPr lang="en-IN" dirty="0" err="1">
                <a:latin typeface="urw-din"/>
              </a:rPr>
              <a:t>analyzing</a:t>
            </a:r>
            <a:r>
              <a:rPr lang="en-IN" dirty="0">
                <a:latin typeface="urw-din"/>
              </a:rPr>
              <a:t> how much time and resource it is utilizing for providing the service.</a:t>
            </a:r>
            <a:endParaRPr lang="en-IN" dirty="0"/>
          </a:p>
        </p:txBody>
      </p:sp>
    </p:spTree>
    <p:extLst>
      <p:ext uri="{BB962C8B-B14F-4D97-AF65-F5344CB8AC3E}">
        <p14:creationId xmlns:p14="http://schemas.microsoft.com/office/powerpoint/2010/main" val="26755496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375" y="320005"/>
            <a:ext cx="9878095" cy="3139321"/>
          </a:xfrm>
          <a:prstGeom prst="rect">
            <a:avLst/>
          </a:prstGeom>
        </p:spPr>
        <p:txBody>
          <a:bodyPr wrap="square">
            <a:spAutoFit/>
          </a:bodyPr>
          <a:lstStyle/>
          <a:p>
            <a:pPr fontAlgn="base"/>
            <a:r>
              <a:rPr lang="en-IN" b="1" dirty="0">
                <a:latin typeface="var(--font-din)"/>
              </a:rPr>
              <a:t>4. Usability –</a:t>
            </a:r>
            <a:r>
              <a:rPr lang="en-IN" dirty="0">
                <a:latin typeface="var(--font-din)"/>
              </a:rPr>
              <a:t> Usability metrics checks whether the program is user friendly or not. Each software is used by the end user. So it is important to measure that the end user is happy or not by using this software.</a:t>
            </a:r>
          </a:p>
          <a:p>
            <a:pPr fontAlgn="base"/>
            <a:r>
              <a:rPr lang="en-IN" b="1" dirty="0">
                <a:latin typeface="var(--font-din)"/>
              </a:rPr>
              <a:t>5. Correctness –</a:t>
            </a:r>
            <a:r>
              <a:rPr lang="en-IN" dirty="0">
                <a:latin typeface="var(--font-din)"/>
              </a:rPr>
              <a:t> Correctness is one of the important software quality metric as this checks whether the system or software is working correctly without any error by satisfying the user. Correctness gives the degree of service each function provides as per developed.</a:t>
            </a:r>
          </a:p>
          <a:p>
            <a:pPr fontAlgn="base"/>
            <a:r>
              <a:rPr lang="en-IN" b="1" dirty="0">
                <a:latin typeface="var(--font-din)"/>
              </a:rPr>
              <a:t>6. Maintainability –</a:t>
            </a:r>
            <a:r>
              <a:rPr lang="en-IN" dirty="0">
                <a:latin typeface="var(--font-din)"/>
              </a:rPr>
              <a:t> Each software product requires maintenance and up gradation. Maintenance is an expensive and time consuming process. So if the software product provides easy maintainability then we can say software quality is up to mark. Maintainability metrics include time requires to adapt to a new features/functionality, Mean Time to Change (MTTC), performance in changed environments etc.</a:t>
            </a:r>
            <a:endParaRPr lang="en-IN" b="0" i="0" dirty="0">
              <a:effectLst/>
              <a:latin typeface="var(--font-din)"/>
            </a:endParaRPr>
          </a:p>
        </p:txBody>
      </p:sp>
      <p:sp>
        <p:nvSpPr>
          <p:cNvPr id="3" name="Rectangle 2"/>
          <p:cNvSpPr/>
          <p:nvPr/>
        </p:nvSpPr>
        <p:spPr>
          <a:xfrm>
            <a:off x="1661375" y="3602556"/>
            <a:ext cx="10045521" cy="2308324"/>
          </a:xfrm>
          <a:prstGeom prst="rect">
            <a:avLst/>
          </a:prstGeom>
        </p:spPr>
        <p:txBody>
          <a:bodyPr wrap="square">
            <a:spAutoFit/>
          </a:bodyPr>
          <a:lstStyle/>
          <a:p>
            <a:pPr fontAlgn="base"/>
            <a:r>
              <a:rPr lang="en-IN" b="1" dirty="0">
                <a:latin typeface="var(--font-din)"/>
              </a:rPr>
              <a:t>7. Integrity –</a:t>
            </a:r>
            <a:r>
              <a:rPr lang="en-IN" dirty="0">
                <a:latin typeface="var(--font-din)"/>
              </a:rPr>
              <a:t> Software integrity is important in terms of how much it is easy to integrate with other required software’s which increases software functionality and what is the control on integration from unauthorized software’s which increases the chances of cyber attacks</a:t>
            </a:r>
            <a:r>
              <a:rPr lang="en-IN" dirty="0" smtClean="0">
                <a:latin typeface="var(--font-din)"/>
              </a:rPr>
              <a:t>.</a:t>
            </a:r>
          </a:p>
          <a:p>
            <a:pPr fontAlgn="base"/>
            <a:endParaRPr lang="en-IN" dirty="0">
              <a:latin typeface="var(--font-din)"/>
            </a:endParaRPr>
          </a:p>
          <a:p>
            <a:pPr fontAlgn="base"/>
            <a:r>
              <a:rPr lang="en-IN" b="1" dirty="0">
                <a:latin typeface="var(--font-din)"/>
              </a:rPr>
              <a:t>8. Security –</a:t>
            </a:r>
            <a:r>
              <a:rPr lang="en-IN" dirty="0">
                <a:latin typeface="var(--font-din)"/>
              </a:rPr>
              <a:t> Security metrics measures how much secure the software is ? In the age of cyber terrorism, security is the most essential part of every software. Security assures that there no unauthorized changes, no fear of cyber attacks </a:t>
            </a:r>
            <a:r>
              <a:rPr lang="en-IN" dirty="0" err="1">
                <a:latin typeface="var(--font-din)"/>
              </a:rPr>
              <a:t>etc</a:t>
            </a:r>
            <a:r>
              <a:rPr lang="en-IN" dirty="0">
                <a:latin typeface="var(--font-din)"/>
              </a:rPr>
              <a:t> when the software product is in use by the end user.</a:t>
            </a:r>
            <a:endParaRPr lang="en-IN" b="0" i="0" dirty="0">
              <a:effectLst/>
              <a:latin typeface="var(--font-din)"/>
            </a:endParaRPr>
          </a:p>
        </p:txBody>
      </p:sp>
    </p:spTree>
    <p:extLst>
      <p:ext uri="{BB962C8B-B14F-4D97-AF65-F5344CB8AC3E}">
        <p14:creationId xmlns:p14="http://schemas.microsoft.com/office/powerpoint/2010/main" val="2704616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2691" y="817241"/>
            <a:ext cx="8677835" cy="4801314"/>
          </a:xfrm>
          <a:prstGeom prst="rect">
            <a:avLst/>
          </a:prstGeom>
        </p:spPr>
        <p:txBody>
          <a:bodyPr wrap="square">
            <a:spAutoFit/>
          </a:bodyPr>
          <a:lstStyle/>
          <a:p>
            <a:r>
              <a:rPr lang="en-US" dirty="0" smtClean="0">
                <a:solidFill>
                  <a:srgbClr val="610B38"/>
                </a:solidFill>
                <a:latin typeface="erdana"/>
              </a:rPr>
              <a:t>UNIT  IV -  RISK MANAGEMENT</a:t>
            </a:r>
          </a:p>
          <a:p>
            <a:endParaRPr lang="en-IN" dirty="0" smtClean="0">
              <a:solidFill>
                <a:srgbClr val="610B38"/>
              </a:solidFill>
              <a:latin typeface="erdana"/>
            </a:endParaRPr>
          </a:p>
          <a:p>
            <a:r>
              <a:rPr lang="en-IN" dirty="0" smtClean="0">
                <a:solidFill>
                  <a:srgbClr val="610B38"/>
                </a:solidFill>
                <a:latin typeface="erdana"/>
              </a:rPr>
              <a:t>What </a:t>
            </a:r>
            <a:r>
              <a:rPr lang="en-IN" dirty="0">
                <a:solidFill>
                  <a:srgbClr val="610B38"/>
                </a:solidFill>
                <a:latin typeface="erdana"/>
              </a:rPr>
              <a:t>is Risk?</a:t>
            </a:r>
          </a:p>
          <a:p>
            <a:r>
              <a:rPr lang="en-IN" dirty="0">
                <a:solidFill>
                  <a:srgbClr val="000000"/>
                </a:solidFill>
                <a:latin typeface="verdana" panose="020B0604030504040204" pitchFamily="34" charset="0"/>
              </a:rPr>
              <a:t>"Tomorrow problems are today's risk." Hence, a clear definition of a "risk" is a problem that could cause some loss or threaten the progress of the project, but which has not happened yet.</a:t>
            </a:r>
          </a:p>
          <a:p>
            <a:r>
              <a:rPr lang="en-IN" dirty="0">
                <a:solidFill>
                  <a:srgbClr val="000000"/>
                </a:solidFill>
                <a:latin typeface="verdana" panose="020B0604030504040204" pitchFamily="34" charset="0"/>
              </a:rPr>
              <a:t>These potential issues might harm cost, schedule or technical success of the project and the quality of our software device, or project team morale.</a:t>
            </a:r>
          </a:p>
          <a:p>
            <a:r>
              <a:rPr lang="en-IN" dirty="0">
                <a:solidFill>
                  <a:srgbClr val="000000"/>
                </a:solidFill>
                <a:latin typeface="verdana" panose="020B0604030504040204" pitchFamily="34" charset="0"/>
              </a:rPr>
              <a:t>Risk Management is the system of identifying addressing and eliminating these problems before they can damage the project.</a:t>
            </a:r>
          </a:p>
          <a:p>
            <a:r>
              <a:rPr lang="en-IN" dirty="0">
                <a:solidFill>
                  <a:srgbClr val="000000"/>
                </a:solidFill>
                <a:latin typeface="verdana" panose="020B0604030504040204" pitchFamily="34" charset="0"/>
              </a:rPr>
              <a:t>We need to differentiate risks, as potential issues, from the current problems of the project.</a:t>
            </a:r>
          </a:p>
          <a:p>
            <a:r>
              <a:rPr lang="en-IN" dirty="0">
                <a:solidFill>
                  <a:srgbClr val="000000"/>
                </a:solidFill>
                <a:latin typeface="verdana" panose="020B0604030504040204" pitchFamily="34" charset="0"/>
              </a:rPr>
              <a:t>Different methods are required to address these two kinds of issues.</a:t>
            </a:r>
          </a:p>
          <a:p>
            <a:r>
              <a:rPr lang="en-IN" dirty="0">
                <a:solidFill>
                  <a:srgbClr val="000000"/>
                </a:solidFill>
                <a:latin typeface="verdana" panose="020B0604030504040204" pitchFamily="34" charset="0"/>
              </a:rPr>
              <a:t>For example, staff storage, because we have not been able to select people with the right technical skills is a current problem, but the threat of our technical persons being hired away by the competition is a risk.</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0565352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2588" y="169165"/>
            <a:ext cx="9778701" cy="6186309"/>
          </a:xfrm>
          <a:prstGeom prst="rect">
            <a:avLst/>
          </a:prstGeom>
        </p:spPr>
        <p:txBody>
          <a:bodyPr wrap="square">
            <a:spAutoFit/>
          </a:bodyPr>
          <a:lstStyle/>
          <a:p>
            <a:r>
              <a:rPr lang="en-IN" dirty="0">
                <a:solidFill>
                  <a:srgbClr val="610B38"/>
                </a:solidFill>
                <a:latin typeface="erdana"/>
              </a:rPr>
              <a:t>Risk Management</a:t>
            </a:r>
          </a:p>
          <a:p>
            <a:r>
              <a:rPr lang="en-IN" dirty="0">
                <a:solidFill>
                  <a:srgbClr val="000000"/>
                </a:solidFill>
                <a:latin typeface="verdana" panose="020B0604030504040204" pitchFamily="34" charset="0"/>
              </a:rPr>
              <a:t>A software project can be concerned with a large variety of risks. In order to be adept to systematically identify the significant risks which might affect a software project, it is essential to classify risks into different classes. The project manager can then check which risks from each class are relevant to the project.</a:t>
            </a:r>
          </a:p>
          <a:p>
            <a:r>
              <a:rPr lang="en-IN" dirty="0">
                <a:solidFill>
                  <a:srgbClr val="000000"/>
                </a:solidFill>
                <a:latin typeface="verdana" panose="020B0604030504040204" pitchFamily="34" charset="0"/>
              </a:rPr>
              <a:t>There are three main classifications of risks which can affect a software project:</a:t>
            </a:r>
          </a:p>
          <a:p>
            <a:pPr>
              <a:buFont typeface="+mj-lt"/>
              <a:buAutoNum type="arabicPeriod"/>
            </a:pPr>
            <a:r>
              <a:rPr lang="en-IN" dirty="0">
                <a:solidFill>
                  <a:srgbClr val="000000"/>
                </a:solidFill>
                <a:latin typeface="verdana" panose="020B0604030504040204" pitchFamily="34" charset="0"/>
              </a:rPr>
              <a:t>Project risks</a:t>
            </a:r>
          </a:p>
          <a:p>
            <a:pPr>
              <a:buFont typeface="+mj-lt"/>
              <a:buAutoNum type="arabicPeriod"/>
            </a:pPr>
            <a:r>
              <a:rPr lang="en-IN" dirty="0">
                <a:solidFill>
                  <a:srgbClr val="000000"/>
                </a:solidFill>
                <a:latin typeface="verdana" panose="020B0604030504040204" pitchFamily="34" charset="0"/>
              </a:rPr>
              <a:t>Technical risks</a:t>
            </a:r>
          </a:p>
          <a:p>
            <a:pPr>
              <a:buFont typeface="+mj-lt"/>
              <a:buAutoNum type="arabicPeriod"/>
            </a:pPr>
            <a:r>
              <a:rPr lang="en-IN" dirty="0">
                <a:solidFill>
                  <a:srgbClr val="000000"/>
                </a:solidFill>
                <a:latin typeface="verdana" panose="020B0604030504040204" pitchFamily="34" charset="0"/>
              </a:rPr>
              <a:t>Business risks</a:t>
            </a:r>
          </a:p>
          <a:p>
            <a:r>
              <a:rPr lang="en-IN" b="1" dirty="0">
                <a:solidFill>
                  <a:srgbClr val="000000"/>
                </a:solidFill>
                <a:latin typeface="verdana" panose="020B0604030504040204" pitchFamily="34" charset="0"/>
              </a:rPr>
              <a:t>1. Project risks:</a:t>
            </a:r>
            <a:r>
              <a:rPr lang="en-IN" dirty="0">
                <a:solidFill>
                  <a:srgbClr val="000000"/>
                </a:solidFill>
                <a:latin typeface="verdana" panose="020B0604030504040204" pitchFamily="34" charset="0"/>
              </a:rPr>
              <a:t> Project risks concern differ forms of budgetary, schedule, personnel, resource, and customer-related problems. A vital project risk is schedule slippage. Since the software is intangible, it is very tough to monitor and control a software project. It is very tough to control something which cannot be identified. For any manufacturing program, such as the manufacturing of cars, the plan executive can recognize the product taking shape.</a:t>
            </a:r>
          </a:p>
          <a:p>
            <a:r>
              <a:rPr lang="en-IN" b="1" dirty="0">
                <a:solidFill>
                  <a:srgbClr val="000000"/>
                </a:solidFill>
                <a:latin typeface="verdana" panose="020B0604030504040204" pitchFamily="34" charset="0"/>
              </a:rPr>
              <a:t>2. Technical risks:</a:t>
            </a:r>
            <a:r>
              <a:rPr lang="en-IN" dirty="0">
                <a:solidFill>
                  <a:srgbClr val="000000"/>
                </a:solidFill>
                <a:latin typeface="verdana" panose="020B0604030504040204" pitchFamily="34" charset="0"/>
              </a:rPr>
              <a:t> Technical risks concern potential method, implementation, interfacing, testing, and maintenance issue. It also consists of an ambiguous specification, incomplete specification, changing specification, technical uncertainty, and technical obsolescence. Most technical risks appear due to the development team's insufficient knowledge about the project.</a:t>
            </a:r>
          </a:p>
          <a:p>
            <a:r>
              <a:rPr lang="en-IN" b="1" dirty="0">
                <a:solidFill>
                  <a:srgbClr val="000000"/>
                </a:solidFill>
                <a:latin typeface="verdana" panose="020B0604030504040204" pitchFamily="34" charset="0"/>
              </a:rPr>
              <a:t>3. Business risks:</a:t>
            </a:r>
            <a:r>
              <a:rPr lang="en-IN" dirty="0">
                <a:solidFill>
                  <a:srgbClr val="000000"/>
                </a:solidFill>
                <a:latin typeface="verdana" panose="020B0604030504040204" pitchFamily="34" charset="0"/>
              </a:rPr>
              <a:t> This type of risks contain risks of building an excellent product that no one need, losing budgetary or personnel commitments, etc.</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9437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680" y="1096209"/>
            <a:ext cx="7715250" cy="2308324"/>
          </a:xfrm>
          <a:prstGeom prst="rect">
            <a:avLst/>
          </a:prstGeom>
        </p:spPr>
        <p:txBody>
          <a:bodyPr wrap="square">
            <a:spAutoFit/>
          </a:bodyPr>
          <a:lstStyle/>
          <a:p>
            <a:r>
              <a:rPr lang="en-IN" b="1" i="0" dirty="0" smtClean="0">
                <a:solidFill>
                  <a:srgbClr val="000000"/>
                </a:solidFill>
                <a:effectLst/>
                <a:latin typeface="Tahoma" panose="020B0604030504040204" pitchFamily="34" charset="0"/>
              </a:rPr>
              <a:t>Architectural patterns</a:t>
            </a:r>
          </a:p>
          <a:p>
            <a:r>
              <a:rPr lang="en-IN" b="0" i="0" dirty="0" smtClean="0">
                <a:solidFill>
                  <a:srgbClr val="000000"/>
                </a:solidFill>
                <a:effectLst/>
                <a:latin typeface="Tahoma" panose="020B0604030504040204" pitchFamily="34" charset="0"/>
              </a:rPr>
              <a:t>Patterns are a means of representing, sharing and reusing knowledge. An architectural pattern is a </a:t>
            </a:r>
            <a:r>
              <a:rPr lang="en-IN" b="1" i="0" dirty="0" smtClean="0">
                <a:solidFill>
                  <a:srgbClr val="000000"/>
                </a:solidFill>
                <a:effectLst/>
                <a:latin typeface="Tahoma" panose="020B0604030504040204" pitchFamily="34" charset="0"/>
              </a:rPr>
              <a:t>stylized description of a good design practice</a:t>
            </a:r>
            <a:r>
              <a:rPr lang="en-IN" b="0" i="0" dirty="0" smtClean="0">
                <a:solidFill>
                  <a:srgbClr val="000000"/>
                </a:solidFill>
                <a:effectLst/>
                <a:latin typeface="Tahoma" panose="020B0604030504040204" pitchFamily="34" charset="0"/>
              </a:rPr>
              <a:t>, which has been tried and tested in different environments. Patterns should include information about when they are and when the are not useful. Patterns may be represented using tabular and graphical descriptions.</a:t>
            </a:r>
          </a:p>
          <a:p>
            <a:r>
              <a:rPr lang="en-IN" b="1" i="0" dirty="0" smtClean="0">
                <a:solidFill>
                  <a:srgbClr val="000000"/>
                </a:solidFill>
                <a:effectLst/>
                <a:latin typeface="Tahoma" panose="020B0604030504040204" pitchFamily="34" charset="0"/>
              </a:rPr>
              <a:t>Model-View-Controller</a:t>
            </a:r>
            <a:endParaRPr lang="en-IN" b="1" i="0" dirty="0">
              <a:solidFill>
                <a:srgbClr val="000000"/>
              </a:solidFill>
              <a:effectLst/>
              <a:latin typeface="Tahoma" panose="020B0604030504040204" pitchFamily="34" charset="0"/>
            </a:endParaRPr>
          </a:p>
        </p:txBody>
      </p:sp>
    </p:spTree>
    <p:extLst>
      <p:ext uri="{BB962C8B-B14F-4D97-AF65-F5344CB8AC3E}">
        <p14:creationId xmlns:p14="http://schemas.microsoft.com/office/powerpoint/2010/main" val="41815470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6630" y="326481"/>
            <a:ext cx="9301779" cy="6463308"/>
          </a:xfrm>
          <a:prstGeom prst="rect">
            <a:avLst/>
          </a:prstGeom>
        </p:spPr>
        <p:txBody>
          <a:bodyPr wrap="square">
            <a:spAutoFit/>
          </a:bodyPr>
          <a:lstStyle/>
          <a:p>
            <a:r>
              <a:rPr lang="en-IN" b="1" dirty="0">
                <a:solidFill>
                  <a:srgbClr val="000000"/>
                </a:solidFill>
                <a:latin typeface="verdana" panose="020B0604030504040204" pitchFamily="34" charset="0"/>
              </a:rPr>
              <a:t>Other risk categories</a:t>
            </a:r>
            <a:endParaRPr lang="en-IN" dirty="0">
              <a:solidFill>
                <a:srgbClr val="000000"/>
              </a:solidFill>
              <a:latin typeface="verdana" panose="020B0604030504040204" pitchFamily="34" charset="0"/>
            </a:endParaRPr>
          </a:p>
          <a:p>
            <a:pPr>
              <a:buFont typeface="+mj-lt"/>
              <a:buAutoNum type="arabicPeriod"/>
            </a:pPr>
            <a:r>
              <a:rPr lang="en-IN" b="1" dirty="0">
                <a:solidFill>
                  <a:srgbClr val="000000"/>
                </a:solidFill>
                <a:latin typeface="verdana" panose="020B0604030504040204" pitchFamily="34" charset="0"/>
              </a:rPr>
              <a:t>1. Known risks:</a:t>
            </a:r>
            <a:r>
              <a:rPr lang="en-IN" dirty="0">
                <a:solidFill>
                  <a:srgbClr val="000000"/>
                </a:solidFill>
                <a:latin typeface="verdana" panose="020B0604030504040204" pitchFamily="34" charset="0"/>
              </a:rPr>
              <a:t> Those risks that can be uncovered after careful assessment of the project program, the business and technical environment in which the plan is being developed, and more reliable data sources (e.g., unrealistic delivery date)</a:t>
            </a:r>
          </a:p>
          <a:p>
            <a:pPr>
              <a:buFont typeface="+mj-lt"/>
              <a:buAutoNum type="arabicPeriod"/>
            </a:pPr>
            <a:r>
              <a:rPr lang="en-IN" b="1" dirty="0">
                <a:solidFill>
                  <a:srgbClr val="000000"/>
                </a:solidFill>
                <a:latin typeface="verdana" panose="020B0604030504040204" pitchFamily="34" charset="0"/>
              </a:rPr>
              <a:t>2. Predictable risks:</a:t>
            </a:r>
            <a:r>
              <a:rPr lang="en-IN" dirty="0">
                <a:solidFill>
                  <a:srgbClr val="000000"/>
                </a:solidFill>
                <a:latin typeface="verdana" panose="020B0604030504040204" pitchFamily="34" charset="0"/>
              </a:rPr>
              <a:t> Those risks that are hypothesized from previous project experience (e.g., past turnover)</a:t>
            </a:r>
          </a:p>
          <a:p>
            <a:pPr>
              <a:buFont typeface="+mj-lt"/>
              <a:buAutoNum type="arabicPeriod"/>
            </a:pPr>
            <a:r>
              <a:rPr lang="en-IN" b="1" dirty="0">
                <a:solidFill>
                  <a:srgbClr val="000000"/>
                </a:solidFill>
                <a:latin typeface="verdana" panose="020B0604030504040204" pitchFamily="34" charset="0"/>
              </a:rPr>
              <a:t>3. Unpredictable risks:</a:t>
            </a:r>
            <a:r>
              <a:rPr lang="en-IN" dirty="0">
                <a:solidFill>
                  <a:srgbClr val="000000"/>
                </a:solidFill>
                <a:latin typeface="verdana" panose="020B0604030504040204" pitchFamily="34" charset="0"/>
              </a:rPr>
              <a:t> Those risks that can and do occur, but are extremely tough to identify in advance</a:t>
            </a:r>
            <a:r>
              <a:rPr lang="en-IN" dirty="0" smtClean="0">
                <a:solidFill>
                  <a:srgbClr val="000000"/>
                </a:solidFill>
                <a:latin typeface="verdana" panose="020B0604030504040204" pitchFamily="34" charset="0"/>
              </a:rPr>
              <a:t>.</a:t>
            </a:r>
          </a:p>
          <a:p>
            <a:pPr>
              <a:buFont typeface="+mj-lt"/>
              <a:buAutoNum type="arabicPeriod"/>
            </a:pPr>
            <a:endParaRPr lang="en-IN" dirty="0">
              <a:solidFill>
                <a:srgbClr val="000000"/>
              </a:solidFill>
              <a:latin typeface="verdana" panose="020B0604030504040204" pitchFamily="34" charset="0"/>
            </a:endParaRPr>
          </a:p>
          <a:p>
            <a:r>
              <a:rPr lang="en-IN" dirty="0">
                <a:solidFill>
                  <a:srgbClr val="610B38"/>
                </a:solidFill>
                <a:latin typeface="erdana"/>
              </a:rPr>
              <a:t>Principle of Risk Management</a:t>
            </a:r>
          </a:p>
          <a:p>
            <a:pPr>
              <a:buFont typeface="+mj-lt"/>
              <a:buAutoNum type="arabicPeriod"/>
            </a:pPr>
            <a:r>
              <a:rPr lang="en-IN" b="1" dirty="0">
                <a:solidFill>
                  <a:srgbClr val="000000"/>
                </a:solidFill>
                <a:latin typeface="verdana" panose="020B0604030504040204" pitchFamily="34" charset="0"/>
              </a:rPr>
              <a:t>Global Perspective:</a:t>
            </a:r>
            <a:r>
              <a:rPr lang="en-IN" dirty="0">
                <a:solidFill>
                  <a:srgbClr val="000000"/>
                </a:solidFill>
                <a:latin typeface="verdana" panose="020B0604030504040204" pitchFamily="34" charset="0"/>
              </a:rPr>
              <a:t> In this, we review the bigger system description, design, and implementation. We look at the chance and the impact the risk is going to have.</a:t>
            </a:r>
          </a:p>
          <a:p>
            <a:pPr>
              <a:buFont typeface="+mj-lt"/>
              <a:buAutoNum type="arabicPeriod"/>
            </a:pPr>
            <a:r>
              <a:rPr lang="en-IN" b="1" dirty="0">
                <a:solidFill>
                  <a:srgbClr val="000000"/>
                </a:solidFill>
                <a:latin typeface="verdana" panose="020B0604030504040204" pitchFamily="34" charset="0"/>
              </a:rPr>
              <a:t>Take a forward-looking view:</a:t>
            </a:r>
            <a:r>
              <a:rPr lang="en-IN" dirty="0">
                <a:solidFill>
                  <a:srgbClr val="000000"/>
                </a:solidFill>
                <a:latin typeface="verdana" panose="020B0604030504040204" pitchFamily="34" charset="0"/>
              </a:rPr>
              <a:t> Consider the threat which may appear in the future and create future plans for directing the next events.</a:t>
            </a:r>
          </a:p>
          <a:p>
            <a:pPr>
              <a:buFont typeface="+mj-lt"/>
              <a:buAutoNum type="arabicPeriod"/>
            </a:pPr>
            <a:r>
              <a:rPr lang="en-IN" b="1" dirty="0">
                <a:solidFill>
                  <a:srgbClr val="000000"/>
                </a:solidFill>
                <a:latin typeface="verdana" panose="020B0604030504040204" pitchFamily="34" charset="0"/>
              </a:rPr>
              <a:t>Open Communication:</a:t>
            </a:r>
            <a:r>
              <a:rPr lang="en-IN" dirty="0">
                <a:solidFill>
                  <a:srgbClr val="000000"/>
                </a:solidFill>
                <a:latin typeface="verdana" panose="020B0604030504040204" pitchFamily="34" charset="0"/>
              </a:rPr>
              <a:t> This is to allow the free flow of communications between the client and the team members so that they have certainty about the risks.</a:t>
            </a:r>
          </a:p>
          <a:p>
            <a:pPr>
              <a:buFont typeface="+mj-lt"/>
              <a:buAutoNum type="arabicPeriod"/>
            </a:pPr>
            <a:r>
              <a:rPr lang="en-IN" b="1" dirty="0">
                <a:solidFill>
                  <a:srgbClr val="000000"/>
                </a:solidFill>
                <a:latin typeface="verdana" panose="020B0604030504040204" pitchFamily="34" charset="0"/>
              </a:rPr>
              <a:t>Integrated management:</a:t>
            </a:r>
            <a:r>
              <a:rPr lang="en-IN" dirty="0">
                <a:solidFill>
                  <a:srgbClr val="000000"/>
                </a:solidFill>
                <a:latin typeface="verdana" panose="020B0604030504040204" pitchFamily="34" charset="0"/>
              </a:rPr>
              <a:t> In this method risk management is made an integral part of project management.</a:t>
            </a:r>
          </a:p>
          <a:p>
            <a:pPr>
              <a:buFont typeface="+mj-lt"/>
              <a:buAutoNum type="arabicPeriod"/>
            </a:pPr>
            <a:r>
              <a:rPr lang="en-IN" b="1" dirty="0">
                <a:solidFill>
                  <a:srgbClr val="000000"/>
                </a:solidFill>
                <a:latin typeface="verdana" panose="020B0604030504040204" pitchFamily="34" charset="0"/>
              </a:rPr>
              <a:t>Continuous process:</a:t>
            </a:r>
            <a:r>
              <a:rPr lang="en-IN" dirty="0">
                <a:solidFill>
                  <a:srgbClr val="000000"/>
                </a:solidFill>
                <a:latin typeface="verdana" panose="020B0604030504040204" pitchFamily="34" charset="0"/>
              </a:rPr>
              <a:t> In this phase, the risks are tracked continuously throughout the risk management paradigm.</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223868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sk Management Activ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719" y="1617101"/>
            <a:ext cx="7299476" cy="44802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33599" y="202619"/>
            <a:ext cx="8989808" cy="646331"/>
          </a:xfrm>
          <a:prstGeom prst="rect">
            <a:avLst/>
          </a:prstGeom>
        </p:spPr>
        <p:txBody>
          <a:bodyPr wrap="square">
            <a:spAutoFit/>
          </a:bodyPr>
          <a:lstStyle/>
          <a:p>
            <a:r>
              <a:rPr lang="en-IN" dirty="0">
                <a:solidFill>
                  <a:srgbClr val="610B38"/>
                </a:solidFill>
                <a:latin typeface="erdana"/>
              </a:rPr>
              <a:t>Risk Management Activities</a:t>
            </a:r>
          </a:p>
          <a:p>
            <a:r>
              <a:rPr lang="en-IN" b="1" dirty="0">
                <a:solidFill>
                  <a:srgbClr val="000000"/>
                </a:solidFill>
                <a:latin typeface="verdana" panose="020B0604030504040204" pitchFamily="34" charset="0"/>
              </a:rPr>
              <a:t>Risk management consists of three main activities, as shown in fig:</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168522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6780" y="399084"/>
            <a:ext cx="9000565" cy="5355312"/>
          </a:xfrm>
          <a:prstGeom prst="rect">
            <a:avLst/>
          </a:prstGeom>
        </p:spPr>
        <p:txBody>
          <a:bodyPr wrap="square">
            <a:spAutoFit/>
          </a:bodyPr>
          <a:lstStyle/>
          <a:p>
            <a:r>
              <a:rPr lang="en-IN" dirty="0">
                <a:solidFill>
                  <a:srgbClr val="610B38"/>
                </a:solidFill>
                <a:latin typeface="erdana"/>
              </a:rPr>
              <a:t>Risk Assessment</a:t>
            </a:r>
          </a:p>
          <a:p>
            <a:r>
              <a:rPr lang="en-IN" dirty="0">
                <a:solidFill>
                  <a:srgbClr val="000000"/>
                </a:solidFill>
                <a:latin typeface="verdana" panose="020B0604030504040204" pitchFamily="34" charset="0"/>
              </a:rPr>
              <a:t>The objective of risk assessment is to division the risks in the condition of their loss, causing potential. For risk assessment, first, every risk should be rated in two methods:</a:t>
            </a:r>
          </a:p>
          <a:p>
            <a:pPr>
              <a:buFont typeface="Arial" panose="020B0604020202020204" pitchFamily="34" charset="0"/>
              <a:buChar char="•"/>
            </a:pPr>
            <a:r>
              <a:rPr lang="en-IN" dirty="0">
                <a:solidFill>
                  <a:srgbClr val="000000"/>
                </a:solidFill>
                <a:latin typeface="verdana" panose="020B0604030504040204" pitchFamily="34" charset="0"/>
              </a:rPr>
              <a:t>The possibility of a risk coming true (denoted as r).</a:t>
            </a:r>
          </a:p>
          <a:p>
            <a:pPr>
              <a:buFont typeface="Arial" panose="020B0604020202020204" pitchFamily="34" charset="0"/>
              <a:buChar char="•"/>
            </a:pPr>
            <a:r>
              <a:rPr lang="en-IN" dirty="0">
                <a:solidFill>
                  <a:srgbClr val="000000"/>
                </a:solidFill>
                <a:latin typeface="verdana" panose="020B0604030504040204" pitchFamily="34" charset="0"/>
              </a:rPr>
              <a:t>The consequence of the issues relates to that risk (denoted as s).</a:t>
            </a:r>
          </a:p>
          <a:p>
            <a:r>
              <a:rPr lang="en-IN" dirty="0">
                <a:solidFill>
                  <a:srgbClr val="000000"/>
                </a:solidFill>
                <a:latin typeface="verdana" panose="020B0604030504040204" pitchFamily="34" charset="0"/>
              </a:rPr>
              <a:t>Based on these two methods, the priority of each risk can be estimated:</a:t>
            </a:r>
          </a:p>
          <a:p>
            <a:r>
              <a:rPr lang="en-IN" dirty="0">
                <a:solidFill>
                  <a:srgbClr val="000000"/>
                </a:solidFill>
                <a:latin typeface="verdana" panose="020B0604030504040204" pitchFamily="34" charset="0"/>
              </a:rPr>
              <a:t>                    p = r * s</a:t>
            </a:r>
          </a:p>
          <a:p>
            <a:r>
              <a:rPr lang="en-IN" dirty="0">
                <a:solidFill>
                  <a:srgbClr val="000000"/>
                </a:solidFill>
                <a:latin typeface="verdana" panose="020B0604030504040204" pitchFamily="34" charset="0"/>
              </a:rPr>
              <a:t>Where p is the priority with which the risk must be controlled, r is the probability of the risk becoming true, and s is the severity of loss caused due to the risk becoming true. If all identified risks are set up, then the most likely and damaging risks can be controlled first, and more comprehensive risk abatement methods can be designed for these risks.</a:t>
            </a:r>
          </a:p>
          <a:p>
            <a:r>
              <a:rPr lang="en-IN" b="1" dirty="0">
                <a:solidFill>
                  <a:srgbClr val="000000"/>
                </a:solidFill>
                <a:latin typeface="verdana" panose="020B0604030504040204" pitchFamily="34" charset="0"/>
              </a:rPr>
              <a:t>1. Risk Identification:</a:t>
            </a:r>
            <a:r>
              <a:rPr lang="en-IN" dirty="0">
                <a:solidFill>
                  <a:srgbClr val="000000"/>
                </a:solidFill>
                <a:latin typeface="verdana" panose="020B0604030504040204" pitchFamily="34" charset="0"/>
              </a:rPr>
              <a:t> The project organizer needs to anticipate the risk in the project as early as possible so that the impact of risk can be reduced by making effective risk management planning.</a:t>
            </a:r>
          </a:p>
          <a:p>
            <a:r>
              <a:rPr lang="en-IN" dirty="0">
                <a:solidFill>
                  <a:srgbClr val="000000"/>
                </a:solidFill>
                <a:latin typeface="verdana" panose="020B0604030504040204" pitchFamily="34" charset="0"/>
              </a:rPr>
              <a:t>A project can be of use by a large variety of risk. To identify the significant risk, this might affect a project. It is necessary to categories into the different risk of classes.</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92481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2433" y="90820"/>
            <a:ext cx="10589110" cy="6463308"/>
          </a:xfrm>
          <a:prstGeom prst="rect">
            <a:avLst/>
          </a:prstGeom>
        </p:spPr>
        <p:txBody>
          <a:bodyPr wrap="square">
            <a:spAutoFit/>
          </a:bodyPr>
          <a:lstStyle/>
          <a:p>
            <a:r>
              <a:rPr lang="en-IN" dirty="0">
                <a:solidFill>
                  <a:srgbClr val="000000"/>
                </a:solidFill>
                <a:latin typeface="verdana" panose="020B0604030504040204" pitchFamily="34" charset="0"/>
              </a:rPr>
              <a:t>There are different types of risks which can affect a software project:</a:t>
            </a:r>
          </a:p>
          <a:p>
            <a:pPr>
              <a:buFont typeface="+mj-lt"/>
              <a:buAutoNum type="arabicPeriod"/>
            </a:pPr>
            <a:r>
              <a:rPr lang="en-IN" b="1" dirty="0">
                <a:solidFill>
                  <a:srgbClr val="000000"/>
                </a:solidFill>
                <a:latin typeface="verdana" panose="020B0604030504040204" pitchFamily="34" charset="0"/>
              </a:rPr>
              <a:t>Technology risks:</a:t>
            </a:r>
            <a:r>
              <a:rPr lang="en-IN" dirty="0">
                <a:solidFill>
                  <a:srgbClr val="000000"/>
                </a:solidFill>
                <a:latin typeface="verdana" panose="020B0604030504040204" pitchFamily="34" charset="0"/>
              </a:rPr>
              <a:t> Risks that assume from the software or hardware technologies that are used to develop the system.</a:t>
            </a:r>
          </a:p>
          <a:p>
            <a:pPr>
              <a:buFont typeface="+mj-lt"/>
              <a:buAutoNum type="arabicPeriod"/>
            </a:pPr>
            <a:r>
              <a:rPr lang="en-IN" b="1" dirty="0">
                <a:solidFill>
                  <a:srgbClr val="000000"/>
                </a:solidFill>
                <a:latin typeface="verdana" panose="020B0604030504040204" pitchFamily="34" charset="0"/>
              </a:rPr>
              <a:t>People risks:</a:t>
            </a:r>
            <a:r>
              <a:rPr lang="en-IN" dirty="0">
                <a:solidFill>
                  <a:srgbClr val="000000"/>
                </a:solidFill>
                <a:latin typeface="verdana" panose="020B0604030504040204" pitchFamily="34" charset="0"/>
              </a:rPr>
              <a:t> Risks that are connected with the person in the development team.</a:t>
            </a:r>
          </a:p>
          <a:p>
            <a:pPr>
              <a:buFont typeface="+mj-lt"/>
              <a:buAutoNum type="arabicPeriod"/>
            </a:pPr>
            <a:r>
              <a:rPr lang="en-IN" b="1" dirty="0">
                <a:solidFill>
                  <a:srgbClr val="000000"/>
                </a:solidFill>
                <a:latin typeface="verdana" panose="020B0604030504040204" pitchFamily="34" charset="0"/>
              </a:rPr>
              <a:t>Organizational risks:</a:t>
            </a:r>
            <a:r>
              <a:rPr lang="en-IN" dirty="0">
                <a:solidFill>
                  <a:srgbClr val="000000"/>
                </a:solidFill>
                <a:latin typeface="verdana" panose="020B0604030504040204" pitchFamily="34" charset="0"/>
              </a:rPr>
              <a:t> Risks that assume from the organizational environment where the software is being developed.</a:t>
            </a:r>
          </a:p>
          <a:p>
            <a:pPr>
              <a:buFont typeface="+mj-lt"/>
              <a:buAutoNum type="arabicPeriod"/>
            </a:pPr>
            <a:r>
              <a:rPr lang="en-IN" b="1" dirty="0">
                <a:solidFill>
                  <a:srgbClr val="000000"/>
                </a:solidFill>
                <a:latin typeface="verdana" panose="020B0604030504040204" pitchFamily="34" charset="0"/>
              </a:rPr>
              <a:t>Tools risks:</a:t>
            </a:r>
            <a:r>
              <a:rPr lang="en-IN" dirty="0">
                <a:solidFill>
                  <a:srgbClr val="000000"/>
                </a:solidFill>
                <a:latin typeface="verdana" panose="020B0604030504040204" pitchFamily="34" charset="0"/>
              </a:rPr>
              <a:t> Risks that assume from the software tools and other support software used to create the system.</a:t>
            </a:r>
          </a:p>
          <a:p>
            <a:pPr>
              <a:buFont typeface="+mj-lt"/>
              <a:buAutoNum type="arabicPeriod"/>
            </a:pPr>
            <a:r>
              <a:rPr lang="en-IN" b="1" dirty="0">
                <a:solidFill>
                  <a:srgbClr val="000000"/>
                </a:solidFill>
                <a:latin typeface="verdana" panose="020B0604030504040204" pitchFamily="34" charset="0"/>
              </a:rPr>
              <a:t>Requirement risks:</a:t>
            </a:r>
            <a:r>
              <a:rPr lang="en-IN" dirty="0">
                <a:solidFill>
                  <a:srgbClr val="000000"/>
                </a:solidFill>
                <a:latin typeface="verdana" panose="020B0604030504040204" pitchFamily="34" charset="0"/>
              </a:rPr>
              <a:t> Risks that assume from the changes to the customer requirement and the process of managing the requirements change.</a:t>
            </a:r>
          </a:p>
          <a:p>
            <a:pPr>
              <a:buFont typeface="+mj-lt"/>
              <a:buAutoNum type="arabicPeriod"/>
            </a:pPr>
            <a:r>
              <a:rPr lang="en-IN" b="1" dirty="0">
                <a:solidFill>
                  <a:srgbClr val="000000"/>
                </a:solidFill>
                <a:latin typeface="verdana" panose="020B0604030504040204" pitchFamily="34" charset="0"/>
              </a:rPr>
              <a:t>Estimation risks:</a:t>
            </a:r>
            <a:r>
              <a:rPr lang="en-IN" dirty="0">
                <a:solidFill>
                  <a:srgbClr val="000000"/>
                </a:solidFill>
                <a:latin typeface="verdana" panose="020B0604030504040204" pitchFamily="34" charset="0"/>
              </a:rPr>
              <a:t> Risks that assume from the management estimates of the resources required to build the system</a:t>
            </a:r>
          </a:p>
          <a:p>
            <a:r>
              <a:rPr lang="en-IN" b="1" dirty="0">
                <a:solidFill>
                  <a:srgbClr val="000000"/>
                </a:solidFill>
                <a:latin typeface="verdana" panose="020B0604030504040204" pitchFamily="34" charset="0"/>
              </a:rPr>
              <a:t>2. Risk Analysis:</a:t>
            </a:r>
            <a:r>
              <a:rPr lang="en-IN" dirty="0">
                <a:solidFill>
                  <a:srgbClr val="000000"/>
                </a:solidFill>
                <a:latin typeface="verdana" panose="020B0604030504040204" pitchFamily="34" charset="0"/>
              </a:rPr>
              <a:t> During the risk analysis process, you have to consider every identified risk and make a perception of the probability and seriousness of that risk.</a:t>
            </a:r>
          </a:p>
          <a:p>
            <a:r>
              <a:rPr lang="en-IN" dirty="0">
                <a:solidFill>
                  <a:srgbClr val="000000"/>
                </a:solidFill>
                <a:latin typeface="verdana" panose="020B0604030504040204" pitchFamily="34" charset="0"/>
              </a:rPr>
              <a:t>There is no simple way to do this. You have to rely on your perception and experience of previous projects and the problems that arise in them.</a:t>
            </a:r>
          </a:p>
          <a:p>
            <a:r>
              <a:rPr lang="en-IN" dirty="0">
                <a:solidFill>
                  <a:srgbClr val="000000"/>
                </a:solidFill>
                <a:latin typeface="verdana" panose="020B0604030504040204" pitchFamily="34" charset="0"/>
              </a:rPr>
              <a:t>It is not possible to make an exact, the numerical estimate of the probability and seriousness of each risk. Instead, you should authorize the risk to one of several bands:</a:t>
            </a:r>
          </a:p>
          <a:p>
            <a:pPr>
              <a:buFont typeface="+mj-lt"/>
              <a:buAutoNum type="arabicPeriod"/>
            </a:pPr>
            <a:r>
              <a:rPr lang="en-IN" dirty="0">
                <a:solidFill>
                  <a:srgbClr val="000000"/>
                </a:solidFill>
                <a:latin typeface="verdana" panose="020B0604030504040204" pitchFamily="34" charset="0"/>
              </a:rPr>
              <a:t>The probability of the risk might be determined as very low (0-10%), low (10-25%), moderate (25-50%), high (50-75%) or very high (+75%).</a:t>
            </a:r>
          </a:p>
          <a:p>
            <a:pPr>
              <a:buFont typeface="+mj-lt"/>
              <a:buAutoNum type="arabicPeriod"/>
            </a:pPr>
            <a:r>
              <a:rPr lang="en-IN" dirty="0">
                <a:solidFill>
                  <a:srgbClr val="000000"/>
                </a:solidFill>
                <a:latin typeface="verdana" panose="020B0604030504040204" pitchFamily="34" charset="0"/>
              </a:rPr>
              <a:t>The effect of the risk might be determined as catastrophic (threaten the survival of the plan), serious (would cause significant delays), tolerable (delays are within allowed contingency), or insignificant.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802717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0466" y="335846"/>
            <a:ext cx="10069158" cy="4247317"/>
          </a:xfrm>
          <a:prstGeom prst="rect">
            <a:avLst/>
          </a:prstGeom>
        </p:spPr>
        <p:txBody>
          <a:bodyPr wrap="square">
            <a:spAutoFit/>
          </a:bodyPr>
          <a:lstStyle/>
          <a:p>
            <a:r>
              <a:rPr lang="en-IN" dirty="0">
                <a:solidFill>
                  <a:srgbClr val="610B38"/>
                </a:solidFill>
                <a:latin typeface="erdana"/>
              </a:rPr>
              <a:t>Risk Control</a:t>
            </a:r>
          </a:p>
          <a:p>
            <a:r>
              <a:rPr lang="en-IN" dirty="0">
                <a:solidFill>
                  <a:srgbClr val="000000"/>
                </a:solidFill>
                <a:latin typeface="verdana" panose="020B0604030504040204" pitchFamily="34" charset="0"/>
              </a:rPr>
              <a:t>It is the process of managing risks to achieve desired outcomes. After all, the identified risks of a plan are determined; the project must be made to include the most harmful and the most likely risks. Different risks need different containment methods. In fact, most risks need ingenuity on the part of the project manager in tackling the risk.</a:t>
            </a:r>
          </a:p>
          <a:p>
            <a:r>
              <a:rPr lang="en-IN" b="1" dirty="0">
                <a:solidFill>
                  <a:srgbClr val="000000"/>
                </a:solidFill>
                <a:latin typeface="verdana" panose="020B0604030504040204" pitchFamily="34" charset="0"/>
              </a:rPr>
              <a:t>There are three main methods to plan for risk management:</a:t>
            </a:r>
            <a:endParaRPr lang="en-IN" dirty="0">
              <a:solidFill>
                <a:srgbClr val="000000"/>
              </a:solidFill>
              <a:latin typeface="verdana" panose="020B0604030504040204" pitchFamily="34" charset="0"/>
            </a:endParaRPr>
          </a:p>
          <a:p>
            <a:pPr>
              <a:buFont typeface="+mj-lt"/>
              <a:buAutoNum type="arabicPeriod"/>
            </a:pPr>
            <a:r>
              <a:rPr lang="en-IN" b="1" dirty="0">
                <a:solidFill>
                  <a:srgbClr val="000000"/>
                </a:solidFill>
                <a:latin typeface="verdana" panose="020B0604030504040204" pitchFamily="34" charset="0"/>
              </a:rPr>
              <a:t>Avoid the risk:</a:t>
            </a:r>
            <a:r>
              <a:rPr lang="en-IN" dirty="0">
                <a:solidFill>
                  <a:srgbClr val="000000"/>
                </a:solidFill>
                <a:latin typeface="verdana" panose="020B0604030504040204" pitchFamily="34" charset="0"/>
              </a:rPr>
              <a:t> This may take several ways such as discussing with the client to change the requirements to decrease the scope of the work, giving incentives to the engineers to avoid the risk of human resources turnover, etc.</a:t>
            </a:r>
          </a:p>
          <a:p>
            <a:pPr>
              <a:buFont typeface="+mj-lt"/>
              <a:buAutoNum type="arabicPeriod"/>
            </a:pPr>
            <a:r>
              <a:rPr lang="en-IN" b="1" dirty="0">
                <a:solidFill>
                  <a:srgbClr val="000000"/>
                </a:solidFill>
                <a:latin typeface="verdana" panose="020B0604030504040204" pitchFamily="34" charset="0"/>
              </a:rPr>
              <a:t>Transfer the risk:</a:t>
            </a:r>
            <a:r>
              <a:rPr lang="en-IN" dirty="0">
                <a:solidFill>
                  <a:srgbClr val="000000"/>
                </a:solidFill>
                <a:latin typeface="verdana" panose="020B0604030504040204" pitchFamily="34" charset="0"/>
              </a:rPr>
              <a:t> This method involves getting the risky element developed by a third party, buying insurance cover, etc.</a:t>
            </a:r>
          </a:p>
          <a:p>
            <a:pPr>
              <a:buFont typeface="+mj-lt"/>
              <a:buAutoNum type="arabicPeriod"/>
            </a:pPr>
            <a:r>
              <a:rPr lang="en-IN" b="1" dirty="0">
                <a:solidFill>
                  <a:srgbClr val="000000"/>
                </a:solidFill>
                <a:latin typeface="verdana" panose="020B0604030504040204" pitchFamily="34" charset="0"/>
              </a:rPr>
              <a:t>Risk reduction:</a:t>
            </a:r>
            <a:r>
              <a:rPr lang="en-IN" dirty="0">
                <a:solidFill>
                  <a:srgbClr val="000000"/>
                </a:solidFill>
                <a:latin typeface="verdana" panose="020B0604030504040204" pitchFamily="34" charset="0"/>
              </a:rPr>
              <a:t> This means planning method to include the loss due to risk. For instance, if there is a risk that some key personnel might leave, new recruitment can be planned.</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092160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962" y="516068"/>
            <a:ext cx="9452386" cy="5078313"/>
          </a:xfrm>
          <a:prstGeom prst="rect">
            <a:avLst/>
          </a:prstGeom>
        </p:spPr>
        <p:txBody>
          <a:bodyPr wrap="square">
            <a:spAutoFit/>
          </a:bodyPr>
          <a:lstStyle/>
          <a:p>
            <a:r>
              <a:rPr lang="en-IN" b="1" dirty="0">
                <a:solidFill>
                  <a:srgbClr val="000000"/>
                </a:solidFill>
                <a:latin typeface="verdana" panose="020B0604030504040204" pitchFamily="34" charset="0"/>
              </a:rPr>
              <a:t>Risk Leverage:</a:t>
            </a:r>
            <a:r>
              <a:rPr lang="en-IN" dirty="0">
                <a:solidFill>
                  <a:srgbClr val="000000"/>
                </a:solidFill>
                <a:latin typeface="verdana" panose="020B0604030504040204" pitchFamily="34" charset="0"/>
              </a:rPr>
              <a:t> To choose between the various methods of handling risk, the project plan must consider the amount of controlling the risk and the corresponding reduction of risk. For this, the risk leverage of the various risks can be estimated.</a:t>
            </a:r>
          </a:p>
          <a:p>
            <a:r>
              <a:rPr lang="en-IN" dirty="0">
                <a:solidFill>
                  <a:srgbClr val="000000"/>
                </a:solidFill>
                <a:latin typeface="verdana" panose="020B0604030504040204" pitchFamily="34" charset="0"/>
              </a:rPr>
              <a:t>Risk leverage is the variation in risk exposure divided by the amount of reducing the risk.</a:t>
            </a:r>
          </a:p>
          <a:p>
            <a:r>
              <a:rPr lang="en-IN" b="1" dirty="0">
                <a:solidFill>
                  <a:srgbClr val="000000"/>
                </a:solidFill>
                <a:latin typeface="verdana" panose="020B0604030504040204" pitchFamily="34" charset="0"/>
              </a:rPr>
              <a:t>Risk leverage = (risk exposure before reduction - risk exposure after reduction) / (cost of reduction)</a:t>
            </a:r>
            <a:endParaRPr lang="en-IN" dirty="0">
              <a:solidFill>
                <a:srgbClr val="000000"/>
              </a:solidFill>
              <a:latin typeface="verdana" panose="020B0604030504040204" pitchFamily="34" charset="0"/>
            </a:endParaRPr>
          </a:p>
          <a:p>
            <a:r>
              <a:rPr lang="en-IN" b="1" dirty="0">
                <a:solidFill>
                  <a:srgbClr val="000000"/>
                </a:solidFill>
                <a:latin typeface="verdana" panose="020B0604030504040204" pitchFamily="34" charset="0"/>
              </a:rPr>
              <a:t>1. Risk planning:</a:t>
            </a:r>
            <a:r>
              <a:rPr lang="en-IN" dirty="0">
                <a:solidFill>
                  <a:srgbClr val="000000"/>
                </a:solidFill>
                <a:latin typeface="verdana" panose="020B0604030504040204" pitchFamily="34" charset="0"/>
              </a:rPr>
              <a:t> The risk planning method considers each of the key risks that have been identified and develop ways to maintain these risks.</a:t>
            </a:r>
          </a:p>
          <a:p>
            <a:r>
              <a:rPr lang="en-IN" dirty="0">
                <a:solidFill>
                  <a:srgbClr val="000000"/>
                </a:solidFill>
                <a:latin typeface="verdana" panose="020B0604030504040204" pitchFamily="34" charset="0"/>
              </a:rPr>
              <a:t>For each of the risks, you have to think of the </a:t>
            </a:r>
            <a:r>
              <a:rPr lang="en-IN" dirty="0" err="1">
                <a:solidFill>
                  <a:srgbClr val="000000"/>
                </a:solidFill>
                <a:latin typeface="verdana" panose="020B0604030504040204" pitchFamily="34" charset="0"/>
              </a:rPr>
              <a:t>behavior</a:t>
            </a:r>
            <a:r>
              <a:rPr lang="en-IN" dirty="0">
                <a:solidFill>
                  <a:srgbClr val="000000"/>
                </a:solidFill>
                <a:latin typeface="verdana" panose="020B0604030504040204" pitchFamily="34" charset="0"/>
              </a:rPr>
              <a:t> that you may take to minimize the disruption to the plan if the issue identified in the risk occurs.</a:t>
            </a:r>
          </a:p>
          <a:p>
            <a:r>
              <a:rPr lang="en-IN" dirty="0">
                <a:solidFill>
                  <a:srgbClr val="000000"/>
                </a:solidFill>
                <a:latin typeface="verdana" panose="020B0604030504040204" pitchFamily="34" charset="0"/>
              </a:rPr>
              <a:t>You also should think about data that you might need to collect while monitoring the plan so that issues can be anticipated.</a:t>
            </a:r>
          </a:p>
          <a:p>
            <a:r>
              <a:rPr lang="en-IN" dirty="0">
                <a:solidFill>
                  <a:srgbClr val="000000"/>
                </a:solidFill>
                <a:latin typeface="verdana" panose="020B0604030504040204" pitchFamily="34" charset="0"/>
              </a:rPr>
              <a:t>Again, there is no easy process that can be followed for contingency planning. It rely on the judgment and experience of the project manager.</a:t>
            </a:r>
          </a:p>
          <a:p>
            <a:r>
              <a:rPr lang="en-IN" b="1" dirty="0">
                <a:solidFill>
                  <a:srgbClr val="000000"/>
                </a:solidFill>
                <a:latin typeface="verdana" panose="020B0604030504040204" pitchFamily="34" charset="0"/>
              </a:rPr>
              <a:t>2. Risk Monitoring:</a:t>
            </a:r>
            <a:r>
              <a:rPr lang="en-IN" dirty="0">
                <a:solidFill>
                  <a:srgbClr val="000000"/>
                </a:solidFill>
                <a:latin typeface="verdana" panose="020B0604030504040204" pitchFamily="34" charset="0"/>
              </a:rPr>
              <a:t> Risk monitoring is the method king that your assumption about the product, process, and business risks has not changed.</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704452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920" y="81754"/>
            <a:ext cx="10230522" cy="6463308"/>
          </a:xfrm>
          <a:prstGeom prst="rect">
            <a:avLst/>
          </a:prstGeom>
        </p:spPr>
        <p:txBody>
          <a:bodyPr wrap="square">
            <a:spAutoFit/>
          </a:bodyPr>
          <a:lstStyle/>
          <a:p>
            <a:pPr algn="just"/>
            <a:r>
              <a:rPr lang="en-IN" b="1" dirty="0">
                <a:solidFill>
                  <a:srgbClr val="2E2E2E"/>
                </a:solidFill>
                <a:latin typeface="Georgia" panose="02040502050405020303" pitchFamily="18" charset="0"/>
              </a:rPr>
              <a:t>R.M.M.M | Risk Mitigation Monitoring and Management:</a:t>
            </a:r>
            <a:r>
              <a:rPr lang="en-IN" dirty="0">
                <a:solidFill>
                  <a:srgbClr val="2E2E2E"/>
                </a:solidFill>
                <a:latin typeface="Karla"/>
              </a:rPr>
              <a:t/>
            </a:r>
            <a:br>
              <a:rPr lang="en-IN" dirty="0">
                <a:solidFill>
                  <a:srgbClr val="2E2E2E"/>
                </a:solidFill>
                <a:latin typeface="Karla"/>
              </a:rPr>
            </a:br>
            <a:r>
              <a:rPr lang="en-IN" dirty="0">
                <a:solidFill>
                  <a:srgbClr val="2E2E2E"/>
                </a:solidFill>
                <a:latin typeface="Karla"/>
              </a:rPr>
              <a:t/>
            </a:r>
            <a:br>
              <a:rPr lang="en-IN" dirty="0">
                <a:solidFill>
                  <a:srgbClr val="2E2E2E"/>
                </a:solidFill>
                <a:latin typeface="Karla"/>
              </a:rPr>
            </a:br>
            <a:r>
              <a:rPr lang="en-IN" dirty="0">
                <a:solidFill>
                  <a:srgbClr val="2E2E2E"/>
                </a:solidFill>
                <a:latin typeface="Georgia" panose="02040502050405020303" pitchFamily="18" charset="0"/>
              </a:rPr>
              <a:t>R.M.M.M stands for risk mitigation, monitoring and management. There are three issues in strategy for handling the risk is</a:t>
            </a:r>
            <a:endParaRPr lang="en-IN" dirty="0">
              <a:solidFill>
                <a:srgbClr val="2E2E2E"/>
              </a:solidFill>
              <a:latin typeface="Karla"/>
            </a:endParaRPr>
          </a:p>
          <a:p>
            <a:pPr algn="just"/>
            <a:r>
              <a:rPr lang="en-IN" dirty="0">
                <a:solidFill>
                  <a:srgbClr val="2E2E2E"/>
                </a:solidFill>
                <a:latin typeface="Georgia" panose="02040502050405020303" pitchFamily="18" charset="0"/>
              </a:rPr>
              <a:t/>
            </a:r>
            <a:br>
              <a:rPr lang="en-IN" dirty="0">
                <a:solidFill>
                  <a:srgbClr val="2E2E2E"/>
                </a:solidFill>
                <a:latin typeface="Georgia" panose="02040502050405020303" pitchFamily="18" charset="0"/>
              </a:rPr>
            </a:b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Risk Avoidance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Risk monitoring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Risk management</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Karla"/>
              </a:rPr>
              <a:t/>
            </a:r>
            <a:br>
              <a:rPr lang="en-IN" dirty="0">
                <a:solidFill>
                  <a:srgbClr val="2E2E2E"/>
                </a:solidFill>
                <a:latin typeface="Karla"/>
              </a:rPr>
            </a:br>
            <a:r>
              <a:rPr lang="en-IN" b="1" dirty="0">
                <a:solidFill>
                  <a:srgbClr val="2E2E2E"/>
                </a:solidFill>
                <a:latin typeface="Georgia" panose="02040502050405020303" pitchFamily="18" charset="0"/>
              </a:rPr>
              <a:t>Risk Mitigation:</a:t>
            </a:r>
            <a:r>
              <a:rPr lang="en-IN" dirty="0">
                <a:solidFill>
                  <a:srgbClr val="2E2E2E"/>
                </a:solidFill>
                <a:latin typeface="Karla"/>
              </a:rPr>
              <a:t/>
            </a:r>
            <a:br>
              <a:rPr lang="en-IN" dirty="0">
                <a:solidFill>
                  <a:srgbClr val="2E2E2E"/>
                </a:solidFill>
                <a:latin typeface="Karla"/>
              </a:rPr>
            </a:br>
            <a:r>
              <a:rPr lang="en-IN" dirty="0">
                <a:solidFill>
                  <a:srgbClr val="2E2E2E"/>
                </a:solidFill>
                <a:latin typeface="Georgia" panose="02040502050405020303" pitchFamily="18" charset="0"/>
              </a:rPr>
              <a:t>Risk mitigation means preventing the risk to occur  (Risk Avoidance). Following are the steps to be taken for mitigating the risks.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Communicate with the concerned staff to find of probable risk.</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Find out and eliminate all those causes that can create rick before the project starts.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Develop a policy in an organization which will help to continue the project even though some staff leaves the organization.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Everybody in the project team should be acquainted with the current development activity.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Maintain the corresponding documents in timely manner. This documentation should be strictly as per the standards set by the organization.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Conduct timely reviews in order to speed up the work.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For conducting every critical activity during software development, provide the additional staff if required</a:t>
            </a:r>
            <a:r>
              <a:rPr lang="en-IN" dirty="0" smtClean="0">
                <a:solidFill>
                  <a:srgbClr val="2E2E2E"/>
                </a:solidFill>
                <a:latin typeface="Georgia" panose="02040502050405020303" pitchFamily="18" charset="0"/>
              </a:rPr>
              <a:t>.</a:t>
            </a:r>
            <a:endParaRPr lang="en-IN" dirty="0">
              <a:solidFill>
                <a:srgbClr val="2E2E2E"/>
              </a:solidFill>
              <a:latin typeface="Karla"/>
            </a:endParaRPr>
          </a:p>
        </p:txBody>
      </p:sp>
    </p:spTree>
    <p:extLst>
      <p:ext uri="{BB962C8B-B14F-4D97-AF65-F5344CB8AC3E}">
        <p14:creationId xmlns:p14="http://schemas.microsoft.com/office/powerpoint/2010/main" val="472096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9661" y="751344"/>
            <a:ext cx="8226014" cy="3693319"/>
          </a:xfrm>
          <a:prstGeom prst="rect">
            <a:avLst/>
          </a:prstGeom>
        </p:spPr>
        <p:txBody>
          <a:bodyPr wrap="square">
            <a:spAutoFit/>
          </a:bodyPr>
          <a:lstStyle/>
          <a:p>
            <a:pPr>
              <a:buFont typeface="Arial" panose="020B0604020202020204" pitchFamily="34" charset="0"/>
              <a:buChar char="•"/>
            </a:pPr>
            <a:r>
              <a:rPr lang="en-IN" b="1" dirty="0">
                <a:solidFill>
                  <a:srgbClr val="2E2E2E"/>
                </a:solidFill>
                <a:latin typeface="Georgia" panose="02040502050405020303" pitchFamily="18" charset="0"/>
              </a:rPr>
              <a:t>Risk Monitoring:</a:t>
            </a:r>
            <a:r>
              <a:rPr lang="en-IN" dirty="0"/>
              <a:t/>
            </a:r>
            <a:br>
              <a:rPr lang="en-IN" dirty="0"/>
            </a:br>
            <a:r>
              <a:rPr lang="en-IN" dirty="0">
                <a:solidFill>
                  <a:srgbClr val="2E2E2E"/>
                </a:solidFill>
                <a:latin typeface="Georgia" panose="02040502050405020303" pitchFamily="18" charset="0"/>
              </a:rPr>
              <a:t>In risk monitoring process following things must be monitored by the project manager..</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The approach of the team members as pressure of project varies.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The degree in which the team performs with the spirit of "team-work".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The type of co-operation among the team </a:t>
            </a:r>
            <a:r>
              <a:rPr lang="en-IN" dirty="0" err="1">
                <a:solidFill>
                  <a:srgbClr val="2E2E2E"/>
                </a:solidFill>
                <a:latin typeface="Georgia" panose="02040502050405020303" pitchFamily="18" charset="0"/>
              </a:rPr>
              <a:t>members.The</a:t>
            </a:r>
            <a:r>
              <a:rPr lang="en-IN" dirty="0">
                <a:solidFill>
                  <a:srgbClr val="2E2E2E"/>
                </a:solidFill>
                <a:latin typeface="Georgia" panose="02040502050405020303" pitchFamily="18" charset="0"/>
              </a:rPr>
              <a:t> types of problems that are </a:t>
            </a:r>
            <a:r>
              <a:rPr lang="en-IN" dirty="0" err="1">
                <a:solidFill>
                  <a:srgbClr val="2E2E2E"/>
                </a:solidFill>
                <a:latin typeface="Georgia" panose="02040502050405020303" pitchFamily="18" charset="0"/>
              </a:rPr>
              <a:t>occurring.Availability</a:t>
            </a:r>
            <a:r>
              <a:rPr lang="en-IN" dirty="0">
                <a:solidFill>
                  <a:srgbClr val="2E2E2E"/>
                </a:solidFill>
                <a:latin typeface="Georgia" panose="02040502050405020303" pitchFamily="18" charset="0"/>
              </a:rPr>
              <a:t> of jobs within and outside the organization.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The project manager should monitor certain mitigation steps. For example: If the current development activity is monitored continuously then everybody in the team will get acquainted with current development activity.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The objective of risk monitoring is to check whether the predicted risks really occur or not. To ensure the step defined to avoid the risk are applied properly or not. To gather the information which can be useful for </a:t>
            </a:r>
            <a:r>
              <a:rPr lang="en-IN" dirty="0" err="1">
                <a:solidFill>
                  <a:srgbClr val="2E2E2E"/>
                </a:solidFill>
                <a:latin typeface="Georgia" panose="02040502050405020303" pitchFamily="18" charset="0"/>
              </a:rPr>
              <a:t>analyzing</a:t>
            </a:r>
            <a:r>
              <a:rPr lang="en-IN" dirty="0">
                <a:solidFill>
                  <a:srgbClr val="2E2E2E"/>
                </a:solidFill>
                <a:latin typeface="Georgia" panose="02040502050405020303" pitchFamily="18" charset="0"/>
              </a:rPr>
              <a:t> the risk. </a:t>
            </a:r>
            <a:endParaRPr lang="en-IN" b="0" i="0" dirty="0">
              <a:solidFill>
                <a:srgbClr val="2E2E2E"/>
              </a:solidFill>
              <a:effectLst/>
              <a:latin typeface="Karla"/>
            </a:endParaRPr>
          </a:p>
        </p:txBody>
      </p:sp>
      <p:sp>
        <p:nvSpPr>
          <p:cNvPr id="3" name="Rectangle 2"/>
          <p:cNvSpPr/>
          <p:nvPr/>
        </p:nvSpPr>
        <p:spPr>
          <a:xfrm>
            <a:off x="2219661" y="5567985"/>
            <a:ext cx="2408032" cy="369332"/>
          </a:xfrm>
          <a:prstGeom prst="rect">
            <a:avLst/>
          </a:prstGeom>
        </p:spPr>
        <p:txBody>
          <a:bodyPr wrap="none">
            <a:spAutoFit/>
          </a:bodyPr>
          <a:lstStyle/>
          <a:p>
            <a:r>
              <a:rPr lang="en-IN" b="1" dirty="0">
                <a:solidFill>
                  <a:srgbClr val="2E2E2E"/>
                </a:solidFill>
                <a:latin typeface="Georgia" panose="02040502050405020303" pitchFamily="18" charset="0"/>
              </a:rPr>
              <a:t>Risk management:</a:t>
            </a:r>
            <a:endParaRPr lang="en-IN" dirty="0"/>
          </a:p>
        </p:txBody>
      </p:sp>
    </p:spTree>
    <p:extLst>
      <p:ext uri="{BB962C8B-B14F-4D97-AF65-F5344CB8AC3E}">
        <p14:creationId xmlns:p14="http://schemas.microsoft.com/office/powerpoint/2010/main" val="5205480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2.bp.blogspot.com/-NCpPsBUova8/Wa5ql7NYcnI/AAAAAAAAAP0/MJJhups4MxEH2_EwYqGVIWq36U9X9w24QCEwYBhgL/s640/ase-rm-fi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7408" y="-32273"/>
            <a:ext cx="7641147" cy="676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9435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2386" y="472952"/>
            <a:ext cx="9075868" cy="2308324"/>
          </a:xfrm>
          <a:prstGeom prst="rect">
            <a:avLst/>
          </a:prstGeom>
        </p:spPr>
        <p:txBody>
          <a:bodyPr wrap="square">
            <a:spAutoFit/>
          </a:bodyPr>
          <a:lstStyle/>
          <a:p>
            <a:pPr>
              <a:buFont typeface="Arial" panose="020B0604020202020204" pitchFamily="34" charset="0"/>
              <a:buChar char="•"/>
            </a:pPr>
            <a:r>
              <a:rPr lang="en-IN" dirty="0">
                <a:solidFill>
                  <a:srgbClr val="2E2E2E"/>
                </a:solidFill>
                <a:latin typeface="Georgia" panose="02040502050405020303" pitchFamily="18" charset="0"/>
              </a:rPr>
              <a:t>Project manager perform this task when risk becomes a reality. If project manager is successful in applying the project mitigation effectively then it becomes very much easy to manage the risks. </a:t>
            </a:r>
            <a:endParaRPr lang="en-IN" dirty="0">
              <a:solidFill>
                <a:srgbClr val="2E2E2E"/>
              </a:solidFill>
              <a:latin typeface="Karla"/>
            </a:endParaRPr>
          </a:p>
          <a:p>
            <a:pPr>
              <a:buFont typeface="Arial" panose="020B0604020202020204" pitchFamily="34" charset="0"/>
              <a:buChar char="•"/>
            </a:pPr>
            <a:r>
              <a:rPr lang="en-IN" dirty="0">
                <a:solidFill>
                  <a:srgbClr val="2E2E2E"/>
                </a:solidFill>
                <a:latin typeface="Georgia" panose="02040502050405020303" pitchFamily="18" charset="0"/>
              </a:rPr>
              <a:t>For example, Consider a scenario that many people are leaving the organization then  if sufficient additional staff is available, if current development activity is know to everybody in the team, if latest and systematic documentation is available then any 'new comer' can easily understand current development activity. This will ultimately help in continuing the work without any interval.</a:t>
            </a:r>
            <a:endParaRPr lang="en-IN" b="0" i="0" dirty="0">
              <a:solidFill>
                <a:srgbClr val="2E2E2E"/>
              </a:solidFill>
              <a:effectLst/>
              <a:latin typeface="Karla"/>
            </a:endParaRPr>
          </a:p>
        </p:txBody>
      </p:sp>
      <p:sp>
        <p:nvSpPr>
          <p:cNvPr id="3" name="Rectangle 2"/>
          <p:cNvSpPr/>
          <p:nvPr/>
        </p:nvSpPr>
        <p:spPr>
          <a:xfrm>
            <a:off x="1832386" y="2910368"/>
            <a:ext cx="10230523" cy="3139321"/>
          </a:xfrm>
          <a:prstGeom prst="rect">
            <a:avLst/>
          </a:prstGeom>
        </p:spPr>
        <p:txBody>
          <a:bodyPr wrap="square">
            <a:spAutoFit/>
          </a:bodyPr>
          <a:lstStyle/>
          <a:p>
            <a:pPr>
              <a:buFont typeface="Arial" panose="020B0604020202020204" pitchFamily="34" charset="0"/>
              <a:buChar char="•"/>
            </a:pPr>
            <a:r>
              <a:rPr lang="en-IN" b="1" dirty="0">
                <a:solidFill>
                  <a:srgbClr val="2E2E2E"/>
                </a:solidFill>
                <a:latin typeface="Georgia" panose="02040502050405020303" pitchFamily="18" charset="0"/>
              </a:rPr>
              <a:t>R.M.M.M Plan:</a:t>
            </a:r>
            <a:r>
              <a:rPr lang="en-IN" dirty="0"/>
              <a:t/>
            </a:r>
            <a:br>
              <a:rPr lang="en-IN" dirty="0"/>
            </a:br>
            <a:r>
              <a:rPr lang="en-IN" dirty="0"/>
              <a:t/>
            </a:r>
            <a:br>
              <a:rPr lang="en-IN" dirty="0"/>
            </a:br>
            <a:r>
              <a:rPr lang="en-IN" dirty="0">
                <a:solidFill>
                  <a:srgbClr val="2E2E2E"/>
                </a:solidFill>
                <a:latin typeface="Georgia" panose="02040502050405020303" pitchFamily="18" charset="0"/>
              </a:rPr>
              <a:t>    The R.M.M.M plan is a document in which all the risk analysis activities are described. Sometimes project manager includes this document as a part of overall project plan. Sometimes specific R.M.M.M plan is not created, however each risk can be described individually using risk information sheet. Typical template for R.M.M.M plan or risk information sheet can be,</a:t>
            </a:r>
            <a:endParaRPr lang="en-IN" dirty="0">
              <a:solidFill>
                <a:srgbClr val="2E2E2E"/>
              </a:solidFill>
              <a:latin typeface="Karla"/>
            </a:endParaRPr>
          </a:p>
          <a:p>
            <a:r>
              <a:rPr lang="en-IN" dirty="0"/>
              <a:t/>
            </a:r>
            <a:br>
              <a:rPr lang="en-IN" dirty="0"/>
            </a:br>
            <a:r>
              <a:rPr lang="en-IN" dirty="0"/>
              <a:t/>
            </a:r>
            <a:br>
              <a:rPr lang="en-IN" dirty="0"/>
            </a:br>
            <a:r>
              <a:rPr lang="en-IN" dirty="0">
                <a:solidFill>
                  <a:srgbClr val="2E2E2E"/>
                </a:solidFill>
                <a:latin typeface="Georgia" panose="02040502050405020303" pitchFamily="18" charset="0"/>
              </a:rPr>
              <a:t>Final Words: The Risk information sheet can be maintained by database systems. After documenting the risks using either R.M.M.M plan or risk information sheet the risk mitigation, monitoring and analysis activities are stopped.</a:t>
            </a:r>
            <a:endParaRPr lang="en-IN" dirty="0"/>
          </a:p>
        </p:txBody>
      </p:sp>
    </p:spTree>
    <p:extLst>
      <p:ext uri="{BB962C8B-B14F-4D97-AF65-F5344CB8AC3E}">
        <p14:creationId xmlns:p14="http://schemas.microsoft.com/office/powerpoint/2010/main" val="8292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74345"/>
            <a:ext cx="8656320" cy="4524315"/>
          </a:xfrm>
          <a:prstGeom prst="rect">
            <a:avLst/>
          </a:prstGeom>
        </p:spPr>
        <p:txBody>
          <a:bodyPr wrap="square">
            <a:spAutoFit/>
          </a:bodyPr>
          <a:lstStyle/>
          <a:p>
            <a:pPr fontAlgn="base"/>
            <a:r>
              <a:rPr lang="en-IN" dirty="0">
                <a:latin typeface="Roboto"/>
              </a:rPr>
              <a:t>The use of architectural styles is to establish a structure for all the components of the system.</a:t>
            </a:r>
          </a:p>
          <a:p>
            <a:pPr fontAlgn="base"/>
            <a:r>
              <a:rPr lang="en-IN" b="1" dirty="0">
                <a:latin typeface="Roboto"/>
              </a:rPr>
              <a:t>Taxonomy of Architectural styles:</a:t>
            </a:r>
            <a:endParaRPr lang="en-IN" dirty="0">
              <a:latin typeface="Roboto"/>
            </a:endParaRPr>
          </a:p>
          <a:p>
            <a:pPr fontAlgn="base">
              <a:buFont typeface="+mj-lt"/>
              <a:buAutoNum type="arabicPeriod"/>
            </a:pPr>
            <a:r>
              <a:rPr lang="en-IN" b="1" dirty="0">
                <a:latin typeface="Roboto"/>
              </a:rPr>
              <a:t>Data centred architectures:</a:t>
            </a:r>
            <a:endParaRPr lang="en-IN" dirty="0">
              <a:latin typeface="Roboto"/>
            </a:endParaRPr>
          </a:p>
          <a:p>
            <a:pPr marL="742950" lvl="1" indent="-285750" fontAlgn="base">
              <a:buFont typeface="+mj-lt"/>
              <a:buAutoNum type="arabicPeriod"/>
            </a:pPr>
            <a:r>
              <a:rPr lang="en-IN" dirty="0">
                <a:latin typeface="Roboto"/>
              </a:rPr>
              <a:t>A data store will reside at the center of this architecture and is accessed frequently by the other components that update, add, delete or modify the data present within the store.</a:t>
            </a:r>
          </a:p>
          <a:p>
            <a:pPr marL="742950" lvl="1" indent="-285750" fontAlgn="base">
              <a:buFont typeface="+mj-lt"/>
              <a:buAutoNum type="arabicPeriod"/>
            </a:pPr>
            <a:r>
              <a:rPr lang="en-IN" dirty="0">
                <a:latin typeface="Roboto"/>
              </a:rPr>
              <a:t>The figure illustrates a typical data </a:t>
            </a:r>
            <a:r>
              <a:rPr lang="en-IN" dirty="0" err="1">
                <a:latin typeface="Roboto"/>
              </a:rPr>
              <a:t>centered</a:t>
            </a:r>
            <a:r>
              <a:rPr lang="en-IN" dirty="0">
                <a:latin typeface="Roboto"/>
              </a:rPr>
              <a:t> style. The client software access a central repository. Variation of this approach are used to transform the repository into a blackboard when data related to client or data of interest for the client change the notifications to client software.</a:t>
            </a:r>
          </a:p>
          <a:p>
            <a:pPr marL="742950" lvl="1" indent="-285750" fontAlgn="base">
              <a:buFont typeface="+mj-lt"/>
              <a:buAutoNum type="arabicPeriod"/>
            </a:pPr>
            <a:r>
              <a:rPr lang="en-IN" dirty="0">
                <a:latin typeface="Roboto"/>
              </a:rPr>
              <a:t>This data-</a:t>
            </a:r>
            <a:r>
              <a:rPr lang="en-IN" dirty="0" err="1">
                <a:latin typeface="Roboto"/>
              </a:rPr>
              <a:t>centered</a:t>
            </a:r>
            <a:r>
              <a:rPr lang="en-IN" dirty="0">
                <a:latin typeface="Roboto"/>
              </a:rPr>
              <a:t> architecture will promote </a:t>
            </a:r>
            <a:r>
              <a:rPr lang="en-IN" dirty="0" err="1">
                <a:latin typeface="Roboto"/>
              </a:rPr>
              <a:t>integrability</a:t>
            </a:r>
            <a:r>
              <a:rPr lang="en-IN" dirty="0">
                <a:latin typeface="Roboto"/>
              </a:rPr>
              <a:t>. This means that the existing components can be changed and new client components can be added to the architecture without the permission or concern of other clients.</a:t>
            </a:r>
          </a:p>
          <a:p>
            <a:pPr marL="742950" lvl="1" indent="-285750" fontAlgn="base">
              <a:buFont typeface="+mj-lt"/>
              <a:buAutoNum type="arabicPeriod"/>
            </a:pPr>
            <a:r>
              <a:rPr lang="en-IN" dirty="0">
                <a:latin typeface="Roboto"/>
              </a:rPr>
              <a:t>Data can be passed among clients using blackboard mechanism.</a:t>
            </a:r>
            <a:endParaRPr lang="en-IN" b="0" i="0" dirty="0">
              <a:effectLst/>
              <a:latin typeface="Roboto"/>
            </a:endParaRPr>
          </a:p>
        </p:txBody>
      </p:sp>
    </p:spTree>
    <p:extLst>
      <p:ext uri="{BB962C8B-B14F-4D97-AF65-F5344CB8AC3E}">
        <p14:creationId xmlns:p14="http://schemas.microsoft.com/office/powerpoint/2010/main" val="8262790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3901" y="385584"/>
            <a:ext cx="8236772" cy="4801314"/>
          </a:xfrm>
          <a:prstGeom prst="rect">
            <a:avLst/>
          </a:prstGeom>
        </p:spPr>
        <p:txBody>
          <a:bodyPr wrap="square">
            <a:spAutoFit/>
          </a:bodyPr>
          <a:lstStyle/>
          <a:p>
            <a:pPr fontAlgn="base"/>
            <a:r>
              <a:rPr lang="en-IN" dirty="0">
                <a:latin typeface="var(--font-sofia)"/>
              </a:rPr>
              <a:t>Software Engineering | Software Quality Assurance</a:t>
            </a:r>
          </a:p>
          <a:p>
            <a:pPr fontAlgn="base"/>
            <a:endParaRPr lang="en-IN" b="1" dirty="0" smtClean="0">
              <a:latin typeface="var(--font-din)"/>
            </a:endParaRPr>
          </a:p>
          <a:p>
            <a:pPr fontAlgn="base"/>
            <a:r>
              <a:rPr lang="en-IN" b="1" dirty="0" smtClean="0">
                <a:latin typeface="var(--font-din)"/>
              </a:rPr>
              <a:t>Software </a:t>
            </a:r>
            <a:r>
              <a:rPr lang="en-IN" b="1" dirty="0">
                <a:latin typeface="var(--font-din)"/>
              </a:rPr>
              <a:t>Quality Assurance (SQA)</a:t>
            </a:r>
            <a:r>
              <a:rPr lang="en-IN" dirty="0">
                <a:latin typeface="var(--font-din)"/>
              </a:rPr>
              <a:t> is simply a way to assure quality in the software. It is the set of activities which ensure processes, procedures as well as standards suitable for the project and implemented correctly.</a:t>
            </a:r>
          </a:p>
          <a:p>
            <a:pPr fontAlgn="base"/>
            <a:r>
              <a:rPr lang="en-IN" dirty="0">
                <a:latin typeface="var(--font-din)"/>
              </a:rPr>
              <a:t>Software Quality Assurance is a process which works parallel to development of a software. It focuses on improving the process of development of software so that problems can be prevented before they become a major issue. Software Quality Assurance is a kind of an Umbrella activity that is applied throughout the software process</a:t>
            </a:r>
            <a:r>
              <a:rPr lang="en-IN" dirty="0" smtClean="0">
                <a:latin typeface="var(--font-din)"/>
              </a:rPr>
              <a:t>.</a:t>
            </a:r>
          </a:p>
          <a:p>
            <a:pPr fontAlgn="base"/>
            <a:endParaRPr lang="en-IN" dirty="0">
              <a:latin typeface="var(--font-din)"/>
            </a:endParaRPr>
          </a:p>
          <a:p>
            <a:pPr fontAlgn="base"/>
            <a:r>
              <a:rPr lang="en-IN" b="1" dirty="0">
                <a:latin typeface="var(--font-din)"/>
              </a:rPr>
              <a:t>Software Quality Assurance have:</a:t>
            </a:r>
            <a:endParaRPr lang="en-IN" dirty="0">
              <a:latin typeface="var(--font-din)"/>
            </a:endParaRPr>
          </a:p>
          <a:p>
            <a:pPr fontAlgn="base">
              <a:buFont typeface="+mj-lt"/>
              <a:buAutoNum type="arabicPeriod"/>
            </a:pPr>
            <a:r>
              <a:rPr lang="en-IN" dirty="0">
                <a:latin typeface="var(--font-din)"/>
              </a:rPr>
              <a:t>A quality management approach</a:t>
            </a:r>
          </a:p>
          <a:p>
            <a:pPr fontAlgn="base">
              <a:buFont typeface="+mj-lt"/>
              <a:buAutoNum type="arabicPeriod"/>
            </a:pPr>
            <a:r>
              <a:rPr lang="en-IN" dirty="0">
                <a:latin typeface="var(--font-din)"/>
              </a:rPr>
              <a:t>Formal technical reviews</a:t>
            </a:r>
          </a:p>
          <a:p>
            <a:pPr fontAlgn="base">
              <a:buFont typeface="+mj-lt"/>
              <a:buAutoNum type="arabicPeriod"/>
            </a:pPr>
            <a:r>
              <a:rPr lang="en-IN" dirty="0">
                <a:latin typeface="var(--font-din)"/>
              </a:rPr>
              <a:t>Multi testing strategy</a:t>
            </a:r>
          </a:p>
          <a:p>
            <a:pPr fontAlgn="base">
              <a:buFont typeface="+mj-lt"/>
              <a:buAutoNum type="arabicPeriod"/>
            </a:pPr>
            <a:r>
              <a:rPr lang="en-IN" dirty="0">
                <a:latin typeface="var(--font-din)"/>
              </a:rPr>
              <a:t>Effective software engineering technology</a:t>
            </a:r>
          </a:p>
          <a:p>
            <a:pPr fontAlgn="base">
              <a:buFont typeface="+mj-lt"/>
              <a:buAutoNum type="arabicPeriod"/>
            </a:pPr>
            <a:r>
              <a:rPr lang="en-IN" dirty="0">
                <a:latin typeface="var(--font-din)"/>
              </a:rPr>
              <a:t>Measurement and reporting mechanism</a:t>
            </a:r>
            <a:endParaRPr lang="en-IN" b="0" i="0" dirty="0">
              <a:effectLst/>
              <a:latin typeface="var(--font-din)"/>
            </a:endParaRPr>
          </a:p>
        </p:txBody>
      </p:sp>
    </p:spTree>
    <p:extLst>
      <p:ext uri="{BB962C8B-B14F-4D97-AF65-F5344CB8AC3E}">
        <p14:creationId xmlns:p14="http://schemas.microsoft.com/office/powerpoint/2010/main" val="41692714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3901" y="370819"/>
            <a:ext cx="8828442" cy="5078313"/>
          </a:xfrm>
          <a:prstGeom prst="rect">
            <a:avLst/>
          </a:prstGeom>
        </p:spPr>
        <p:txBody>
          <a:bodyPr wrap="square">
            <a:spAutoFit/>
          </a:bodyPr>
          <a:lstStyle/>
          <a:p>
            <a:pPr fontAlgn="base"/>
            <a:r>
              <a:rPr lang="en-IN" b="1" dirty="0">
                <a:latin typeface="var(--font-din)"/>
              </a:rPr>
              <a:t>Major Software Quality Assurance Activities:</a:t>
            </a:r>
            <a:endParaRPr lang="en-IN" dirty="0">
              <a:latin typeface="var(--font-din)"/>
            </a:endParaRPr>
          </a:p>
          <a:p>
            <a:pPr fontAlgn="base">
              <a:buFont typeface="+mj-lt"/>
              <a:buAutoNum type="arabicPeriod"/>
            </a:pPr>
            <a:r>
              <a:rPr lang="en-IN" b="1" dirty="0">
                <a:latin typeface="var(--font-din)"/>
              </a:rPr>
              <a:t>SQA Management Plan:</a:t>
            </a:r>
            <a:r>
              <a:rPr lang="en-IN" dirty="0">
                <a:latin typeface="var(--font-din)"/>
              </a:rPr>
              <a:t/>
            </a:r>
            <a:br>
              <a:rPr lang="en-IN" dirty="0">
                <a:latin typeface="var(--font-din)"/>
              </a:rPr>
            </a:br>
            <a:r>
              <a:rPr lang="en-IN" dirty="0">
                <a:latin typeface="var(--font-din)"/>
              </a:rPr>
              <a:t>Make a plan how you will carry out the </a:t>
            </a:r>
            <a:r>
              <a:rPr lang="en-IN" dirty="0" err="1">
                <a:latin typeface="var(--font-din)"/>
              </a:rPr>
              <a:t>sqa</a:t>
            </a:r>
            <a:r>
              <a:rPr lang="en-IN" dirty="0">
                <a:latin typeface="var(--font-din)"/>
              </a:rPr>
              <a:t> through out the project. Think which set of software engineering activities are the best for </a:t>
            </a:r>
            <a:r>
              <a:rPr lang="en-IN" dirty="0" err="1">
                <a:latin typeface="var(--font-din)"/>
              </a:rPr>
              <a:t>project.check</a:t>
            </a:r>
            <a:r>
              <a:rPr lang="en-IN" dirty="0">
                <a:latin typeface="var(--font-din)"/>
              </a:rPr>
              <a:t> level of </a:t>
            </a:r>
            <a:r>
              <a:rPr lang="en-IN" dirty="0" err="1">
                <a:latin typeface="var(--font-din)"/>
              </a:rPr>
              <a:t>sqa</a:t>
            </a:r>
            <a:r>
              <a:rPr lang="en-IN" dirty="0">
                <a:latin typeface="var(--font-din)"/>
              </a:rPr>
              <a:t> team skills.</a:t>
            </a:r>
          </a:p>
          <a:p>
            <a:pPr fontAlgn="base">
              <a:buFont typeface="+mj-lt"/>
              <a:buAutoNum type="arabicPeriod"/>
            </a:pPr>
            <a:r>
              <a:rPr lang="en-IN" b="1" dirty="0">
                <a:latin typeface="var(--font-din)"/>
              </a:rPr>
              <a:t>Set The Check Points:</a:t>
            </a:r>
            <a:r>
              <a:rPr lang="en-IN" dirty="0">
                <a:latin typeface="var(--font-din)"/>
              </a:rPr>
              <a:t/>
            </a:r>
            <a:br>
              <a:rPr lang="en-IN" dirty="0">
                <a:latin typeface="var(--font-din)"/>
              </a:rPr>
            </a:br>
            <a:r>
              <a:rPr lang="en-IN" dirty="0">
                <a:latin typeface="var(--font-din)"/>
              </a:rPr>
              <a:t>SQA team should set checkpoints. Evaluate the performance of the project on the basis of collected data on different check points.</a:t>
            </a:r>
          </a:p>
          <a:p>
            <a:pPr fontAlgn="base">
              <a:buFont typeface="+mj-lt"/>
              <a:buAutoNum type="arabicPeriod"/>
            </a:pPr>
            <a:r>
              <a:rPr lang="en-IN" b="1" dirty="0">
                <a:latin typeface="var(--font-din)"/>
              </a:rPr>
              <a:t>Multi testing Strategy:</a:t>
            </a:r>
            <a:r>
              <a:rPr lang="en-IN" dirty="0">
                <a:latin typeface="var(--font-din)"/>
              </a:rPr>
              <a:t/>
            </a:r>
            <a:br>
              <a:rPr lang="en-IN" dirty="0">
                <a:latin typeface="var(--font-din)"/>
              </a:rPr>
            </a:br>
            <a:r>
              <a:rPr lang="en-IN" dirty="0">
                <a:latin typeface="var(--font-din)"/>
              </a:rPr>
              <a:t>Do not depend on single testing approach. When you have lot of testing approaches available use them.</a:t>
            </a:r>
          </a:p>
          <a:p>
            <a:pPr fontAlgn="base">
              <a:buFont typeface="+mj-lt"/>
              <a:buAutoNum type="arabicPeriod"/>
            </a:pPr>
            <a:r>
              <a:rPr lang="en-IN" b="1" dirty="0">
                <a:latin typeface="var(--font-din)"/>
              </a:rPr>
              <a:t>Measure Change Impact:</a:t>
            </a:r>
            <a:r>
              <a:rPr lang="en-IN" dirty="0">
                <a:latin typeface="var(--font-din)"/>
              </a:rPr>
              <a:t/>
            </a:r>
            <a:br>
              <a:rPr lang="en-IN" dirty="0">
                <a:latin typeface="var(--font-din)"/>
              </a:rPr>
            </a:br>
            <a:r>
              <a:rPr lang="en-IN" dirty="0">
                <a:latin typeface="var(--font-din)"/>
              </a:rPr>
              <a:t>The changes for making the correction of an error sometimes re introduces more errors keep the measure of impact of change on project. Reset the new change to change check the compatibility of this fix with whole project.</a:t>
            </a:r>
          </a:p>
          <a:p>
            <a:pPr fontAlgn="base">
              <a:buFont typeface="+mj-lt"/>
              <a:buAutoNum type="arabicPeriod"/>
            </a:pPr>
            <a:r>
              <a:rPr lang="en-IN" b="1" dirty="0">
                <a:latin typeface="var(--font-din)"/>
              </a:rPr>
              <a:t>Manage Good Relations:</a:t>
            </a:r>
            <a:r>
              <a:rPr lang="en-IN" dirty="0">
                <a:latin typeface="var(--font-din)"/>
              </a:rPr>
              <a:t/>
            </a:r>
            <a:br>
              <a:rPr lang="en-IN" dirty="0">
                <a:latin typeface="var(--font-din)"/>
              </a:rPr>
            </a:br>
            <a:r>
              <a:rPr lang="en-IN" dirty="0">
                <a:latin typeface="var(--font-din)"/>
              </a:rPr>
              <a:t>In the working environment managing the good relation with other teams involved in the project development is mandatory. Bad relation of </a:t>
            </a:r>
            <a:r>
              <a:rPr lang="en-IN" dirty="0" err="1">
                <a:latin typeface="var(--font-din)"/>
              </a:rPr>
              <a:t>sqa</a:t>
            </a:r>
            <a:r>
              <a:rPr lang="en-IN" dirty="0">
                <a:latin typeface="var(--font-din)"/>
              </a:rPr>
              <a:t> team with programmers team will impact directly and badly on project. Don’t play politics.</a:t>
            </a:r>
            <a:endParaRPr lang="en-IN" b="0" i="0" dirty="0">
              <a:effectLst/>
              <a:latin typeface="var(--font-din)"/>
            </a:endParaRPr>
          </a:p>
        </p:txBody>
      </p:sp>
    </p:spTree>
    <p:extLst>
      <p:ext uri="{BB962C8B-B14F-4D97-AF65-F5344CB8AC3E}">
        <p14:creationId xmlns:p14="http://schemas.microsoft.com/office/powerpoint/2010/main" val="16659616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5265" y="433972"/>
            <a:ext cx="9527689" cy="3416320"/>
          </a:xfrm>
          <a:prstGeom prst="rect">
            <a:avLst/>
          </a:prstGeom>
        </p:spPr>
        <p:txBody>
          <a:bodyPr wrap="square">
            <a:spAutoFit/>
          </a:bodyPr>
          <a:lstStyle/>
          <a:p>
            <a:pPr fontAlgn="base"/>
            <a:r>
              <a:rPr lang="en-IN" b="1" dirty="0">
                <a:latin typeface="var(--font-din)"/>
              </a:rPr>
              <a:t>Benefits of Software Quality Assurance (SQA):</a:t>
            </a:r>
            <a:endParaRPr lang="en-IN" dirty="0">
              <a:latin typeface="var(--font-din)"/>
            </a:endParaRPr>
          </a:p>
          <a:p>
            <a:pPr fontAlgn="base">
              <a:buFont typeface="+mj-lt"/>
              <a:buAutoNum type="arabicPeriod"/>
            </a:pPr>
            <a:r>
              <a:rPr lang="en-IN" dirty="0">
                <a:latin typeface="var(--font-din)"/>
              </a:rPr>
              <a:t>SQA produce high quality software.</a:t>
            </a:r>
          </a:p>
          <a:p>
            <a:pPr fontAlgn="base">
              <a:buFont typeface="+mj-lt"/>
              <a:buAutoNum type="arabicPeriod"/>
            </a:pPr>
            <a:r>
              <a:rPr lang="en-IN" dirty="0">
                <a:latin typeface="var(--font-din)"/>
              </a:rPr>
              <a:t>High quality application saves time and cost.</a:t>
            </a:r>
          </a:p>
          <a:p>
            <a:pPr fontAlgn="base">
              <a:buFont typeface="+mj-lt"/>
              <a:buAutoNum type="arabicPeriod"/>
            </a:pPr>
            <a:r>
              <a:rPr lang="en-IN" dirty="0">
                <a:latin typeface="var(--font-din)"/>
              </a:rPr>
              <a:t>SQA is beneficial for better reliability.</a:t>
            </a:r>
          </a:p>
          <a:p>
            <a:pPr fontAlgn="base">
              <a:buFont typeface="+mj-lt"/>
              <a:buAutoNum type="arabicPeriod"/>
            </a:pPr>
            <a:r>
              <a:rPr lang="en-IN" dirty="0">
                <a:latin typeface="var(--font-din)"/>
              </a:rPr>
              <a:t>SQA is beneficial in the condition of no maintenance for long time.</a:t>
            </a:r>
          </a:p>
          <a:p>
            <a:pPr fontAlgn="base">
              <a:buFont typeface="+mj-lt"/>
              <a:buAutoNum type="arabicPeriod"/>
            </a:pPr>
            <a:r>
              <a:rPr lang="en-IN" dirty="0">
                <a:latin typeface="var(--font-din)"/>
              </a:rPr>
              <a:t>High quality commercial software increase market share of company.</a:t>
            </a:r>
          </a:p>
          <a:p>
            <a:pPr fontAlgn="base">
              <a:buFont typeface="+mj-lt"/>
              <a:buAutoNum type="arabicPeriod"/>
            </a:pPr>
            <a:r>
              <a:rPr lang="en-IN" dirty="0">
                <a:latin typeface="var(--font-din)"/>
              </a:rPr>
              <a:t>Improving the process of creating software.</a:t>
            </a:r>
          </a:p>
          <a:p>
            <a:pPr fontAlgn="base">
              <a:buFont typeface="+mj-lt"/>
              <a:buAutoNum type="arabicPeriod"/>
            </a:pPr>
            <a:r>
              <a:rPr lang="en-IN" dirty="0">
                <a:latin typeface="var(--font-din)"/>
              </a:rPr>
              <a:t>Improves the quality of the software</a:t>
            </a:r>
            <a:r>
              <a:rPr lang="en-IN" dirty="0" smtClean="0">
                <a:latin typeface="var(--font-din)"/>
              </a:rPr>
              <a:t>.</a:t>
            </a:r>
          </a:p>
          <a:p>
            <a:pPr fontAlgn="base">
              <a:buFont typeface="+mj-lt"/>
              <a:buAutoNum type="arabicPeriod"/>
            </a:pPr>
            <a:endParaRPr lang="en-IN" dirty="0">
              <a:latin typeface="var(--font-din)"/>
            </a:endParaRPr>
          </a:p>
          <a:p>
            <a:pPr fontAlgn="base"/>
            <a:r>
              <a:rPr lang="en-IN" b="1" dirty="0">
                <a:latin typeface="var(--font-din)"/>
              </a:rPr>
              <a:t>Disadvantage of SQA:</a:t>
            </a:r>
            <a:r>
              <a:rPr lang="en-IN" dirty="0">
                <a:latin typeface="var(--font-din)"/>
              </a:rPr>
              <a:t/>
            </a:r>
            <a:br>
              <a:rPr lang="en-IN" dirty="0">
                <a:latin typeface="var(--font-din)"/>
              </a:rPr>
            </a:br>
            <a:r>
              <a:rPr lang="en-IN" dirty="0">
                <a:latin typeface="var(--font-din)"/>
              </a:rPr>
              <a:t>There are a number of disadvantages of quality assurance. Some of them include adding more resources, employing more workers to help maintain quality and so much more.</a:t>
            </a:r>
            <a:endParaRPr lang="en-IN" b="0" i="0" dirty="0">
              <a:effectLst/>
              <a:latin typeface="var(--font-din)"/>
            </a:endParaRPr>
          </a:p>
        </p:txBody>
      </p:sp>
    </p:spTree>
    <p:extLst>
      <p:ext uri="{BB962C8B-B14F-4D97-AF65-F5344CB8AC3E}">
        <p14:creationId xmlns:p14="http://schemas.microsoft.com/office/powerpoint/2010/main" val="2302029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2083" y="272649"/>
            <a:ext cx="8742381" cy="5632311"/>
          </a:xfrm>
          <a:prstGeom prst="rect">
            <a:avLst/>
          </a:prstGeom>
        </p:spPr>
        <p:txBody>
          <a:bodyPr wrap="square">
            <a:spAutoFit/>
          </a:bodyPr>
          <a:lstStyle/>
          <a:p>
            <a:pPr fontAlgn="base"/>
            <a:r>
              <a:rPr lang="en-IN" dirty="0">
                <a:latin typeface="var(--font-sofia)"/>
              </a:rPr>
              <a:t>Software Review</a:t>
            </a:r>
          </a:p>
          <a:p>
            <a:pPr fontAlgn="base"/>
            <a:endParaRPr lang="en-IN" dirty="0"/>
          </a:p>
          <a:p>
            <a:pPr fontAlgn="base"/>
            <a:r>
              <a:rPr lang="en-IN" b="1" dirty="0" smtClean="0">
                <a:latin typeface="var(--font-din)"/>
              </a:rPr>
              <a:t>Software </a:t>
            </a:r>
            <a:r>
              <a:rPr lang="en-IN" b="1" dirty="0">
                <a:latin typeface="var(--font-din)"/>
              </a:rPr>
              <a:t>Review</a:t>
            </a:r>
            <a:r>
              <a:rPr lang="en-IN" dirty="0">
                <a:latin typeface="var(--font-din)"/>
              </a:rPr>
              <a:t> is systematic inspection of a software by one or more individuals who work together to find and resolve errors and defects in the software during the early stages of Software Development Life Cycle (SDLC). Software review is an essential part of Software Development Life Cycle (SDLC) that helps software engineers in validating the quality, functionality and other vital features and components of the software. It is a whole process that includes testing the software product and it makes sure that it meets the requirements stated by the client.</a:t>
            </a:r>
          </a:p>
          <a:p>
            <a:pPr fontAlgn="base"/>
            <a:r>
              <a:rPr lang="en-IN" dirty="0">
                <a:latin typeface="var(--font-din)"/>
              </a:rPr>
              <a:t>Usually performed manually, software review is used to verify various documents like requirements, system designs, codes, test plans and test cases</a:t>
            </a:r>
            <a:r>
              <a:rPr lang="en-IN" dirty="0" smtClean="0">
                <a:latin typeface="var(--font-din)"/>
              </a:rPr>
              <a:t>.</a:t>
            </a:r>
          </a:p>
          <a:p>
            <a:pPr fontAlgn="base"/>
            <a:endParaRPr lang="en-IN" dirty="0">
              <a:latin typeface="var(--font-din)"/>
            </a:endParaRPr>
          </a:p>
          <a:p>
            <a:pPr fontAlgn="base"/>
            <a:r>
              <a:rPr lang="en-IN" b="1" dirty="0">
                <a:latin typeface="var(--font-din)"/>
              </a:rPr>
              <a:t>Objectives of Software Review:</a:t>
            </a:r>
            <a:r>
              <a:rPr lang="en-IN" dirty="0">
                <a:latin typeface="var(--font-din)"/>
              </a:rPr>
              <a:t/>
            </a:r>
            <a:br>
              <a:rPr lang="en-IN" dirty="0">
                <a:latin typeface="var(--font-din)"/>
              </a:rPr>
            </a:br>
            <a:r>
              <a:rPr lang="en-IN" dirty="0">
                <a:latin typeface="var(--font-din)"/>
              </a:rPr>
              <a:t>The objective of software review is:</a:t>
            </a:r>
          </a:p>
          <a:p>
            <a:pPr fontAlgn="base">
              <a:buFont typeface="+mj-lt"/>
              <a:buAutoNum type="arabicPeriod"/>
            </a:pPr>
            <a:r>
              <a:rPr lang="en-IN" dirty="0">
                <a:latin typeface="var(--font-din)"/>
              </a:rPr>
              <a:t>To improve the productivity of the development team.</a:t>
            </a:r>
          </a:p>
          <a:p>
            <a:pPr fontAlgn="base">
              <a:buFont typeface="+mj-lt"/>
              <a:buAutoNum type="arabicPeriod"/>
            </a:pPr>
            <a:r>
              <a:rPr lang="en-IN" dirty="0">
                <a:latin typeface="var(--font-din)"/>
              </a:rPr>
              <a:t>To make the testing process time and cost effective.</a:t>
            </a:r>
          </a:p>
          <a:p>
            <a:pPr fontAlgn="base">
              <a:buFont typeface="+mj-lt"/>
              <a:buAutoNum type="arabicPeriod"/>
            </a:pPr>
            <a:r>
              <a:rPr lang="en-IN" dirty="0">
                <a:latin typeface="var(--font-din)"/>
              </a:rPr>
              <a:t>To make the final software with fewer defects.</a:t>
            </a:r>
          </a:p>
          <a:p>
            <a:pPr fontAlgn="base">
              <a:buFont typeface="+mj-lt"/>
              <a:buAutoNum type="arabicPeriod"/>
            </a:pPr>
            <a:r>
              <a:rPr lang="en-IN" dirty="0">
                <a:latin typeface="var(--font-din)"/>
              </a:rPr>
              <a:t>To eliminate the inadequacies.</a:t>
            </a:r>
          </a:p>
          <a:p>
            <a:r>
              <a:rPr lang="en-IN" dirty="0"/>
              <a:t/>
            </a:r>
            <a:br>
              <a:rPr lang="en-IN" dirty="0"/>
            </a:br>
            <a:endParaRPr lang="en-IN" dirty="0"/>
          </a:p>
        </p:txBody>
      </p:sp>
    </p:spTree>
    <p:extLst>
      <p:ext uri="{BB962C8B-B14F-4D97-AF65-F5344CB8AC3E}">
        <p14:creationId xmlns:p14="http://schemas.microsoft.com/office/powerpoint/2010/main" val="38232621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0190410183039/Capture58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504" y="891279"/>
            <a:ext cx="5922496" cy="57478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17813" y="178405"/>
            <a:ext cx="3339376" cy="369332"/>
          </a:xfrm>
          <a:prstGeom prst="rect">
            <a:avLst/>
          </a:prstGeom>
        </p:spPr>
        <p:txBody>
          <a:bodyPr wrap="none">
            <a:spAutoFit/>
          </a:bodyPr>
          <a:lstStyle/>
          <a:p>
            <a:r>
              <a:rPr lang="en-IN" b="1" dirty="0">
                <a:latin typeface="urw-din"/>
              </a:rPr>
              <a:t>Process of Software Review:</a:t>
            </a:r>
            <a:endParaRPr lang="en-IN" dirty="0"/>
          </a:p>
        </p:txBody>
      </p:sp>
    </p:spTree>
    <p:extLst>
      <p:ext uri="{BB962C8B-B14F-4D97-AF65-F5344CB8AC3E}">
        <p14:creationId xmlns:p14="http://schemas.microsoft.com/office/powerpoint/2010/main" val="25745875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3750" y="314372"/>
            <a:ext cx="9054353" cy="6186309"/>
          </a:xfrm>
          <a:prstGeom prst="rect">
            <a:avLst/>
          </a:prstGeom>
        </p:spPr>
        <p:txBody>
          <a:bodyPr wrap="square">
            <a:spAutoFit/>
          </a:bodyPr>
          <a:lstStyle/>
          <a:p>
            <a:pPr fontAlgn="base"/>
            <a:r>
              <a:rPr lang="en-IN" b="1" dirty="0">
                <a:latin typeface="var(--font-din)"/>
              </a:rPr>
              <a:t>Types of Software Reviews:</a:t>
            </a:r>
            <a:r>
              <a:rPr lang="en-IN" dirty="0">
                <a:latin typeface="var(--font-din)"/>
              </a:rPr>
              <a:t/>
            </a:r>
            <a:br>
              <a:rPr lang="en-IN" dirty="0">
                <a:latin typeface="var(--font-din)"/>
              </a:rPr>
            </a:br>
            <a:r>
              <a:rPr lang="en-IN" dirty="0">
                <a:latin typeface="var(--font-din)"/>
              </a:rPr>
              <a:t>There are mainly 3 types of software reviews:</a:t>
            </a:r>
          </a:p>
          <a:p>
            <a:pPr fontAlgn="base">
              <a:buFont typeface="+mj-lt"/>
              <a:buAutoNum type="arabicPeriod"/>
            </a:pPr>
            <a:r>
              <a:rPr lang="en-IN" b="1" dirty="0">
                <a:latin typeface="var(--font-din)"/>
              </a:rPr>
              <a:t>Software Peer Review:</a:t>
            </a:r>
            <a:r>
              <a:rPr lang="en-IN" dirty="0">
                <a:latin typeface="var(--font-din)"/>
              </a:rPr>
              <a:t/>
            </a:r>
            <a:br>
              <a:rPr lang="en-IN" dirty="0">
                <a:latin typeface="var(--font-din)"/>
              </a:rPr>
            </a:br>
            <a:r>
              <a:rPr lang="en-IN" dirty="0">
                <a:latin typeface="var(--font-din)"/>
              </a:rPr>
              <a:t>Peer review is the process of assessing the technical content and quality of the product and it is usually conducted by the author of the work product along with some other developers.</a:t>
            </a:r>
            <a:br>
              <a:rPr lang="en-IN" dirty="0">
                <a:latin typeface="var(--font-din)"/>
              </a:rPr>
            </a:br>
            <a:r>
              <a:rPr lang="en-IN" dirty="0">
                <a:latin typeface="var(--font-din)"/>
              </a:rPr>
              <a:t>Peer review is performed in order to examine or resolve the defects in the software, whose quality is also checked by other members of the </a:t>
            </a:r>
            <a:r>
              <a:rPr lang="en-IN" dirty="0" err="1">
                <a:latin typeface="var(--font-din)"/>
              </a:rPr>
              <a:t>team.Peer</a:t>
            </a:r>
            <a:r>
              <a:rPr lang="en-IN" dirty="0">
                <a:latin typeface="var(--font-din)"/>
              </a:rPr>
              <a:t> Review has following types:</a:t>
            </a:r>
          </a:p>
          <a:p>
            <a:pPr marL="742950" lvl="1" indent="-285750" fontAlgn="base">
              <a:buFont typeface="+mj-lt"/>
              <a:buAutoNum type="arabicPeriod"/>
            </a:pPr>
            <a:r>
              <a:rPr lang="en-IN" b="1" dirty="0">
                <a:latin typeface="var(--font-din)"/>
              </a:rPr>
              <a:t>(</a:t>
            </a:r>
            <a:r>
              <a:rPr lang="en-IN" b="1" dirty="0" err="1">
                <a:latin typeface="var(--font-din)"/>
              </a:rPr>
              <a:t>i</a:t>
            </a:r>
            <a:r>
              <a:rPr lang="en-IN" b="1" dirty="0">
                <a:latin typeface="var(--font-din)"/>
              </a:rPr>
              <a:t>) Code Review:</a:t>
            </a:r>
            <a:r>
              <a:rPr lang="en-IN" dirty="0">
                <a:latin typeface="var(--font-din)"/>
              </a:rPr>
              <a:t/>
            </a:r>
            <a:br>
              <a:rPr lang="en-IN" dirty="0">
                <a:latin typeface="var(--font-din)"/>
              </a:rPr>
            </a:br>
            <a:r>
              <a:rPr lang="en-IN" dirty="0">
                <a:latin typeface="var(--font-din)"/>
              </a:rPr>
              <a:t>Computer source code is examined in a systematic way.</a:t>
            </a:r>
          </a:p>
          <a:p>
            <a:pPr marL="742950" lvl="1" indent="-285750" fontAlgn="base">
              <a:buFont typeface="+mj-lt"/>
              <a:buAutoNum type="arabicPeriod"/>
            </a:pPr>
            <a:r>
              <a:rPr lang="en-IN" b="1" dirty="0">
                <a:latin typeface="var(--font-din)"/>
              </a:rPr>
              <a:t>(ii) Pair Programming:</a:t>
            </a:r>
            <a:r>
              <a:rPr lang="en-IN" dirty="0">
                <a:latin typeface="var(--font-din)"/>
              </a:rPr>
              <a:t/>
            </a:r>
            <a:br>
              <a:rPr lang="en-IN" dirty="0">
                <a:latin typeface="var(--font-din)"/>
              </a:rPr>
            </a:br>
            <a:r>
              <a:rPr lang="en-IN" dirty="0">
                <a:latin typeface="var(--font-din)"/>
              </a:rPr>
              <a:t>It is a code review where two developers develop code together at the same platform.</a:t>
            </a:r>
          </a:p>
          <a:p>
            <a:pPr marL="742950" lvl="1" indent="-285750" fontAlgn="base">
              <a:buFont typeface="+mj-lt"/>
              <a:buAutoNum type="arabicPeriod"/>
            </a:pPr>
            <a:r>
              <a:rPr lang="en-IN" b="1" dirty="0">
                <a:latin typeface="var(--font-din)"/>
              </a:rPr>
              <a:t>(iii) Walkthrough:</a:t>
            </a:r>
            <a:r>
              <a:rPr lang="en-IN" dirty="0">
                <a:latin typeface="var(--font-din)"/>
              </a:rPr>
              <a:t/>
            </a:r>
            <a:br>
              <a:rPr lang="en-IN" dirty="0">
                <a:latin typeface="var(--font-din)"/>
              </a:rPr>
            </a:br>
            <a:r>
              <a:rPr lang="en-IN" dirty="0">
                <a:latin typeface="var(--font-din)"/>
              </a:rPr>
              <a:t>Members of the development team is guided </a:t>
            </a:r>
            <a:r>
              <a:rPr lang="en-IN" dirty="0" err="1">
                <a:latin typeface="var(--font-din)"/>
              </a:rPr>
              <a:t>bu</a:t>
            </a:r>
            <a:r>
              <a:rPr lang="en-IN" dirty="0">
                <a:latin typeface="var(--font-din)"/>
              </a:rPr>
              <a:t> author and other interested parties and the participants ask questions and make comments about defects.</a:t>
            </a:r>
          </a:p>
          <a:p>
            <a:pPr marL="742950" lvl="1" indent="-285750" fontAlgn="base">
              <a:buFont typeface="+mj-lt"/>
              <a:buAutoNum type="arabicPeriod"/>
            </a:pPr>
            <a:r>
              <a:rPr lang="en-IN" b="1" dirty="0">
                <a:latin typeface="var(--font-din)"/>
              </a:rPr>
              <a:t>(iv) Technical Review:</a:t>
            </a:r>
            <a:r>
              <a:rPr lang="en-IN" dirty="0">
                <a:latin typeface="var(--font-din)"/>
              </a:rPr>
              <a:t/>
            </a:r>
            <a:br>
              <a:rPr lang="en-IN" dirty="0">
                <a:latin typeface="var(--font-din)"/>
              </a:rPr>
            </a:br>
            <a:r>
              <a:rPr lang="en-IN" dirty="0">
                <a:latin typeface="var(--font-din)"/>
              </a:rPr>
              <a:t>A team of highly qualified individuals examines the software product for its client’s use and identifies technical defects from specifications and standards.</a:t>
            </a:r>
          </a:p>
          <a:p>
            <a:pPr marL="742950" lvl="1" indent="-285750" fontAlgn="base">
              <a:buFont typeface="+mj-lt"/>
              <a:buAutoNum type="arabicPeriod"/>
            </a:pPr>
            <a:r>
              <a:rPr lang="en-IN" b="1" dirty="0">
                <a:latin typeface="var(--font-din)"/>
              </a:rPr>
              <a:t>(v) Inspection:</a:t>
            </a:r>
            <a:r>
              <a:rPr lang="en-IN" dirty="0">
                <a:latin typeface="var(--font-din)"/>
              </a:rPr>
              <a:t/>
            </a:r>
            <a:br>
              <a:rPr lang="en-IN" dirty="0">
                <a:latin typeface="var(--font-din)"/>
              </a:rPr>
            </a:br>
            <a:r>
              <a:rPr lang="en-IN" dirty="0">
                <a:latin typeface="var(--font-din)"/>
              </a:rPr>
              <a:t>In inspection the reviewers follow a well-defined process to find defects.</a:t>
            </a:r>
            <a:endParaRPr lang="en-IN" b="0" i="0" dirty="0">
              <a:effectLst/>
              <a:latin typeface="var(--font-din)"/>
            </a:endParaRPr>
          </a:p>
        </p:txBody>
      </p:sp>
    </p:spTree>
    <p:extLst>
      <p:ext uri="{BB962C8B-B14F-4D97-AF65-F5344CB8AC3E}">
        <p14:creationId xmlns:p14="http://schemas.microsoft.com/office/powerpoint/2010/main" val="38060477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5872" y="579222"/>
            <a:ext cx="9204961" cy="4801314"/>
          </a:xfrm>
          <a:prstGeom prst="rect">
            <a:avLst/>
          </a:prstGeom>
        </p:spPr>
        <p:txBody>
          <a:bodyPr wrap="square">
            <a:spAutoFit/>
          </a:bodyPr>
          <a:lstStyle/>
          <a:p>
            <a:pPr fontAlgn="base">
              <a:buFont typeface="+mj-lt"/>
              <a:buAutoNum type="arabicPeriod"/>
            </a:pPr>
            <a:r>
              <a:rPr lang="en-IN" b="1" dirty="0">
                <a:latin typeface="var(--font-din)"/>
              </a:rPr>
              <a:t>Software Management Review</a:t>
            </a:r>
            <a:r>
              <a:rPr lang="en-IN" b="1" dirty="0" smtClean="0">
                <a:latin typeface="var(--font-din)"/>
              </a:rPr>
              <a:t>:\</a:t>
            </a:r>
          </a:p>
          <a:p>
            <a:pPr fontAlgn="base"/>
            <a:r>
              <a:rPr lang="en-IN" dirty="0">
                <a:latin typeface="var(--font-din)"/>
              </a:rPr>
              <a:t/>
            </a:r>
            <a:br>
              <a:rPr lang="en-IN" dirty="0">
                <a:latin typeface="var(--font-din)"/>
              </a:rPr>
            </a:br>
            <a:r>
              <a:rPr lang="en-IN" dirty="0">
                <a:latin typeface="var(--font-din)"/>
              </a:rPr>
              <a:t>Software Management Review evaluates the work status. In this section decisions regarding downstream activities are taken.</a:t>
            </a:r>
          </a:p>
          <a:p>
            <a:pPr fontAlgn="base"/>
            <a:r>
              <a:rPr lang="en-IN" dirty="0">
                <a:latin typeface="var(--font-din)"/>
              </a:rPr>
              <a:t/>
            </a:r>
            <a:br>
              <a:rPr lang="en-IN" dirty="0">
                <a:latin typeface="var(--font-din)"/>
              </a:rPr>
            </a:br>
            <a:endParaRPr lang="en-IN" dirty="0">
              <a:latin typeface="var(--font-din)"/>
            </a:endParaRPr>
          </a:p>
          <a:p>
            <a:pPr fontAlgn="base">
              <a:buFont typeface="+mj-lt"/>
              <a:buAutoNum type="arabicPeriod"/>
            </a:pPr>
            <a:r>
              <a:rPr lang="en-IN" b="1" dirty="0">
                <a:latin typeface="var(--font-din)"/>
              </a:rPr>
              <a:t>Software Audit Review:</a:t>
            </a:r>
            <a:r>
              <a:rPr lang="en-IN" dirty="0">
                <a:latin typeface="var(--font-din)"/>
              </a:rPr>
              <a:t/>
            </a:r>
            <a:br>
              <a:rPr lang="en-IN" dirty="0">
                <a:latin typeface="var(--font-din)"/>
              </a:rPr>
            </a:br>
            <a:r>
              <a:rPr lang="en-IN" dirty="0">
                <a:latin typeface="var(--font-din)"/>
              </a:rPr>
              <a:t>Software Audit Review is a type of external review in which one or more critics, who are not a part of the development team, organize an independent inspection of the software product and its processes to assess their compliance with stated specifications and standards. This is done by managerial level people</a:t>
            </a:r>
            <a:r>
              <a:rPr lang="en-IN" dirty="0" smtClean="0">
                <a:latin typeface="var(--font-din)"/>
              </a:rPr>
              <a:t>.</a:t>
            </a:r>
          </a:p>
          <a:p>
            <a:pPr fontAlgn="base">
              <a:buFont typeface="+mj-lt"/>
              <a:buAutoNum type="arabicPeriod"/>
            </a:pPr>
            <a:endParaRPr lang="en-US" dirty="0">
              <a:latin typeface="var(--font-din)"/>
            </a:endParaRPr>
          </a:p>
          <a:p>
            <a:pPr fontAlgn="base"/>
            <a:endParaRPr lang="en-IN" dirty="0">
              <a:latin typeface="var(--font-din)"/>
            </a:endParaRPr>
          </a:p>
          <a:p>
            <a:pPr fontAlgn="base"/>
            <a:r>
              <a:rPr lang="en-IN" b="1" dirty="0">
                <a:latin typeface="var(--font-din)"/>
              </a:rPr>
              <a:t>Advantages of Software Review:</a:t>
            </a:r>
            <a:endParaRPr lang="en-IN" dirty="0">
              <a:latin typeface="var(--font-din)"/>
            </a:endParaRPr>
          </a:p>
          <a:p>
            <a:pPr fontAlgn="base">
              <a:buFont typeface="Arial" panose="020B0604020202020204" pitchFamily="34" charset="0"/>
              <a:buChar char="•"/>
            </a:pPr>
            <a:r>
              <a:rPr lang="en-IN" dirty="0">
                <a:latin typeface="var(--font-din)"/>
              </a:rPr>
              <a:t>Defects can be identified earlier stage of development (especially in formal review).</a:t>
            </a:r>
          </a:p>
          <a:p>
            <a:pPr fontAlgn="base">
              <a:buFont typeface="Arial" panose="020B0604020202020204" pitchFamily="34" charset="0"/>
              <a:buChar char="•"/>
            </a:pPr>
            <a:r>
              <a:rPr lang="en-IN" dirty="0">
                <a:latin typeface="var(--font-din)"/>
              </a:rPr>
              <a:t>Earlier inspection also reduces the maintenance cost of software.</a:t>
            </a:r>
          </a:p>
          <a:p>
            <a:pPr fontAlgn="base">
              <a:buFont typeface="Arial" panose="020B0604020202020204" pitchFamily="34" charset="0"/>
              <a:buChar char="•"/>
            </a:pPr>
            <a:r>
              <a:rPr lang="en-IN" dirty="0">
                <a:latin typeface="var(--font-din)"/>
              </a:rPr>
              <a:t>It can be used to train technical authors.</a:t>
            </a:r>
            <a:endParaRPr lang="en-IN" b="0" i="0" dirty="0">
              <a:effectLst/>
              <a:latin typeface="var(--font-din)"/>
            </a:endParaRPr>
          </a:p>
        </p:txBody>
      </p:sp>
    </p:spTree>
    <p:extLst>
      <p:ext uri="{BB962C8B-B14F-4D97-AF65-F5344CB8AC3E}">
        <p14:creationId xmlns:p14="http://schemas.microsoft.com/office/powerpoint/2010/main" val="17962110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3195" y="430306"/>
            <a:ext cx="9359153" cy="5078313"/>
          </a:xfrm>
          <a:prstGeom prst="rect">
            <a:avLst/>
          </a:prstGeom>
        </p:spPr>
        <p:txBody>
          <a:bodyPr wrap="square">
            <a:spAutoFit/>
          </a:bodyPr>
          <a:lstStyle/>
          <a:p>
            <a:pPr fontAlgn="base"/>
            <a:r>
              <a:rPr lang="en-IN" dirty="0">
                <a:latin typeface="var(--font-sofia)"/>
              </a:rPr>
              <a:t>Formal Technical Review (FTR) in Software </a:t>
            </a:r>
            <a:r>
              <a:rPr lang="en-IN" dirty="0" smtClean="0">
                <a:latin typeface="var(--font-sofia)"/>
              </a:rPr>
              <a:t>Engineering</a:t>
            </a:r>
          </a:p>
          <a:p>
            <a:pPr fontAlgn="base"/>
            <a:endParaRPr lang="en-IN" dirty="0">
              <a:latin typeface="var(--font-sofia)"/>
            </a:endParaRPr>
          </a:p>
          <a:p>
            <a:pPr fontAlgn="base"/>
            <a:r>
              <a:rPr lang="en-IN" b="1" dirty="0" smtClean="0">
                <a:latin typeface="var(--font-din)"/>
              </a:rPr>
              <a:t>Formal </a:t>
            </a:r>
            <a:r>
              <a:rPr lang="en-IN" b="1" dirty="0">
                <a:latin typeface="var(--font-din)"/>
              </a:rPr>
              <a:t>Technical Review (FTR)</a:t>
            </a:r>
            <a:r>
              <a:rPr lang="en-IN" dirty="0">
                <a:latin typeface="var(--font-din)"/>
              </a:rPr>
              <a:t> is a software quality control activity performed by software </a:t>
            </a:r>
            <a:r>
              <a:rPr lang="en-IN" dirty="0" smtClean="0">
                <a:latin typeface="var(--font-din)"/>
              </a:rPr>
              <a:t>engineers.</a:t>
            </a:r>
          </a:p>
          <a:p>
            <a:pPr fontAlgn="base"/>
            <a:endParaRPr lang="en-IN" dirty="0">
              <a:latin typeface="var(--font-din)"/>
            </a:endParaRPr>
          </a:p>
          <a:p>
            <a:pPr fontAlgn="base"/>
            <a:r>
              <a:rPr lang="en-IN" b="1" dirty="0">
                <a:latin typeface="var(--font-din)"/>
              </a:rPr>
              <a:t>Objectives of formal technical review (FTR):</a:t>
            </a:r>
            <a:r>
              <a:rPr lang="en-IN" dirty="0">
                <a:latin typeface="var(--font-din)"/>
              </a:rPr>
              <a:t/>
            </a:r>
            <a:br>
              <a:rPr lang="en-IN" dirty="0">
                <a:latin typeface="var(--font-din)"/>
              </a:rPr>
            </a:br>
            <a:r>
              <a:rPr lang="en-IN" dirty="0">
                <a:latin typeface="var(--font-din)"/>
              </a:rPr>
              <a:t>Some of these are</a:t>
            </a:r>
            <a:r>
              <a:rPr lang="en-IN" dirty="0" smtClean="0">
                <a:latin typeface="var(--font-din)"/>
              </a:rPr>
              <a:t>:</a:t>
            </a:r>
          </a:p>
          <a:p>
            <a:pPr fontAlgn="base"/>
            <a:endParaRPr lang="en-IN" dirty="0">
              <a:latin typeface="var(--font-din)"/>
            </a:endParaRPr>
          </a:p>
          <a:p>
            <a:pPr fontAlgn="base">
              <a:buFont typeface="Arial" panose="020B0604020202020204" pitchFamily="34" charset="0"/>
              <a:buChar char="•"/>
            </a:pPr>
            <a:r>
              <a:rPr lang="en-IN" dirty="0">
                <a:latin typeface="var(--font-din)"/>
              </a:rPr>
              <a:t>Useful to uncover error in logic, function and implementation for any representation of the software</a:t>
            </a:r>
            <a:r>
              <a:rPr lang="en-IN" dirty="0" smtClean="0">
                <a:latin typeface="var(--font-din)"/>
              </a:rPr>
              <a:t>.</a:t>
            </a:r>
          </a:p>
          <a:p>
            <a:pPr fontAlgn="base">
              <a:buFont typeface="Arial" panose="020B0604020202020204" pitchFamily="34" charset="0"/>
              <a:buChar char="•"/>
            </a:pPr>
            <a:endParaRPr lang="en-IN" dirty="0">
              <a:latin typeface="var(--font-din)"/>
            </a:endParaRPr>
          </a:p>
          <a:p>
            <a:pPr fontAlgn="base">
              <a:buFont typeface="Arial" panose="020B0604020202020204" pitchFamily="34" charset="0"/>
              <a:buChar char="•"/>
            </a:pPr>
            <a:r>
              <a:rPr lang="en-IN" dirty="0">
                <a:latin typeface="var(--font-din)"/>
              </a:rPr>
              <a:t>The purpose of FTR is to verify that the software meets specified requirements</a:t>
            </a:r>
            <a:r>
              <a:rPr lang="en-IN" dirty="0" smtClean="0">
                <a:latin typeface="var(--font-din)"/>
              </a:rPr>
              <a:t>.</a:t>
            </a:r>
          </a:p>
          <a:p>
            <a:pPr fontAlgn="base">
              <a:buFont typeface="Arial" panose="020B0604020202020204" pitchFamily="34" charset="0"/>
              <a:buChar char="•"/>
            </a:pPr>
            <a:endParaRPr lang="en-IN" dirty="0">
              <a:latin typeface="var(--font-din)"/>
            </a:endParaRPr>
          </a:p>
          <a:p>
            <a:pPr fontAlgn="base">
              <a:buFont typeface="Arial" panose="020B0604020202020204" pitchFamily="34" charset="0"/>
              <a:buChar char="•"/>
            </a:pPr>
            <a:r>
              <a:rPr lang="en-IN" dirty="0">
                <a:latin typeface="var(--font-din)"/>
              </a:rPr>
              <a:t>To ensure that software is represented according to predefined standards</a:t>
            </a:r>
            <a:r>
              <a:rPr lang="en-IN" dirty="0" smtClean="0">
                <a:latin typeface="var(--font-din)"/>
              </a:rPr>
              <a:t>.</a:t>
            </a:r>
          </a:p>
          <a:p>
            <a:pPr fontAlgn="base">
              <a:buFont typeface="Arial" panose="020B0604020202020204" pitchFamily="34" charset="0"/>
              <a:buChar char="•"/>
            </a:pPr>
            <a:endParaRPr lang="en-IN" dirty="0">
              <a:latin typeface="var(--font-din)"/>
            </a:endParaRPr>
          </a:p>
          <a:p>
            <a:pPr fontAlgn="base">
              <a:buFont typeface="Arial" panose="020B0604020202020204" pitchFamily="34" charset="0"/>
              <a:buChar char="•"/>
            </a:pPr>
            <a:r>
              <a:rPr lang="en-IN" dirty="0">
                <a:latin typeface="var(--font-din)"/>
              </a:rPr>
              <a:t>It helps to review the uniformity in software that is development in a uniform manner</a:t>
            </a:r>
            <a:r>
              <a:rPr lang="en-IN" dirty="0" smtClean="0">
                <a:latin typeface="var(--font-din)"/>
              </a:rPr>
              <a:t>.</a:t>
            </a:r>
          </a:p>
          <a:p>
            <a:pPr fontAlgn="base">
              <a:buFont typeface="Arial" panose="020B0604020202020204" pitchFamily="34" charset="0"/>
              <a:buChar char="•"/>
            </a:pPr>
            <a:endParaRPr lang="en-IN" dirty="0">
              <a:latin typeface="var(--font-din)"/>
            </a:endParaRPr>
          </a:p>
          <a:p>
            <a:pPr fontAlgn="base">
              <a:buFont typeface="Arial" panose="020B0604020202020204" pitchFamily="34" charset="0"/>
              <a:buChar char="•"/>
            </a:pPr>
            <a:r>
              <a:rPr lang="en-IN" dirty="0">
                <a:latin typeface="var(--font-din)"/>
              </a:rPr>
              <a:t>To makes the project more manageable.</a:t>
            </a:r>
            <a:endParaRPr lang="en-IN" b="0" i="0" dirty="0">
              <a:effectLst/>
              <a:latin typeface="var(--font-din)"/>
            </a:endParaRPr>
          </a:p>
        </p:txBody>
      </p:sp>
    </p:spTree>
    <p:extLst>
      <p:ext uri="{BB962C8B-B14F-4D97-AF65-F5344CB8AC3E}">
        <p14:creationId xmlns:p14="http://schemas.microsoft.com/office/powerpoint/2010/main" val="15346703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2084" y="213462"/>
            <a:ext cx="8193741" cy="6186309"/>
          </a:xfrm>
          <a:prstGeom prst="rect">
            <a:avLst/>
          </a:prstGeom>
        </p:spPr>
        <p:txBody>
          <a:bodyPr wrap="square">
            <a:spAutoFit/>
          </a:bodyPr>
          <a:lstStyle/>
          <a:p>
            <a:r>
              <a:rPr lang="en-IN" dirty="0"/>
              <a:t>Statistical Software Quality Assurance </a:t>
            </a:r>
            <a:r>
              <a:rPr lang="en-IN" dirty="0" smtClean="0"/>
              <a:t>Statistical</a:t>
            </a:r>
          </a:p>
          <a:p>
            <a:endParaRPr lang="en-IN" dirty="0" smtClean="0"/>
          </a:p>
          <a:p>
            <a:r>
              <a:rPr lang="en-IN" dirty="0" smtClean="0"/>
              <a:t> </a:t>
            </a:r>
            <a:r>
              <a:rPr lang="en-IN" dirty="0"/>
              <a:t>SQA is a technique that measures the quality in a quantitative fashion. It implies that information about defects is collected and categorized and an attempt is made to trace each defect to underlying cause. It uses Pareto Principle to identify vital causes (80% of defects can be traced to 20% of causes) and moves to correct the problems that have caused the defects</a:t>
            </a:r>
            <a:r>
              <a:rPr lang="en-IN" dirty="0" smtClean="0"/>
              <a:t>.</a:t>
            </a:r>
          </a:p>
          <a:p>
            <a:r>
              <a:rPr lang="en-IN" dirty="0" smtClean="0"/>
              <a:t> </a:t>
            </a:r>
            <a:r>
              <a:rPr lang="en-IN" dirty="0"/>
              <a:t>Example </a:t>
            </a:r>
            <a:endParaRPr lang="en-IN" dirty="0" smtClean="0"/>
          </a:p>
          <a:p>
            <a:r>
              <a:rPr lang="en-IN" dirty="0" smtClean="0"/>
              <a:t>Let </a:t>
            </a:r>
            <a:r>
              <a:rPr lang="en-IN" dirty="0"/>
              <a:t>us assume that information about defects is collected for one year and categorized as follows</a:t>
            </a:r>
            <a:r>
              <a:rPr lang="en-IN" dirty="0" smtClean="0"/>
              <a:t>:</a:t>
            </a:r>
          </a:p>
          <a:p>
            <a:r>
              <a:rPr lang="en-IN" dirty="0" smtClean="0"/>
              <a:t> </a:t>
            </a:r>
            <a:r>
              <a:rPr lang="en-IN" dirty="0"/>
              <a:t>1. Incomplete or erroneous specifications (IES</a:t>
            </a:r>
            <a:r>
              <a:rPr lang="en-IN" dirty="0" smtClean="0"/>
              <a:t>)</a:t>
            </a:r>
          </a:p>
          <a:p>
            <a:r>
              <a:rPr lang="en-IN" dirty="0" smtClean="0"/>
              <a:t> </a:t>
            </a:r>
            <a:r>
              <a:rPr lang="en-IN" dirty="0"/>
              <a:t>2. Misinterpretation of customer communication (MCC</a:t>
            </a:r>
            <a:r>
              <a:rPr lang="en-IN" dirty="0" smtClean="0"/>
              <a:t>)</a:t>
            </a:r>
          </a:p>
          <a:p>
            <a:r>
              <a:rPr lang="en-IN" dirty="0" smtClean="0"/>
              <a:t> </a:t>
            </a:r>
            <a:r>
              <a:rPr lang="en-IN" dirty="0"/>
              <a:t>3. Intentional deviation from specifications (IDS</a:t>
            </a:r>
            <a:r>
              <a:rPr lang="en-IN" dirty="0" smtClean="0"/>
              <a:t>)</a:t>
            </a:r>
          </a:p>
          <a:p>
            <a:r>
              <a:rPr lang="en-IN" dirty="0" smtClean="0"/>
              <a:t> </a:t>
            </a:r>
            <a:r>
              <a:rPr lang="en-IN" dirty="0"/>
              <a:t>4. Violation of programming standards (VPS</a:t>
            </a:r>
            <a:r>
              <a:rPr lang="en-IN" dirty="0" smtClean="0"/>
              <a:t>)</a:t>
            </a:r>
          </a:p>
          <a:p>
            <a:r>
              <a:rPr lang="en-IN" dirty="0" smtClean="0"/>
              <a:t> </a:t>
            </a:r>
            <a:r>
              <a:rPr lang="en-IN" dirty="0"/>
              <a:t>5. Error in data representation (EDR</a:t>
            </a:r>
            <a:r>
              <a:rPr lang="en-IN" dirty="0" smtClean="0"/>
              <a:t>)</a:t>
            </a:r>
          </a:p>
          <a:p>
            <a:r>
              <a:rPr lang="en-IN" dirty="0" smtClean="0"/>
              <a:t> </a:t>
            </a:r>
            <a:r>
              <a:rPr lang="en-IN" dirty="0"/>
              <a:t>6. Inconsistent component interface (ICI</a:t>
            </a:r>
            <a:r>
              <a:rPr lang="en-IN" dirty="0" smtClean="0"/>
              <a:t>)</a:t>
            </a:r>
          </a:p>
          <a:p>
            <a:r>
              <a:rPr lang="en-IN" dirty="0" smtClean="0"/>
              <a:t> </a:t>
            </a:r>
            <a:r>
              <a:rPr lang="en-IN" dirty="0"/>
              <a:t>7. Error in digital logic (EDL) </a:t>
            </a:r>
            <a:endParaRPr lang="en-IN" dirty="0" smtClean="0"/>
          </a:p>
          <a:p>
            <a:r>
              <a:rPr lang="en-IN" dirty="0" smtClean="0"/>
              <a:t>8</a:t>
            </a:r>
            <a:r>
              <a:rPr lang="en-IN" dirty="0"/>
              <a:t>. Incomplete or erroneous testing (IET</a:t>
            </a:r>
            <a:r>
              <a:rPr lang="en-IN" dirty="0" smtClean="0"/>
              <a:t>)</a:t>
            </a:r>
          </a:p>
          <a:p>
            <a:r>
              <a:rPr lang="en-IN" dirty="0" smtClean="0"/>
              <a:t> </a:t>
            </a:r>
            <a:r>
              <a:rPr lang="en-IN" dirty="0"/>
              <a:t>9. Inaccurate or incomplete documentation (IID</a:t>
            </a:r>
            <a:r>
              <a:rPr lang="en-IN" dirty="0" smtClean="0"/>
              <a:t>)</a:t>
            </a:r>
          </a:p>
          <a:p>
            <a:r>
              <a:rPr lang="en-IN" dirty="0" smtClean="0"/>
              <a:t> </a:t>
            </a:r>
            <a:r>
              <a:rPr lang="en-IN" dirty="0"/>
              <a:t>10. Error in programming language translation of design (PLT</a:t>
            </a:r>
            <a:r>
              <a:rPr lang="en-IN" dirty="0" smtClean="0"/>
              <a:t>)</a:t>
            </a:r>
          </a:p>
          <a:p>
            <a:r>
              <a:rPr lang="en-IN" dirty="0" smtClean="0"/>
              <a:t> </a:t>
            </a:r>
            <a:r>
              <a:rPr lang="en-IN" dirty="0"/>
              <a:t>11. Ambiguous or inconsistent HCI (HCI</a:t>
            </a:r>
            <a:r>
              <a:rPr lang="en-IN" dirty="0" smtClean="0"/>
              <a:t>)</a:t>
            </a:r>
          </a:p>
          <a:p>
            <a:r>
              <a:rPr lang="en-IN" dirty="0" smtClean="0"/>
              <a:t> </a:t>
            </a:r>
            <a:r>
              <a:rPr lang="en-IN" dirty="0"/>
              <a:t>12. Miscellaneous (MIS) The following data is collected for these categories </a:t>
            </a:r>
          </a:p>
        </p:txBody>
      </p:sp>
    </p:spTree>
    <p:extLst>
      <p:ext uri="{BB962C8B-B14F-4D97-AF65-F5344CB8AC3E}">
        <p14:creationId xmlns:p14="http://schemas.microsoft.com/office/powerpoint/2010/main" val="28597415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1627" y="255143"/>
            <a:ext cx="9871935" cy="5355312"/>
          </a:xfrm>
          <a:prstGeom prst="rect">
            <a:avLst/>
          </a:prstGeom>
        </p:spPr>
        <p:txBody>
          <a:bodyPr wrap="square">
            <a:spAutoFit/>
          </a:bodyPr>
          <a:lstStyle/>
          <a:p>
            <a:pPr fontAlgn="base"/>
            <a:r>
              <a:rPr lang="en-IN" dirty="0">
                <a:latin typeface="var(--font-sofia)"/>
              </a:rPr>
              <a:t>Software Testing | Reliability </a:t>
            </a:r>
            <a:r>
              <a:rPr lang="en-IN" dirty="0" smtClean="0">
                <a:latin typeface="var(--font-sofia)"/>
              </a:rPr>
              <a:t>Testing</a:t>
            </a:r>
          </a:p>
          <a:p>
            <a:pPr fontAlgn="base"/>
            <a:endParaRPr lang="en-IN" dirty="0">
              <a:latin typeface="var(--font-sofia)"/>
            </a:endParaRPr>
          </a:p>
          <a:p>
            <a:pPr fontAlgn="base"/>
            <a:r>
              <a:rPr lang="en-IN" b="1" dirty="0" smtClean="0">
                <a:latin typeface="var(--font-din)"/>
              </a:rPr>
              <a:t>Reliability </a:t>
            </a:r>
            <a:r>
              <a:rPr lang="en-IN" b="1" dirty="0">
                <a:latin typeface="var(--font-din)"/>
              </a:rPr>
              <a:t>Testing</a:t>
            </a:r>
            <a:r>
              <a:rPr lang="en-IN" dirty="0">
                <a:latin typeface="var(--font-din)"/>
              </a:rPr>
              <a:t> is a testing technique that relates to test the ability of a software to function and given environmental conditions that helps in uncovering issues in the software design and functionality. It is defined as a type of software testing that determines whether the software can perform a failure free operation for a specific period of time in a specific environment. It ensures that the product is fault free and is reliable for its intended purpose</a:t>
            </a:r>
            <a:r>
              <a:rPr lang="en-IN" dirty="0" smtClean="0">
                <a:latin typeface="var(--font-din)"/>
              </a:rPr>
              <a:t>.</a:t>
            </a:r>
          </a:p>
          <a:p>
            <a:pPr fontAlgn="base"/>
            <a:endParaRPr lang="en-IN" dirty="0">
              <a:latin typeface="var(--font-din)"/>
            </a:endParaRPr>
          </a:p>
          <a:p>
            <a:pPr fontAlgn="base"/>
            <a:r>
              <a:rPr lang="en-IN" b="1" dirty="0">
                <a:latin typeface="var(--font-din)"/>
              </a:rPr>
              <a:t>Objective of Reliability Testing</a:t>
            </a:r>
            <a:r>
              <a:rPr lang="en-IN" b="1" dirty="0" smtClean="0">
                <a:latin typeface="var(--font-din)"/>
              </a:rPr>
              <a:t>:</a:t>
            </a:r>
          </a:p>
          <a:p>
            <a:pPr fontAlgn="base"/>
            <a:r>
              <a:rPr lang="en-IN" dirty="0">
                <a:latin typeface="var(--font-din)"/>
              </a:rPr>
              <a:t/>
            </a:r>
            <a:br>
              <a:rPr lang="en-IN" dirty="0">
                <a:latin typeface="var(--font-din)"/>
              </a:rPr>
            </a:br>
            <a:r>
              <a:rPr lang="en-IN" dirty="0">
                <a:latin typeface="var(--font-din)"/>
              </a:rPr>
              <a:t>The objective of reliability testing is</a:t>
            </a:r>
            <a:r>
              <a:rPr lang="en-IN" dirty="0" smtClean="0">
                <a:latin typeface="var(--font-din)"/>
              </a:rPr>
              <a:t>:</a:t>
            </a:r>
          </a:p>
          <a:p>
            <a:pPr fontAlgn="base"/>
            <a:endParaRPr lang="en-IN" dirty="0">
              <a:latin typeface="var(--font-din)"/>
            </a:endParaRPr>
          </a:p>
          <a:p>
            <a:pPr fontAlgn="base">
              <a:buFont typeface="Arial" panose="020B0604020202020204" pitchFamily="34" charset="0"/>
              <a:buChar char="•"/>
            </a:pPr>
            <a:r>
              <a:rPr lang="en-IN" dirty="0">
                <a:latin typeface="var(--font-din)"/>
              </a:rPr>
              <a:t>To find the perpetual structure of repeating failures</a:t>
            </a:r>
            <a:r>
              <a:rPr lang="en-IN" dirty="0" smtClean="0">
                <a:latin typeface="var(--font-din)"/>
              </a:rPr>
              <a:t>.</a:t>
            </a:r>
          </a:p>
          <a:p>
            <a:pPr fontAlgn="base">
              <a:buFont typeface="Arial" panose="020B0604020202020204" pitchFamily="34" charset="0"/>
              <a:buChar char="•"/>
            </a:pPr>
            <a:endParaRPr lang="en-IN" dirty="0">
              <a:latin typeface="var(--font-din)"/>
            </a:endParaRPr>
          </a:p>
          <a:p>
            <a:pPr fontAlgn="base">
              <a:buFont typeface="Arial" panose="020B0604020202020204" pitchFamily="34" charset="0"/>
              <a:buChar char="•"/>
            </a:pPr>
            <a:r>
              <a:rPr lang="en-IN" dirty="0">
                <a:latin typeface="var(--font-din)"/>
              </a:rPr>
              <a:t>To find the number of failures occurring is the specific period of time</a:t>
            </a:r>
            <a:r>
              <a:rPr lang="en-IN" dirty="0" smtClean="0">
                <a:latin typeface="var(--font-din)"/>
              </a:rPr>
              <a:t>.</a:t>
            </a:r>
          </a:p>
          <a:p>
            <a:pPr fontAlgn="base">
              <a:buFont typeface="Arial" panose="020B0604020202020204" pitchFamily="34" charset="0"/>
              <a:buChar char="•"/>
            </a:pPr>
            <a:endParaRPr lang="en-IN" dirty="0">
              <a:latin typeface="var(--font-din)"/>
            </a:endParaRPr>
          </a:p>
          <a:p>
            <a:pPr fontAlgn="base">
              <a:buFont typeface="Arial" panose="020B0604020202020204" pitchFamily="34" charset="0"/>
              <a:buChar char="•"/>
            </a:pPr>
            <a:r>
              <a:rPr lang="en-IN" dirty="0">
                <a:latin typeface="var(--font-din)"/>
              </a:rPr>
              <a:t>To discover the main cause of failure</a:t>
            </a:r>
            <a:r>
              <a:rPr lang="en-IN" dirty="0" smtClean="0">
                <a:latin typeface="var(--font-din)"/>
              </a:rPr>
              <a:t>.</a:t>
            </a:r>
          </a:p>
          <a:p>
            <a:pPr fontAlgn="base">
              <a:buFont typeface="Arial" panose="020B0604020202020204" pitchFamily="34" charset="0"/>
              <a:buChar char="•"/>
            </a:pPr>
            <a:endParaRPr lang="en-IN" dirty="0">
              <a:latin typeface="var(--font-din)"/>
            </a:endParaRPr>
          </a:p>
          <a:p>
            <a:pPr fontAlgn="base">
              <a:buFont typeface="Arial" panose="020B0604020202020204" pitchFamily="34" charset="0"/>
              <a:buChar char="•"/>
            </a:pPr>
            <a:r>
              <a:rPr lang="en-IN" dirty="0">
                <a:latin typeface="var(--font-din)"/>
              </a:rPr>
              <a:t>To conduct performance testing of various modules of software product after fixing defects.</a:t>
            </a:r>
            <a:endParaRPr lang="en-IN" b="0" i="0" dirty="0">
              <a:effectLst/>
              <a:latin typeface="var(--font-din)"/>
            </a:endParaRPr>
          </a:p>
        </p:txBody>
      </p:sp>
    </p:spTree>
    <p:extLst>
      <p:ext uri="{BB962C8B-B14F-4D97-AF65-F5344CB8AC3E}">
        <p14:creationId xmlns:p14="http://schemas.microsoft.com/office/powerpoint/2010/main" val="263137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8431</TotalTime>
  <Words>4779</Words>
  <Application>Microsoft Office PowerPoint</Application>
  <PresentationFormat>Widescreen</PresentationFormat>
  <Paragraphs>779</Paragraphs>
  <Slides>104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104</vt:i4>
      </vt:variant>
    </vt:vector>
  </HeadingPairs>
  <TitlesOfParts>
    <vt:vector size="119" baseType="lpstr">
      <vt:lpstr>Arial</vt:lpstr>
      <vt:lpstr>Consolas</vt:lpstr>
      <vt:lpstr>Corbel</vt:lpstr>
      <vt:lpstr>erdana</vt:lpstr>
      <vt:lpstr>Georgia</vt:lpstr>
      <vt:lpstr>Helvetica Neue</vt:lpstr>
      <vt:lpstr>Karla</vt:lpstr>
      <vt:lpstr>Roboto</vt:lpstr>
      <vt:lpstr>Source Sans Pro</vt:lpstr>
      <vt:lpstr>Tahoma</vt:lpstr>
      <vt:lpstr>urw-din</vt:lpstr>
      <vt:lpstr>var(--font-din)</vt:lpstr>
      <vt:lpstr>var(--font-sofia)</vt:lpstr>
      <vt:lpstr>verdana</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Manish Hedau</cp:lastModifiedBy>
  <cp:revision>37</cp:revision>
  <dcterms:created xsi:type="dcterms:W3CDTF">2020-09-24T10:03:35Z</dcterms:created>
  <dcterms:modified xsi:type="dcterms:W3CDTF">2020-12-11T14:19:51Z</dcterms:modified>
</cp:coreProperties>
</file>