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62" r:id="rId8"/>
    <p:sldId id="265" r:id="rId9"/>
    <p:sldId id="272" r:id="rId10"/>
    <p:sldId id="264" r:id="rId11"/>
    <p:sldId id="273" r:id="rId12"/>
    <p:sldId id="274" r:id="rId13"/>
    <p:sldId id="275" r:id="rId14"/>
    <p:sldId id="263" r:id="rId15"/>
    <p:sldId id="270" r:id="rId16"/>
    <p:sldId id="276" r:id="rId17"/>
    <p:sldId id="278" r:id="rId18"/>
    <p:sldId id="269" r:id="rId19"/>
    <p:sldId id="261"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1EE"/>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122" d="100"/>
          <a:sy n="122" d="100"/>
        </p:scale>
        <p:origin x="96" y="3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MASAI\RESUME&amp;PREP\UNIT_PROJECT\EXCEL%20FILES\NEW\COVID_19_DASHBORAD_MAIN_FILE.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MASAI\RESUME&amp;PREP\UNIT_PROJECT\EXCEL%20FILES\NEW\COVID_19_DASHBORAD_MAIN_FILE.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MASAI\RESUME&amp;PREP\UNIT_PROJECT\EXCEL%20FILES\NEW\COVID_19_DASHBORAD_MAIN_FILE.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D:\MASAI\RESUME&amp;PREP\UNIT_PROJECT\EXCEL%20FILES\NEW\COVID_19_DASHBORAD_MAIN_FILE.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D:\MASAI\RESUME&amp;PREP\UNIT_PROJECT\EXCEL%20FILES\NEW\COVID_19_DASHBORAD_MAIN_FILE.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yushPrakash\Downloads\COVID_19_DASHBORAD.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iyushPrakash\Downloads\COVID_19_DASHBORA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[COVID_19_DASHBORAD_MAIN_FILE.xlsx]Week_pivot!PivotTable1</c:name>
    <c:fmtId val="7"/>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a:t>WEEKLY EVOLUTION</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725581804037214E-2"/>
          <c:y val="9.7147971579055997E-2"/>
          <c:w val="0.90235818426134085"/>
          <c:h val="0.69864569398779564"/>
        </c:manualLayout>
      </c:layout>
      <c:barChart>
        <c:barDir val="col"/>
        <c:grouping val="clustered"/>
        <c:varyColors val="0"/>
        <c:ser>
          <c:idx val="0"/>
          <c:order val="0"/>
          <c:tx>
            <c:strRef>
              <c:f>Week_pivot!$B$4</c:f>
              <c:strCache>
                <c:ptCount val="1"/>
                <c:pt idx="0">
                  <c:v>Sum of confirmed</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Week_pivot!$A$5:$A$17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Week_pivot!$B$5:$B$17</c:f>
              <c:numCache>
                <c:formatCode>General</c:formatCode>
                <c:ptCount val="12"/>
                <c:pt idx="0">
                  <c:v>2</c:v>
                </c:pt>
                <c:pt idx="1">
                  <c:v>10</c:v>
                </c:pt>
                <c:pt idx="2">
                  <c:v>14736</c:v>
                </c:pt>
                <c:pt idx="3">
                  <c:v>399964</c:v>
                </c:pt>
                <c:pt idx="4">
                  <c:v>1915796</c:v>
                </c:pt>
                <c:pt idx="5">
                  <c:v>5080924</c:v>
                </c:pt>
                <c:pt idx="6">
                  <c:v>14114404</c:v>
                </c:pt>
                <c:pt idx="7">
                  <c:v>26946488</c:v>
                </c:pt>
                <c:pt idx="8">
                  <c:v>36452992</c:v>
                </c:pt>
                <c:pt idx="9">
                  <c:v>27666732</c:v>
                </c:pt>
                <c:pt idx="10">
                  <c:v>18292306</c:v>
                </c:pt>
                <c:pt idx="11">
                  <c:v>12305012</c:v>
                </c:pt>
              </c:numCache>
            </c:numRef>
          </c:val>
          <c:extLst>
            <c:ext xmlns:c16="http://schemas.microsoft.com/office/drawing/2014/chart" uri="{C3380CC4-5D6E-409C-BE32-E72D297353CC}">
              <c16:uniqueId val="{00000000-5A07-4E23-9F2B-2C5D1687515B}"/>
            </c:ext>
          </c:extLst>
        </c:ser>
        <c:ser>
          <c:idx val="1"/>
          <c:order val="1"/>
          <c:tx>
            <c:strRef>
              <c:f>Week_pivot!$C$4</c:f>
              <c:strCache>
                <c:ptCount val="1"/>
                <c:pt idx="0">
                  <c:v>Sum of deceased</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Week_pivot!$A$5:$A$17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Week_pivot!$C$5:$C$17</c:f>
              <c:numCache>
                <c:formatCode>General</c:formatCode>
                <c:ptCount val="12"/>
                <c:pt idx="0">
                  <c:v>0</c:v>
                </c:pt>
                <c:pt idx="1">
                  <c:v>0</c:v>
                </c:pt>
                <c:pt idx="2">
                  <c:v>250</c:v>
                </c:pt>
                <c:pt idx="3">
                  <c:v>13084</c:v>
                </c:pt>
                <c:pt idx="4">
                  <c:v>53324</c:v>
                </c:pt>
                <c:pt idx="5">
                  <c:v>158958</c:v>
                </c:pt>
                <c:pt idx="6">
                  <c:v>254328</c:v>
                </c:pt>
                <c:pt idx="7">
                  <c:v>396798</c:v>
                </c:pt>
                <c:pt idx="8">
                  <c:v>460120</c:v>
                </c:pt>
                <c:pt idx="9">
                  <c:v>351512</c:v>
                </c:pt>
                <c:pt idx="10">
                  <c:v>218752</c:v>
                </c:pt>
                <c:pt idx="11">
                  <c:v>167744</c:v>
                </c:pt>
              </c:numCache>
            </c:numRef>
          </c:val>
          <c:extLst>
            <c:ext xmlns:c16="http://schemas.microsoft.com/office/drawing/2014/chart" uri="{C3380CC4-5D6E-409C-BE32-E72D297353CC}">
              <c16:uniqueId val="{00000001-5A07-4E23-9F2B-2C5D1687515B}"/>
            </c:ext>
          </c:extLst>
        </c:ser>
        <c:ser>
          <c:idx val="2"/>
          <c:order val="2"/>
          <c:tx>
            <c:strRef>
              <c:f>Week_pivot!$D$4</c:f>
              <c:strCache>
                <c:ptCount val="1"/>
                <c:pt idx="0">
                  <c:v>Sum of recovered</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Week_pivot!$A$5:$A$17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Week_pivot!$D$5:$D$17</c:f>
              <c:numCache>
                <c:formatCode>General</c:formatCode>
                <c:ptCount val="12"/>
                <c:pt idx="0">
                  <c:v>0</c:v>
                </c:pt>
                <c:pt idx="1">
                  <c:v>6</c:v>
                </c:pt>
                <c:pt idx="2">
                  <c:v>814</c:v>
                </c:pt>
                <c:pt idx="3">
                  <c:v>99718</c:v>
                </c:pt>
                <c:pt idx="4">
                  <c:v>949516</c:v>
                </c:pt>
                <c:pt idx="5">
                  <c:v>3286562</c:v>
                </c:pt>
                <c:pt idx="6">
                  <c:v>9510510</c:v>
                </c:pt>
                <c:pt idx="7">
                  <c:v>23241164</c:v>
                </c:pt>
                <c:pt idx="8">
                  <c:v>33121244</c:v>
                </c:pt>
                <c:pt idx="9">
                  <c:v>32186536</c:v>
                </c:pt>
                <c:pt idx="10">
                  <c:v>20268002</c:v>
                </c:pt>
                <c:pt idx="11">
                  <c:v>14663478</c:v>
                </c:pt>
              </c:numCache>
            </c:numRef>
          </c:val>
          <c:extLst>
            <c:ext xmlns:c16="http://schemas.microsoft.com/office/drawing/2014/chart" uri="{C3380CC4-5D6E-409C-BE32-E72D297353CC}">
              <c16:uniqueId val="{00000002-5A07-4E23-9F2B-2C5D1687515B}"/>
            </c:ext>
          </c:extLst>
        </c:ser>
        <c:ser>
          <c:idx val="3"/>
          <c:order val="3"/>
          <c:tx>
            <c:strRef>
              <c:f>Week_pivot!$E$4</c:f>
              <c:strCache>
                <c:ptCount val="1"/>
                <c:pt idx="0">
                  <c:v>Sum of tested</c:v>
                </c:pt>
              </c:strCache>
            </c:strRef>
          </c:tx>
          <c:spPr>
            <a:pattFill prst="narHorz">
              <a:fgClr>
                <a:schemeClr val="accent2">
                  <a:lumMod val="60000"/>
                </a:schemeClr>
              </a:fgClr>
              <a:bgClr>
                <a:schemeClr val="accent2">
                  <a:lumMod val="60000"/>
                  <a:lumMod val="20000"/>
                  <a:lumOff val="80000"/>
                </a:schemeClr>
              </a:bgClr>
            </a:pattFill>
            <a:ln>
              <a:noFill/>
            </a:ln>
            <a:effectLst>
              <a:innerShdw blurRad="114300">
                <a:schemeClr val="accent2">
                  <a:lumMod val="60000"/>
                </a:schemeClr>
              </a:innerShdw>
            </a:effectLst>
          </c:spPr>
          <c:invertIfNegative val="0"/>
          <c:cat>
            <c:strRef>
              <c:f>Week_pivot!$A$5:$A$17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Week_pivot!$E$5:$E$17</c:f>
              <c:numCache>
                <c:formatCode>General</c:formatCode>
                <c:ptCount val="12"/>
                <c:pt idx="0">
                  <c:v>0</c:v>
                </c:pt>
                <c:pt idx="1">
                  <c:v>0</c:v>
                </c:pt>
                <c:pt idx="2">
                  <c:v>217126</c:v>
                </c:pt>
                <c:pt idx="3">
                  <c:v>10626198</c:v>
                </c:pt>
                <c:pt idx="4">
                  <c:v>40314045</c:v>
                </c:pt>
                <c:pt idx="5">
                  <c:v>70622580</c:v>
                </c:pt>
                <c:pt idx="6">
                  <c:v>145098761</c:v>
                </c:pt>
                <c:pt idx="7">
                  <c:v>327178681</c:v>
                </c:pt>
                <c:pt idx="8">
                  <c:v>462005270</c:v>
                </c:pt>
                <c:pt idx="9">
                  <c:v>488946332</c:v>
                </c:pt>
                <c:pt idx="10">
                  <c:v>451339904</c:v>
                </c:pt>
                <c:pt idx="11">
                  <c:v>465522405</c:v>
                </c:pt>
              </c:numCache>
            </c:numRef>
          </c:val>
          <c:extLst>
            <c:ext xmlns:c16="http://schemas.microsoft.com/office/drawing/2014/chart" uri="{C3380CC4-5D6E-409C-BE32-E72D297353CC}">
              <c16:uniqueId val="{00000003-5A07-4E23-9F2B-2C5D1687515B}"/>
            </c:ext>
          </c:extLst>
        </c:ser>
        <c:ser>
          <c:idx val="4"/>
          <c:order val="4"/>
          <c:tx>
            <c:strRef>
              <c:f>Week_pivot!$F$4</c:f>
              <c:strCache>
                <c:ptCount val="1"/>
                <c:pt idx="0">
                  <c:v>Sum of vaccinated</c:v>
                </c:pt>
              </c:strCache>
            </c:strRef>
          </c:tx>
          <c:spPr>
            <a:pattFill prst="narHorz">
              <a:fgClr>
                <a:schemeClr val="accent4">
                  <a:lumMod val="60000"/>
                </a:schemeClr>
              </a:fgClr>
              <a:bgClr>
                <a:schemeClr val="accent4">
                  <a:lumMod val="60000"/>
                  <a:lumMod val="20000"/>
                  <a:lumOff val="80000"/>
                </a:schemeClr>
              </a:bgClr>
            </a:pattFill>
            <a:ln>
              <a:noFill/>
            </a:ln>
            <a:effectLst>
              <a:innerShdw blurRad="114300">
                <a:schemeClr val="accent4">
                  <a:lumMod val="60000"/>
                </a:schemeClr>
              </a:innerShdw>
            </a:effectLst>
          </c:spPr>
          <c:invertIfNegative val="0"/>
          <c:cat>
            <c:strRef>
              <c:f>Week_pivot!$A$5:$A$17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Week_pivot!$F$5:$F$17</c:f>
              <c:numCache>
                <c:formatCode>General</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4-5A07-4E23-9F2B-2C5D1687515B}"/>
            </c:ext>
          </c:extLst>
        </c:ser>
        <c:dLbls>
          <c:showLegendKey val="0"/>
          <c:showVal val="0"/>
          <c:showCatName val="0"/>
          <c:showSerName val="0"/>
          <c:showPercent val="0"/>
          <c:showBubbleSize val="0"/>
        </c:dLbls>
        <c:gapWidth val="164"/>
        <c:overlap val="-22"/>
        <c:axId val="1102841776"/>
        <c:axId val="1102835536"/>
      </c:barChart>
      <c:catAx>
        <c:axId val="110284177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2835536"/>
        <c:crosses val="autoZero"/>
        <c:auto val="1"/>
        <c:lblAlgn val="ctr"/>
        <c:lblOffset val="100"/>
        <c:noMultiLvlLbl val="0"/>
      </c:catAx>
      <c:valAx>
        <c:axId val="1102835536"/>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VALUES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2841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[COVID_19_DASHBORAD_MAIN_FILE.xlsx]TESTING_PIVOT!PivotTable1</c:name>
    <c:fmtId val="7"/>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sz="1600" dirty="0"/>
              <a:t>TESTING RATIO </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6"/>
        <c:spPr>
          <a:pattFill prst="narHorz">
            <a:fgClr>
              <a:schemeClr val="accent6"/>
            </a:fgClr>
            <a:bgClr>
              <a:schemeClr val="accent6">
                <a:lumMod val="20000"/>
                <a:lumOff val="80000"/>
              </a:schemeClr>
            </a:bgClr>
          </a:pattFill>
          <a:ln>
            <a:noFill/>
          </a:ln>
          <a:effectLst>
            <a:innerShdw blurRad="114300">
              <a:schemeClr val="accent6"/>
            </a:innerShdw>
          </a:effectLst>
        </c:spPr>
        <c:marker>
          <c:spPr>
            <a:solidFill>
              <a:schemeClr val="accent6"/>
            </a:solidFill>
            <a:ln>
              <a:noFill/>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8"/>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0"/>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1"/>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2"/>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3"/>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pattFill prst="narHorz">
            <a:fgClr>
              <a:schemeClr val="accent6"/>
            </a:fgClr>
            <a:bgClr>
              <a:schemeClr val="accent6">
                <a:lumMod val="20000"/>
                <a:lumOff val="80000"/>
              </a:schemeClr>
            </a:bgClr>
          </a:pattFill>
          <a:ln>
            <a:noFill/>
          </a:ln>
          <a:effectLst>
            <a:innerShdw blurRad="114300">
              <a:schemeClr val="accent6"/>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TESTING_PIVOT!$B$3:$B$4</c:f>
              <c:strCache>
                <c:ptCount val="1"/>
                <c:pt idx="0">
                  <c:v>Category A</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TESTING_PIVOT!$A$5:$A$36</c:f>
              <c:multiLvlStrCache>
                <c:ptCount val="30"/>
                <c:lvl>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lvl>
                <c:lvl>
                  <c:pt idx="0">
                    <c:v>KA</c:v>
                  </c:pt>
                </c:lvl>
              </c:multiLvlStrCache>
            </c:multiLvlStrRef>
          </c:cat>
          <c:val>
            <c:numRef>
              <c:f>TESTING_PIVOT!$B$5:$B$36</c:f>
              <c:numCache>
                <c:formatCode>General</c:formatCode>
                <c:ptCount val="30"/>
                <c:pt idx="2">
                  <c:v>938</c:v>
                </c:pt>
                <c:pt idx="10">
                  <c:v>1680</c:v>
                </c:pt>
                <c:pt idx="12">
                  <c:v>1315</c:v>
                </c:pt>
                <c:pt idx="18">
                  <c:v>638</c:v>
                </c:pt>
                <c:pt idx="23">
                  <c:v>320</c:v>
                </c:pt>
                <c:pt idx="26">
                  <c:v>489</c:v>
                </c:pt>
              </c:numCache>
            </c:numRef>
          </c:val>
          <c:extLst>
            <c:ext xmlns:c16="http://schemas.microsoft.com/office/drawing/2014/chart" uri="{C3380CC4-5D6E-409C-BE32-E72D297353CC}">
              <c16:uniqueId val="{00000000-20CB-439B-89BA-E5B81AC44175}"/>
            </c:ext>
          </c:extLst>
        </c:ser>
        <c:ser>
          <c:idx val="1"/>
          <c:order val="1"/>
          <c:tx>
            <c:strRef>
              <c:f>TESTING_PIVOT!$C$3:$C$4</c:f>
              <c:strCache>
                <c:ptCount val="1"/>
                <c:pt idx="0">
                  <c:v>category B</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TESTING_PIVOT!$A$5:$A$36</c:f>
              <c:multiLvlStrCache>
                <c:ptCount val="30"/>
                <c:lvl>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lvl>
                <c:lvl>
                  <c:pt idx="0">
                    <c:v>KA</c:v>
                  </c:pt>
                </c:lvl>
              </c:multiLvlStrCache>
            </c:multiLvlStrRef>
          </c:cat>
          <c:val>
            <c:numRef>
              <c:f>TESTING_PIVOT!$C$5:$C$36</c:f>
              <c:numCache>
                <c:formatCode>General</c:formatCode>
                <c:ptCount val="30"/>
                <c:pt idx="1">
                  <c:v>1689</c:v>
                </c:pt>
                <c:pt idx="3">
                  <c:v>890</c:v>
                </c:pt>
                <c:pt idx="16">
                  <c:v>819</c:v>
                </c:pt>
                <c:pt idx="17">
                  <c:v>329</c:v>
                </c:pt>
                <c:pt idx="29">
                  <c:v>207</c:v>
                </c:pt>
              </c:numCache>
            </c:numRef>
          </c:val>
          <c:extLst>
            <c:ext xmlns:c16="http://schemas.microsoft.com/office/drawing/2014/chart" uri="{C3380CC4-5D6E-409C-BE32-E72D297353CC}">
              <c16:uniqueId val="{00000001-20CB-439B-89BA-E5B81AC44175}"/>
            </c:ext>
          </c:extLst>
        </c:ser>
        <c:ser>
          <c:idx val="2"/>
          <c:order val="2"/>
          <c:tx>
            <c:strRef>
              <c:f>TESTING_PIVOT!$D$3:$D$4</c:f>
              <c:strCache>
                <c:ptCount val="1"/>
                <c:pt idx="0">
                  <c:v>category D</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TESTING_PIVOT!$A$5:$A$36</c:f>
              <c:multiLvlStrCache>
                <c:ptCount val="30"/>
                <c:lvl>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lvl>
                <c:lvl>
                  <c:pt idx="0">
                    <c:v>KA</c:v>
                  </c:pt>
                </c:lvl>
              </c:multiLvlStrCache>
            </c:multiLvlStrRef>
          </c:cat>
          <c:val>
            <c:numRef>
              <c:f>TESTING_PIVOT!$D$5:$D$36</c:f>
              <c:numCache>
                <c:formatCode>General</c:formatCode>
                <c:ptCount val="30"/>
                <c:pt idx="4">
                  <c:v>16281</c:v>
                </c:pt>
              </c:numCache>
            </c:numRef>
          </c:val>
          <c:extLst>
            <c:ext xmlns:c16="http://schemas.microsoft.com/office/drawing/2014/chart" uri="{C3380CC4-5D6E-409C-BE32-E72D297353CC}">
              <c16:uniqueId val="{00000002-20CB-439B-89BA-E5B81AC44175}"/>
            </c:ext>
          </c:extLst>
        </c:ser>
        <c:ser>
          <c:idx val="3"/>
          <c:order val="3"/>
          <c:tx>
            <c:strRef>
              <c:f>TESTING_PIVOT!$E$3:$E$4</c:f>
              <c:strCache>
                <c:ptCount val="1"/>
                <c:pt idx="0">
                  <c:v>NULL</c:v>
                </c:pt>
              </c:strCache>
            </c:strRef>
          </c:tx>
          <c:spPr>
            <a:pattFill prst="narHorz">
              <a:fgClr>
                <a:schemeClr val="accent6">
                  <a:lumMod val="60000"/>
                </a:schemeClr>
              </a:fgClr>
              <a:bgClr>
                <a:schemeClr val="accent6">
                  <a:lumMod val="60000"/>
                  <a:lumMod val="20000"/>
                  <a:lumOff val="80000"/>
                </a:schemeClr>
              </a:bgClr>
            </a:pattFill>
            <a:ln>
              <a:noFill/>
            </a:ln>
            <a:effectLst>
              <a:innerShdw blurRad="114300">
                <a:schemeClr val="accent6">
                  <a:lumMod val="60000"/>
                </a:scheme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TESTING_PIVOT!$A$5:$A$36</c:f>
              <c:multiLvlStrCache>
                <c:ptCount val="30"/>
                <c:lvl>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lvl>
                <c:lvl>
                  <c:pt idx="0">
                    <c:v>KA</c:v>
                  </c:pt>
                </c:lvl>
              </c:multiLvlStrCache>
            </c:multiLvlStrRef>
          </c:cat>
          <c:val>
            <c:numRef>
              <c:f>TESTING_PIVOT!$E$5:$E$36</c:f>
              <c:numCache>
                <c:formatCode>General</c:formatCode>
                <c:ptCount val="30"/>
                <c:pt idx="0">
                  <c:v>333</c:v>
                </c:pt>
                <c:pt idx="5">
                  <c:v>400</c:v>
                </c:pt>
                <c:pt idx="6">
                  <c:v>500</c:v>
                </c:pt>
                <c:pt idx="7">
                  <c:v>429</c:v>
                </c:pt>
                <c:pt idx="8">
                  <c:v>395</c:v>
                </c:pt>
                <c:pt idx="9">
                  <c:v>206</c:v>
                </c:pt>
                <c:pt idx="11">
                  <c:v>608</c:v>
                </c:pt>
                <c:pt idx="13">
                  <c:v>319</c:v>
                </c:pt>
                <c:pt idx="14">
                  <c:v>1256</c:v>
                </c:pt>
                <c:pt idx="15">
                  <c:v>644</c:v>
                </c:pt>
                <c:pt idx="19">
                  <c:v>521</c:v>
                </c:pt>
                <c:pt idx="20">
                  <c:v>650</c:v>
                </c:pt>
                <c:pt idx="21">
                  <c:v>2416</c:v>
                </c:pt>
                <c:pt idx="22">
                  <c:v>331</c:v>
                </c:pt>
                <c:pt idx="24">
                  <c:v>1088</c:v>
                </c:pt>
                <c:pt idx="25">
                  <c:v>1127</c:v>
                </c:pt>
                <c:pt idx="27">
                  <c:v>766</c:v>
                </c:pt>
                <c:pt idx="28">
                  <c:v>495</c:v>
                </c:pt>
              </c:numCache>
            </c:numRef>
          </c:val>
          <c:extLst>
            <c:ext xmlns:c16="http://schemas.microsoft.com/office/drawing/2014/chart" uri="{C3380CC4-5D6E-409C-BE32-E72D297353CC}">
              <c16:uniqueId val="{00000003-20CB-439B-89BA-E5B81AC44175}"/>
            </c:ext>
          </c:extLst>
        </c:ser>
        <c:dLbls>
          <c:showLegendKey val="0"/>
          <c:showVal val="0"/>
          <c:showCatName val="0"/>
          <c:showSerName val="0"/>
          <c:showPercent val="0"/>
          <c:showBubbleSize val="0"/>
        </c:dLbls>
        <c:gapWidth val="164"/>
        <c:overlap val="-22"/>
        <c:axId val="125639376"/>
        <c:axId val="125655184"/>
      </c:barChart>
      <c:catAx>
        <c:axId val="12563937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US"/>
                  <a:t>STATE-DISTRICT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55184"/>
        <c:crosses val="autoZero"/>
        <c:auto val="1"/>
        <c:lblAlgn val="ctr"/>
        <c:lblOffset val="100"/>
        <c:noMultiLvlLbl val="0"/>
      </c:catAx>
      <c:valAx>
        <c:axId val="125655184"/>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DEATH CASES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639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D7 CONFIRMED &amp; RECOVERED</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Sum of delta7_confirmed</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Lit>
              <c:ptCount val="37"/>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UN</c:v>
              </c:pt>
              <c:pt idx="34">
                <c:v>UP</c:v>
              </c:pt>
              <c:pt idx="35">
                <c:v>UT</c:v>
              </c:pt>
              <c:pt idx="36">
                <c:v>WB</c:v>
              </c:pt>
            </c:strLit>
          </c:cat>
          <c:val>
            <c:numLit>
              <c:formatCode>General</c:formatCode>
              <c:ptCount val="37"/>
              <c:pt idx="0">
                <c:v>53550</c:v>
              </c:pt>
              <c:pt idx="1">
                <c:v>14456479</c:v>
              </c:pt>
              <c:pt idx="2">
                <c:v>385925</c:v>
              </c:pt>
              <c:pt idx="3">
                <c:v>4268739</c:v>
              </c:pt>
              <c:pt idx="4">
                <c:v>5082553</c:v>
              </c:pt>
              <c:pt idx="5">
                <c:v>457354</c:v>
              </c:pt>
              <c:pt idx="6">
                <c:v>7041710</c:v>
              </c:pt>
              <c:pt idx="7">
                <c:v>10078244</c:v>
              </c:pt>
              <c:pt idx="8">
                <c:v>74767</c:v>
              </c:pt>
              <c:pt idx="9">
                <c:v>1246102</c:v>
              </c:pt>
              <c:pt idx="10">
                <c:v>5785543</c:v>
              </c:pt>
              <c:pt idx="11">
                <c:v>1565063</c:v>
              </c:pt>
              <c:pt idx="12">
                <c:v>5398506</c:v>
              </c:pt>
              <c:pt idx="13">
                <c:v>2441015</c:v>
              </c:pt>
              <c:pt idx="14">
                <c:v>2323777</c:v>
              </c:pt>
              <c:pt idx="15">
                <c:v>20911045</c:v>
              </c:pt>
              <c:pt idx="16">
                <c:v>34620292</c:v>
              </c:pt>
              <c:pt idx="17">
                <c:v>146534</c:v>
              </c:pt>
              <c:pt idx="18">
                <c:v>72555</c:v>
              </c:pt>
              <c:pt idx="19">
                <c:v>46253667</c:v>
              </c:pt>
              <c:pt idx="20">
                <c:v>584583</c:v>
              </c:pt>
              <c:pt idx="21">
                <c:v>864743</c:v>
              </c:pt>
              <c:pt idx="22">
                <c:v>5549692</c:v>
              </c:pt>
              <c:pt idx="23">
                <c:v>836300</c:v>
              </c:pt>
              <c:pt idx="24">
                <c:v>222488</c:v>
              </c:pt>
              <c:pt idx="25">
                <c:v>7281174</c:v>
              </c:pt>
              <c:pt idx="26">
                <c:v>4216223</c:v>
              </c:pt>
              <c:pt idx="27">
                <c:v>895232</c:v>
              </c:pt>
              <c:pt idx="28">
                <c:v>6680919</c:v>
              </c:pt>
              <c:pt idx="29">
                <c:v>223565</c:v>
              </c:pt>
              <c:pt idx="30">
                <c:v>4696904</c:v>
              </c:pt>
              <c:pt idx="31">
                <c:v>18896623</c:v>
              </c:pt>
              <c:pt idx="32">
                <c:v>591013</c:v>
              </c:pt>
              <c:pt idx="33">
                <c:v>8040</c:v>
              </c:pt>
              <c:pt idx="34">
                <c:v>11970881</c:v>
              </c:pt>
              <c:pt idx="35">
                <c:v>2407069</c:v>
              </c:pt>
              <c:pt idx="36">
                <c:v>11130316</c:v>
              </c:pt>
            </c:numLit>
          </c:val>
          <c:extLst>
            <c:ext xmlns:c16="http://schemas.microsoft.com/office/drawing/2014/chart" uri="{C3380CC4-5D6E-409C-BE32-E72D297353CC}">
              <c16:uniqueId val="{00000000-5306-4FCA-8415-A26B00E2908E}"/>
            </c:ext>
          </c:extLst>
        </c:ser>
        <c:ser>
          <c:idx val="1"/>
          <c:order val="1"/>
          <c:tx>
            <c:v>Sum of delta7_vaccinated</c:v>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Lit>
              <c:ptCount val="37"/>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UN</c:v>
              </c:pt>
              <c:pt idx="34">
                <c:v>UP</c:v>
              </c:pt>
              <c:pt idx="35">
                <c:v>UT</c:v>
              </c:pt>
              <c:pt idx="36">
                <c:v>WB</c:v>
              </c:pt>
            </c:strLit>
          </c:cat>
          <c:val>
            <c:numLit>
              <c:formatCode>General</c:formatCode>
              <c:ptCount val="37"/>
              <c:pt idx="0">
                <c:v>3434183</c:v>
              </c:pt>
              <c:pt idx="1">
                <c:v>365949521</c:v>
              </c:pt>
              <c:pt idx="2">
                <c:v>9084119</c:v>
              </c:pt>
              <c:pt idx="3">
                <c:v>194684973</c:v>
              </c:pt>
              <c:pt idx="4">
                <c:v>466643124</c:v>
              </c:pt>
              <c:pt idx="5">
                <c:v>10243388</c:v>
              </c:pt>
              <c:pt idx="6">
                <c:v>152864206</c:v>
              </c:pt>
              <c:pt idx="7">
                <c:v>142228514</c:v>
              </c:pt>
              <c:pt idx="8">
                <c:v>7184772</c:v>
              </c:pt>
              <c:pt idx="9">
                <c:v>15030195</c:v>
              </c:pt>
              <c:pt idx="10">
                <c:v>489467852</c:v>
              </c:pt>
              <c:pt idx="11">
                <c:v>63453315</c:v>
              </c:pt>
              <c:pt idx="12">
                <c:v>179921907</c:v>
              </c:pt>
              <c:pt idx="13">
                <c:v>141905502</c:v>
              </c:pt>
              <c:pt idx="14">
                <c:v>101325922</c:v>
              </c:pt>
              <c:pt idx="15">
                <c:v>452589929</c:v>
              </c:pt>
              <c:pt idx="16">
                <c:v>270469561</c:v>
              </c:pt>
              <c:pt idx="17">
                <c:v>2523082</c:v>
              </c:pt>
              <c:pt idx="18">
                <c:v>705299</c:v>
              </c:pt>
              <c:pt idx="19">
                <c:v>679969726</c:v>
              </c:pt>
              <c:pt idx="20">
                <c:v>12099226</c:v>
              </c:pt>
              <c:pt idx="21">
                <c:v>13570121</c:v>
              </c:pt>
              <c:pt idx="22">
                <c:v>488912821</c:v>
              </c:pt>
              <c:pt idx="23">
                <c:v>8536587</c:v>
              </c:pt>
              <c:pt idx="24">
                <c:v>8342853</c:v>
              </c:pt>
              <c:pt idx="25">
                <c:v>256868208</c:v>
              </c:pt>
              <c:pt idx="26">
                <c:v>154260220</c:v>
              </c:pt>
              <c:pt idx="27">
                <c:v>7918562</c:v>
              </c:pt>
              <c:pt idx="28">
                <c:v>435157656</c:v>
              </c:pt>
              <c:pt idx="29">
                <c:v>6782530</c:v>
              </c:pt>
              <c:pt idx="30">
                <c:v>220095039</c:v>
              </c:pt>
              <c:pt idx="31">
                <c:v>403294012</c:v>
              </c:pt>
              <c:pt idx="32">
                <c:v>28748781</c:v>
              </c:pt>
              <c:pt idx="33">
                <c:v>0</c:v>
              </c:pt>
              <c:pt idx="34">
                <c:v>903786190</c:v>
              </c:pt>
              <c:pt idx="35">
                <c:v>78874523</c:v>
              </c:pt>
              <c:pt idx="36">
                <c:v>528769777</c:v>
              </c:pt>
            </c:numLit>
          </c:val>
          <c:extLst>
            <c:ext xmlns:c16="http://schemas.microsoft.com/office/drawing/2014/chart" uri="{C3380CC4-5D6E-409C-BE32-E72D297353CC}">
              <c16:uniqueId val="{00000001-5306-4FCA-8415-A26B00E2908E}"/>
            </c:ext>
          </c:extLst>
        </c:ser>
        <c:dLbls>
          <c:showLegendKey val="0"/>
          <c:showVal val="0"/>
          <c:showCatName val="0"/>
          <c:showSerName val="0"/>
          <c:showPercent val="0"/>
          <c:showBubbleSize val="0"/>
        </c:dLbls>
        <c:gapWidth val="100"/>
        <c:overlap val="-24"/>
        <c:axId val="125616496"/>
        <c:axId val="125633552"/>
      </c:barChart>
      <c:catAx>
        <c:axId val="125616496"/>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a:t>STATE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25633552"/>
        <c:crosses val="autoZero"/>
        <c:auto val="1"/>
        <c:lblAlgn val="ctr"/>
        <c:lblOffset val="100"/>
        <c:noMultiLvlLbl val="0"/>
      </c:catAx>
      <c:valAx>
        <c:axId val="125633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a:t>CASES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25616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[COVID_19_DASHBORAD_MAIN_FILE.xlsx]KPI_2_PIVOT!PivotTable10</c:name>
    <c:fmtId val="5"/>
  </c:pivotSource>
  <c:chart>
    <c:autoTitleDeleted val="1"/>
    <c:pivotFmts>
      <c:pivotFmt>
        <c:idx val="0"/>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KPI_2_PIVOT!$B$4</c:f>
              <c:strCache>
                <c:ptCount val="1"/>
                <c:pt idx="0">
                  <c:v>Total</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KPI_2_PIVOT!$A$5:$A$17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KPI_2_PIVOT!$B$5:$B$17</c:f>
              <c:numCache>
                <c:formatCode>General</c:formatCode>
                <c:ptCount val="12"/>
                <c:pt idx="0">
                  <c:v>0</c:v>
                </c:pt>
                <c:pt idx="1">
                  <c:v>6</c:v>
                </c:pt>
                <c:pt idx="2">
                  <c:v>1008</c:v>
                </c:pt>
                <c:pt idx="3">
                  <c:v>172458</c:v>
                </c:pt>
                <c:pt idx="4">
                  <c:v>2434252</c:v>
                </c:pt>
                <c:pt idx="5">
                  <c:v>11848628</c:v>
                </c:pt>
                <c:pt idx="6">
                  <c:v>41489546</c:v>
                </c:pt>
                <c:pt idx="7">
                  <c:v>120593214</c:v>
                </c:pt>
                <c:pt idx="8">
                  <c:v>241873326</c:v>
                </c:pt>
                <c:pt idx="9">
                  <c:v>401921852</c:v>
                </c:pt>
                <c:pt idx="10">
                  <c:v>495120958</c:v>
                </c:pt>
                <c:pt idx="11">
                  <c:v>586430984</c:v>
                </c:pt>
              </c:numCache>
            </c:numRef>
          </c:val>
          <c:extLst>
            <c:ext xmlns:c16="http://schemas.microsoft.com/office/drawing/2014/chart" uri="{C3380CC4-5D6E-409C-BE32-E72D297353CC}">
              <c16:uniqueId val="{00000000-2D71-4BE8-9FAD-ECC22AC339A9}"/>
            </c:ext>
          </c:extLst>
        </c:ser>
        <c:dLbls>
          <c:showLegendKey val="0"/>
          <c:showVal val="0"/>
          <c:showCatName val="0"/>
          <c:showSerName val="0"/>
          <c:showPercent val="0"/>
          <c:showBubbleSize val="0"/>
        </c:dLbls>
        <c:gapWidth val="150"/>
        <c:overlap val="100"/>
        <c:axId val="1750042016"/>
        <c:axId val="1014138096"/>
      </c:barChart>
      <c:catAx>
        <c:axId val="175004201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dirty="0"/>
                  <a:t>MONTH</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4138096"/>
        <c:crosses val="autoZero"/>
        <c:auto val="1"/>
        <c:lblAlgn val="ctr"/>
        <c:lblOffset val="100"/>
        <c:noMultiLvlLbl val="0"/>
      </c:catAx>
      <c:valAx>
        <c:axId val="1014138096"/>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00420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a:t>RECOVERED &amp; CONFIRMED CASES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v>Sum of total_confirmed</c:v>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Lit>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Lit>
          </c:cat>
          <c:val>
            <c:numLit>
              <c:formatCode>General</c:formatCode>
              <c:ptCount val="36"/>
              <c:pt idx="0">
                <c:v>7651</c:v>
              </c:pt>
              <c:pt idx="1">
                <c:v>2066450</c:v>
              </c:pt>
              <c:pt idx="2">
                <c:v>55155</c:v>
              </c:pt>
              <c:pt idx="3">
                <c:v>610645</c:v>
              </c:pt>
              <c:pt idx="4">
                <c:v>726098</c:v>
              </c:pt>
              <c:pt idx="5">
                <c:v>65351</c:v>
              </c:pt>
              <c:pt idx="6">
                <c:v>1006052</c:v>
              </c:pt>
              <c:pt idx="7">
                <c:v>1439870</c:v>
              </c:pt>
              <c:pt idx="8">
                <c:v>10681</c:v>
              </c:pt>
              <c:pt idx="9">
                <c:v>178108</c:v>
              </c:pt>
              <c:pt idx="10">
                <c:v>826577</c:v>
              </c:pt>
              <c:pt idx="11">
                <c:v>224106</c:v>
              </c:pt>
              <c:pt idx="12">
                <c:v>771252</c:v>
              </c:pt>
              <c:pt idx="13">
                <c:v>348764</c:v>
              </c:pt>
              <c:pt idx="14">
                <c:v>332249</c:v>
              </c:pt>
              <c:pt idx="15">
                <c:v>2988333</c:v>
              </c:pt>
              <c:pt idx="16">
                <c:v>4968657</c:v>
              </c:pt>
              <c:pt idx="17">
                <c:v>20962</c:v>
              </c:pt>
              <c:pt idx="18">
                <c:v>10365</c:v>
              </c:pt>
              <c:pt idx="19">
                <c:v>6611078</c:v>
              </c:pt>
              <c:pt idx="20">
                <c:v>83627</c:v>
              </c:pt>
              <c:pt idx="21">
                <c:v>123731</c:v>
              </c:pt>
              <c:pt idx="22">
                <c:v>792854</c:v>
              </c:pt>
              <c:pt idx="23">
                <c:v>121359</c:v>
              </c:pt>
              <c:pt idx="24">
                <c:v>31842</c:v>
              </c:pt>
              <c:pt idx="25">
                <c:v>1041457</c:v>
              </c:pt>
              <c:pt idx="26">
                <c:v>602401</c:v>
              </c:pt>
              <c:pt idx="27">
                <c:v>128013</c:v>
              </c:pt>
              <c:pt idx="28">
                <c:v>954429</c:v>
              </c:pt>
              <c:pt idx="29">
                <c:v>31979</c:v>
              </c:pt>
              <c:pt idx="30">
                <c:v>671463</c:v>
              </c:pt>
              <c:pt idx="31">
                <c:v>2702623</c:v>
              </c:pt>
              <c:pt idx="32">
                <c:v>84468</c:v>
              </c:pt>
              <c:pt idx="33">
                <c:v>1710158</c:v>
              </c:pt>
              <c:pt idx="34">
                <c:v>343896</c:v>
              </c:pt>
              <c:pt idx="35">
                <c:v>1592908</c:v>
              </c:pt>
            </c:numLit>
          </c:val>
          <c:extLst>
            <c:ext xmlns:c16="http://schemas.microsoft.com/office/drawing/2014/chart" uri="{C3380CC4-5D6E-409C-BE32-E72D297353CC}">
              <c16:uniqueId val="{00000000-08DB-451B-B278-7129A2E90357}"/>
            </c:ext>
          </c:extLst>
        </c:ser>
        <c:dLbls>
          <c:showLegendKey val="0"/>
          <c:showVal val="0"/>
          <c:showCatName val="0"/>
          <c:showSerName val="0"/>
          <c:showPercent val="0"/>
          <c:showBubbleSize val="0"/>
        </c:dLbls>
        <c:gapWidth val="100"/>
        <c:axId val="125658096"/>
        <c:axId val="125652272"/>
      </c:barChart>
      <c:lineChart>
        <c:grouping val="standard"/>
        <c:varyColors val="0"/>
        <c:ser>
          <c:idx val="0"/>
          <c:order val="0"/>
          <c:tx>
            <c:v>Sum of total_recovered</c:v>
          </c:tx>
          <c:spPr>
            <a:ln w="15875" cap="rnd">
              <a:solidFill>
                <a:schemeClr val="accent2"/>
              </a:solidFill>
              <a:round/>
            </a:ln>
            <a:effectLst/>
          </c:spPr>
          <c:marker>
            <c:symbol val="circle"/>
            <c:size val="5"/>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cat>
            <c:strLit>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Lit>
          </c:cat>
          <c:val>
            <c:numLit>
              <c:formatCode>General</c:formatCode>
              <c:ptCount val="36"/>
              <c:pt idx="0">
                <c:v>7518</c:v>
              </c:pt>
              <c:pt idx="1">
                <c:v>2047722</c:v>
              </c:pt>
              <c:pt idx="2">
                <c:v>54774</c:v>
              </c:pt>
              <c:pt idx="3">
                <c:v>600974</c:v>
              </c:pt>
              <c:pt idx="4">
                <c:v>716390</c:v>
              </c:pt>
              <c:pt idx="5">
                <c:v>64495</c:v>
              </c:pt>
              <c:pt idx="6">
                <c:v>992159</c:v>
              </c:pt>
              <c:pt idx="7">
                <c:v>1414431</c:v>
              </c:pt>
              <c:pt idx="8">
                <c:v>10644</c:v>
              </c:pt>
              <c:pt idx="9">
                <c:v>174392</c:v>
              </c:pt>
              <c:pt idx="10">
                <c:v>816283</c:v>
              </c:pt>
              <c:pt idx="11">
                <c:v>218410</c:v>
              </c:pt>
              <c:pt idx="12">
                <c:v>761068</c:v>
              </c:pt>
              <c:pt idx="13">
                <c:v>343518</c:v>
              </c:pt>
              <c:pt idx="14">
                <c:v>326915</c:v>
              </c:pt>
              <c:pt idx="15">
                <c:v>2941578</c:v>
              </c:pt>
              <c:pt idx="16">
                <c:v>4857181</c:v>
              </c:pt>
              <c:pt idx="17">
                <c:v>20687</c:v>
              </c:pt>
              <c:pt idx="18">
                <c:v>10270</c:v>
              </c:pt>
              <c:pt idx="19">
                <c:v>6450585</c:v>
              </c:pt>
              <c:pt idx="20">
                <c:v>81746</c:v>
              </c:pt>
              <c:pt idx="21">
                <c:v>121102</c:v>
              </c:pt>
              <c:pt idx="22">
                <c:v>782215</c:v>
              </c:pt>
              <c:pt idx="23">
                <c:v>114612</c:v>
              </c:pt>
              <c:pt idx="24">
                <c:v>29904</c:v>
              </c:pt>
              <c:pt idx="25">
                <c:v>1029147</c:v>
              </c:pt>
              <c:pt idx="26">
                <c:v>585591</c:v>
              </c:pt>
              <c:pt idx="27">
                <c:v>125726</c:v>
              </c:pt>
              <c:pt idx="28">
                <c:v>945443</c:v>
              </c:pt>
              <c:pt idx="29">
                <c:v>31063</c:v>
              </c:pt>
              <c:pt idx="30">
                <c:v>663498</c:v>
              </c:pt>
              <c:pt idx="31">
                <c:v>2655015</c:v>
              </c:pt>
              <c:pt idx="32">
                <c:v>83466</c:v>
              </c:pt>
              <c:pt idx="33">
                <c:v>1687151</c:v>
              </c:pt>
              <c:pt idx="34">
                <c:v>330195</c:v>
              </c:pt>
              <c:pt idx="35">
                <c:v>1565471</c:v>
              </c:pt>
            </c:numLit>
          </c:val>
          <c:smooth val="0"/>
          <c:extLst>
            <c:ext xmlns:c16="http://schemas.microsoft.com/office/drawing/2014/chart" uri="{C3380CC4-5D6E-409C-BE32-E72D297353CC}">
              <c16:uniqueId val="{00000001-08DB-451B-B278-7129A2E90357}"/>
            </c:ext>
          </c:extLst>
        </c:ser>
        <c:dLbls>
          <c:showLegendKey val="0"/>
          <c:showVal val="0"/>
          <c:showCatName val="0"/>
          <c:showSerName val="0"/>
          <c:showPercent val="0"/>
          <c:showBubbleSize val="0"/>
        </c:dLbls>
        <c:marker val="1"/>
        <c:smooth val="0"/>
        <c:axId val="1629712"/>
        <c:axId val="1630128"/>
      </c:lineChart>
      <c:catAx>
        <c:axId val="162971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US"/>
                  <a:t>STATE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30128"/>
        <c:crosses val="autoZero"/>
        <c:auto val="1"/>
        <c:lblAlgn val="ctr"/>
        <c:lblOffset val="100"/>
        <c:noMultiLvlLbl val="0"/>
      </c:catAx>
      <c:valAx>
        <c:axId val="1630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a:t>CASES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29712"/>
        <c:crosses val="autoZero"/>
        <c:crossBetween val="between"/>
      </c:valAx>
      <c:valAx>
        <c:axId val="125652272"/>
        <c:scaling>
          <c:orientation val="minMax"/>
        </c:scaling>
        <c:delete val="0"/>
        <c:axPos val="r"/>
        <c:title>
          <c:tx>
            <c:rich>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a:t>Recoverred</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25658096"/>
        <c:crosses val="max"/>
        <c:crossBetween val="between"/>
      </c:valAx>
      <c:catAx>
        <c:axId val="125658096"/>
        <c:scaling>
          <c:orientation val="minMax"/>
        </c:scaling>
        <c:delete val="1"/>
        <c:axPos val="b"/>
        <c:numFmt formatCode="General" sourceLinked="1"/>
        <c:majorTickMark val="none"/>
        <c:minorTickMark val="none"/>
        <c:tickLblPos val="nextTo"/>
        <c:crossAx val="1256522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[COVID_19_DASHBORAD.xlsx]INSIGHT_2!PivotTable14</c:name>
    <c:fmtId val="19"/>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a:t>Tested &amp; Vaccinated Numbers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solidFill>
            <a:ln>
              <a:no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INSIGHT_2!$C$1</c:f>
              <c:strCache>
                <c:ptCount val="1"/>
                <c:pt idx="0">
                  <c:v>Sum of total_vaccinated</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INSIGHT_2!$A$2:$A$37</c:f>
              <c:strCache>
                <c:ptCount val="35"/>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WB</c:v>
                </c:pt>
              </c:strCache>
            </c:strRef>
          </c:cat>
          <c:val>
            <c:numRef>
              <c:f>INSIGHT_2!$C$2:$C$37</c:f>
              <c:numCache>
                <c:formatCode>General</c:formatCode>
                <c:ptCount val="35"/>
                <c:pt idx="0">
                  <c:v>494158</c:v>
                </c:pt>
                <c:pt idx="1">
                  <c:v>53352150</c:v>
                </c:pt>
                <c:pt idx="2">
                  <c:v>1306361</c:v>
                </c:pt>
                <c:pt idx="3">
                  <c:v>28241258</c:v>
                </c:pt>
                <c:pt idx="4">
                  <c:v>68221609</c:v>
                </c:pt>
                <c:pt idx="5">
                  <c:v>1473016</c:v>
                </c:pt>
                <c:pt idx="6">
                  <c:v>22194955</c:v>
                </c:pt>
                <c:pt idx="7">
                  <c:v>20481040</c:v>
                </c:pt>
                <c:pt idx="8">
                  <c:v>1031008</c:v>
                </c:pt>
                <c:pt idx="9">
                  <c:v>2173682</c:v>
                </c:pt>
                <c:pt idx="10">
                  <c:v>70707604</c:v>
                </c:pt>
                <c:pt idx="11">
                  <c:v>9157518</c:v>
                </c:pt>
                <c:pt idx="12">
                  <c:v>25887839</c:v>
                </c:pt>
                <c:pt idx="13">
                  <c:v>20572294</c:v>
                </c:pt>
                <c:pt idx="14">
                  <c:v>14660544</c:v>
                </c:pt>
                <c:pt idx="15">
                  <c:v>65356145</c:v>
                </c:pt>
                <c:pt idx="16">
                  <c:v>38964842</c:v>
                </c:pt>
                <c:pt idx="17">
                  <c:v>361078</c:v>
                </c:pt>
                <c:pt idx="18">
                  <c:v>101080</c:v>
                </c:pt>
                <c:pt idx="19">
                  <c:v>98174486</c:v>
                </c:pt>
                <c:pt idx="20">
                  <c:v>1745094</c:v>
                </c:pt>
                <c:pt idx="21">
                  <c:v>1968849</c:v>
                </c:pt>
                <c:pt idx="22">
                  <c:v>70749983</c:v>
                </c:pt>
                <c:pt idx="23">
                  <c:v>1223626</c:v>
                </c:pt>
                <c:pt idx="24">
                  <c:v>1200216</c:v>
                </c:pt>
                <c:pt idx="25">
                  <c:v>37297553</c:v>
                </c:pt>
                <c:pt idx="26">
                  <c:v>22181687</c:v>
                </c:pt>
                <c:pt idx="27">
                  <c:v>1138277</c:v>
                </c:pt>
                <c:pt idx="28">
                  <c:v>62642544</c:v>
                </c:pt>
                <c:pt idx="29">
                  <c:v>973272</c:v>
                </c:pt>
                <c:pt idx="30">
                  <c:v>32270957</c:v>
                </c:pt>
                <c:pt idx="31">
                  <c:v>58898573</c:v>
                </c:pt>
                <c:pt idx="32">
                  <c:v>4129806</c:v>
                </c:pt>
                <c:pt idx="33">
                  <c:v>130860760</c:v>
                </c:pt>
                <c:pt idx="34">
                  <c:v>77751913</c:v>
                </c:pt>
              </c:numCache>
            </c:numRef>
          </c:val>
          <c:extLst>
            <c:ext xmlns:c16="http://schemas.microsoft.com/office/drawing/2014/chart" uri="{C3380CC4-5D6E-409C-BE32-E72D297353CC}">
              <c16:uniqueId val="{00000000-CBC5-4507-8908-DF19A8D1E0EC}"/>
            </c:ext>
          </c:extLst>
        </c:ser>
        <c:dLbls>
          <c:showLegendKey val="0"/>
          <c:showVal val="0"/>
          <c:showCatName val="0"/>
          <c:showSerName val="0"/>
          <c:showPercent val="0"/>
          <c:showBubbleSize val="0"/>
        </c:dLbls>
        <c:gapWidth val="219"/>
        <c:axId val="694723056"/>
        <c:axId val="694718480"/>
      </c:barChart>
      <c:lineChart>
        <c:grouping val="standard"/>
        <c:varyColors val="0"/>
        <c:ser>
          <c:idx val="0"/>
          <c:order val="0"/>
          <c:tx>
            <c:strRef>
              <c:f>INSIGHT_2!$B$1</c:f>
              <c:strCache>
                <c:ptCount val="1"/>
                <c:pt idx="0">
                  <c:v>Sum of total_tested</c:v>
                </c:pt>
              </c:strCache>
            </c:strRef>
          </c:tx>
          <c:spPr>
            <a:ln w="28575" cap="rnd">
              <a:solidFill>
                <a:schemeClr val="accent2"/>
              </a:solidFill>
              <a:round/>
            </a:ln>
            <a:effectLst/>
          </c:spPr>
          <c:marker>
            <c:symbol val="circle"/>
            <c:size val="6"/>
            <c:spPr>
              <a:solidFill>
                <a:schemeClr val="accent2"/>
              </a:solidFill>
              <a:ln>
                <a:noFill/>
              </a:ln>
              <a:effectLst/>
            </c:spPr>
          </c:marker>
          <c:cat>
            <c:strRef>
              <c:f>INSIGHT_2!$A$2:$A$37</c:f>
              <c:strCache>
                <c:ptCount val="35"/>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WB</c:v>
                </c:pt>
              </c:strCache>
            </c:strRef>
          </c:cat>
          <c:val>
            <c:numRef>
              <c:f>INSIGHT_2!$B$2:$B$37</c:f>
              <c:numCache>
                <c:formatCode>General</c:formatCode>
                <c:ptCount val="35"/>
                <c:pt idx="0">
                  <c:v>598033</c:v>
                </c:pt>
                <c:pt idx="1">
                  <c:v>29518787</c:v>
                </c:pt>
                <c:pt idx="2">
                  <c:v>1185436</c:v>
                </c:pt>
                <c:pt idx="3">
                  <c:v>24712042</c:v>
                </c:pt>
                <c:pt idx="4">
                  <c:v>50531824</c:v>
                </c:pt>
                <c:pt idx="5">
                  <c:v>792851</c:v>
                </c:pt>
                <c:pt idx="6">
                  <c:v>13709510</c:v>
                </c:pt>
                <c:pt idx="7">
                  <c:v>29427753</c:v>
                </c:pt>
                <c:pt idx="8">
                  <c:v>72410</c:v>
                </c:pt>
                <c:pt idx="9">
                  <c:v>1468399</c:v>
                </c:pt>
                <c:pt idx="10">
                  <c:v>30928063</c:v>
                </c:pt>
                <c:pt idx="11">
                  <c:v>3685011</c:v>
                </c:pt>
                <c:pt idx="12">
                  <c:v>13032504</c:v>
                </c:pt>
                <c:pt idx="13">
                  <c:v>15985878</c:v>
                </c:pt>
                <c:pt idx="14">
                  <c:v>16202346</c:v>
                </c:pt>
                <c:pt idx="15">
                  <c:v>50873103</c:v>
                </c:pt>
                <c:pt idx="16">
                  <c:v>37886378</c:v>
                </c:pt>
                <c:pt idx="17">
                  <c:v>555568</c:v>
                </c:pt>
                <c:pt idx="18">
                  <c:v>263541</c:v>
                </c:pt>
                <c:pt idx="19">
                  <c:v>62667211</c:v>
                </c:pt>
                <c:pt idx="20">
                  <c:v>1151665</c:v>
                </c:pt>
                <c:pt idx="21">
                  <c:v>1367673</c:v>
                </c:pt>
                <c:pt idx="22">
                  <c:v>20294225</c:v>
                </c:pt>
                <c:pt idx="23">
                  <c:v>1298444</c:v>
                </c:pt>
                <c:pt idx="24">
                  <c:v>395416</c:v>
                </c:pt>
                <c:pt idx="25">
                  <c:v>21994343</c:v>
                </c:pt>
                <c:pt idx="26">
                  <c:v>15429415</c:v>
                </c:pt>
                <c:pt idx="27">
                  <c:v>1919060</c:v>
                </c:pt>
                <c:pt idx="28">
                  <c:v>14807752</c:v>
                </c:pt>
                <c:pt idx="29">
                  <c:v>261343</c:v>
                </c:pt>
                <c:pt idx="30">
                  <c:v>27569831</c:v>
                </c:pt>
                <c:pt idx="31">
                  <c:v>51159242</c:v>
                </c:pt>
                <c:pt idx="32">
                  <c:v>1983127</c:v>
                </c:pt>
                <c:pt idx="33">
                  <c:v>83635222</c:v>
                </c:pt>
                <c:pt idx="34">
                  <c:v>19228303</c:v>
                </c:pt>
              </c:numCache>
            </c:numRef>
          </c:val>
          <c:smooth val="1"/>
          <c:extLst>
            <c:ext xmlns:c16="http://schemas.microsoft.com/office/drawing/2014/chart" uri="{C3380CC4-5D6E-409C-BE32-E72D297353CC}">
              <c16:uniqueId val="{00000001-CBC5-4507-8908-DF19A8D1E0EC}"/>
            </c:ext>
          </c:extLst>
        </c:ser>
        <c:dLbls>
          <c:showLegendKey val="0"/>
          <c:showVal val="0"/>
          <c:showCatName val="0"/>
          <c:showSerName val="0"/>
          <c:showPercent val="0"/>
          <c:showBubbleSize val="0"/>
        </c:dLbls>
        <c:marker val="1"/>
        <c:smooth val="0"/>
        <c:axId val="694750096"/>
        <c:axId val="694756752"/>
      </c:lineChart>
      <c:catAx>
        <c:axId val="69472305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STATE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718480"/>
        <c:crosses val="autoZero"/>
        <c:auto val="1"/>
        <c:lblAlgn val="ctr"/>
        <c:lblOffset val="100"/>
        <c:noMultiLvlLbl val="0"/>
      </c:catAx>
      <c:valAx>
        <c:axId val="694718480"/>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VACCINATED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723056"/>
        <c:crosses val="autoZero"/>
        <c:crossBetween val="between"/>
      </c:valAx>
      <c:valAx>
        <c:axId val="694756752"/>
        <c:scaling>
          <c:orientation val="minMax"/>
        </c:scaling>
        <c:delete val="0"/>
        <c:axPos val="r"/>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TESTED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750096"/>
        <c:crosses val="max"/>
        <c:crossBetween val="between"/>
      </c:valAx>
      <c:catAx>
        <c:axId val="694750096"/>
        <c:scaling>
          <c:orientation val="minMax"/>
        </c:scaling>
        <c:delete val="1"/>
        <c:axPos val="b"/>
        <c:numFmt formatCode="General" sourceLinked="1"/>
        <c:majorTickMark val="none"/>
        <c:minorTickMark val="none"/>
        <c:tickLblPos val="nextTo"/>
        <c:crossAx val="6947567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INDIA_MAP!$I$2:$I$37</cx:f>
        <cx:nf>INDIA_MAP!$I$1</cx:nf>
        <cx:lvl ptCount="36" name="STATE">
          <cx:pt idx="0">Andaman and Nicobar Islands</cx:pt>
          <cx:pt idx="1">Andhra Pradesh</cx:pt>
          <cx:pt idx="2">Arunachal Pradesh</cx:pt>
          <cx:pt idx="3">Assam</cx:pt>
          <cx:pt idx="4">Bihar</cx:pt>
          <cx:pt idx="5">Chandigarh</cx:pt>
          <cx:pt idx="6">Chhattisgarh</cx:pt>
          <cx:pt idx="7">Daman and Diu</cx:pt>
          <cx:pt idx="8">Delhi</cx:pt>
          <cx:pt idx="9">Goa</cx:pt>
          <cx:pt idx="10">Gujarat</cx:pt>
          <cx:pt idx="11">Haryana</cx:pt>
          <cx:pt idx="12">Himachal Pradesh</cx:pt>
          <cx:pt idx="13">Jammu and Kashmir</cx:pt>
          <cx:pt idx="14">Jharkhand</cx:pt>
          <cx:pt idx="15">Karnataka</cx:pt>
          <cx:pt idx="16">Kerala</cx:pt>
          <cx:pt idx="17">Ladakh</cx:pt>
          <cx:pt idx="18">Lakshadweep</cx:pt>
          <cx:pt idx="19">Madhya Pradesh</cx:pt>
          <cx:pt idx="20">Maharashtra</cx:pt>
          <cx:pt idx="21">Manipur</cx:pt>
          <cx:pt idx="22">Meghalaya</cx:pt>
          <cx:pt idx="23">Mizoram</cx:pt>
          <cx:pt idx="24">Nagaland</cx:pt>
          <cx:pt idx="25">Odisha</cx:pt>
          <cx:pt idx="26">Puducherry</cx:pt>
          <cx:pt idx="27">Punjab</cx:pt>
          <cx:pt idx="28">Rajasthan</cx:pt>
          <cx:pt idx="29">Sikkim</cx:pt>
          <cx:pt idx="30">Tamil Nadu</cx:pt>
          <cx:pt idx="31">Telangana</cx:pt>
          <cx:pt idx="32">Tripura</cx:pt>
          <cx:pt idx="33">Uttar Pradesh</cx:pt>
          <cx:pt idx="34">Uttarakhand</cx:pt>
          <cx:pt idx="35">West Bengal</cx:pt>
        </cx:lvl>
      </cx:strDim>
      <cx:numDim type="colorVal">
        <cx:f>INDIA_MAP!$J$2:$J$37</cx:f>
        <cx:nf>INDIA_MAP!$J$1</cx:nf>
        <cx:lvl ptCount="36" formatCode="General" name="Sum of total_confirmed">
          <cx:pt idx="0">7651</cx:pt>
          <cx:pt idx="1">2066450</cx:pt>
          <cx:pt idx="2">55155</cx:pt>
          <cx:pt idx="3">610645</cx:pt>
          <cx:pt idx="4">726098</cx:pt>
          <cx:pt idx="5">65351</cx:pt>
          <cx:pt idx="6">1006052</cx:pt>
          <cx:pt idx="7">10681</cx:pt>
          <cx:pt idx="8">1439870</cx:pt>
          <cx:pt idx="9">178108</cx:pt>
          <cx:pt idx="10">826577</cx:pt>
          <cx:pt idx="11">771252</cx:pt>
          <cx:pt idx="12">224106</cx:pt>
          <cx:pt idx="13">332249</cx:pt>
          <cx:pt idx="14">348764</cx:pt>
          <cx:pt idx="15">2988333</cx:pt>
          <cx:pt idx="16">4968657</cx:pt>
          <cx:pt idx="17">20962</cx:pt>
          <cx:pt idx="18">10365</cx:pt>
          <cx:pt idx="19">792854</cx:pt>
          <cx:pt idx="20">6611078</cx:pt>
          <cx:pt idx="21">123731</cx:pt>
          <cx:pt idx="22">83627</cx:pt>
          <cx:pt idx="23">121359</cx:pt>
          <cx:pt idx="24">31842</cx:pt>
          <cx:pt idx="25">1041457</cx:pt>
          <cx:pt idx="26">128013</cx:pt>
          <cx:pt idx="27">602401</cx:pt>
          <cx:pt idx="28">954429</cx:pt>
          <cx:pt idx="29">31979</cx:pt>
          <cx:pt idx="30">2702623</cx:pt>
          <cx:pt idx="31">671463</cx:pt>
          <cx:pt idx="32">84468</cx:pt>
          <cx:pt idx="33">1710158</cx:pt>
          <cx:pt idx="34">343896</cx:pt>
          <cx:pt idx="35">1592908</cx:pt>
        </cx:lvl>
      </cx:numDim>
    </cx:data>
  </cx:chartData>
  <cx:chart>
    <cx:title pos="t" align="ctr" overlay="0">
      <cx:tx>
        <cx:txData>
          <cx:v>INDIA's STATE DATA</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 lastClr="FFFFFF">
                  <a:lumMod val="95000"/>
                </a:sysClr>
              </a:solidFill>
              <a:latin typeface="Calibri" panose="020F0502020204030204"/>
            </a:rPr>
            <a:t>INDIA's STATE DATA</a:t>
          </a:r>
        </a:p>
      </cx:txPr>
    </cx:title>
    <cx:plotArea>
      <cx:plotAreaRegion>
        <cx:series layoutId="regionMap" uniqueId="{5AF4CCD4-4C83-45E6-B7E5-50CC912280F2}">
          <cx:tx>
            <cx:txData>
              <cx:f>INDIA_MAP!$J$1</cx:f>
              <cx:v>Sum of total_confirmed</cx:v>
            </cx:txData>
          </cx:tx>
          <cx:dataLabels>
            <cx:visibility seriesName="0" categoryName="0" value="1"/>
          </cx:dataLabels>
          <cx:dataId val="0"/>
          <cx:layoutPr>
            <cx:geography cultureLanguage="en-US" cultureRegion="IN" attribution="Powered by Bing">
              <cx:geoCache provider="{E9337A44-BEBE-4D9F-B70C-5C5E7DAFC167}">
                <cx:binary>1HzZcty4su2vOPxwnw7VADFy3907okHWpFmyZFt6YZQlmSM4guPX3yxraBVdttWn1eceKTratlgo
JLGQ08oE/n3T/+smvVtX73qdZvW/bvrf34fGFP/67bf6JrzT63pPRzdVXudfzd5Nrn/Lv36Nbu5+
u63WXZQFv9kI099uwnVl7vr3//k3fFtwlx/mN2sT5dlZc1cN53d1k5r6J892Pnq3vtVR5kW1qaIb
g39/f2nMulon4Tq7ff/uLjORGS6G4u7391sffP/ut+nXfTf1uxSkM80tjCVoDxMb2Zxz59uPfP8u
zbPg4bFw9mzECBHMfpzzeK1h3AuF+SbK+va2uqtreKFvf04Gb0kPzw7ev7vJm8xsFi6ANfz9/Sq7
jdbv30V17t4/cPON6Kvjb+/62/aS/+ffk1/A209+8wyV6VL96tF3oPyR3YbV+t1ptb69q8PHNfr7
uGC2JxjjghFY+G1AHM6oY9v0Hi/xOOc9Li+XZzc00/ETdP44fVPo7K+1bt6Bwrw7WNehjqrHxfr7
ABGyB/A4jCF8D4SzjRPbw0iAVj0+5o9T3+N0L9n/Wevi/75Ett1g7fySCWL7b06f1nqdfcPsOLrJ
v4BhXtUpQFg/LuDfxw7bexwhZEtEt0Bz7D1JsM0lQU+Y3hvaJ+X67wi3GzzQtB9/2QTEP8DUvSGj
6D29mBc1rwebDb7KdmyKnW3YBAFdQ9RmwgZU4QceP4ftxeLsBmoyfAKN570paNxN+BAF6+oVfRXE
EMJ2CKNyo1Xwg7e0SvA9IRHDgol7rZrA8zKRdmPzfOwEGHf5poA5ugvCdboeINB5rdjOZnsMUMFE
kCdz9iyUcPCeLQSXAj2EfuDBnqvNiyTaDcuzoRNUjg7fFCp/VE22hug+ff0Iz5Z75JtC4J1a49A9
xgA2iAKfwHuOzl+SbDdKO75igtYf538Xre3g/FniYYs95hAiHQa2e/OzHec6fBM/EcEfPfEkftoh
+4/V5v/f608yj382Fzlc30J6+KjEfz9MghDXwQhL23nINSYhLiAoGaYU0XsEyePU99HSr8XZjcvj
uMlePPzj7+7F/1EwFvkrWnLIBgknNnFs+WQMnllyQfcQs7nDbfv+MdtG4hey7Ibh26AJBou3hcEf
db3Wj0vx9/XB5nvgTsFk4Z0obLIHWzAHOQ/udqIPv5RmNw4PwyZI/PHhTWmDG4ZrY6L6dQNPGyIY
ziV12EPgj7cCT2nvIYoBko1vee47XyrNbkC2R09wcS/eFC4qAubycXFeQUPYHnAi4BQYuXcJE0Dg
MXI4B/rqcc57V/FLMXYj8TBsAoE6f1MQeHdpGD0uxytAIPc4JcRBQD19+9mGQIg9jBkVgNG9q5jE
Vb+UZjcSD8MmSHhvK9g/WmdR0bymOtA9QSgH1/0YxW7ZJ4fsSdAWAanxk1d/bqZeIM9uNJ4GTvA4
els00qKJoeBhXlE3gPdzbIEl24mHwJCSCEQQnzAULxBkNxBPAydALPbflIk6XgdATbxm2QlCKcSx
lFA9e9r6zwJaSH4pl1gAb3T/M6lyvESg3Yj8OXICyfHbslXLdTWss/Ur6oazhx0J1CrkDs+QAPKO
UGRDjvcAxcRfvECO3UA8DZzgsHxb3vtbHfQfIIf4nmMTxvEDOTKhVCWC4hMnzJa7U40XS7Ubm8nw
CUKXb6sGuIz0P8TgEXwPEgcztjvUsgm3MeE/UJ2/INhunL5/tQlUy7cF1T4kI6/c32CTPQ5qZDuP
miK3zJsEipwDQw41v3s/NPH8L5JoNzjPhk5Q2X9blYmDdZWtzTp5RWeDITDGULGjdLfmAPkLeSRk
kbvN24sk2o3Ks6ETVA7+eFMx2cFdBTHZ6/l/jPYo0LxQRd1JbkEcQJG0QVce0spJBv9rcX6Ax8Nr
TMF4W9HY4Tqpw/Vtd3dXvCIim/ocB+5dbtusDdtLbQcKdxOa94VS7AZia/AEjUPvTanG0fo2HP6B
nizwJYxAVsLYg0PHW75EyD1bSocT8pDTTPjfl4u1G6Hp+AlIR2/L1x+twdlDU5apXtOIOXsUuGAJ
DXL3ERlYqe1kBiPpUIQn1uuFwvwIl2dvMgXlbbn6T3e1eafuMkj3X8+OgdoAIJghAVn8MzSk2HME
VK3oY3fCxJy9UJjdoGwNnoDySb0pc3ZyG4FzeUU8IHnEBFFK/uwseA4LcC82AAac5b0OTWD5tTi7
EXkcNwHj5PxNgXEUjXn1qkVFskcQUMCIbHv5b72IHNkOeii+T73JrwXZjcPTG0yAOLp+U0CcNrcN
9OdX1fB6moHxnnRszG3oiN+V0Dt70C5lC2DDnh4/5+tfJtJuVJ6PnQBzevXGgMni9ZfXAwW6CyW1
MWWbouEzOyXYHiQj0qbAT377mdip0+ZXcvwIiftxUxT+ttP4YSvU5g1Bzx0hdvfZ2HvQZANtr2Ri
Al77DR8WbNJofLpO4AzKOvv+AMYptJbDYZNJW813v/hnm57O1/G6NtDV+no7DooTTFJot4Hq3P3P
9sbbxDMQQkImsHPjvUii3Xvv2dDJ9jt/WxWjD1GSRK/ZegO9ZrDaBNk7K3dS7lEBPcjQWHAPyaRK
8WtxduPxOG4Cxoe3dabiYq2j9N3x+rZ5PR0BV4kw33QHPkbv2zoCgCABaLFJ5e5lsuxG4/nYCSIX
b6uyfXEH5dTgVet3WOwBK8EFVIW2kXD2EPTcQKXoXjPQxIm8SJQf4PHnW0zhWLypkOWi2vR9vGaK
RfYEhSYD6NjcAgNa7gW1BVSEHuzUJGZ5gSA/gOLxDaZA/O/OriahxsNBz+eN3Fuf+ItnW20b+jVt
hqGQutOPO5umWi6hPLTTj/9Smt1QPAzbEvwfPsM6icCeHWJ9OvrrQQVn9u3M8Iuffns9OMw8Gfqz
4yn3yK1uf38PvkESGwo4zzDbfNFWH+Z3tmcy8g4iu9/fS7xHbJsTh3L4PhsRoF07IKp+fw/NbICt
hIZbm2No69kQ4llemRDmd6B3HVhyB2HAH1EOiljnzbdHDE75bXYElRKsIhTSn85tn+bpEOTZ06o9
/Ptd1ujTPMpMDXNKSEOK+89txBUgFSOQM0qBgaonMCc8v1mfw+Fw+Dj+ryiRUU3iLpjLkZHPMow4
tAWVdasqp0dLE9fstA05WTZFzlQax6M1Q0ONOi/vWHbSgQ1pXBJb9pzmJjsMTG4uimK05iUd+tjT
tBXYG5gzmnmNGLVU7PtjoYxfBkaVeZVXXmObyFdVg+SB6Ee5irrO9MpJbJ/PaNya49KisnL9QZMb
ZPy48xitmlr5SRJ8iYqkrl0okCa9IlGfdq7vkMxXlq4rstCDRudCx72j8pakjWeNISr2B2nQbS+L
tFOo67Ne6Zrnl9RnVqJ4WtYf4sEqVlHJw2OTN0Ojhr5An7IyjT7ZddLHigk/QR6Oxvii40l7aAJe
Lv2OZhcDH/VHFBkdKCfrKqQkQFyAOI6vFYsp7me+qWWl5BDbnSoQsW41ReSQWCO2Vd0Zp1MpSuNP
xq/Dzi2iuv9gw19DFcQycFTf4NFXNEdhrpyxyKjqdJ7s0yTTsGiDcZYFDbpQFXWZrDLN/PPG6cqz
ph/7WRcHLVZ9OWaHeqTyLKjb/GvokPIWByM/6kUntPLN2MyM6O1502S51yLee85Y8aWwdPSxqHPj
OUkRzWnXDEsot2X7JfJT1wRDdeJYzDpBSWwdhE6CZqmMgyVvNDqgNPdXtlWXcz0m6Locx3E/pIF/
mpMsPhpiP58DHnmoWm3ls86IclnhalxVsXZcVvSdF5VSzP2u6Ve2UxWXBcn9OZw/z7XbBInj8sJJ
iXJSSy6Gsv2Iq4Fr169JJ93ex8WgxsJh87IpmmVSkl66TkEjrBKrzz51oxOdWAEuzkRsV+XcCodx
hktW7tth7XzEyKnX1MR54uUEE7nAmkeR4qbtZiQYxqPaKi2VCyvYt0tULrEx7WkQsypXmmSVC6ci
opV2SGEpnXP6MYslPWZakqUeUHvRWUYfMCuEHS666Ctq02LeBSRvlSMycY1SHVRu00jnQmS4cGMT
oViFQRQcCZTpwzzunFVIo/CMlgn3GkaKRI2mYuuiLwPbG0wQnfdSDoWLk5AsEG3NJzL68XED/Tv7
A8rYMWor9sku02I10BRr1afMWtY9LWZ1a0Lu+gVrL6TT25eNFt2Sd/3wpQ4y/imVpUmWjS/NlxT1
RabG0ASNivwqqxR0WYt5NtjhmlCHdJsVGrjyQyFOqqzW86gNK1uRWJNynuRxuSgT7RxpH+klbNtw
UTRJdhImMblotR3s+xWzP4DOtMuhHnKqwoawo7yMaOxJklcR7AMMZqIZ6gTACcZ4VlqoWwQZMUcd
LuJrPkRD5oZIdLnn+G1zRNuyrFWHqR+rFCd2qkSa+wfcL/Cyybr2IOlCdIBlktRKMoYHVVkYX+ix
ksVMl7V2cxZbH0Vi9JmsAnQ+wlqDYTS6qGcWGvqvJHYkVzFr6tKFqk8+T+JO10onPRuUsQpdKAmK
u/KtPFlEuivrGeh/Gqu+Q1nsFQRsTegYvOwl1mftGNUpGA6L7yOsQe8yKr72vik8J8pJq7Qpixm2
83G/rEx74PgWkTML90MBOo/7XklrTA4snmIyy1nTzerBkasUW9WyHmpx1dtZdFSPgQYNrMKyVLKu
moWP0+ywHHweKcSDQi9y3qOZSa3h89Dp4GvLUXZujTXyOi5otDCNaA9t0pIZ7qL2JC0M9lISyfSg
jVmLXbuX+muV5ul1XrIsUDiu4n3SMOdQ1tJ4LKsYUZkfhF7pN7BYeSjRqHjlhIkyhONZkmbJvj+O
xUEdOdQbRVl8aFFXc0XTtmpUKYaQzrLRpLnKm05/Dcekir0Qts1H2hb2kUyG8ksuKLmkUrPOzVMb
eX0fO2fgvYlYpmFXXHXGEqmiph1SFYEbjTwcDnDjignaaJahNheetnBwEEhMhbK7pu3cJCjs0gXP
nTQq53qoXdEPOlFWQ+VBNDL/NgdNbWdF3trndVkF3K1008cuxHhFrALZBp/6IQkOeNL0n8M6iy8R
HrALBr6t3aqve7e1SrD+/livuthGkbKCEs0Ckfb7jTFVpcaBpbPRCpu1kAn7Amol7qJY+kurlPlJ
bLAYVVU15LBhPV9VIug8KbIiVTXEMOChZMfvyiE21zpk4YFMMx0tUxNUyy5zWKHaoiqkKrIWKUZp
dlqlQ7eAb4quU9irnjR1upDIjr9EJh4/pQUfwRiRLj6PINsoXBrS9sDYPFa26c2Xzs+TjzFpLwPS
awvck0xTMCE8DpXfONmnYawve78L55A/iBOaS7Si9kCXKAnDSqVRxoin2zj73BqeXsZZm36pu6Q+
YnyMV84QFgvRVPWZbvuiVW3so94lWW+FiiE2dirpK38+gLFb5j4N3YGZ4Yixsu5nQy6a1LULPB4l
ImU3Yoj8syzN6KC6xgRug0l1WIuBXhRhhFe+A73gOuZXqEgIGFImC5XVdXreido/042dfGQBspZZ
RMN9Yme2suu+3i9a4yueDWw+8qbt3cEf/TMIF+ShRlly2IZWAhFBFYHXban8UhRhdQghoT4Lmd1p
N8xjLpTFeW2rPDP0KgMlm5eGyjWDJvFOxWUWXVlYm6PUyvJABU3rLEUWp15A4+bYUCyvpGO6eW01
Q7GKMU9CtyQdXZEAp6UaK9ztO8JHiUI5RV5k4XTOTGDPKyc3h32VNGSWWU62T/pk+Kjrjt7QuDMX
Jg7qcysSckWYP97mKcpL5bclPgw0g78GOakueY6yXPFCZ0dOyul+2ZSDB4FB/jnMInbtZGmyD0tg
zWXn07nEphDKjxyzSlNSndVREJ4Fdmq5uuHNTOok+Ew5qhc6QmJWBUF+mDJsfcEW7IM5qrOmO0+c
Qu9rUfaeX5X2IqFZ9hnnsvpsR2Z0wYc0K1OV4a2FHb1fj6icFQHl8PJdWt1YzkhCj0ZpMo9bmS0y
PwYDmYNNz8YumLGB86M4JhGsnS1Pwii2VRIVg4vzvLpEVVkeNwluV7DS+DoqHWtpxGCOtINCty2L
dB3LtnKdGIvzsJF1qGiGwMJozb4EUSxWLauw10gOvo3EdXM2FHbUKxuV+CgWnaUykVvXUB2KFsJw
Dio5OImKnLRw3LHX2RduJD6t2thyTWbXkRv4Ub/IE20xFYDnPhhbDTtEZg1dFXWauGNU5R9ayB0u
x0Q2Z4ndlUd2OdpuHPniiNjN+NGyTbHgRecsGtPGR2aU4UwnTbSspQjmYeQz16ohKGtJblZJ65ir
EuXtemxxNcPD2J/4hYXUyHMB7qXWo9dGhswgFHEWLQ/ozNEtzDSmxWE2Svu61sS/rHRfz3MEwUJD
LAssc6jzQ793nHjhjKyvVIat/rDMMoCtjLSzEAIn+3Ve1OdDn8u5X8XyBjkDp8qvwQcPqS+uHW5t
FAnJ5GMRpnhWOINzbLox/SwTNJzY0DIzy0Ikr3gWgjVnSYZPB7hb5yurqvxT1MTWCe3j3ht9g256
K8NHRVuDqXC0U62DwY8WqZ3jsyCEMHTwdX8osd9D1FRWFyix83Uqin7Wdh32YmToKeKl1AoBgemr
YZTOZVr2mqm6pRvLZtkzC84lFCoFn3vOpYxWora/Rknm7AfapJlKMpquuqTVXgd+92MVJcatUN2E
XpTTYm4ZQS5T5hftLLTS5GOLdXAh4iE6D2kFaYYEK7LKw6zTimq7Pk2EKU7KgcWFIkE+LKvYjmJV
6rI9D/KygsyKofEg9XmwMIXPzpsu878EPKauo0mwjK0+mjm4lId2gAO3hFvMLjmycmV0aLmWRu1l
1WeWF6Y88CGjaeNVl3FbDZ2vV9k4gp2N2+pzlRD0wbF9etbYnZgXY0w+VhVli4zg5ljmAu33kAHP
I78bj+3gDjIjhlRSoOCw9Tu7cBnWY6nqIclOwzKIA4WSlJ3Wea7Bk5Q2VkGr2w8lTaPcRY2Wn2nS
gq+0YweUkUDx6VPDQjoq2MfyIB6KfE5yCQlk6VsjZAxtcjb6QXA6+ERc1olMjtPGj5a55sMcFWOx
6Mo4PY0hED7EEl93jqAebsv0gJUDZHyxqZNS2UPVusQfuyMMWuwxFIcncM1AvBKh3TAIMhJ+NWLf
clmNkGoQ94/93uZzDRYiV+B3RD+XWjYHLJQs9SBLtyIlCqE3OxW2oWA5zhW4tn6ZoyaDwITaodeP
cRt4PG3lNfZLn6m+KARzW1GG4Bl4/6Gok+yL0Nyf87GJoN77Z1lti5K4yYuhArv8cJvc0z//c5Fr
+O9bKe7PX24uo/vzX0ePt9hNP7Vhj54+9mexbsPWPNXyJhzQ/ZV2PyCIfvrwheyRgPbGnzFHW92K
z1in+3H3vBH0SWI4EA/VYU6ogC5wIG4eeCM4GIww4nCohUH9QlLo+n7kjYChRRtyiED0Cs18FMR4
4I2gvQ/yObjoRsAZMhtcofNXeKMNE/aMNuKbQ+ICTjiBEQLuCI5BbZ4/o41Y3vlhRTLq8U7vO7pe
OJ1Mwb1X16aOOkUF8hLeZSreZBAyaFwokH0MfY4O87r9DBHhVVNUx7wah0Uc2Q0wMFHpmtKcxkEm
gM/BkSfy4Qp37agaHSLVD3muQoudISf53DFI4dphn0DpQGUNL9yusFy7i0+ewbKDHoPC2/QtJVh3
Bu0tBBg6OnnLGKWhGSHZ9Hode5g188T/mlUFmGjh/rWZAGfM4NCYg+E/aGWGwtPz9UQgwki0BqNg
IGZAn3pmnwwm90wlZj+fiQLh+OylIFWhkIfhzR8E7r/gNtCOz6caeNRpqystL06D1LViAwYwH1fa
Sj0zQN5eORDRtnngprxNvK6ixh2DLJt3hFyIoAwhI+zMcmyKBY3EFXzoIsv0UZM0mTu0+TkfwRFZ
3UHOxRqsi8iR4zY5qiBrCIlX1fFNn5WHAw0qZfe88YC9jIAoaeoVqcPaNW3SzyiCPDr0hzVvx6uy
jK5JCcxUmiD2i2XHoCvTxYBLXDb3T4CKAdm+Waxn+9hnImwHYjleLuUijIHBCMoDbtW3RWjmRe4v
nPxzofnakq1rh6nqIz9StNW3qRXe/RwYG30ni8BwmINAqRh62CSeyDKEfR/ogIWz1DSRkiQ1yhSV
cK0WHGeP05u0SSA1zBc1RgsIAvI5awvqArGUKu3YZ6SpPsR95PWsXNBArMc4uNYDno8pg0LL08Wb
O/TiO1HhbkC4aw46Wzj0RcJNOJPtChSWtBLTh7OQ+ldJUGZKoO4idDhwkJCVFia6qJt8FTt8OfZ8
EZXooxVCeNZQosI+9Kox9lo8KmEwccc0dEPOL7qiourngn6HLwjqMGlLTkGpGBi/bXxZUAog64QF
wWX6IeKYLQipvpRdf9Kx5qD2a6xsKzhp4vErt4PbpBqv23L8MOhq1tTBL6TZrMpzrn0ijNxsgGeb
DfECp6lIfc/PQvCyEJ84WCGfKCrtRf3L6TaHH7+bb3PgAZolobwAUeH2fIL4iRxT4XjEjFo1QZEr
aYBw1x3sC/oBB6k9l4MGkje3QrcSFt5PdK4hj/HrWdDpVGVO9tlvmBvUzlzH9cUI+c+BHfLUbXyn
n/ssOitkeS3H4M7EjrLIeAhELfXqoGJKxOxDgbPSrVpbya7xNGxnrwuaAzjEEbtWxvQsyf1CddLX
M5L2l4VT10sj0QD8VDluYqvzqGARQFSFriEjNJH/bBvvXB97c9cAFHwEBZe4hcdAUAp0NuAxjnQ2
Ukha6BVN4/nPZ/lmQ7Zhh0vKCDhLSWEWwiZehI28tDMf9JrEAviivlUjUNRUFrU7OqTxknzYL8LB
jfvuAy3HlWmGczLYV74E+qut/evKl27G6tsAAtIMJctsqA761Hzq8xRK2T9dkakNEnxb1o29fL5F
fUcEdlEmM3/khwMGbiARsYti/dkH5w1a3rZeWLQRuOIQhBuyAdjiSHvBqDM370brmNPamvV9SZbJ
mDuLsh2zJdC2yZJl0l/gdsCqZU3ljbxKPjYdzd2iNMe8Tg+zkp3QAio7hWl7ZcXhdRaUo8dRO3jh
CDycX1JbWd0AdtFKtCtHAi4LB1RlNP/Um3jthwXEA3FgzQodBKuBNR/tUXJv7MP2qy7aFIoBQTX3
mzI4yHg+zpMw/fjzFdwOGQSEahAXQf8xBGEY/s8mOh7mjilTmjmeP/BDpzRuATDLKjvQ0vqV8/re
nnwLSgTUiQm0qOOJJ+9jVDY1yR2vtUeyb/dDoKLWtEvNrf4qBGJb0VG7pUELSNFcSM2rGfCZgWtk
UM+gWnkY5aCVzoiXOo/DU+wMv9j63yuYIFDihLWA653gnojJzodiWB7VTuJ7SWQfVKFZOuVpFd/8
fMV36RdUUcG+iU0dFW7M2d6zlZ0As8XTYBbjTZXML1yZmU4NLEo8n5nFGIW5N9TNeS2q3kXp0B6l
JbuMu+GM1WQWA7nlCpo1s3IEQr6somyWVRT4MuSH+6llElX5gv4KPIjfJ8ZZSLj9B7wn7BMbDt1s
S51UCFwrj3zPJP4BRPurxKdUmSacQVztCqfNwC4CC8foMKdZ56XwiwGSxJ8v3maWLdsEd6lAdZTD
Xc3gyoHP2ZaildqMeZD7ni7ER7/bBBufZX2tndwjmX3eDo0b6V9NinfNCsda4UCeA36ZsAliDhS+
qEiY4zmlv9C2hRWElHSVFazzDHcuSsv/XNXFzC+cZRnSdRzxNXd6j+QiXYZWnh+nVLtVzM5MEBwC
vMqS1S9Whn5nCqUNETnU7cF0w3E1DLnUc1PYWyXOkW0sr5aNF8XVwmf+HFg/IEa7kKsqGdMD2RSX
WchK1Yz8us6rfm64f1WVUOKOOT2HatXXOAznukfzoAXm00qiU6gYL5Kw/1RmwZFT5DfVYCcelJ7H
kxyeGIesNEqGRSS7i7YBpqlvoD7G6juoZV80A73CdeDVQzZvq2SeCznPnFK6LamSXyyA2LEAHPIO
AQEyaBaQh9sLkEWRgYwlFF7digtbs7MIZR5vwsYNICsLk3BQqWOqWc3Co5Eif06AZ10Y4H5N1Z3n
VREqpLN+FiXU7W3gro2AerhGn0XJA087dac2PHpQGwOVazDyJbQhVB3HSujkUAS08wqEtIpRt+aB
/NAS5wrb0REOiJek9spyijthmdTVse+WIrgam/E2jNsCWgrK46qJvLZPIZnSJ2naH/ZxfJikCdAb
JVu3xngWIYGKs25hDD/KrWRRMnucRWFrbaJnqP1kxJ71pJyVDG66D4gFeekANhUnfE56bgFjiPdt
Vtx0VXCSp5/F6Mwic/dz/fzOxEMfCgfth/PEcMgCOqy3MWh45meiJBDC2W45LplYtvmyJAoDW/tt
pofumtN7pb/vDXnOlzynT15CxCzu8s2tV/X/Hh5mq1fpsUf0Wy8OBmv2FP1817+z1SH19Pl79sUR
0AGKN3dNQcQGF21vGnDu2RcORMoGCCmhK+Ohn+eBfSFiD4lNuQ86c6B/iG0uen5gX+ASYeBrgKwR
NuTecGOt/VfYl+2k1YLjBBBnQL/9JvZ4Fpw5dtRCnNSLmWFhGqpxHIZPoc17aC99WoaHjbDVFARf
86dP+PPrJ1Y5FlYyQDsMlE/qLA326zRmoIqoqq/baoQWmgx3fuUabET4C2e4+eZdM06iTQeaQWST
QJ+Prlocn9gpKgc3JJt5ScpEtfr5i/1o3SZOrgYFgw6njM/CASppqohG2ahwtHM4VPTfWTh7Gxfh
lFC+haLCrMEFPeKOJeS5gTrAcAidRlm/sAQEu0oPZXH+8wl/9EITy1xIVLRiM2GbOqLfz8PGb1wK
FH80+/kE29Hsn1thEsXKaOyQgQaLmUyHPL70o5CYVgH15jOvIqWERg5as7T/8PPp8LbLeZpv03j6
fGcDRV2DixvYrAmCtnQhoV8Q3VduO0BLz1XTcCguD7TrbdUMwjq0EwT0iGsF0tZwFv9nGP7gjTfn
2Z5LkAaDblPWsVkHYYFLKmiMaodVCe04XtcHRz+f5Ae4TWmTHJS1k4Nhs+H/sXZdu5LCWvaLLIEx
6ZUKnBw7v6COBBNsg0lfP6v6jm5Xuw/FCM3rkQ4uh70d9grAW3xKFR73TpfQq8tfX+qCkR6Atsq9
1lHugTt5/tOCKcxd2wKcYEGqp4lYV68d7xeny8gUDRlcITPXPZA0Qa1+9D5Qt/N3qRdWuNJSgbcG
ne5LVLUjWg3vedfvL3dxaQBPfz/LgKocCiFQ6Dh0DZnnAzBiRboXeKBKNzZgpAo6pnYwlYV38Ky0
HCPOeYW3N7fCOX1bD4xcQQEtrJtWkLhuJt976ppgJq8+YVa6klP/Pjn8CSUjN7SBpQFqdBFAfsLi
Ic+6MiJ9xqeoKqTakWHMrrJidlaaW5oRI1OEDWelplMSNySYq+OgbBQWx7xq+rWnCUztG3uECVB1
gBwM8Lrv45gGpOgVru21dZhruxwPIu+GcSV4FrYiasS/bHqZAIUSxILy+R1XU/YoRaee2qLJVqoK
S02cZuxs8Q4cKK4B5ZuYnmqizJYZv0XZBJsFd4Ff3TYh1MgCWZAKHvgiiFXJpmtSzdZjmNqq/M9x
8T80vzcOCQvzbVYPmiSfLIwQUMK+pGNkFSP7jGu+WNl4lsbo1OzZGOnex5UGL3ZxX2IaRj60B+ys
NSr9thYbR8gx2sideiqnIohZ2/P8UE7BSKLWmvJ5ZYyWOmHEOAcMVobjaQqkcsKjzHRhHfJA6O6G
k7KWG8fKiHSfTk4LuIMXAxo939Nwlg9A9Dn3U++W246Ev+sAZ9NRhf3gFjpF8DG70ns39QbxrFpF
+K0j59C66UgW+s+ApTvetsPa77eDsyb9CUNmgZkV9wrTFGfuZHf7eiyJsxLpC9vkP/f6fJJeR5Uf
2yR1/Kih2nP3ItRJE7UV7YOo0EzlK40tZGPbiPkJSAOrArAtdqte+EdLazLclZTiGbVJ/dx+4G7v
W0CEdPb4+fIOczozvZEwbSMBlGOa+M08oHQV0sx+aFI2t99bOmfiQGbVeM+8oGWKPIfi5p1VUEE/
TcAluM+Xm19IEOajJICiOP5ygncdn+h9xkq6Gzxf7C9/feno8bvgc7Y83L4bc0llGDsWOnMAHKLv
DkFalFOctpNOPwrChuqKzQGAzSNucPU9xYWtAJaHuu5KgC/10cggQV24ohlyFgsfGPMdSp4/xTgO
ciVBLa1QI3+UCjBXsCf8mDk5EMzTUBwUoJgvJGjmeKwSvXJvWeqGkUC0rbygKFIWp9ZcfCkCSZ6S
Hu+ol6dq6evGyUA6aV0Q4oexWw5WAcxkUKGWn6up3RZbZvkGiIHJpaMK4g5gIXrN/I7SD1I4bALS
UosqorMn0u+imlu6MjMLmd0yTgnOUJdYR8qLPZSsdDTj2UZEMwqgP/sJqXFleS21YiSNmc1cag+X
gywt+cEDUmpfC2D5M1tsPLZZRpLwkhAAcznOcavTLqa51+9L4frHTVNvnTp2FqSAM2cEL2dzDKxY
taOdXaAc0tBtC+tkmHX+ddyimsDOEQq0ReHZyuyPdcrUygwvrNoT4fT847YHSs1YpnOMovH8PPQ1
dfZ9Stja8Xzp+0ZsZ4XuhKOmOSZJFV4TC+QH3AfYxqExItoRvSs6jq93CWU7VmE3myyerKzLpeRr
GSEd1KimARc2xzZv986grxwy3lcVoLchfx0DEhO8jQLNuKOVv3IceHsDxcvZ3/NRWERZQ9JiskXx
2SI5AYx5xMMzE4AUA6yxC7typam3w84LjeA+lWjn2SZDPBD3J663vD+yjgs8aQ++tzKEb0+/Z+J8
nN7v64InQ+wgwF/CrikONmv4yg3j9Ev/3fpRc/t7sLoayW+YvSG2mZQHBOAXwvndIFgROSz51Dal
jsKkWFlsS1NzGsezKLe7qkyCudBx67ogQCnHRRmYXnGhq33SKBqJsVzp2NKwnf5+1hR2fLD9bKeL
ZVMk9g5UIHArspFn+8sJa2nqjah3k7TlBNyJAxR2xA0Q1CwCILq8DWter+xWS10wAh8Pt8Dx6KI7
Kp0O7Wtipzy9E7ouf27rghH63M57mfZ0PIypnnflNL/zfRFGADivwViWemBEP7hOHKTUpD/IMsMD
batpJMNQr0TG24ceFN7+nmJHFIwmQMEfRE0+pyMQMn0bPoq2uOmEW2zK7kBH/90IF7MipPX+twuM
Shq5vbfWhYUBCox9G5XwRAeZ3R/CIbQievp6u32AjODmVi+SssXX5QyokCump1R4D/pENvI8WqxM
w1IfjKDOmBug6mnhDYfRn2BnBoeEkXnj8J8aPQtjDhPrIE/xcVC9KiBusgkwIy+DesylJ9yFfBQY
QTx2ePEqJ46fTtUVC9Xr2LEqatl8BEzuY+uDx7KtISOUK6BM6saxNAA9bjy01kPB5ZM7Ft8yx7ny
8mrltXhhu0Wt9e/hamfVgRM76EOa20cnAXGAh1eklDuPk6tUWYesZ89V7oIptwacWxpDI8atxFXO
lJHuMOoJ54ciDgqWRO2Yf2XcfvWB+bo8hAvLzMTlyTYcCxzS9aHwwizyiryMtKL+ygQtpHPfCHNA
5kmak7A7NIx4x5R4XVTPrf+IXFiuLLalDhixPmpGQb8MdTzbsF+PyFzxElQbsFv3l0doYSZ8I9yp
HMNKi7SPXT6Jl1C53lFUAeaCzXZkqdC9r6agii83ttQbI+rtPKGqGSsdp0lb3oRFa+9bXkyHy19f
mo5Tq2dhr1UiQJR29Qnc8KUl4+3YAvNbB2RlqJa+bwZ+OxXVNJEuzjPygKz72UnSZy6q58s/f2Fn
8o1wD/O88u3a72KUPqsoG1Ir6pvspQ/SmxD05I1r1gj2mrdEhYHWscrde6kssMdp/9h548fLvVga
JCOyUdQeRIsz+oEqEFjb5DWf7I/Urf4jk7b4LryUrE4V8/NJDvIhJTgiTDHYqVbsjCgV84R30Ww3
5SFtCtBPEuXsmOqa+zGf0z3TqloZu4UZOrEvztvuU1dnHF+OSxwPH6aprPfVENIrMkE0QASlXrkh
LLVjBL2WYAqXSaOBfC8eecX7CBLxsSOoF3ky/HV5opYaOf39LFqSIJd+n4M3MfRCRFBBeKwqAR4P
FU/w4tq2E3unVXLWSFh7LBek6uLALn562s2hXTD6T5d7sLDUPCPeaUc71akc2aQfHgBXenTm/lbo
8WXb541wn1kTFknGdWwpIJpp0xySoflSymDjzzfinQ1sHHIH3w/I8MTr5DgUzY1N2crOsTS/RqCD
OZOknZN22PrIc2/JMdLBiJtmk6MI4dQrIbGwfXhGuEN0RPgzoQSnRVCuKwZ+W/M+gRhLeqKiUrly
RlmYateIepLhyqEajBXXONAl84E67TGpssPlqV7Yl1wjsJkYJmdEkePQzP2VGugtc1dmYemHG6Es
wPb2GoHLq2N3oLw2VxWOCzPTK+lw6YcbQZyXIEdojR9Om1dLoIQc/tw2Iqf+nAVuGRZKzBzzCuby
V5rIBx76V9s+bYStlqDeTIPXxVNb2O/mqaNxoZ12f/nrCwvSRJpCj5KBTxV2sZ088ozFAN7fBhQU
fct6pqCwb2vFiN2UdikRzCIH5OPn2bZ3xPK+ynaugeaVEZgyGxemEcRY9VKWFs4EEBIQO1T75A5S
R8NKdv5dHnrjIcdEkQdAXHbM7QGkPwbxeJ19AjQYN+L0i+qi6bE/1IeG7Mtn9T5p9msvbQsRwYxQ
ztJMMplNXQx+7H1n5V/cFHIjDUm+XZ6ape8bsTygjjhNNZgldiauctQ49gmBMEQWTCtzv9SAEdJK
awvlVTQQgNkbiPobYBv3gRdu2xb+Qd8xd7JkELYHVTlPI+XfSlret7678vmFjPGbzHMW2BBLAZZ+
tDswKR324DVueyXZ6K1E38Kmc+KMnqeNrGV9iRM4OTiz7qJK62/+3OzCmry3c6fdOAHGxjyGmg08
RAIBVn/IdxYH1mnvBmou90I27dppb2mejRgXQ8USVMe6OGXiKxn6j6CDfoIG1cpxf+nzRmj3jmMp
z8FQ1dBq2ZenLZlAwQIk8LlbmY2lJozNWWW9j9f/ETcKmt2p2f9S5MN9UgfvL0fawlIy0XRF5QNe
nzktpLCce1WQ/JCzII8vf3zht5tAOZ0q4Ft1j8uWO+2Zpa7BcjiUw7yCw1v67WYQu6SeUgeEYkpd
uqPK+RKO9hoBYem3G7vylNkFHp66NmZTf5uVzk0zNI+yr1ZCeCHITlqm50FGUeYEYpiomA/JSxZ4
N2VhvWvw83cykfPh8vgvNWJEcuNCiadnaESGuQO1O3EVBOlnr6l+kJofL7dxAky/VUj4Tf8+S0Za
QOcuswcVe3YTVy3Av+DOThCEcH84g30n+yTc12l2jeIM3w1ZJva5JV4Z6WQMAa+1S8rSdBmBPhAH
GZdpTFdGH9vOfSHMf9eGzofLvVz6vBHo3QDCsfCaNoZQVpxS9x7CB9dWtfZ8t3DgcYwg75OAe0XJ
VDx0+cGno7Prk/Y5dSBRRQMIbblqJZsshIyJkMtnlrRq5ODgZ2LH2fRQBRtPySYqbiCKlsCtqDir
QNqLlO8V99ITYwT1KTwQbpoHaoQ89FTGmjcuBmrqngiSbJmxj0Twd5c/vzQ8p0A6W8sjgLClh7cH
ZJS+PWnudTvgVJ2VwV9YRCYeLqWZi7MMVXHJ7I9DUbwAvX9gRKys0aUff/r72Y/PRinAFMva2KU5
Gw6Ug1+4S1FC5iu//zQKb5w0qbFnsyxNAx2UKp5H8pxX9F0pxdNYN/EIQtzlCVgaIiOMy9yVeBFA
E23S38sgvW/0eNXla4W1pc8bYVwG0NSR/aRi5fjfrT7AmT+g3bOdDvnKnrTUghHJ1O8tt8+xQPUw
tZEs7dtUQjINmP+Vm9dCAybmrRoT0o1thi6cZBFgy/mYZNZjpsIfm2bAhLx1imnNQswAEuptP9Fb
ntVxkNBta8gEuYVDWkIzNlVxzfMPQJu/SCVevT59FHKtLrGwTE1QG4r8ysKZW8UWaoEuL3Ftl3dQ
ErwbVHDYNkinyTkLNTy7dok3EBm3XvDRS0F/Rum/5PLTts8bkZyMDBplAjRCD2MVhTIdotQNoCXH
2m159PdmftaBzikkKZpQxjwc34/j/Axm7LMm4fvLHTj90DcyxcmF7Hx8LAuXQ4gqyTgISohBZoVE
pI1N9Xr587+/89b3jTguirCA+tOEny/F+9mvnlQg73PSfnMkGQ5W473Pfap3tXTcqOA+NGOgjAnt
pmJj/4wohzqll0CVVcZzqOjObtlDP6RrkOCFwTOxaprUQeOOjYxTFxqpWeQ7shE/g7DnK+9ZSw0Y
t2s2QWcFVXMZT6KFLpttS2ibJgmTa0WcpQaMXXri0KBVVSJiF1qG6Z6PvtCRDv1hjXi7EOImJM2u
qMWGkIi4SIYfeLm8G72u3Um7eLCUJY6XV9kpmN9YZCYyzffHMbB6S8QOV+/dfHIjy2vVDmJKGy/B
JjqtK4HdbJ0aD1vzXP/s53G6sWfKv/JphNrptl4Ym/aYK08NI4aqyQooqXlqLzh9GUt7G9zGMkId
cnWQCPKh8KPqQEBv12qPQ9lkK7vd0koyAr2HNuwE7e3TRLvzR6tJ0itwKiFbfHlwlj5vxLGDLOvS
CVMc1olsj74OHBa5SeOt3SLfXqiQ2/o7EaI6ypta9CKGcmoRt3jSVCp439T1Vzdl286VrglG83lF
AVNXWEase83T9hlKVB/DoI23DJJr4tDSZBqcskxl7Nfhl7oZ7CgDUX/TDLgmDE1Wkx8QXQmwBoj6
QqAEcK151W9aPm5o7NOi67ICkhhNnEAOCi+61l6VnnfYNi6nRXW2h6qJAHNR4uNBA1Z6WrvXvF4F
sZ0WyL/JB6y0vz8u8xHwzIA2cQG5RfIeci62BL29UYnz4lnaUbfkJJEGbR0/mJ5aP/HFtQwp5M1s
pt3gWkvKbb5jYTJMMXg+zrAfhqlQX8fAg0BZjfdubJS8q4vraoDQyU06giAXk7nI3Cen5ai8nswI
+i9WBwOk1zBp3O7Kc1s/gLy6Z03HYQzt/AAjg7b+PPqMJU8d80jxzUqhSPyjrP0ML3m8k9WDhycC
O1IQHpxuO6erhwPUm8ZpL5Qdui/hWNEJkF9IXB7t2pn0FZ5h5/RqCPuqBjFAQO4CMpFFeN34TgiJ
+nHM7FtLJlaCRwbtBPXG6TQSWTUyjV/uNDFB7TtqhhrPkVOz6bwFHY+/pxOIygnHw1LEpVd86cf6
MbQhU+7nmw6MbmjksR4lpLGk+O2uTpBlyhsfcjrQA91fXulv74QQafn717s9gD52VYgYNhRjlBDo
xUID+wcY7CubyFIDxolEWanjcdQh8bRSFFGDFOYM5ItXqHfbOmAcSAowoPvatxBNsBAC8piUR9AB
obnpdNW2VBOcdoCzbJB5OWQyqdfGPso81zPI/7j9KfZyuQOnH/pGOghOA3f2dVWlfd+LHrlmVMUO
wN3iFkfe+SBHRa8nJ5d32rY21WlhEPd3W1CC7kAKCjFYYG1DwlZ+ULW0IUerVzqzNNtGbrNyBTEF
WDjEqpNuug8nt7mmAAd/xvsI33buga7b372w69yeiYM160FIeoR+bS5+Cp2NP3yCLq0ExmlI3poW
I6y7Sg4JyTpMCyt/ATt948K3YiVlLBwdTAU4oQfVy8lvcFNuvHe1qPQnPpMGFiDT8HlqnObXpqVl
wut6qKc5vUZ1tZThHEC4N/dRPSQevZN8dmTU5wTqxyPi5evlBhcGzUTcDaIubWtMcVwJmi8asvtx
nucbd/yTE/N5oAh/SIo5xabsTB1EsrXtYd8frG1HIRNoN1gg40PhBXPSlOVNFtT8tuOt9WHbwBhB
3hZ1ypOmQRavtX+T1Y71BZfcaSWsl4b99PezFOKPFTSrWhxFeVKW17oOCtTTuzUI4sJq9Y2YpnDM
CfPTBgdR4RtWigcc4r44+fRBd9VaMW+pB2ZIK3vUIy7HMZlq52cGQsHPudJVtxJwS583ghnCaXWR
FRy3Vs/vyTUPa3tnJcPgruA8FmBvULH9ewZAhoYwXglBeCC2Ov6U19MUwMmlpmI/tA15l7bVAwn8
nh49WKnkN4E3qekGQrZus20NmMA75Ts4OxY4VQ6TzAJIahd4Q6wymDocNy1hE13nQZoWlxEkrcSB
H88dH9sAjySjhIbStgaM+J4trUDFpnUMLd4cx5ChGBieeFgfRpcbWNic4Jn1V5h47VypmqKBNs0/
tbCsyWb9EYSM75c/v7DITDBd2VXwXdJzHQsY2+zG1Pk1d+7ab1/6+OnvZyEOBUS7hQhjFfcWO5aU
31DarpzQFuLbM+K7IsRKByjUxPMAYCvEFOI6o89elt6TlL7fNjZGfHdZqVIbNLoYMq0ORA/6AeIg
ql4J76WJNcJ78HNcuzG3cT41811q2VDh78LiHQsyurL6l5owArwtWN2w2q5inNce/H6+TTwaZ3qt
trAwvSaALh1R4fRUg/EpCLtykgx+K0JsfEUw8XMQjM+DnjtVzJo2jyc2q3dNwfqrzNf1NhEn9+SZ
er5AWTiC/F9bFQ7JdQEoVHCV2PRVTvO2FeQawatEnaZJmGOEWDZARC6EtHjV06fL63Nhev+RIhz4
1A82dv/CyUAiDl3mztdZV7AJ9gmk8X9dbmZpmo0ohmBSEnjwT4gHjxD4MdVhAL8gYkFn8XIDS/34
J5bzVvZhXsW01C9lA7OQznpJ7eRw+fO/RajfOBW7RhxDHgW6vAodcMt2H5Dwyq77J8mqA4zodrIZ
j43L7icn+XXyegGfeKXdpW4ZAf5HaLqdHfvK4V167GHO9wrRxXpbgJtYO9gI2dqiMC7KdSKOdpuX
sagcN+5yN9g2OSa0Dn6IlZVUdRn3c/m9gesDJUD7wu9n5fF/YZROsv/nIagnaDvpCT8ch/4g24GJ
Lr7kvqse5zKEkdzlJbDUiBHnkEZKEijilPGs/G9uyWESkr2KYlo5SS1EiAmvY72FUjoopSBGNzBk
U9LJ3vm6W0MynH7lG+vXhNfltK3rLDlNgVMk4B4IeTNl3adicJpDyQmM6eqKrayoU2Z6qy0j2Bta
wG5RoSu2gj1PDkF0XSlQ9mwoY0HoZ+0yuTRiRsiH3uxPbosjP8RT7Wmfa2Bfo8Cjsr3eNuNGzAf9
kAgcn9GPzJv2NnfYYyuo2s0QItg460Z8/zEjSO10bG4KGF88UCrcNcbGyWb1zbkwtm8P2ruj52ks
K7AcKvBJpeVClQTajyCq2G5/zEbRtHvU3y0eF1DaBq+qCLLmo+2C/SbKVOwqn5EXPx0DlLomIAO7
g5+FpPwkGgqB7EEMmdxptxi/OxVjt70oupsJMqJg7OkBjjZhlp+EUHM2v8tsUJWeVQI168fMAiD2
oRAZmfdOBTXtewe2WOHOoUnTf980gSYQ8I/yeJqgjNaHPLwbvKK6GphVfNzWhJF6MgL/trnvIVxb
uB/axNpj/T1zMm1bgqZiHi6zU0W8gcfO3MLziLJrOXefQrl2eVpIC84phM9O15DjqdK5HeG+mNcl
BX9oUt0hnIDF2M+VJPOND852cN2GpNiGlnBNlKAtQ9djvcvxJk3gcMuH8pjK6uh5KKp3oEit7AkL
ScgxklCGpz2o6zqQtRVpDq1QggREITQPJw9vaNeKtgubggkUtK0011xpHnulzl+BWWePQZaOX8fC
JiuPsEtNGFnI+q8kfTs6cDidyrELfrVMzN1VPoC4uJKJlsbLyER/VMTTHNWRI/wRbaDcQBjIK9iP
7QLYQ610aOnNwEQGphnebRJV8tiqfiXBJ8CkD93s/BKFsx+VuOZ2cAAG6KFTay0uFJ5MhCAZhY0n
iZrHc02uMjvbQ4snsjprN8suGu3qQEsJA96Ni8JEDf7xnYAwjt9dh2XrHpsgBBTBS/vSWlngC+vi
H9jgf609xkaLu7HJ2U7qpn4qccLeX05uCzusqaUHNTWZ5xNKaL7vdkcvhw9LTuDYt+3rp46d5Z4+
x4Opo+0s9iYngMfllO9gyfNr28eN8P/jNWL3+c1vj5HGWxn4pVExzh0nxdK/bTN6W8aXf/XSnBqx
vs0wYOnjRoQDR/m/ivuiGOQN+InFcczJS7rq+LHUgHHW+GMmNGqIDQe1aCOHWO5h3StoKXWYSEEo
8KrEhQxOXNfqJ83lJ/ATHyCp8KxG55gQ73Hssz4Ci+dnJdbW6UJmNNGDqeenpKcaNoYTLY99k4w3
tkR2bGETukMhJljJiwtZyoQRkmlECalSsBDunFvlsPukT+4GZzhZVYAtLu6w7mCAorcpZbompvCP
fQbeo8gAHX0wV6A1GczbsoephPe3FUjau8fJlZ8vx8lCCJoqeIZVVK1rpPJVl6eleTDi+//HE2Kp
J0bEz1CravtO5Hi9Tq19l036F9zDwzXc3UJI/n7OOMuxf5wmAtbMNOrsDP7ujf1L98lMom2TYYT9
H43+apijkT//V5t/mVR/GoU3bpImbJB5sw2htjSL7Yk4/W3F4Zb+1fdGgESAn1A3GeyeFQAetIHU
7zxa4fPQqUYefBBzu6/ZDPe2uMMBXW2rNZj6d388MaAo26VwdYU/9LHwS7jvbRpL63ROP5uvP54T
OpyJewN39Gk8QkUdLPXLDSwc+E2Uoeq4nvtE6INuIIjJk/4pT6oHnqifrjUctVyjcC4kTRNoiCOj
6winQjsCdtYjCvkc1oZRq8lVxfwVYPpSI6egOhst4cMTNunQSK8HuHlW9gOd8+tptj+Gdvv98oAt
tWFkA5ZpqLNokAEKOh/ren5q0/4TDCt/4jHl2+UmFnKACTdseBBYlpN0h55mFVzqCRRtRmYdt33d
2PbTYOIWIw7EYEDQjRqu0ofSd7oPl7++kGBMSTyGpzbH9mR36GB+EuUeXI9FF9q7LGBrNKi3h+cf
D5BcDXaD2nR3SKB68F7kcG2PPGv2V85cp5v6vzkGzhZ/L6LZzQbZ6R5CywoLVLdQp7fce5oHV7Vg
V3UafMz8NfLgUleM8Ab9GzaXgdse8tCujq5V1zsYCa7pE74d28zEHToDhV0079qDbODIbbsPzAHU
OmzlL22Dr1ZMPy7P+VI7p7VwFnZ6kBCM86f2kNjlS+6lT5Wf3ZZCPrJ2ej0RglY2lqV2TqN41o7L
tUcciZkZbPsRJnpHlKFeyoHwyK+T/ZSvgYOWZsUIcTKLSialA50pcJn2Ifh8OxgfrWmuvR0hDNYn
f/ViBvUkyXvVHnxBv+Ule4bUxa9GpCunxqUfb4R3VsECvBFMH9wwg4s3ZcDuz0lzuDzVb2c/ZoLw
SpsDc9ngetYkGtZck9ITdFhhWVodJ4+W6siUoGtS9wvzbULykt5JmF2gKzBs+A71/nu8F37qqZvi
9SG4FuMa02GhU6YKnsgSH55HaIdUeFST7vAwilHveBZcwWgt3jRyphgeL5BYgpmqQyBg/NkVPTYo
JXs4UNKntkpWStgLi8tE6IXQeugq11WHnuv+WGUBjXLiw4kY3oXbotCE6U2V43mzGmBaj7eACASF
7zMr7qo0exy8/pstmzV1vKXpN8J9zio2NzBfPIQhfN84ETcVtwqwhNJHvyt/1bJfucAvzb8R77U/
+Z0fJALOXH0WCebCBwuG6ZHyetj/jtZK7CxEponWg51dqezCQzOdzHZlym3UQQq9u7y+ft913ti3
THU8bU9zolWKlxNgin2OaufkHHnaDDsIBN8NA1jjnIwfXTZeg878EOZMHiGAqiJbusfOHa2N68M4
/icOmtJAjR8y2f3ynCCHnJ14TaV9LyAR6MltrH5oy/2dR1GyQGFgCsMjI24U9uR7U9bvLo/lwhHA
RO9x+CInHB7LR+npasckjLvDwU2ukrbSt/2c6g9AjNOYV0l2vNziwtowIX12CazjDBW745yMpbtr
bbtrbj27rIOVxLDUwGntn+2dAqZ98O8T4THIgkPTyqi0th0o4eD496chZSe7ieLTPaUwl+z2od/u
tw3LqTdnvxrmMHmS+RLDcpL8gk2n2lVSb5NFZCae7287c7fmd/83L/OlITc2+j8e5tDnOJ4MzFmd
P18el99vTW8Eu2/s8n/85msR/KTl4P6Adr2+0UkSvvzjKA+3V30l646/cIglHf74x9ul7nelw55/
G8cXIV/TT1zIqCYKsBa2LErd+Cit1MWnUpaoC872DISyLW8YBEVeL4/DQjsm1i8nXLBgSLxjJUh7
BVrvVP+kGsydq7SCK+V9h5PPGtia0t9HtDdG3UT++RNN6r6Q5SFrx6Eed3aZl1TAnBnEqjZSpWtj
lWYS1L1dpmjos8jh84RbhCVYQoFF7CRcNZpSeFl1FHZacOixSphuX7Vl7skvjjMAmolLfgGT1Uml
gxrAKckd+zbM4Ff1APPjwfauR+g+SOAC3UGU7xnIRc27xq7VGPUU7knQK7KgS+oUlSXFrrc7OYrj
NAvbT/eT7AdY1rGwwUUjyRsSjX5Q3Djc6XbAA4j3Lpz2orKc1WfVzOwX7ArA8PZnSfxbKHRXSVTg
qjtHYT3azQ3kyLIbMXjW/VSHHaioUz7i0leFFWnj2k1Y/mUIbEFu6rpgqY78RuU3gGB58VCzMtZW
ph5pO6GayHNg7+cg4zCtqBwo1jb+VB3xuqvTkw10enTJzKKc5ddlFs6fMhABPta22gVjeiy9+roJ
lHsKsdDZlfkwjvskcaqdV1hBFGhrV3rs4NAwv4bwVR8HdUuPgKXuuXB/CDXdZWAI7Wx/vHcGeXQb
UA6SfoinvowlDeXe6pW9ywN/11oFSpJT+ZJ5dKfkD9reFs0go2ZsdwziyfCAu4UyLFwRjqHM4laW
N+P0AmWbXW0XYJPcVg12XChSZzzKNQQthwY7l4Z0N//C5jLm1Gp3utVR235LsedUCv8lu8eWj99G
8r21ix+wc/jmkG8gfd3Pkj6MgYgEr3fTYB27EmMF4TANTJL40vc/cKP0xpeBvqpJ3UBPKVIqv84p
RkyoyJvet6GAj3R7F/QfhjR7wJjfgzRy7Y7VNyvs3QiWUljGUx65+fwE9oqMTrD5XQfAxlg2+Qtw
vlD4SrzmagxBRB5J3z7YXcd2gZM0DxlNkxgAbKeMPF6qayZcB77V0gKHOS1wKoXdreqmEAPfiv00
y/ABQ2tF8DuF9m2D8mzTsO/w/b5u6/G1KDQsZgf3plLlXTLBoLhwHvqsPFpTcE+T/rPq0/dF1v90
PLeEZLbYgzHIwccdQMol2Uc6pe901z65M5aclE4UoEh2qMvsWzO7X+2afIQ177d2Du9LP98103Cr
rXGfEfp+cDxoP1fTzrIy6+DL7FMAwRxQovecdg9lzrEuqv47GQoYdbvhgeVyn+jXKkhxfjymArpP
vQtu++T8D0VXth0nDkS/iHOEFkCvQLe7293elyQvnHiSiEWIRYAkvn6u32ZyYsduUKnq1l1OpLEf
iLh/ZQ0r+TineRjGF7bDyFb6m6CfcZIekeVw8K24GpqC2sXl++b0TRL9ohBJElp/1Wl2ECMy0yHw
iPoOC4czS+QxiuMHXSOv2Ur7YGE/VNu5VDU5D6Q9wdDi0KzZycX+Dm4l96o2+dTG95NaHiEUUuXQ
DIe1VmcEKRZN1/zEcct3XT0qFT4rYkvk6BV7/LPb06cUurgoSXPw6YqA+x5lsAblzeC/WykfGljL
kWzLY/PIh+G07IhJ7JBcXDdPq42OazI+KLxSzWgOCP05OARVxFa25bzqR9XMp1X/TZP/KOs+IJO6
M00GcQ66xk5caGWLZOaftKkx0dY568+jbF5pRs9kRNqNwliFUIQ7yue2hFLxShk5dsgTyqcGzzSb
nb5aJ+p8pdlXiNtjtg1PbIXicNzYF6yyAbJlX3QcH/bvLA2/XVRsrkE2xxkBBXlPEDqNivGGIK4n
4/aTquhr72uC7RJEiNCmop2nUh04SZ9wG8ETxgmWD0yMx2Ql1SmtkSQqE2g1RtsjjEDveCnWcsPs
XPoEEfJqgb/cGnH+c+8q84rIODnmZvF7dVhXat7WFvumHFSa9GmhGX9tvZdZnjqzvpq4QVxwPeDx
d7MulgYi8VD9EWGeCwO7kaTA312H160P0ROPV/gmN9MADmkbxTjXPbFQx9dZl941nNWfvEecSEGF
HBBaUOt0yhOBD+dDOmSd5hAlwEe8aXnaQ1E/VkuesWV949tmPnqp4HEbc5TUcoed2pBv9dgfEksa
XWSc+eXeNSE8VbDGZYdQgU90EUOif2dYiv/IUqBswzyzB86X6EY9ksgrp3tebpNX5mj9OkeHPpZo
Z8Qed3d9JJbfSCIG2Tbw5idsfKkqQNgefgymXr9V/7yot91cK9dkReh7c64pvmNJvSbmzPS0irKv
4HB6TtqwyevYV3H3N4kE4tHjtuevXknwUKiONMuXMRp/W1/731VFzUfWLQRlYuRnj73pDYZ+wR9G
3Pp/gx63uJzsKG/QtP3oehndLylCAA+LnQSO2BbJtdQ2g34UXCx24fEgjtWymvnY6kWilq/0o6FZ
+3Ov6gHHRuPCfF2sHc5LGjev8y7If0rBgAKJT7Vn162X0z/VW0YOiIRaf0IJ5v82fTuXlVNduWvD
znOU8Ieu8fQPoxsf8RzZcFIxCQ8NnuKvDrQl2MYt88OGHNH/KuIW/rQbLe8sLqannifTCzw7zGvo
p+nEVznjDPIkM8UyJMD4Kj+TUzX47LzXKs433mefDb4VTmk6o2/gdn+34F20l4wm6Xlqp6ZELs6v
OebWHDrPmuRlkHPz8ztijeYEuOh/S0TXo12lpefFIs/hcYXTsEf2Oy7iKfAB54tLg4spcP2Y+MEe
IqSYPddOuB99Fvt3bkn6Nixxf8EGQBwbg3zrcambIxy46QlB3+EBBXP7nWzRbBFF4dqyW5bsxBV+
phDAX/sORC6kzKJnESAqCUkLQm+KTxH1I4pCgWtue599bNpyaIPYShWnkl33eutF0SyD/uf3qX8S
rQ3wRt/qe+Nc+iNlqi+iuo4L0CxZ4URs8K9MuMEwAdYZ0kI7Bresv0mN3QzqXWaQjHPnpmmeH5qM
x77YzYzSG7xm4wtcQnxUQD03fa1+ywjL0TtmP2Yp+aduKlLfJoQVK8iLke32ZeBL3ZQIQYzTIiMq
3s6db6g4eIMGp8r9jmCRk4cyOxx2qLSifN/8+CTA/7V57FNvQ5EIOIUdYZO+ot/tiFJ5Otau+qfx
orooJ3rXk4LvZLpu6yH0IyDJs+ZuWefDSOHG0msHEpasUSCeGliO9UWXdLjEZNYXpjG2nwsE3UV2
K6Yxqtecc0EpGl7DXpq2pb80U68CLkHFoqaowsA5Va/Itdq2XLAqQe1zaf/mPVUGDWCm1HRWFRi6
e1ILNDBV1MSHVIQlKghabH3PDJuRko4q+GJmVTVX13aikH7387EPfgwFIoZJ9BsNzxpupFeS3slM
pLQtoDEy/JqlTq5/1xWpia+uiyDAcLFd5MVQF88c1CJYKO/FRnvZ3Dd67dLngSO0d8jHYVnt1W00
3FBjsnCkTRvrg2v6SF6m1YmoRLokIy9uqh2czPBh/xwBJWboEelGELW2sHcEB7RboTrmgO7rvv2t
/Pco51KayTveT2bIG3hm7Tkx1HySDq1F6esK2dK99rsoLUfD2BM08qBnmkY+SHjWhdJUo9hv7Yy8
raet5X498IBQ7EOGsECPz9wrf+j6LKRl7djcnUwFj98yDKb5CxnK2p7GPm6nTzybAO8Y5EmuBWtq
shYVDvxWkMnBSE0RiwYrBkMSPFoET3bYcW5JdYTcN7UFpMsDu+d0yfTJQHiylohn2/kDsh3TL20N
is8Y2no4mDGJ+nwbIaI/Ordt4hJZB+hLkGHhJdwrs/Zk52GdSjHVPskbGuMzpLzef0VwQNN56/e6
OoidLv+UY7FEso5I9H/7UDefOFhiKCc4az9mlrU74GdnTQFLmZ7mG0Rg5rwua0qKzEk9Fsj4S+sj
tN5DuEGRY7MCXxrx/5aOm7GAaGPAc+fz9o4cTJTuCjZFX/vI/b8lY/vn3MR6KVbZwogPDyYzJ4Q8
hbRIQxvBgaGj+wMkH+q4QDJry3HL0uzY1qOuy/3b3iDHuxGvd1JFa1IOfVeRewaNsMihWMPfUQiV
aM4R3Jfmg5djmMrVZwiZwXd03ZEhjgRUSIuDF1/UNLfsjxALBhuB1eqvqm8cpoKORX/aZGLhbkz6
LTrxBmmNJ8Ql+OeqSbqx1Jo23belPiV52lOUN5W0VV/SpJn4Y+y66iEetugCrtf+n9QxLB8cJNIb
jB9kAZoh+jsY4mfuojLH6XFa4krk8FFlP1AvVH+saKLhX6yz7WGYlvR3QFtk8hoPsy59XPG/JvV6
f1DNOK0npMbTtxlBEdmhiTliupzXy/aAK2ivciOHxJchXoekiNBmVKfa9gqktnhNaRHUln7tc5cJ
KPXrKYWwXtouz/AU6almERotBWn0dm1pm8b3G+vwxnrNu/G4zzEOJ/aHXD6wpSLD0Wxq8qWqIjoc
Ygaa5jEaA8kwEOF7Y4IYQJ1ud5R0eKlVE6yZt45WOVYgMjzUnsy2gGCM74dgk2XHbdpr+wLX920v
up1sCtRMQvsjU6yKyxSErjRPo2j/bDorqxJ36QJGP8/ij++38gnCJHitt1E/xhfgacnv71aT5mjI
+ZLbhlTrCSUO5OW6lu1YyKwbQenmNKY5lEdJl++ViKu7LsxjepdaCZaAc/jgctGG9cvq3i7l4mD9
WS7WwBfDsh5U/ESj6bp0bW1JyXH9rGWa1PNyxdFly0WtECGCEEkQjidwK/1IM1+bgmOgxORKZfU0
LDWpL+bbbDVPKzAnC2u4/bfPa5UAx0jHWzZXMbpPb/HK6qT2MKlNsbAqSMoDHN+VkV8rW4LJOWa4
/txVyqSHHeddF7xt0iekgi4fwX+LwyO9mk8XjeK5C+BB1VHULvkUO5ECPlEE2A+M0pOzadAlYfRF
VhNqTRarN9b3ugHRrdtBPWAq2ZtbGpnI5gGB9HMFeGhJvcnjffyuAy6pmr3L20p/V2m3bkx8IDpz
BoyCzPCue2nJamMESI/fd+caTQtZjwLPZvlNooW2Pl8cn7p7562qde6RPy1PcA0BuOvhxqEeBC5m
/SLV6pKbQ/9tn61G8Txvy+7k3drDz7qcHK3ClSG/9glWtsq+DeNYYdMSsLlnsJVBl/df3fA+ud+3
ISMPwJ3m6mh4RKfLpFauM8zqenFt7jzL+H+2UY1+jBmMAs5+SpP5NrhkaSCzR7AqxiUZ8snNMj7H
TNrlUdgpMr9p4zN9TTSzgLZM3ev6z+jmebiuoI1oyAOC2j+qKG6XZ931on6AdrVlZ7gPJfqGrBwE
bR+6legEYpaIVX93BAV5DLXztn5tSABv0INmMW8vdbuE8TSCOURVDsXCRg52hFNMvuHNoK8GTciF
0Z5NZ2zJN3ojY4P87mKOow4tHvQSrpz6FE5oiFhxf4FL9Lh2kUS6jHkPoTzD5d1Q/V9H+8E98zFD
9KvKGh2/CuxnyD8CAQQ9i4gDBFhmHMcvlYHS3eZpN3TN1waeeoQOik2dd4WdUj6f42gj+xfMr+vl
XI31Qh/N7mx8hyBl/5QOizlbrFm2K2aEpP7FtiGpPsks2PJJfEgAC6kkWvGhO6Z2AGrjPsKvNq+T
eJ9JPhkT9Y9Zuuz+T4QITAZSTmygGi0raRqhi9SpNblvKkPDVzeno7osLJuiEgivMzJXeFbd0ehG
ZX/FslbxG0boyh839NrbE4mjLHojlmbVZep1O99kI7q9TLeamGcNMwYMkeA0Ijwmtwk0J9mt3XGV
uhy+sHovB0d2L4rMSlx2KO4ROS+VJb3GdpZkyZBnaOM2wClIEcTQwYCL8pMSLjEnD4Y1L5O6jrrS
kGysvnQyOgAdzJN+ehjrqaYyR5aIH8EWTRaUNdCqxvhexA3fHmNDYC6/j3Um3/xI4biWxV29vEVs
yPDapSQCIbNJ6hbuxoLtQE1R/vf7UQ9D5AHtiVljl6i6Fn9BcDvflmbGz/LNgO3UbUKk8/iGzpSq
MectaugFZnvtAoqG+a4EagYYmhRI20zYYSYVHQsEnqzdZ9uBINJfzVrNQQJpwYv3MeKgsY+5nQMD
okdwe7Mi1Wwgn7ARC5qVakkFSmKabBoSHEJGoJrRNvfbXedxGn4KMrvtSNNOxwVaOesv0aCWFu2Q
Wq8S/bJbchabfrtk2mXNUPRJj6WyAxVvKVkWx+spsmEX99g/p+KdMDmuJF91FW8v8EZul75wFvY0
Vx5N3+GLWLMn4bNzaLVd0Ve6xZqahQ6YMNpDDmrKgi3Y40STit1qpqR7imkbWrCVhK012D4Mfm82
38zYqaNE95PeQWSmFrQo2i7tUfSmaQ3uqrgB0pENvREDUO1udtdt9FLlaKlZcyBtPBH8YssiD5C7
rXgTv0EMxCIkdjwIL5fxpLmOgK+yaVFokkaYedTfuOhmMd/lVA0NfW7cPtr7bUkIv8B8Yt0BFJgJ
XYTpZF8ulWjYBYRENh8AK8x/qr1n2QUtak8eEP5kl2O3D77FPQ7P4ks17vVUKgpO42tsqWJfoRdR
VqANi+hpbMaGX8eo8RHSRQINZypFB5CkiVv5OLGVAWpbolUcGGOqjKeYneBqtnTHHccABvfYbWP1
3MdjfVKN2KZCUFInkOLZrrkNRCwfIFxgrqxaIB5lX9spOQbsq6tDr9yA096vmCtBueIuj9qk358r
xIPHB6R5Z1hZAMGYDmuomHyDNHXV53QndfNn2Tnwho5Dk5tXOKLLT7Ilmh6HVlTLS5diCHhP4zjZ
X+t4F/FRbRicz4hCAx0DcowReSeGsx6dPV+qcic+AZgKH4sIt/wsScHsFpYPgE77+gBdG4vL2pCm
OiZcb9c+896eGZyv7KmBlrJ/BNA1Pw5NUN1BexHLo1XwfjvigotsyTc4tSCYfM9IYS1a4Tp3g5au
TOeMbH/MOibdARvhb1oK9igLRrhMzP8ARHXtEU3M4nMI3Zi5rxYUv1NtUhffhjbKyIcfIpl+dKKT
Zz6swEkBqqlDmiqwWXxgil8VrpGq6GbTpGXrBwGJnJ/3FvgAUs5OWA5FJodtUW8e5ibBZmYbogT1
el49cETUjM/EwXT8I3Mojj9ggInhNR/SrIbPBqanrhwDg+aylpr/0A3u+EMFP7CXFS4j6Dek3twz
OObd8EHSRnxgaMEM4usFWKasmKYPbupV9Q9ZQL56z6Tafs8NjDUOq1euv1uxZ/rmv2O7cr/4NAEu
vSWZulYr2uz7TmSZRZtQDebdJz1wDk57Rd8Tp8LIc9mFiotcNyxaf3d1yIZTE49dBRk6qd2JA9X/
t7LAUPPivbNVDum+n7FCAUN1zsGs0Y+rrOfbiq91udMsgMOBWPInZxJg9xqeci9q7rFq2ar1bMKS
PhCkiz3TeHXsmTqKlQAVWwYsNJlFd4E2dp8Au6Tsr5X1fpeFVV57kolfCYblo9h8OPIaoB18PwEL
0xpQ7SItVgcxnMkmAaY+l85esTmA10qYu1sGhdYxwZ+VS7Jn5WgD5MlOI7FyZ2CwmXZmd65nEihl
7J8H8At+rpylYB5EBl8I/tBDraUGcLz2b6YKsoTLHf3Lla8vdMTKaaz2n5UP2wFRVsblySirv2zN
ml+NT7pjlE4LBhK3H6O6odekBsyS77h5b10m2YLdUC/YEfZI233ECTsbQ2HCFSaO+DsIXQslZfUb
jzP61Vayr4DSIIPYGbhLe7qDMFOP8fxP1AYJy2JfzTtZl/5x0LO/I2mCkaoeeO+PEZ23FheDGmmh
sgEbN64Q0QqaMw8HmQpyAUdbnAndmhNt2HhXJ5OGxFH0P8Zpd8fGyenQNvg2eQt1bwN0mLMWyyy/
n6PQZ10BCJnA+VN1D73Vy1XSoT21ZgXUAue+6eAGNpUcnYvK43VHDPfYYxxYZxs9irEjN7LAyQLw
Z3wI9BskW/b4lS99c8C1kt33NI4BeLVM/mn7BIOrmAI5xnFfHZHlkryme9M8dmMCG0lK07Jnvktz
vrj9MqexPzRaywOi8wz8N5VgxWJM0uZkYvDtHRYiUV630MEHQTKOtA3b3oWhhyJtw7vzZdUCQWED
OE5iTMslTBIPg6IABSufvWBIFj/qVjWyREnQupAJj59EVGdZHm9j+l8TwRwOq+cNU13QWudz57Mc
84RB2pPc6rIDeeh1kTPZICmhw++IReGG/UH1S7ZenNs9G596mOSthwmmiWU3LXs5twiv90lEbghp
M/+o+t5lDXjOfnS4NTM0zhg7BdvOwPgpGFUOUAS2tgwW9/m4qh2Q1Aj3drgR6fUBlzdCHeOMqlMb
L+kb14Tes76x0FtrFYo0hpn5d0AmcEjTCdBZNYSJUD4KV27IaLrOdZr+ClkYb1WLNVrd9emFRiEe
8gpN+rUCye8QYFh3UTtckuFYih2shudc0Q2Num00jX8CksfQOQ+p+pNp1RaSkVAumDruoyy2Txkm
lh81H2BvH8HjgUGE0zAdyqSNv8VNQPt43sOq/9ohCHHLg7FoXTiDBX5E0vq9jQb2MDZZN+VznWzX
Kk3DuZ7Mht0CrvznisXRK2EutcesGrA5hU3/hHWOdssJ2Ns32EoHtDJ2mG8Wfdhp6Tv3sCVseHat
aIAGY0saU5jXuLG58QXk+hV3wZ2IvQDlsNnvo30HdwkoLxV4C1vdoAMeWAsIX8fHNhPtls/ISin6
MPb3NpvX42b9D2XBGyYAYzAtjNk5gTz7ad/VbxU2D4pZDf/udhJ3kYM2vnPZVoCMsBxW7PPuiORr
MeJ+vbabxtp3jz4W/DOHDpMKQWLU146m+3MAdahoIASGnrDqj7HYkbiK0JZ8zmxygmslVtuRRogw
qcNwN+l0PmpFx4d1cz1AFVtdYuHZP1+Z6GGcuu9ed07cV3ALuaymJVjfZ+Qgu72+m9eNfruyrE8h
a7eHJJUUmE7PM52ToTVlIkicY/JkpU374erTIfmYGuy3ocyZT4C/5QkmovNTYnZ/lpFsMKvtPZoh
ubwONcJhZ7VhY7Q3dfibMrkeJfjpRciMKwym0yJdkXwhmITqfFbRKdqmMSepjHHFkhogWBj+xcP6
miGnHir6eDjWQOvflA5ZPikgujkKYYWlOdBUOqsXiov2SCi26fme1nHzAABvQsoKaYf6ZmCGJZ5w
dc/jER6mPyxmYhVK2OHVyx2f+wa/9La3EPjm3VpzxQ7opAQ9e0B3yQ9B2rDfqYSE9YF03Ec/vI7C
cFzaZJti7Forr16GdPHVjSE9CfM9RLVqO2+o94susRMMBEmwAyCocjcgWAI4VTx1fQ69t4H5cypU
9ycb0V7+ggHsFg6zyCwqX00DHlHWgLnQAJu4m9MVAAaadiSAXjHI+OaGz6Cnh90inpWDklGhBuez
TZf4PvPw+XvnDEjSJfjIo8OfNiOaU5hM3T4nEVftP6SnQ4dIEjMjbWvBZkr/h6lJW5bHYR42vOEN
/Eu3ZZriNa8VjF7eQbXQyV0FOsl+ppDhp/c1vCZaXP7Wsu5WpVXWvu0k8PFvWq+q/8vlNugmjyVO
2T/DN9aji3dIcDnKbU5o6ZedMCRYUCSVuCmMQwv+wNbpE7LAxXwybTt2sCoEFNkWQ4OiPhTIhrb7
acMk0z/Xe+X83SCJM+AF0Lq6n1U91j/hqTvz/xzorGMEcFoP1YuxTTJDKWh0xjGC1S6NvoftLv2v
xxbArye0UmEB1YjAqfuRcI8dGpBm4oeTRQTACBRPV+uviPqlu+Fd7abTjnCAAOb6iGWkALoq/8iR
wQe3NxTvc4/cBlUwIQz5mCLbY/8X4rBGMEUYfPcbGNaEywDJRnCzn1I4s58on6blHOMiH9+ln5GO
e9GEY+C0eh3NGU8AYS5l3EaeDVAlDcP0BwZ2tr/4Ck1mk0eYlaZPpk2fXsUQR/sHnEPj+UYHv+gD
Xgw81gJsUbz9mcT/mHLgGL3KFg4D7pIQ3/L3YY5RmfJOCR3/JXKfm3ecxGF7hXjsO1VcVYmYLxSW
HGAfJIjxAiqdBZn+jDZcXb9gHMz7N/iqhBgX6zzY9SMjgKbBXwHmeYhSvNVP8QCn4WfBGjv2ORr8
KgAkIGbRN4y0U3Q/wJ8qPOxK6nBN/agneONl67jY75EVqT9Mk1V90L0y9mAq0hkU+C2iTxwLmiHN
sfNk6T2sdcJ4dAxe9Md6QNQs6vPYJettSsQgdI4+d4/QmOiqa86tXZLw37YB10V/nlofv0VWDeup
5i4FRRn7tmQ/In9eVafATQoYFAv3PX6H1aI04J0I3l2GmvkNO+F1ce8yI7ofi0gmRJlzbx26xaYL
crlUDUtZznYBy5Aak8f4jPXMCDB0yvqKYcsnsJyYACx2raEHC22YFQ96JU66Gx4dSHdHW8NtnB9F
2mj/GfUBxiN5HS9sWI8AozbgF8OexN2vura6BY92UzibbaiUekRfbV0A0YQl6HF4B/wvBUVskCE5
yHlXOKsCCAtGTpAphhGkl3ps4U0F6GnNHrWUANXPoNGNWBbsrE1nW6pNriTkWLZna3twKV+zN7iZ
9D1QiZmv3ccYgcn0BCxlnp7bua2yvwCN5fYquoaJ9zrGAXkbw9rFLxnBgI/zXMOU7AsO7ZX3uQ+9
BcQFgwyfsZKIZMnu3bh5de3qLkuuMd+b6ZmMK/wz9eBrd9Da6glreUIqUnRmXO19aLLQ3lIK+slz
JUbnP8M61i32v5Zjxb32GTbKdkll2QuSbm+7hjis+CZwi2td8538yeJvvcoJUH2XYsFfhRmkDh2B
55XRdTxNrBH8SBHM676kdbzFakpW/H6qug2kj5FZ4bYzqCpKoggnRFT5guSnGNApltJzMY9W+WLW
GIAB4O3gk11AvODrLSB0y6hHA6lJd7ViXrOPaQb4knPfh+EwrcviDvAoNeZgukCu4EOQl1bXIMnI
GcSvsokj/6uPFvCNvAP6fjAOE1MV7eqVYeOOgLDQY1csm5dIodYAgaXUYYNjYgyD4A6a+2+M5MwB
lwV4xq68u3N4z6d8XSBgvAAJY/o+0AywzbJNbACkWtGlTIIDudDTMQIgrpUQuCIAjj3NFN46DxKw
v3wae+ATW8EtAiPUIwaodO6vcJZMAqLDRhJ2UiBgLIneqVP+a9R4z5KiXsCze4iwZwCXZt/0UIIf
5ao8ShvMU/T7PdXFhpitazbUO+YLjcEeQcMtAQUlQfRCQSR+R4wWJvmzaanIM6BOXh81CF2fUsOI
41Fh/TxgvpWjK8HeMOD6zQGtIrKiKMX+saKggOQD1MIjSqVoYtQv7V36S4q629+xtgP2awNEYDxI
t72pmI2/kJw5PEkl8TNhqkndQ7unJjsx6PiaB7BK067YDH6cu53hRr/r2nQS1y7B75NjRLbJS23i
KORVv1ty4rhhsB9rLOYZpZ37MUa80rduquLPWWPYLFRroylvabXSxxiDlb5Oc83N00BY2t7BtWIG
FaMHV+GhkjWritk2w/inQyIJgGQPY6/TMDUd1NfThBkIu+ZR36WLEslT5EEuLcSUOjCbsFsaxnIQ
SGopll70sJZBA48i3InklY8p+YkVf98CnhmTKteuW+FCF0EGlK9GxU05i6nChJHs4ZVnwzQUe8r2
rqiA+iV5wFtKzkFW4rNNua8PNY8AeUZQBkRHgWIO39Yp3n6Y1AJxqkeQjdI8saHuutz2raB36+AH
99rB51PlmDxhds9xb0bHulcifRYmq6M7NKg4r41vq+2wN6z52nfvxwNQ7YrkAuYK5GT0Mu7/oWy1
VZFw/MaHeamBEsC0N6YH1SGU+1YNFn8ehan/mYTFdodK4Nxo0oMaAdoxARUS20hwFWu77gXBLkYe
cG34tESgxvovqaaF3/DUOgwebVv/4TpGhge4g2oq2kR0tHDzFkyB8lYBEOmB+hUYsOf2EqRY03/e
TfR+TeoU94ppsDEBFTskz9mGalhO3NG6zLCO2e6FT7wq7QC46TCEht9zJEBhtdoNO27HyX733Iwk
A3gxtJuyQpu9d/iBgeCf01gnPk8xT9k3XDy0Les50fxxnMFDKjS6Iuy7e3wBAWHGsrfdYpIqeto7
dRJDRP7n7Lx2K8eybPsrjXxu1qXfJNDVD3THG9mQ9EJIIQW99/z6Hier7kVloCLzooGqACKlkOHh
2VxrzTHn+rDyqnvlWaApgZ7DarqEhA+Zr/VRfRhmuF+v6qU5d5Fu7AsAXSE5k7KmX0MtqsLJ4nqx
ryso4yfr/2h7hNkR3+v2RgU1KxcWm4hiW7BtoBo7GYyOiY98rxVaSX9D0gLMrdLKLOfNJxLfjoNq
LrJX6Bx/vr6G461e7xXdSxK7e+OJk6YBE2QdsM6U1M94ZmEjSOjUmelm6BnFuwR82fmhZbsLYUcT
1gYvigZJ9YtpWlu2ZyztgXSdsdopkbR8tKVOGbAsDb0YLfgaXzjj82hfKTGPtklRC+FBKaQDhRUC
PfeLKOeLBCtouYWUwcmxX3g82bRMZuG1cdqub7HI9DvSz+MvM5oZtDkNRr7CVTBw9e8DWql1y5Vk
Td/MxjX8ocMIscYKoKh9HDNbNvchg3fksrWQ3DbtxAgJY2nmA95PJMhKW+KSZY6NtdbzqzTzXHIk
uwq7xYnMpAuPc9019fPc4A+1qJY1e/KVgmnyTNOK6ove3TPqTh2DhzGSvR5SCJcOLPmAL3OSh6qx
/XLWzfi1M4YFH1alVErSEMPG8cxsJQJ4C1n1KEZJ8VotzsbF+09C8W2ka2FtIORzl0fECgyrCviV
iN3dTd88lhprgoxlGO76RZL9Ik6QrDvJ8NmSA19PqQOPJNXXaanf5NnqA4SZ4V7OTPvAXHd8nULV
vuaTrGSOvI5McTI586PaVIKmUZctIFB5t+ak5I4d7LssFNlJJdtwU2thqNsjc8CqSccBQOXObHvD
lTpgmSQtkO2retDYwlHf5reVvmUYVT/jQq8fxrEYvTgaxKGhstGcHGqCSS/Dj3yaJ2bhSfsMXjWw
RWjq2CdoFlttrMMnfY2iwJKVEhxYX5yRrsXpW4NpR6XH+1VQbChRXT3nst18i6Rsdho9Umr0tWoB
19WYk1Za5uajIrmzxVxNGLHpdmHWwkTPpxVTjUNLvHohA7+rPszzYwPNSeZjEm7/s12tvA5LLd+C
sOlsQo7CSHOatjGgO+2Uk+XPbS6/J0X9O+PJzSL5Lz4ok8K7qMou9/sg2uLq29qB+iz7qunqvrqh
SHd0B0PmJvNGNzyoB2uLrc/Xv9cuRxLB23/xc/zCXfpzbrSRa+OMJpL7YfQiW9yx8WGE4/vzX/JX
BsafY6MrtnvYYSJEoHAw+ibAKStCqwTGk+XGTowo9w3WVdlZSjP4lHmZU5d4jSciKytHgCNv+wzk
iw7qr3+mm2nx3134nwxo7Ilgg/qCE9CeWrUL8t7S42vFE525q0rP5TCQXo0t0fDkCY99JAYXpCG2
XUTgaviLK/Mrl5P2x1c/mtd+TqRWBPSU7I5OYnM+iRDYmwJK30KWmtbuz1+DX73AP1nW2qZbOl3T
zGBlqCceiNFMC08pwBS2WVIhn/75t/mFM878yb2GyN7YxaQaAYKCCimklH6Dsvm//CV+MqDWrTF2
JFIawSgKiAWFUUBUOKL+qyUDv7hIP0dU903UFHUUkl/ETMLBIbML7fRM4Oxf5cX94vL8nFLdY/4E
dTSNwNIbHw8obDW26r+4mX71xX86SsIZbdWg2Q8iQAHHakdOyJiR7f/qlTV+spmqWa3B7XJt1LUw
HdEzHu3W6uHPv/gvDOE/Z1ObrVJMuP65bWKmtp9dmdyKM3MhghXVAO9LPWAaZ2bVG/X5z7/lr67W
7b//y8EbWxHDMvZCBQyMjW9603bnVEFy/fOvrtzewf/meDF+emeLdNHMcYn0YEjDRvid3NiVyx4s
I/s0i5LKKGysqAd+rDv1gnC3pq9Kt8qhZ6qpFh1iPa2jR50fK/FQIycp+sfL+H/+kLTU/fd/8ffv
Vb20SYSa+8e//vdjVfC//7r9m//3OT99yuarOr8XX93Pn/SHf8PX/ef39d779z/8xS/7pF/uhq92
uf/qhrz//etHX9XtM/9/P/gfX79/lcel/vr7b++fRVJ6zC3a5Hv/2z8/tPv8+2+KqeiWigfnX16h
23f556fcfo2//4Zj6b3vky56b+Nf/OOv967/+2+W/jddlnUZ8VoTFjUjB+b09ftH5L+pBrvwTHbL
K7Ji3D5SVrRGf/9N1f+myKqCnifbsiHMW7BbVw23Dynib9gJcBOgzvFPBZbk/3sprv+4X/7x6nBp
/vn3/yiH4opTp+/4wkzz/3BjAbdCocNl2rigbI1v+FOYjRySM8H/UeQGUK6VyaYb4TLxk7h1knGo
XpoFpWNBZ9jFV6VdjAvQ5RBQdEYHVFY8MGPq5uyJfzLs4a4F9GYsE2tXXcKBwGPwPEzTvux66zKB
sh3nuQpqVdH2KepAkE0/bBgOFMBV4UvG2lapy49cXq1DolvO0uXqdTYJ92RGfMwYrTizPgdYg55j
o9pK5nu4jpYXDUC37ZVk3XOTDDnFn+yGpcE7/8dikCVlCOuJnGLT12rYZWGwsTahy2S+CCa68kIX
SxRQ1EWVeScQ5p0Ghyd9gPaKWbdK4rdhDo9Nrn+jHyHaOe1iryxP5gwRkC0KFZRa49mlciy12ZtU
EmHibjzCPD/HFpaRZJ0xXe3UJV4dA+TtMNmqr1L2UnEmTl3TbOTL15wyt7J5c6tx/8QcMsfxuwES
CjfJVD8Jnn11l2sbkYTo6eMMptAB7ac9NGunwXmJ7D1PG+iuGS1RLdSDcWxDc3Q7c8EdovVnMIDY
T8vqR6opKCatl5fxlyoG1R+1tXWNiIf6NHIljUF6sLrmMSRb4JCFOC+WpTrKoYnC50MXXSotpPsx
FziexFNX+h2G7xtgC3J5NVwYRV0HDFzFJmKa4ho2g/MeHzMYqLjt406RWEltNrjRZiAMwf4AGEE6
lMzUAhiTDWRa7GRdQ5MYRjL+MvutbWsnybJ3dP/VGbsb1S8PGzJ6PYVbKFWvWmc69ItgEv2K4DbM
u5S+l64reRn0lKq3yg1HxIBztm0zfB1V7NjymPpzU9q7oTBf4gQHSmzL+5lhAER5fmLS4/Iqz1eC
qpADRk3ZKnLd+2osjiPREh+8Px41O9sZmtw+NVkdewa+uHsRiWum2Nq+lbC2Fn6qNfVbxxWPb9Yu
oSvhexfdNUnzOOdDtEuHR1NW0w+1wgmKuZi1fu9jFOr3LRNnV0s1ddNrAzuWuuKDhX+Qx7FGRREy
rcsxwaHP9QUlXxQGDXuGHaGx/BducDrkS3LX6Ss3eSTiu27FLIP9IYQ+itZtsWb1XiIC38nFTNdb
ptOmYwtCbHOpWS3zDLmZiZA1l3bqRzJpHbghiWTb5mX+PdFalSIccNS8iblEITlT1P4Y2umMNgVT
QQPb4ogQIVxsYqmMmuXJL82BNijBixXCuJRg0bUKNT72W1O5wPZuByXacOs7Zdu3hLN1jw10pVOb
01ZUyR6tbDro3KC9lWR8D/MVXg+TMQRMG9uaH/c5iZuNDrAXFpUzDMLeL4wVkViwwYgVJ1xSv4zx
MCAkDy8M89gq3K/5m6HiAQ51eZNJYcl3kOcLCMuDXb4UJstXtDh91NKOzs9c062M4n5Q1VnCjXns
OBhERR+cNe3GaqX3SpMOTJCCaZnQ5gtGKoNdHItB3a+ZdkmTCUPSavdOL4lNbZe9I916S2LK8BIs
7Ber2uc1TU+luUtEdZpVwGlIpHgjRWSUjtMzcSPtVkk6sTdFc4HDiY5xTshOwrKpbR1uGH8ZJ9SQ
+4Id70HHK2eL4RJOe42fbjPbxncbBuQySPkBZkT5EG1jYq6QKRTmdauZsas13erFFoB7RDG1q3IU
3M6gYZyHh1T2SqG051o0+0yI4lzj3GOYWpLiiKnBkdaw3+U0AVqu43fucAsbT2lvvy416j3bnA4i
BuHK29ypoorwt/hTG2J8paIkxQ6nvBuxj7MK1WM6dCOdUy48BPnc6JsgnchDmm0WHSTtNYUT99hP
awVhue5rO/9uDep9WdZvLbZ2dc5Ozak2su9D1MsOmypCF1e2rO0rqM4zVjlWTdmt5appr/tTbjGn
5sw6WPV0KrUoP/Sjwm+e4l/GgNJ56cDLoOm4/EjCcMplVXdhFD53Y8GgX0Gfw2pQBDbxjnqU7AeT
Dr/vws/RXL8YTTBbowuMZBKKGLhauOGa4gbO78aFxIDRVFqPPACnNz5Xw8TsHy+OtU4/+njazUqO
HUO917j4G9xKMA6ium1y+9DzpvJFyYZeBkMg7pobZhgoDBZBuJG88FAwrSfoGY0ueeVBMNxrHWov
HO6zZPdbNRtmJ1IJTOntiXXIgIlEpz0WN/QltOaDkBrbE42deFUT3UXJKJ+XMutdVU/wxEP6n9bU
OMlW2m7D0TB2dZsdcqVx0aXnz0xje6Vu1diYK/1ZicuWiIU5etWxgaXnvhzPvV7l9+3EvAyIeT5U
+XpPXGf0ZRSo8wuh3mqo9QH2hX2L23g/IK4Q4jZd6z5Ztti4xQatrdvlGhy8EaXjZhUrOpJt4CCq
oH5ufyhNqOOskUFsXkKgncceeWeklA6kjGeFUJtwOyrm1WrK/AB0yLR+VMcdae+Wj+qWb/W09Cc0
kGPNqN9tRsNkTc/UeAr7XJ47s4CGabo4qCpT36LMkgWnyR84vcvHOf6qbUlzjLYyz8QmrU6cx/pG
sZoliCpaKlh35LAsO0h5KR9LYHbyGaZhy0GlHVhRQQ7A2gfELLQHbGHXLLTtwxppX+NKHwAN5KYD
tioZRxAv/6KeTN0Gg6zuoZnXs2gvjdIPh6mrPwdWxO95zIH/NtcyNNQA9/VH0b4u8lo8VFgCNTU7
mW106YbG2JYjG63kwgStuFl48vLEQyO6lyODnBJJCpK+ME9ha8hXw8hftbh8zxqAHjltIHiGyQo0
RLzbxP9BNW3pknfLwvLB1VO4r1xJboc9esenAQ+3zlumOUA7eMUc8PD2JWcMG0kj16QyQEfS6CVR
69ZbiLYMh4goDkH2URNrqj/pAux/YO89hJOAWlI7l1dHOnRLn22GsFJgqZqjIGbfU9sa5cheVvJR
5I+uXIeNbg3VobcjjrK0c1O5xamoCumcadp1kqxyD9gUXXTz2HZq6SfmuAGRFEceYNEebiVIuE8A
vdOZdTSmy4V0BC6wVJaOeLLvqqW6L4sV+Cg9FZZ4NtTSjdqPDFEBgnHbm8NrkZovlEkZxwZOkZ5Q
gZEFGfpXkikYTZrmEZAew69lCjcZ9MhZNSLuu7i3rioMpM6A3SknIjBSk1ASWy+Uqy2pFH9jdCyq
RnPTYn5oVoo91nKGZxS+e5DK6r4e1G5f6uSFyvmMwICC6mVShh+J/2Qk05Ohdm8r6sU+1MP4aqv2
K3LjVqRKcUcsXQ5N0GGL74vQx3rGW3eScNpjDtvaUmK7yHUAdWP4MBqJeeUBvtds5Yw7Y3wco+g8
USce21YeLin2LExqy0oJq/MMaFjRbRVDfSYjpPSlUcfZTLz0FeDsI4KefLFLAj3isTvNkdGdGinp
T5W0fmoZ4/F5kDwky+au0IQJqw21SYXZuA1H430EX+Jih5ifQ94RTlnMyl6R8qdmGh7x3w/e0KAS
Vcu9ahIVYiucj1IO6TZ2XxbX21ONZfG6BQwWGnVw1rSlbhcodIZbjy/FjMgIZnGQJGpJJMZjMiaz
Wyr2k11aOoVf/IZ3A5ITVK1f5FcI+MlbYqBsI9Vjqk8Aamt8WBedspwJBV5vZGg5vMqJfJ76+im0
l40w9JMyr9lzhqldzgeviMr+QFSFys7EmbI957lSUkaPiF7nSFTvtlA8HkpfcBj4wUZIt9s0sIQq
qtci8nCsO2sbEVc6/YBtRb0Vw3NezEfLwtrX0iAhZan7pNS+d7EgHkjVN0lT244ewe2MK2MmC/rH
NRXLwxkjXG1JXySpS67PtpFER5CneIM8hFKP08FVZwXhsK5xEHSt6cWJDC5hLbsBK2aI/uXQV3iD
ulpnaQKrgJspY+UJOqUM2Lt9IhDl1N0emKHKKm6cTH6vUexGtBN48l76sOftNaoUSVisylD1k6a4
10hAgIAMX7KZSKHIPCZL8Zgp8z4X2SMT/Qcqv3gTNok7svROCmsKIyo17FRHwxze+hC9ySZQu+b+
f225IyRVKr9hP0dgl9L0Hmf6nd4k/QZWB+YePZR0WQ6hdB3NDe5OmVPeqy1rOCY4RDaD6B+NqZ0L
R8H+FaRJlbkr0RiBxeG+NxGJLuT4xI4uofeX2NVdBsPRdanwOOHr4cRp1OmAt07uE81tUG7dMhcj
lrnmgmuHdehdtG95ZG0KwohwBZrjpWAI3dSZhCdzna5TWvSUQT+KcjYPZQRK2PASG1JieZqi1PfG
7Y9WnT8qfM2A2AUu8THC1jDE5rd6XbdoGcPZss3HRrUqSJf0kpIe6XMH4imb9Z3WTMZRH5cJcnqo
PBVAPRiIGsQdFRH+M4cgy7J5ysdZCoTSlZdqNA5KX3xoIKjPaDZNp5wYUizBOMOmrqPxiG5I0S69
TUJ9xq7JB+gpsmp5To34vSZTy8bVCmaiv4T4oraZLLYdOwcnc05fUhL4sdrZcSBQbSeGLvAOG6jS
db/O/TmMinBjTSOwWZ4cNRs/T2ThDbTL0S9bimby/M5ZNkiuOkwdtnIk1xGLR6Ar7bgLLW0HuFJ7
IzMdl8em3Nxu9WMVKapXleHIaSHnO7UgLsKKaXdoDhOPo2R+lIziNY41UqOk+CW53ZlNWRygigcw
ECXbdXLVsvugS/Gmk2bVtSrG9wYiv47hrGS5lj4G4lBUniDPhqEIL5vE8Fi2Kc5chLdCYp88Drpp
n9Li4n3PtywioAMP1fYA07BPQ0YXzZotjgr94SiaBJyf6+nOlkdPyvL4oU9fy8UcfQC5kaNPnOEx
mx3r5cNASRVMxEk/n6SG/dR1Ktpzl017i5h1wjCrY9lP0ymNYIUnyGYJcu2IHBH7sjEKV5ra/tJj
rzsohnRSjPBamEt5NtfSesiNuPXD23aJWsTvCeT7FUo0d6bQzr+18JhuQXm/AXoH1Fsm86gitDtM
z97ZHKWjm/bpVSOPdWesC88lev5NaOI/rCZQFmwzycHgvO1lYyEti3FzPdFoIKpfZK3LPE2jWOhV
nTgbzOI7MIZT2yf7dg4dtgMar6ZdbiJuljjLidRadSjmdS1JMQhR1Iq22Scym4St0XifZK0+zkor
bkbf0C8Fbkxhs3qbkKYkVuVAD1PMDz09cTqpw7eh5G0pSWXzhq9ml5CssFPZB+S3VfxZsEsR62zH
zakouu23BTAh7Rt5CSY0Z1IG7Qr4DJWs8kZHusViduni4lKOybLBZI3jVij6riVWh/KTUUhTTILF
KcX4NC3+UkfBnDHCoGvBHTNyXBrxpU44fKba1gNs6CsP1gia3pZOxZIqxxlmaQ+2eUxhZt21X+Zt
onIldV36soCg3apPhVMK80JMUeoVBUVpMmUTgRs55DvW8oNaTb5pZsWeWVMRYDIGRKugIaLVKi7M
Iu5z5gsFnrjNoGTQgGUtcMfZJe5MvYM+C0eq01imXCB/BECm9YtFJb9HbydPqWjSkt58LjKCtLqE
qYAVm1zutLSPLaMZ8j2kbQgPtNF181HWjOJB8J5WU78exuWhGFJmEatIDrF1R+Cp/LB0DPgkm0pS
a8u7ecr3YV4rZy1hatSFZGKZaXPfyrSVIEL6trOmtx4A9tAPk4aXbbHyA7fX0BfKMzt6I7G8K/nS
MROcNn0s6M4yV16b7BEZ3DjjmMLoweF/NJLAwsHAOR2lR7Wv02MNREyqUxltUr6uUTJICK3mpCtJ
UAi9eRj0mc2YRnS36LcWTn1g8e0OC4z2EvUo7rnGo2pZs7MJOOAJhU4XfpaMz6X7km6/UT0eOwUw
ToAvr2Y3HIgLuSzJpG/inLSXpKRyG4vCh45o3dqQe8dQCYJKM6m/WmwvFZMW74yiVRxqomV3WyUL
L7kw8StaPjcR7TFJp2sqqXiYwwZXkT09TGGlBr2yemUH0BkKAsGWWGcmKpdOxvWaouIhStP3MBPZ
MQrnDxXzZF+JA1a2w2qkb8O6a2b7luk6+HI1fs04Lh0yJtKd1PaHMs+tjaUFMpkPfpursZOEOr+y
hSyQvKwDIVdlJXutIGqABXWzizn9oJfT3ZLy2FVbweoLi4gHzAn3IustFH+mF6meBJWWJH7BMTDW
snv74RNS62oIhVXtHqI43eeRPbijJL+jYZJj1kcPfVEcVam2oEITxpdm+KG10uc4sFTBZIyVhBlb
Fpdd2bcXYw4vys1P1/XKNq/KfguoCtPwve4k8FNwQ+fm5MpNeRtV/WWNsyN7n03e7JEXj8YGLAZy
U7YUUK/P2aTstcdE8ZI8Nj1FVQJCJGVG2+PCM6V9tEncNOzxY43lYl+8iVq6irTesl+cvAYoCY9W
SCYUWA3kVnuY+5azgkaPqYf5CpO5uhP7zHy5DV3UyMq3TYulWPZV+VZG0IrpIiBEKm0ndeUUZAYO
PD08MINx8+Ezrr/X9pLszGg9Z9KPASm/MYnKm0lPcjHePxep+AbcLx0IRHY7rTQ8vvX7WtF6MPdj
uNXEh0HHVtiQ6OR366ic9LQ9A8Z+JmneXdMaYD2rmbzT4zYsJeM5wGMlvstKKK2C1Aq8ScshLsgK
BAfscHMsy765/YFmtlNzOmSLdKyCLnWMU/0g9IpeXPHUxqiOsf3NYNH7oRCmTF9cv4Vp3OxVMfJ4
ttRPyH5c2WOYHFqbPMlOu5tHjbcrpdnAaGVihSoOHGJVSHzeNzp+d8Va2yBhH6wrjELweJ0ORPd8
rYBs8aQ+EfD3PtTL3lTVY1jdmB5d39InAZPA9rJt8i00mkupFh0OmB0l4BkP/vOqpA/jnM5u2orT
PEzvkFWbdLZeTF1c4znI1+Fa19+z8FaklUTHaVoYkMjJdZN3wItOY6g9+JD8nd2Ond8pk70Nc17o
dVEchZycXZpyfgAKY4Glnxwtbg5u3lgRH0U9CjpF4hYgjcIt5xKeVsGoX9Sqj5/qRyJVL9mIniLA
xp8HSfDF1Lt8nX3sqpzSTaQz6ucL6lX0YC/i0VQzthnXLxH4tqU1eoBP6QmjziVOLTeu1bs1sh4l
jS79ANL30RvWNwI0X9p1JtIJiwP+YrQa3P3YAaJ2OOqc8Gfmh51SW145cRyQGw/I5stS1Hqp+WRh
VvR68gN8zIueNWDo7jVcH1jXgtUa24Ol4Gm25VpxBkuaznLLRLDq6UujvLMDI1c7ZnuWtVum9sjo
fX5s7QdM7JKjRnp4Bud60XJiHZHoIqYB3ffKYKVqlk+fUW4mgZRk711dvpvkCty99oRCumnTkLAa
TeaZ8APcHuq7rFgYodOt0iXl42BnGF4TXoN4wnwZ86axbKwat504+7yZF+4ligVpqD+Jj9a2diYD
BRHF64s8GTwpp5WxVbr5UdNwO9xWvhdvs0jICJzrzNHKLwlYOOg7tKAEiNUREkmhEeOz7dwnkfv7
F9XSZnWXdGwg82Nntaz5EqsNTzV4UK/UGGASnU2XAQrYI01uMQZtu2hVjwiem1YqYC7lFvfBNN+6
gKzwV57M6EnFkcWTnt6jnTDZ4XIseJxpM8dBOiZGiwOTIFXItdE6xA05g6UPwesTTSrvMNCe60y5
Kw1WtS8EuqKKpKcZRpx2TdlMHRoLBkT2TS3WoemM4yDwJYLhTXe2pZ3zRjU2MxYijyn+szpJKVFv
BOKKrD4D60cHG1/4tiErwyBD2U1msg3DVA/KhtXbLRXoVuH15lcmzTE2y4h8KxyKkjFoO+5LCD47
vcUQfe/nyiP4ikdEXjBeZXTv2gUxHmIVwawB0gPCvFRpykNBtu9NbLyg1Wp1nrrhiY3o3Z5AE3Uj
9w2zqZoYVfjXB7vSPqGybgarhVxBeXie4ix+9mR2ELmFgiBBBAX1IzkImzK7tWwy5zrLt3/YoWCG
RyfasfrpM8voitvMVUS1PAH6c7YmY0bDI+FSbvgVKx3jCP5konW1UeFRW+V+sfZ7hlOdM6dRu+Xi
BQRKPTDKD694gm3GCfu6VuZLDcu8l/ZdMZG7mseJH6fx6k9Wu6lnx8jpGPIxu1PHydpnMg2aAmTl
9kL+sUZV5ZvkWRNrllwGq82uyIzP5Bwox9bW8CHUyo+ujpYDIDpTmHTY90hWG9PgxBn74kh6TFvn
r3ItPxHd5i+toX8Tofpci46FdPNQ7+pqoL1q6oFgYqRVWkU/m6ojJrHVm8f6KM07wSLCqGJN7NgO
9xUJBaeuM546s1ECmfkoW3PLk1WXh7rUP2Z1qfZ2MuXXNdtnSahdhyE9M0Ik43G0JzeHVtmFHRkX
nW3IvplmzE8U1WKQ35BjUDc/cEV/kQmokBIVr3CR1jeF0ADiLdarxIpmgc7TDYmnNU9FTVquTvYc
NX6/6MU2mQvepJzyntEb75FGJ4KF6MdsllRKrMFjHeS0qTQSzgas0zLpaZsiZ/1vcksCXOgEGas1
wWTDs6PbeAS43JuliDYG6oizuo0GzE6gzbiJVrJN4AhcXA9kkPXoiJJKZ1wxoy/W9iszR8NH87Qy
NHGToJvultw+LdXkNPWkbcM+3MhLMRyZhxAdG9XExQxtkClGsx16fIS5zES8uBXI6mdPgkiggLd6
pBEmwUTGqmsZSEq4BcvA4AXHiihC5K0Rz93s24mV+IQb7fLUFjtJnEq96l1SnhSfKeW21y6aVBCS
1Czd/SqV+ibvh/WQSMGaf2FC6R+09JsR6eT/ddY+MUJWyJNu5Cihtm3TvMWVk3UuxtfdWo01ltsU
10G8eBKzbN+wzByTe6N6XUget4Y0TdpxszFtbdoUMgMrMjsMhhdtuC3AHCGqI39cRbsn2ATniCwf
GD4gjfXxvZLRthtiDQkMkHQS4wivSnjuKIyhMJtEfmviCcHeELtkjJMVxpvWrkt5Y2brj/XGNoSp
SrMLYRcCNZCeyJVqp17yTdtpZF3/phXGnkruez2yqE2RGFfNZv0tItz7OCE3TQqTojKOpyei1k4+
oTnaQ6eo9h6wYXbrajkkC+FueS+3GzE04inNjc8cHzRGZRQQ+SEiucUpVlZ9Fdmb1NfP5ZrqZNnC
LRByNmGu7oagcfWqROnTFuiB8hYdkT/hSWOtOqNvmILAahPVnRdldNVcvFfBouINaHTBaBBew7aS
xCUidjzVee9NCwmYK2/hkP5kjovS64nn9LJMBJJEKrtETEMsKiJIq5ZIJ9E+GItB2aAQpNsq9os1
UZzFTfF0u/cdGH24qglqw/rQiBv30jLrHDNaHmpZ+7AL2H0VC7kcpyNuzv6OHHDhZvooYQTJv4ul
xubc1Y6ahM+6lU53UdqczIo3gUHuDwcAm5Uh72EdLr+/zXLKfn7obhdjAPJ0QT1v53MaVJm2ySJN
PxWjPG2nNix2+cJweH5WBQVKV6+l22Fc0EcSn5PmoP+j6+G7d0K/vzknvAw4kQL7R7EyZpsnsMVZ
IxJBSpZvxm2nCqFWJDfWI0f5alMtJfktkXU6RGNonbKKsBBsuN0Yfy1lJPxZ6jk0FgSbVN6E+WJS
TE7bBjfuyRpfksUQG0h4jfQ6Cg6piu1jNiLHyozNWQOGX7ceyyBbYB60KNzjvXrHNtOgCunpATVI
dTveudvIVOJAIosAzLUO/Yox/sEYSdIgWznxxzEdv4la2VTkdMTE8L9Q0MhB09AyLLWmvEikmXUT
glWB+dDr8RI+dIUa8Gt/4NAbMcMY8kWfCcQ2tD3jwuFR7e1zrscSisccbXJRPlSL1u3tLNU9Ig0R
I0exXqh0z52e2Bs5S5NDTUVvh938EEsFJpMq3ptYbk91kXpdm/bXHrypyZJox9TwhX/OA6WfDT8y
uf2nAVBqwPah6yIkIaIZTivnC2G7ExI+Sb5LGtGhEtJPWOF8+v0PrJH/w9yZbDeObOv5Ve4DGMdo
A8DQBHtJlChRElMTLDEzib7v8fT+gnWuXcoqV/p65EnWqmwoEAhE7P3vv+nQ3YHhTThAPTK5w6Kt
fZnwCr6vnbLw1CZkro2f1l05iY3BNmBq+nycfPVVTZpiqQ5lvkEMwkiHXqPKIuOu0ctLb/nRHolB
cwR43LS9aT90eRpsSBcH9uyCYYEqY6PO5vCMNZ3RDMzDGvVAJxBSY7PLV+0SOal2byTlsxuK+cEK
9AwXqrJbau3Yrn3V+OnYffww8Z7gZQnKh81QWQTDMm2t8h7p/UrgrvFQVNkDXODaS+dZX7pNN26A
uscl6s69ZtbaKp9N9cnEynOHhg4nzzFepW4W/cRc560HSb3H4giND56bm25G7ICp5b5pg3Y3Ru4x
rEiGLA3cEG2L/OWqYKw5oKbZ2n3WeiUHfD/rxuPchxtsWiJ+x1S3fWVjmCeBJx9J+DpLAudJsZsr
bAR9GQGWLJ3acZaNUhsrfATCVTpk07JIGIIkY1WvDBdqVhSXx9bNwcSyZh8n6NyNWA1wFQqK/Vxs
RGRFjwNOkuu2C1A69V30qERdv+Vhv6MkgFInf4mCeodYqtk6huKJ1u7BQpFXsTJhlVT3iWs32xQW
0zocYAiE+kOG2cmHv0PvgE+7bTlY+s4MryyKHqMt8GwF/Eji5INiNtkmU0ogleTBxPQRGLwKaVYz
rmvGtKKM1J3pZ4xwqyTZ+0EbelZdcmvtcwqVKoD9dGojXhNkXTNCiMtUPeiJ+wrjBG9YM9YeQDnt
reLWPdF65TF1kBuOo2U+dVljbhpXLOu0/QT3bB7y3IiWXVD91DM1Y6g1uMskgofCHlI+dBw/j3WS
L8ES43vhzC42UFiv2WZS78ToUJrYPj1djKTIVZCs+iL3dITe7zYvNvzENMMDWl1b2OG9Fl18J1Ql
2WIKBxkvm57wvYy2VYWma0haeANVrVDlm5geR91D3ekmeDgREBHVcqM1/brKwhUG2NPK6CgxGw0U
LUOVslJnYqAbZX5IpwyMK8f0R9F9LKdsBt99iWeF5KW/mcUyhnuCLVoDKaszPbpShlMzVwN7eq82
I2wog6eXWXa5AnYk86DygycbZ2Wo3P0DuvBnhcn8LohIE0mVeRv1xXOhiWyPR895kurFyegwxs/S
byDn+dJ1/HyjW3P+oANgtxq6Qowdp02tltkS/zHGjVUBp7qcp0OOcRJcx/auJt+vgr1Fh6neV2oN
ZSDsTvFcXa1j68/+UxxaT3EtZI9T1yezG77nUb+bgf5EkS8Da2w8NtFg3RXlVaEob3Xr3YDntA3j
DMJQ2EJrU954wvRhWJLFhqNv0M4xh1T8d/q4h8rp7D1y/WXCXHrdRPpEhom1qxhGToiEF8KOi21n
1g+1VoSPlW1J4TeeM6y6VfNsQnmXes0mbA5+KvQ77jAuocMEu8vE/rWrnV2bbFMsCtAnXwaicncm
5+fcxNwOhp5h2mMz6Oueo0HhapyG4hAGX23N96oacCLZGHky6Bm8ugq0pTvkGIw30EsV4g1QFHXo
mbBTzsd6odNNP2LKFJHKtm5w58o0+2xOqr2McHNclV161aX3meJDzVT04CnBlvmelAffiKDezgt0
iZJbZD6HU7wx8inclkq77ns0uZ2dvSGYI8Es+p7PWnGHcLbCDmYRzk6zxRFoGw94xGKyfpqI6PHS
CVi/8YkrcMdPtyXFok6H+5QpVk/ci44DmChhM2Qd1mOVZqiLvo+KRTwpxF912ELGmOvkd0WgmKvK
xNKzK97QvtMr/TDbKFljFvQxGvV6pIFZsQPba5Z4qBrrzMS11nb6eI1TJXtQhc0jdpbYxY3Ljge8
hJxCeSvNRa1EZmtM+3Sq67s6dn8YgNuSX/BThZ2P9VL/bqGPWTLGrwCCceGCAokVuI0xjRJrV2u2
9vNsIanORgdzWTGsVp3JrZ9I3VnonTHvnelQ4XznCSPqoPrxONGsNWXPDCbJnwZcHVa0Hl1VbF3E
ZRAzi6Vvda8IeI07N2svRZEtmZmvbat4pjgj5GGKsgdmmFTGMz1smZarIHTu49jXHxILTFmNrC1+
UEAlbkUIUyVv/AAnzWooKZlNpDTaTA9n22bS0eLT3MJSrvDnmYupXWq9jUueeDaij75HbN8NVPkp
I8pk6LAB8K2Jol3zMZSCo+vWZDLkrv2UCiP8rIv4007g0xit9d7F9aeW+GvVDvRDPNX+Sze7ULvs
4i0AO8CfautioSrN7L6TxcItREv5zfE58boNdU1+rmu60WQu4X6l7tahB1gKyx23IbnZzCDbdpXw
gJdYON0lfTxuGqvHl8EHSAHENxbgl+bKrOFJDipZ1FEgMvDjfjqGTStzeCx9eftf3RfT0ajIIuEM
UmCpMV9xclTHUPNfGncT4oPxQzqB6DozC8vQn0fVwrSJ0bI5tS+23QIS13dRWWl3Wuk+DwkpeaIe
spUvIlzVVPiwpUpFA4BuVUXyadBkqFiHK1Z/tYg34Bil/5/RXYZHdMROvS1i31/5ZXqvq32+hSi/
cPy63pYTRXVZHILZ9TGIdhwPy8C9pSnFakCRj+0Jnn9QFAA2OF4y67WfIY9p9LNKc42KGjZH+aAb
xm6INP3kA9jtIUqz2Y95+doFCnywyrmzsMiEFxFnj1YOJ5t8p1WFG+h2SoSy8w0oRo4QWFLAqLIc
1VmH3Xw/6nBf57QYTlqG5D7A7nY35R2kGnPmwUz4j4Ra2WINipGf4YP9KhRxC5xyo02bHcJYNe9u
v8CpzDdh1b9Eps220DgPtLzGnYNn5MbAyO8Pecx/SYXyEH3HMqW4tr9qTL7IUv4vtCr/xw/6/1Cs
gu0T419EQf/9P1Ugf5Gq/I/8x2f2mf/HZ/7jPw7R9+LyWf/Hrkn53+bPypX/9Ul/6FZc41/AS6or
2LANGykKuqY/dCuu/i+8nTh3TSjWNtoJtHn/1q1oxr/4HR1Ni0lHgoIFscm/dSviXzCVTOE6toZh
KH9D+y/pVr4KHW1HqJqtcmUaV4a25ld9YEMajUB+C+k6Vd44UbexlV1wHqPhtu1mEcHqXKAFgfre
h5dSrHz8ei2h7XV39gr/LdYhBGUdKJZI9AWGoN4UERXSW8dZUfFqMDEUoNXYOpO+IknoDuwl/J2i
C3nPnxRdt6/gGK6KZZnNHbPcXySORu/jI5YEfIWMF9VU3J3dhpdEWMcgZPAsQps5ihJdGMguYej1
TP5RSFTx767jq3DtP6/DNCA58qQJNOE6v38+M05GMKT9Nz1h+jEwhtpQub4Y9bg15hHIQWPrVWJY
0ODWFeYhBSw/r7GkuwIWARWTsdQ0ntyq+U0q8S96JPlkHeEYqmZyzKpMur9eDo2zXqdZWnE5AeGx
mn3qQuuAeeBvlKWu/KD/raj743sLR/BjTNt1deOX7427f9MibEFOHyUXrfpWYbfLKTtgPW+KHWl1
0EKtnd5DEQx9mNIMFBYuVjAe+V8/yszZE5W3nAuV+CDjSUvEdo4XaQPWXUXWMZQzRsRS0N7Oc7zm
pDoIMiSSyTo7MKOVPE1Wme8oKxPOU+SKD4L5AI4mVgJWYgsZBrJoYmtYRfEVhXOz05xnZgsxrvHA
XLXKs5B2AWzryqEpCLGb0+6MUkDDl6JcDBW2BzoRME5BlZZHl3Zolx3nxGqw2p2h2q9hHL9w0gls
EmNrqSrzuobSKJdb6PMVerAqGBpuhjN33ThLpGPGIo+OVNOYJqv6McgVZ2FWcvwoH5NuZ/AzzPtm
ftd7NC4zZjqLPmMJNQklDagHUg/6Bwcxcq6ANDbJtckYM9pTsezKczoHJyIL+UgluVdmWNNdfHWV
jCNK3yDqu/xpA/wb2ZsmVZNfnz3bgEoiiyZMcExHLsI/rXm0IGhXoqrcVAiXinbdlOwXIEARC5ub
DIy8iOBu+7rOfQ4DrNCnEgmAApBk+6d/vhjja4asXIimRSKyjVWsfttRv15MhoaihBMZb+rJXGOj
xmyXbDHPsNU33VAwERqUbeXWDwbY5SIwmmaJhnbnd6ByfYCLduuIYNV0quLFVnPXYSHpDTOh22ab
7nqMxRdho/xMQxhhobiUQXmybPYXQ9MT3EuHTZDC+6uGaWMInmEODYUR/keBet7LOwsLPdPaFQbz
qgHfN7IEf/cwjL++iCaFr00cjiqkGvKXN17tXJiDNnOSDnt6aXPLcI09PEvtk4FV8yIIk9JjgkVO
4oCMBnQ8aKqVXVubShCEYlvxNmhdiD4vmcyegVBEZ8BTLAmawl9jl+yHJNh3qdQZZmJ32+mhzKwL
696WbY2lcTua2j1NyTMi4QsF2alzbKhbxsE27VMCOqgJ/zf7j/bVMOD22IVu6MLS2f8t05Vr9E9r
sKXVVWtssjYDqBD5RVyJQ57lsinrtU5aAeGAJUeRr6zUkPdMMVP9N5fw153fFLqpY7MmLE213F92
wE4n14yQLgZUfQPRtwPidqO2Wf7z+v6b5S3YbFz8M/mS7Olfv2eelhkvDu3i0A7F0tCLx+kNch+S
iE0/jcMGO7Tfvd4U63zo1xfcRPQAQAl50nSRtn79oUUGDwbQPcX1Pb1iDHMV0hp06MQizAKcfhMc
v/xi/o4V50ZIkl2QGzAnhlGjDQLexYTZzliEShRciDZdpbO/cRv2vDzwTxlW067aHcALsGWHJFFw
Kjc223FANsKofJKJBbt5JLoySSBRKUh6stZSGAa050mr10VoYSEb+Bh2drxYTvpSkCvwx7Zu5HAY
hDKtVWEfwH6v8zCfrIlLjIbOWcZVdJzGh9rhvbATMBps1+T7MVDn0ATnixQKcKqZ2SqJH9X0o0h8
3In8wsPhlUN8qs9IaQ9DUj0XEC4l7Q9uHvvhQrdOihNdVZufxHjmejsVpxB4SynPDMGXwoFBMc1E
F8DWxjNYM46wFBSIm+7TEHXrLLOWbfkcwB9dkglG/eWmOodGtkVr8qHrzdvYcsbp5QAg0MaXbI4u
VmwcRc/K11xOiNq64hd2yVSEsoX62Ez7ptaeB//NN7i3efzsl7G7gFLKlN/NsZvDnTzmH+Owcnsm
AcYvyoj2AnJJT9HQ6OaxK7DstJy91jKQTHq8dzAHYfDgAoSUfYHbf3q5XYE5wy+QNMn6ox0wVDCK
pdnw9VEAnWRBcNuTlDa5V23jGJbOZ+vEaxdXKw9E9axombF44KA7a3lDmquDNER7FpY/HPy63SVR
tH8vR+61qdRYexdJvTDDZpuYrIEmLN8r0eEqSIvtaXW+AyjyisD+6J7zkRtZk7uwTAdul+pMXj7k
6KHJrMGwrPSsrSYsBFYay1dEU71DyGYs4CqwgQYnZrrgOOqxjpyHlpnNorbTS9z4J87mi3zCdhpf
GdHtRGndhURayUtMM25nxp0K2hZWePLTDwNAXxU5lJHeF6W1A4nk7HE4WqwRHlxEBWByLlTQGwqE
c3rzY7LFxtWogaBvrklM3MpVNAfJ1fSJcMKQkjIpecfl+WA5DEgCwxgYT3HiIlVZsI6jxaAz7mU1
GMT30W+LyAsDZTk3itcn4TWx+ZZGlN6rM1hTYFEplG9VS8xoJN+GSJos9bqaLgxEkYPu7KtD4Jfv
Clg6zlOGzLTmxtqC/NxhSq6z+dO16y01+QY56aXrjM3tiQ5Z8TNT3poOGUfuPhYa6JA78hnYiMIo
RqlVkCnHfM7ZyU0mQ5BEheDuO4dyMEuujIgQRmOZsgwYPC8gGgF1pudoDgDqkHAgpGHDMfxHXbUP
Uzt/s5igahUFB8k1SykT8Wol2WF/h6MbpGu/5DE7zM2bkWUtLexzKDSLRO4eU59clUA51fa4mceq
XUx2cM1G63h73q2D99Hg2wzylATgfj6qjExkjElaEwdsTOsxngJv9INr4fLZeUg1Jje6qeRjQ9jd
IS6QQ7kOE1kCz9kFRgc5HTkSfAjwzFB9pK4a6JTLb4sYjKiP7aPaWudGT9dzHF7svD1DTielhQNW
oH/3czwMQlyphW+fcEk8jb5xxL+NClwvoBAaj5hmsazH+FoWP2bo74wk7APpiVBIzeBqEz670CyE
OnJPmQZevEmG8yLNxsrMDF9mPLp9Xky07UewX5d2Qi7JKb0ACx6KOiBYI7poeKqxF3DO8sRqWTn4
+QjHyV1aNUCRiu+jlomNvMASe1iMBUP+ihk+3/YNq7buUfKeplm84ZFwUtJhlRnMelrsP5m6cIbE
bBLsXjrKPUrz6fX2UjOpp+FU+NFFxlrGX+9Fi8o3BBjAJSpbXNKwYtIf2ZQABKl89RkT5kFFdKUN
fsTYD/mDCiEm9dsthuKb202om3SfKtAJydZ4gVfsAbdTXPh891j4W9Nv3oJUR6TbMzQJjfXcDwKz
Ze7yPDvtYui1u84dJHUtfBmj8UdFGMqaXMCwdhUyR1zITaX7Ejg8NMwTK69RH+UCaWV0A3zundyK
IWay0ttvqf9qkWjqqQrHBdyZYyEVrD1yYBX7WiQI0WpK3kameRmH9Khb26zNPuSJ2/snE2NQDHmO
M8cMW0aCDz8XmanWsRs9FIKvRBqTyiw2cnV0g3mELXXwq5hlyetZW98Vs3+DTwWfqOfL5zFW7TGD
o0VLeqonBCvkVEO0XYRjurUm/Q7IggSume6KgdxCi4efqmkc5Q4UqRUKDGrvJE96rB1H1VMQLYWW
lqzEXJ4tvbi/1XDpTLRCwxxGXqWdXHWYLZ6AEFDVmBmnKUtfF/EVx0+0WwYsUHKHqlK0y4x+yIvE
bK5AaB8JPSAAaDdahCZYow4Ht/2Ra9l9+QwL8amL3JNDHNACb5ATgexHCouNruOj7ahS6yIfOX7u
XLIB67Rq06s2Bdc4b85yr84J2ill9kpUrrGD3ckDuIzJgE47hOTiACigYyo+ELMXPw4K/JeoO5Ou
TjbDOerEIY7EQVYxt3I14XTRc4QEPsdBPdI93fbdRjl0vv46KVHsOQa7ASl0vIIYxOfdQ6lqOB+w
92L+2eE9BvdHWckSUBT2YbT5oMSwjhMuOj6jU7mFyXZabkS20I+3I0vWZWMLENH6u6Qr7/KR8ou0
wasSQ8FkGTQq5H8Su6lUioquGKO9JuesZacuUJoShPWz9V9vZzcOKyerjq/4V19IOMQdIrOPWrNz
3eFHrfKy385exwQAIULkVEyWjEtxvcwdAIfYCbFvxjDR7x7wccFouM88CMO40yExGBVWuZmO96Qe
dB55MMcA8wuiJJxxoZTzY0wEbmmfM/IOUs2+07AShQnymP/Rr8fo76dtrbcvvlOiISyw9G3OEQmw
dDrcJiFbFxLIUQi8allx7dzqrM0uxpOraKRHjESQSiSc6/WExYmRobE1XhKhHjI/u0cvd+2D4gMa
aYgBHtZCSRwsMuR8CVdNWRd2SPH7gS1INd9sxq3werlwKcNsZ1iiKg+2JXSBwwfSduaDX7PNKdGs
rSLzdCu7sB6nnVHMY+YYAVXyT3/W8f1g3nf717dy8PbjUsGCaPKUc9g4arW/0seqWjVDtyUnnhUx
8eRMtkvoPy8jQyrcTHWONYdim6jRRQlBSo7xCt722o14HiXvctZzKN7qw5lMmN4pg4Xh0t3I16CJ
63OUczIkYQ6Bj69S1Ye2zL7fkJWK2ZBX8ua0gtPEiM1vg8ZIZ+Lz9IG7UzRoFBpyAQeWWEegimf1
7NoMaFoYjxGTQS/ufVwgQ3Yeqxsb+mzPn5q9kPWGDm3cw+AsWSr8BY/com8da0QeYYl1SpzwHIY0
Gmjh25UqxM/YUHZJyLW28rVED3ivh8FjZFNqTEwzwsC6GCEdJB6kl9v7xzt+IWMGIl3ymvfiJPGa
gjAMXc0OWikVIJWxmDg/h4DaV5SvzogW2eVu+kJ80yEFLqqmPjeGsWLU+802uRq4sy4AkicUGEhm
/MMYY0Ks3PpDAzNaONhsxlVKitra7ucAuT/WNLo82CsI1Fi4HdLmpVWjYIEk67WMp4Np2cjnKzKm
dOKGoLU+dGabLNUapo+B9bCWZV5vw9JQGD/g2xO8moNcghaeYaMRjkzyUtcbZ+WYoDvnSfwcNbuk
O0IPNtQ/U+keZOds1KnGRlhxYAvd9j0ltiHkOu3ZQp7Cia5WW0Xpd0Ve4Ixamfc4ydgrpQ3ukkKz
vOQ4muusm7hAUk83RJ+ivDbpmkgtuYrc33RwNEKiElZYIi3DbnR3QefMAC/qGnIBmzvhw4vG7yiN
urndzhOV7sjtKeIlMGfnBSVcQlURi4a1h2c0holQDu5V/Kw3Q6K9452MByw6H1ko0L4U0hfHhvgQ
E4vHRhI8GMaMECSFk5mY35qR9aGF94gQfrKfI4VhBQ1Kt0lVyoQK+gpL4aUnTmFVEpGwyLWJ+bqb
8V5hkghk5EUYpGR1eFfrAyY6af+s4p8QG8yt5F5HwhCVHqXujAVIg/XNYDDOxF8GT0umc/IDkIxd
Es6IClsY1sc4Uyj1VOw+0yboBAuhIfM31AghF3xHnKu8ucZIuGTPI2mVVpX+I8ucXdiaqlfYZbJE
FJ0sxRwWS1ySdqEsWrsKc0uSK9HYMKNS+obcDFNZTCluPnnMwH3OfUzl3Kexwah8sh96V722fbZp
1A7JaFnhpSI9qvFZheZmzuder3/2xfjY5uounbHFaAEx6SqCFXevQc0LXgEbNVzotrlr2WihE9lY
dZQURgIPz5u1HFmL594o+gUMZZdJ8L7UyEeKYtPHToWsubwlZ9XUuIJwzrsFFOgotPzlKNITwbAn
rXmMtDr0Bp24MRzd8gIjXEPpz2aZP4UGHxAXe0UJZvJpsYsBSfxe2sMqDqbvQpuYwdWjp2C2wcyA
KwpG5VuRFWvie1Kvi+KHKhj3OrmiLGU6X7fEE0Jo2TaOTVyWwByWWfFRaupLjC3Q2p6UU9YOu9gi
8ZcuEaLCcarEMXG1Y2lRIGM/vuoDZp+qeFIG5MylYEboREvu8Bp8P0IY1d/pw3tGL8k294D88050
7od+P6EqcXvjwJT0TtqR3CoiuXNPhHXHmf5YCk6NNo/vidCETczoO1Aea+jYQLL9G6rcT03BwH0u
04+4lZBxC1jaGe4dF00Y0f1YpLBM1HuiEX6G7zRqJ11my1DIqXFHIwYMGOjNZ2xjQoVlJ8TMW95Z
wPqpdo5Ng5BiJA5hA3PbGXYuWEhHtc97DIfeZ5cOKYZ5dQO48GG2tKIKvFFRHnBdh4hr2tdhbD4b
VXu2YudjSKnkTcskg4aQRTTFjzIjvQtQ7LbmuM/avj3kjbIq3Rp/dsXVPATcLLAKZhnDhAupFefI
9E9abe5GJUOxIatTZ2JLRsfN2d5u4Qk9uHI4cXuyChDGJNgFOZ+XCcbPyxQCE+LXmGFKwvvB3t8Z
LS8Th3ngmqmnsEUxt1vYEFRXnQr+i1CPmwBgLCcvEpEPkwOeQ98gBXICxj+T2ZaRlNwKv1QaL7I/
JCrsyIIkCe3TbYJgueQjkGBGVZWd5X8TOgPs1j+/6SK45FSBRg+6olkh/mk0h6SddOZ72tMK6dj/
Qqb+qZED44r+TPYjzmjof2qa6STvj6EDlhb2ys8wb2wo1NuZMlHeKYLtj00x2mhsUUo2QgPxlR2f
UXTvuoOoNLyE+qYvwlPajgfqsGsPOEJE8qGa03WrctorLgUwIWihp6w1jSu0OneTq7ME0GhAAJsv
jkY1yFgPR7WhWAXBnapPdMIx//A2tNM+3a7GXm5qzjEltRNQrwbKN1qQPckAKdOMXBOnoWbNV0lN
tC8qUWjEQ0vsj1HAYyXJAJy9f8BkZiNvW6uILbHnrcv1FUyN/qh0HHLxPHiHD7fTPy9I3mZMuWlk
TUZSF/Wja8BC+gg7fZ99C4SxLKfsPtTg9+RViFZTXnA2Edyliyc9Hda1gYw5JUITF7jlrb5o5TEw
QbrA7PxoOS1VWBdcBtWfmbcelQpqv0AoAYronvCOPnQd36kxZBnm5FujDpnGM5JV2oifXcxwn/ij
TnlVAUyXrL0GDUd8pyVg7Xb63DaGlIz2tOmJbshk25q/7BRrLUk/66Z7JhyzWU4Z9H9VK198WJQq
9xTQXPGyqu/XAa4DqhydDFN4qcb6yUFZuUtgGS0cpXrW5VyTuOszOOGZuCVwgenbaNd3laB1sfEA
IS2FxiR9nbp4SSAzTvv+kOzRUkEz+mbZvB9Coht6xtLvybNcCnsVT+0E9aPmOEGpvCACBBlyUMBc
qotavqQ7fRY/ULYpXhpoZCV3zS63iV6omydGYVfE0jBkcIBpcguNkg8MrBmrP16EPD32SfMs29q8
d3+QJryPHcPYlmCDSIhArWnJgoT2mtrklTis8QaW3CZp71HB9jnoI8aB0fCuD2O+kdClmwJPmeEW
f0bwLytZBhndavsclJ94cgXebQKHqndjOsk9opKTqVsyafLBaKM7X0LggRyP3bagkFBbO2fL7uvz
VPC2QQiU7uL33ZPVp++6fBYd8UAe4cYnNc+bZdX1bGzKjurGUwIOoREf3rVNsRxJyvitZu9zDHZK
ob2G2N00SfpTC8W9a07OssYvx5ZkqEKQH4MZ1N0UYQif8oM4L30mtoHX9G585zr8iV/vWpWRLtkr
qxonDm/2I1g61bgn+RmoKK5Ojmrcd0pHllQpKHoYtNN1hNc5Tq5Uc4xDiHtkRoKbuXz1QMAE1nuk
aSjbcT4H5bwMStbDrTjqZAtCuvY65KhdRBJqwDr33TQ3o8Oxm9IXuP6465v1De9R8vhSkWIEp8g/
VREyiMGoH+3O2hNwTZmZimdnjJCF8OLF5kFHpl4FE+mVnL43iCwWd+ZofZOT1B61mqdydRhj4uuC
lWduJEtbEYc50qCLGQ+WnNRG2XiQ13wDyuyAva0r9B6UhTizWEseEd8ZVbmOx3zC3XEZaACULgE2
Hn6LJqaDI/eUewIxIFmBYbx0g7K+3SV7qOZlYpAFFehgSIpzkkivErNfAlNuG01/BIyRb11eRZeW
SRuZFBur46jyexv9u+e3w/52Oqs6nUzT8XQx2FoWARxo2du4I6cJ0Wm/Gb3+3eRR4D9vGw5oCcEy
X6dEnd6pJaa4ycb0uVaMxOgDgXHNlrsV94idTZ2W0DKPkKp/y7u4ffqvMyoICLqq6fxsVfzivIo8
AQ/VmHAEuQ3gYrVWivwuMWSD37bnWZfFGvdKH+3D7THchrCWWm5hrlB9alhARXDCQHOExpvkBki5
U8QmsPpTAsWyQNuxBXutQsN8A62JOgClc8tLRNKGbFSJ0UbrAwTCofSEwTBM5fFNgWcf+1gKd+Wn
2YPjdrJkkcDrtB/n/DpEJVR3liFhOj1RDRUayvkN5tvxBhDghv7qh2KTl+H1hhXbmv6DqvfdDghw
qjrCa/NuB4ZOcEfGSyIJL9AHzmXTegVsyNqENVCZI/x1+0cXqljZjAyqiZJbdNHMOCopjyQHl54T
q2udqRdKr7tQcDJ0RDYArHz61mYCBkAhKl8L4O1FpWu70qUSw2Dl39A2VHBYLKnHG5B4SRpDBFc/
OueHkFti2KtYCikn1P2uZwagLSPuoDKnUl9EVUWNDtTsKBbzqeR7okG0+OeRqf5XfgJUKQb8ug0x
QIVc8XVhYkvDmJIr2fgNC7PSgZILQz0LAyPBkkJO4n/50hADl8lmHKvPUhutWykFEtpExvY43KKw
llwOnEw3SQX6EfudtvA5Y4C8JYzxz9esSb7SL8uZHFhhY0yMsxe8rK/XbDhOZSF16DZcnLkYBfLX
pFJWelkD0CsQB0XFpEKJ8awSUbj24/yaV+3mN1fxN6+0qxqugwc9NlXMfr9eRaobWhclLhRdbNWY
6lfsG1P35Lej2M8EyQ4qImRj7l9SB6MC6AawVWBS+DiS9W9jp1/VknCXvsjeqh7oWyNeramE+vKb
y/wry8l0NV06L9uQUJhhfb1MI29VUG3afMc4DTSbq05GshI182xyKW404+penMamBiuTw+J4xsfL
8tO7fML+aRr1YdOnd/98UX8zqIcGxWUxzb2x+75eU0aRa7S50m6aGtXJxaiQ7iUM+ZAhZafKLA9K
9vz/8BOpH4TlwD/4C4sPLb9uQSJsNzMpU55Zajb6DYBpU79WHTFF2AmsJlxdf/d6/ZU9CBPBclmS
Li7bhi3ZA3+iXlR5HRijk7Wb5NkfM9RQEeeg2jonxHRIkqLLbdDcIqaPZx+QkN6xmAHSB+dE8DR2
URKmkH1MVjhSAj1gk6lu+pHxnl3fN7jILkSOB7yjaCs/O5q/eVDa31BHJDGToFEWOvSNX86tocgU
jIDLbkNw0kdCivpGG4ddzaBgcwMYlJJNo3Tw64zsux633f0/Pzf9r8wRy+LINCEJOa6ken69gZ1O
ceEjddw4kX1oZfcIwHU/JEu0xUc5zVHzfolBEvsvaMTCVJnRVM4jugR8ag6ZYx1kP0dKNJu6nvyY
Mn1Lps09g3sZio3tLve3DH/HNLqlj3zdoiwL0h5qZBa6JvRfKZfOWE6BHTSbDP9nSXhhY2eUpshO
rQ+nBWZUf1yshLDMVt8PMZiEUk9rXxE0phxts16vHBVH9BtzQgmRjEofC4Dd6wAdITLWzdB/ZBm9
VVrTeNcmdA/wZ5yKryHOs1BTi/NtEUmse27tnRzT6G58NRCDFcYLAszvUNXXZWkC5g0982RGV9DG
6bbpwlLJAO1NhkvKvIfmHXJOUf9XsXiOQvNFJLLQg7E1ONlWn8abAUbDYB6L5AdJoszRa0J2wcob
/BT3sZ0U+AhlPmkJZfA/L5MbhfLr/Zb8YMuELSwd639l6bpaP7YAlOUm8MEqkAEQBERvKEeSQxTj
VGvMF1sbNyWm1gjbOto9OAWEA2JkyD+Qd6h3/VWc4EWNWS6ABX7v0jxBNluoIiXy41clEWcYPSFr
4STUQrYN2cjrhMd7IZTHWprvpPbdJFCiWEXtYrml7uQYrTf8N6Vxn9OUB/XPX1376xuCVE7VGZ1a
UIss9ZcTvOtbzqe6h2Eo5Cy3pj5R38xKQZ3BIpDrC9x35lvVKwl/hJIekATUQ26J93OdXf/5ev56
3thEDbDkdfjcKhbjX1/YUJBJGQh05pnN3Ri4lTrLTmt/WwbcPumXZ25D4XVtOLxkRv66t0K78qv/
Sd2Z7biNpNv6Vc4LsEEGp+CtBkpKKefBad8Q6bTNMTgGx6ffH3OfDXSlGzb2uTtAXxTaVU6lREX8
w1rfEkVeH5b6XrKBaCoUUtV6YAbrIGQa+Yq1eP+Z34emyewsc+WvZtBvPlyYbbq+DzitELqO1A8t
r7MPZvC17rbq2R6NNaMiZsxZroF8AEOaZQ1SXaFlNGrzkagVgl71RSXT0zrxq9YZ2bpQQ9Vx+did
maV/WmWuZA2WjBFYLlv2Lxll0//DA4CUEYmp65uuS3n8z3e8BEMikI7XB9+nZw6q+DslHwsQNH3r
Aam6dem/Dtoalh9Tlz2ubd6cc3X0TfJrVvIv+SS/3+6+b7mILG1hO7/ftYXoO8zQVn1oC5Zt+JYB
FjZP4H2ORomVt2D+CODtLz/U+f2m8n2s2QCnTNsyffm5zqksLU1P1Id5lD7+XyRTNbjyj08YftR3
1+pvbJ/FoTlDTwmCdXzkPJckpRV++xj1/jsmP9bs/fjUoSLhtJvICB348malxxZteWlw6cD8Per2
BRRuSVI7M093Wd6X4fIxMKpjZFJUEt/k4r6LVU0kau8gBvUl6KavjOLZWoCodpPhL7/8f1AZ88u7
q6bX97glP0vZW3dCFg0i5ECUKPUFwzPzp6Z23ZiMJRB2a403FQcWQRTUoIxPWGqbu4E0yj9/+T+E
nJ+/k2hNeR5pKVz387ef1Cw5Vqvd+WMd+tELOhULEFOK3RDo6Mjzz3cmDrOuus6UGkIYgPuuSB+U
yXUDBpbPhWMLHspzHwBs1prXuY62A5v5xLrh/NDC2OU3y7oZe82ItmD1ybakCfQEFafZLuujHfX0
8RoT+W4k8hOlM7z6J8wY3ydkXUn8c9AIXZrZ2H/I4VME4CD8QDS6+tUfvJNR+08fE/pyFWIZ0IiL
7lZrQQLgeuHqkcl9qu+l+wj9rTw6ZvJeDMMXFeP0mE31w8z9Ah8hzSPGbNzBlbhTGZMoP3vJTYf1
Zcf1oix2/Bbepo0DDtziZonzxt4sVvwLire7ZefqRGNwGJIEult/NHV1KB1SYT9OtlU+FMzxc7JY
CL/yX4R7o8rq7u3xySAJbJvjacwm7hsbxgIGN/6JP74jSPBuWf4aG+T8Xuny7NkObhmUviZmh3+e
QrUkZb6l1T3Y8tRN9sUlK/xs+8O0cxkWtjaDFuW0r8KF/Uut87GSz1JHEO3RCTjBGmAWr4pJLyoi
qH/7uH0YBJ9fjy5tzzvhAcozenrmqIenPBSXVb8KKTm/KnV9N9mSdYQLAz9VpbWfzfaZBKMaCEPy
3Qnoq7MxZSPfL485caUfutIy4C9eQLNttQjbBBRCz7Av9CvWcpHVP//5q/Ef7mnJdUgThgXEFObn
fKU2dmxAd4yjSp+xVz+NtNWdXEmLEQ6LgFm5I85xG6htt/jW/YQq0bGc0JGRv7P4aoCeOf75Ja3+
qU+NtBSO79r4UjDDWJ8NOQHr+IBpbXUwi1HuqP/Bza7DCiyxzojAxMXhR+DblZE0JIaiaMBn2mxg
+LO6dtAJBDVceLf5Yi0Xv2ncTWvyKXMrePgHxdWHDGaC+7jtUTqaiX3TxTnjpDJA34X1BMrmt3ip
ggPlC/plpsRmBsWxqbxj6bevQB+3aWVu1+4njYdXXTElRlTjdWh5PHnsR5zZXjFdf+zmCPoUULmz
0+INrForYvfGwnyYXeSraK2ZRrXeOmxk2azYzbUTwh0M7IALepa+RcWXHC7eJh+TU1eh22pgJWSp
j1Hai67KnAj5wJ15KIc0RM32ZNsoBU0WW4Bbc/THlWDuWi2oUtb1sDdRHwZAsEqJFUXVzsUcoAqM
y1/aM/s/fYB0tNIKAofaz1trw39rL4eGPUI2JtWhzlFiDDzmq+aEOdaKW2aemsm4gGAE0MSMkhHf
8savWa5zSK3hrfzu2a9WQD3qfRSi/d2Hkmlhdb2F48q7Bc3uY2G3CApJJCBbc108VI1CulvoL8Vz
PFNHlp5TA6nL/1LT/15GSAGT0uGYNRn3fB5c9JreUpVxdTAkiQYRFd16OGNgZhTD+b6W5gXyoj9/
JX7rN32+ELRsDEscKmrT/1RMJVZHpnjOoNaMalaPS7oDu8Z2Y3F+pGpBB0JRqaT8rrKUuSW1NgMc
hNlYnhvb9vla03Gsc9wm8r+JHCoA15b0u9ePPwjq6R5l7KGerHuW73+NbvtcA328eFK8bM6X1d+z
ntH/9jh4s8wyA+3ggcjxR6DPV3lzcceOJ5JiFn7B2e6rO7t3bslwPP35jft8/POj1+MNf5Ft0av/
VoHktduhaiOVfPUBrbX/bFD7OyxJtkx6/tr1fJxN/15p+NwUHKd4UrHVESr26dHHCA6bsk2TdeIY
7QvXofFcE4vnakAx6bT+bnKQNygkCjWjOdMczQuDdhw6E+7rMmYTSrprGLcIiatT6o4RdnpBjTTD
Qc+hnW6IuAN70DcWPmKf3WJH8HXHEBqN2ztxx8Ou8WC3pNjiN8Lq7hPCnHASIubxkCJVfsZyNCMP
xliGJ+0LeOHWt47olLN1LO2MDb8mFQNdyncSOMqwcLFF4lbcEG/vrSKce8iU/XqBf63q8Q4N42u/
jMlR2a8z+45wsHitpgORyI+dGsTBwvOo9BctumHnI/Dc0hMCUyRix4ldxF/IaPbdPDxDSA8JrGn2
s4t4ZOreY//7bDZfTcbNe/K56JVH1LZ9fjsHkOZrHHLStw++IBKNcGzGwFW2NT2kygxGr4BfZ+zs
umuRzS4LqeKerJc8LJN75YkZdUt0IdtLokvpv0/B8iVR2SsTd8RhHJ2B+WqyD2GAVCxUU+6F8E1W
EwFZIMkXx7JOijIetRPBv7XTFnsOfL11BFMykDF9otMQB3B91nDA+9QjgnQwT2kdcZQb5QEZU02Z
Fbwu6744lQq+HExyBtfzDnyIbpI7PdAmAbtbCdfWsXP89rAIQsNYvyNGIq9uQwVRIkpOcByWOSra
yD5kUS020p3IRhw7dQ6mR6OOyHk3Hmvt3MZJKnZeEsZuClOFaQfaHRHTaGlrZzQmYBbXANjuVPyD
7SDr4O37yxfx853gC0kfJLBMcyGYTB7/eQgEMU5DowhkaC063i6VCKj7aU4pTe95tuhSOxPytzfj
UDIZ/BPTDrkt9LytDfQkHIriB66ce3tNi/DYBfNbpBhdcmdHZuPPB8k1cxYNoAUfNn8/AAQmC20x
cDqA/iWLKSMn2S2/S2Q8hEUi+iZRjmdFMShRCdIZmaFWI/tv1iTcly1809wgb8k0zkHczXuTFy0t
YqcG3qCNE7TNvon4q4J6hJ4LiFgn4inT3rOVDq+lA0qhoRvcmYcxtQnqoUIP3PEhoiuG1cw97MXq
+s/v8OeBC+ZJDjhOV4yEXBLmp5Mn0rXl2k0Ox6BdDi3DPJr7v/X0v32I68/wfcksxUSp9jkrEd4t
Il8vBgjVjRfFr7qpgCuT3UNjWrg+OU3eT1eAGQmMb/ZM0MdsIO778+/5W1fJL8pF6FDRM1jgXP90
ncSG9DIvIes3gH+IMbVCyBcH5OuUCzFCEzwSlMZkHL5JGwqHwD52wA2yq1qTilbnf/Nri9+uN1Ij
aW4FfTyLKkbS/3yy50YVQ6YqsC1ebYS1eubHRptWG2GwID6iocsyfnTsyoLOyGMIPENeUfqST/Kh
syrqxlIx4QzAFAp/2ascsonXyT2LyCn885vn/ccXy7JVMALBW/5Re//bXZwbC2Tv1vBCsnMQ2Rjq
yzA33ZEom52gIQFPnmeoCU3KLNzWZ6uyzE1P+F/RgP8YYencYsfgq3tP3Lh7M0cuEdNFYhzs0UPv
2EePzQyweQD+uoW3+mgTSmPkxBVlBdLg1kJrB6ug0e3JGj4iJmmBxzCzUMqP/nLE5mRvlBF/7S1O
clQ17VaT89WT/oVPr7nvLTLZ5+6k6FVVkhRHXNhgvyEibRGMbaxmqo88oleVOy8AVsvbvGaw1bPw
v1KF5+ym0kpJawK1R1b4bbtCqPuKLvbPb7L87atIv+l4nmfbQFFsqsRPT0SqPQcyChnRiciOpTZu
59FwN72LX8msYzzqomeYUL8V0It2H+8PIXq7hlrlOiktiYqMgEk/aH91Cf/21CzRigB9iRJW3sX6
Zi2ps1ApTM8A6R7ygpCVzGRJnsgd6EZjV08d57/65dQ0RtMioBrab+1EkIABfJ1btz6KQcRbgRnA
1udcKLBsszS37UwN66PKWJbVnVcMF9es3qXq3MNyzZyWdbtO9zLHEWO46wC7jr/i7hrAi+llo2Ah
sbbQD30Fgk0sW1ULcuE97x4ZFH49ae6dqn2a+6I72uCYNh3i5605vGuENzu5PnqTGzw1I6UTVM+v
IFte3BTrfkp2ZFxn9W5xwNVBWdz4FOGX1jFm3BzVl1xB0UwdjP8yNf5yc7m/fWX4NNnqCg4+FpX2
5+FRHRC5vqQ6CMH93TBFucp6o2VkMlzSeHwk5gHVbmkDF6LHyhue/hSMwVZo3h6dx+ZW8exvcln4
mGnJ0pm4Vkq1qoACJi+ou5GKu92PYYYeDBeRjNhqX/nboLKWk0/ftwzTq7kEyxmmnnWcRH3LCWzs
UpsngHhU98YmynCKx5BH8tc8qjdmXCbLPFyFJWFSm967jXD2hxooKIC2Z0TJt0YVRVjdC/KMUhtF
8Mzv8OfvwG8rOn+duVi+w5aR4/G3on+e0gT9Du/aUOBqRSpbmD6b73nS+xQ3GgN0AOrmKzAswnWN
6G8KAuu3OTwvgGJFuuu6SwT+Z3M3EhElzF5zLMf9Q0BIqZ0mtzYJlMdcKxPkkio2AuY4Gv/S2ta+
H1HfRu9JLtojiUVvzVJ1SLQmWn25PnQ+9kNDHZupBK/Sqq+tTzM/DQ0NoBwjzH7DF3Y1YGFJiFvc
LrTSHhHAFXzw26HOa6Z668GY6dc8S+6mWb2xkVh2DcoyRGrNpc24rOKWpL11F0YHCJR4dEONX3wr
hjeXRAgpwNshuuYZEshIssl7mWpCB7uaPN2uoKzVp97mPqauwjiPYF0UE763zvT20FHh+tXcldls
w2Kf7nKSNe7kqpvRRrQD7IFEF+8MuyBszMX42soY0IDn3uSOBW1gALRQqHpfpXAajHS4Fk5xS/Zx
F/rCu9eyBLgYBKd6Jn3La/E0OB4WBhDZb4VOyI1tzduEOBoowgqOlZOFdmF4aErFuVt/c3RC/AIY
2Rl1A3zmwNmQ9PsuOO34vq83t3AxWwmfYCsCR1K222Gr/IyJ0HSwRhv1IOWuMpzkZKGwWEZX7V2j
nHd4POJdZpjIMnp4/DHQ/8CRc9iW5rdmhZR6vdluM9OdYTU6FPIG4Ziz4v8behDcU0TlVkSHOIh+
dgOFaANse4Pb5XoKfMR9GEQuXsusrIkijA1Oh3HZiO0DEZxA8kYQjIUUf9srfp5B8GjzlWK0vLIL
1rLjn/dL53lFrvCeA/5FYZ/5ThzG9zzJjPFIsK7gJQJZy/7yjZa/9dKOxaaCAsd2QdCyfv/nT83I
J/fYbLnhIBJ1nEf9koPvakSQnCOIdGYNrb3wkXSAk21DcqRAdzncNtiBC9Dr+2z1nhhyulbTAs6B
eFyMRDgIIFDezwthFjH4jk3VVi5OH2vFAxwIAgJzmEQsRuuRgB1SfXajBEWU8nnslr4KK6tow7ic
4I/XWKMT1DlYCst369icZgqsMDNpib0I6dXHsQkm8g6NXU/Ymbvme8EQSTL/OrBwnn6c2AdpZoz9
VPs2zYm1tYTzOA72a22LX606zYGP7jb9wciUyCoAGu7Uy0OEBYgxpU/gQGHvSUeD3c+kfF828g67
Jw82wx0oavmpjTE4BIWDA6DAPF4Txwxg+84MyI5Jhp5elsH/YbSq45CXakeoX7slwAjKoKnuGpex
WWqQo/aXs1rwyf1jaEHXyoLKkahQOKo/D1zZmavWWCo3dAiICEDAI0ooaJeB0W0IonwinODn0nin
ZV5UCCAG4XBnXTnQtP/8QsQHluKfr8Q2XZ5pi8EhisTgU20v8Zg1Io5J+UQdvk/nAHFdUNb7Mc/l
JlrIPiarHcn+qjPNpLepe8kX0Un3PdKZobXOWVCRON7xdKwX0M6i4iTNjQ3HSFbkdUe6zHZiOMkw
mU8+09EXc+D0MSsHmGdUP0q3LXZ1o/jga+e6U/0baQXwFweSlroWbjcoeWav7mlxoxbUEP9ZO4ZE
uKjQLau3eX1kGocrXXjdJRUcrAS8hkQgn7L1FM08zZJLYBuN1AMkyZ5utQkTLje+GAhspdkxKZbX
sq/t/dSeTBoImbwLJjMUXurRmauXvqRwFri19gbu+u1o969g/4dzfs+qBlpXPymKh/apW7WvlcF6
IjCe/FbTYQBjr3Nq6qVPxCaBq0MZxUZSjR5LGLt6NBSYP58YduUP52limei3xqM7MljNlYevw7FY
mQFsqOEELXgkh5It8/BDBbqG6QGSvszzCtoz+AgUytjnFCUdX0wm2Jg4tp3E4ZluCEeaxKmwYoji
KbZiZuBbf4Jwn66+biVohjqJK3hxyl0+cC80wot2zMuokIw2IxYPOSraKEeAF0nrnT8nMclVd3Yx
z2FsNPdpmhuhabeQgU0fGQpVV6+IyvXNOLTwMuzqViLDZBvlw/PCbwDItswQnRcV8Xz5Wc1qDBMF
qNVp7deBnKycu7uzMuT1fMWpq2xuma47zi3/1RDZPxbWv1ja2COkoLs28vuwh+ssNo3nIvHW07JD
HQKcdGX2xPVw5aUErbXxPf3LLcf5JjW95Ohi3Qq8qIUE2d23jQ/DMlYewcYaWPP8XWsUoj1G986z
l50xGoR6m+ZFrBOL2F8I8rHm/YK2aztMNjoH64oPG2n++s5/HDcN6SqbttUN4UwL0u2q74j17X45
QcxHlShI2SVpYgLi9T4dHQb2JWExlQ3ZvyAjaJqLuziO271Ig18wgl5Mr77WMbcNWXXLTvh6SyGU
hWYj5jCb8S82hbGjIOcIx6bTe0OxC7weR1zurzgx8/ZjGFYH9DO82dTN9EBzPHp7stzt/cfR8r8C
JGK24H9/pCP+/4Q+tBDW/Nv5+p+4h0n79n/u2rcfP7vk31GH//1f/jfnUDr/QhzkM9FZ63SLHen/
cA59jz9hwuJZ9LCs4ta5/f9wDoN/0RJh0YdUtxLEPG6U/8s5tMS/KBKCFejH4gfS4f8Gc2h9uplo
ouElegGLJIlGEp3kP2sOD1jzYPWZDhlhj90jujD55JNJ3hCkqts7MUnGJ5OVmDvVlxX2eOBYjI+i
0CEaaV/o2P1LNwiX61N3z3AfVFkQoGywEXZxZf7zNZHm6KUGU2gyIrvuJZdAXyIviE4c2vUJv7Z9
r1ucHkM+kLc+le7BVUodjFGyXi5LTlfUq/Y2bTz1ApTEZNU+pwejppiIuf3PubWMpDNk7aUJ8Bkb
qnufdD/vAwUkfdMYwIGNxlj0doqLaK87P31PzH58Ff3izscMLwZGw5w9WbAquxHvkXY59pN1aiNv
eoOaWoWs3qdxO6QlPDfXLqJ2tXWBUQkSScTlKqL4YeWt+1REePzIlYmZnAd2SOZNd5cWq4e/E3n0
a24GZ2eWa73my+7EF7wFOp6lt43CJO0xXA+Rhei72LOZw/Wlv5+xmm97nEXXo1XH6pDqrCTG3hTP
GFKIF2GTf8/+UiMmsHz3paMOhixBisQ4FN8AhZu7ycak4sfEHJPAXW69MQCRz9INLIQT7+uxqfd+
34Buy2ej/hq7nn5yG7PeBeAtd9q3gnPg0MgV5ei+mnKRXxIxpyGBz8S/qdZ5TqSdPmVxbnwZx2YI
l8Bpj0Yhg02EvGHXVDRfS2aOX8ehBQ2/mE5oR7Xex51UPyPP6Mno9XCT0PVtDX9gselmeeirPrmO
Kyu+wSND0jxzrS8yAsecZJqwL53BQEbid0BnW1+Zdpw+xj33Et0gA7m+K3ejatPjvBDIyjWW3dV5
rl/TLNaHstMVwS2x3toTzrms7ufTghhpp5o4uVNE20HZXh+AQhYhNQ/kbLtTIdZaC0GKl+w8llPX
cauDwzjV8ZdFGCxVDWuYrw1PVZuc5CdIPYUV5v003S1jM146lH37OdbGlan5lWB39/dOwf4wEAKe
TbVqQxODJdGiOrSKvv8wuaYGNRdke1uk7t6Y62Yb50hoRNl4jLdSiI7seL70wYI7vPMb48qCLv60
tGhnpAQ+3GeI0kl+946eiiEBaKfDcz45p7pF5ahMh0TRyu62U4I7IaNYx6ct6ulKovna11NeXPk5
DAKGsnKvM41Lh4VqHtHRLva30oIRXDGp5uwg3JY2n1hnbBKUAcesL+w1Uyii1ETNiDcbUUAwN+3Z
sdvhZprkchgylK8i1+OxduP2PNlldLuQMX5sHSu/zFWb4EWZiLIqcPpYBJpcgJqbt4tvN69EeATH
GWka7WlU7JDl1Nfl6ACoKbPkbOY1v5kiJ2HfDEV8FrVMr7xMu0c99v07VpHmgQNSngadGXcgo9XB
8gGWBjCi4YmlPWNGTSGC3yRzW6xcft8DoQSWvRCdYRA/ig7ORE4wwNG8c6weNVbaVGl5yAzLbsDN
dMw3EknYZerYbL9UippAuKuwoE7WBb7nNpN8CUbN35VE0lGAmxyfuOqoxkLDcLF/cpAavaiAD3xl
EpEMtgSlAVcsqRW0GLobJhBQhwgKJFoAB5dh7+eoIOaXQLLiTRYdyFA/lceqbe0bx9HGtZgqtMFE
2hC410wxu7AJOc5eWUF/bNzFyg/KcPWbbfjq4M9O+hV6O9NOL4mr16pM+oNlNSDWh6W8RGMqt7NS
5SkR/I1r/gAU/rZKU4dYDOh0OxiBznTysnkILjUkr/ynh6yuf+ChcR6nOEC7IaA681DWeG86nsq3
KBLli+QBP+Ovwrc8pcb1mPXzhM2ZnPuZ7HWmvYxtruNheM1VYJy1DymI07zBjpEORtDvik4m7AHW
58+x6M0Y4pVtyCwxCHXRixfyTLKvS0SMXNgXgCMfdddVJ4649LGF5P4ex8lckpyVoHoaVND8ilVH
Yoo76P6rkdbTz1RlpDuOrJyXorRPLAWcmzydxA9bDIxSkwhDW2yZ803KZ/ktX3ipZqTbmyGW4j0y
R+3cLSWGm444ljs6/ebBASrwOKumOTpgFcnxcDxZbjXRD0iXptY8RhVIStITAL84Sn5J+avwJfnt
htunW5479BQED7HlOjVw/nZmYnxrLQeyfD7ZqffAuZl+Hd2MwpoNo/uuDdGHXY9j+aS7oYmJ10wz
YuIHVBDN7KB5qBBlcBTMzKq8qYKOR3L7fTK6SOylNT07nek/VdpSV4HVuSGRRuOh1kka1nZMNIHr
zzdd0A1v3mAQZs3qG0u51vKIJarcz7PjnJmAMiAKpHEPQ6k6zF5WNUyuJhHCeGM6LQCDPTO/vzas
2MJOkjUlgISxFTeKipt8UbAeMCDg5rhbf0HWPpqWugNwM+MJGZJzOY7+q2/Hamsk9JbEntnbGCXW
u0Me8o9eky5ZWbLZL8TygPJH/3EGo76OfRnC0IuRbKmnc+w4ZUIXm9fTm6pHKA9tmg3Bi9VH3pOq
sB0DKxn3pIagBfXoPUWfoTORw9K/EV7OzWxl4iFou2mPi3UJk2FyzzINygtLuv5r7I/pLlCD9TZ0
DZwKBxa7mqiQkoEuuTZEzkHbPktTxUcaHHVoR+xY5K6gQzTmYr/4lbG1JGORNKtGoL3sSdApcU2b
7XeMMPeabyNr2GPO2Byg41kpMrDnjo0blA/7+xI7X9v5rNk8TvpE/4GSvH7SsXefxE9tfx6b7kfF
HWn1yB+roKelq7Z2791nyBYJoHguG9fY1DRcaFkv8+xuxSQu2UxoAwrron2qiuvJeNRRtq9WZjaS
0H7WR7+wTz4LeJ2xj5iGm97pTuZMOwy1rrOm1cmBb45+m9nrrpygfIjkJBnfwG/Z9jRzE2FtZWEc
qDdRawlyKmV0MZv0RCo4xhF/azrja1JOP2txbu3kYntvuY0abqm/WkVCbvqCNBWT5Nzd88wXmypX
B53rY2v6myJjOd3/qp2fPTdaN947/OCGK12UD21M9BcIn0zer9z+NHgu2kfy/fqPMLrgqUhBmkxf
zXHadfouYSpQdrcZwiArf8skYWHF/Yx1xHYfAgcRAmoKMzKH0C5z+cWZcwU+yb8jTCNBehf9GqZB
bhKXRObaaXZMLPkpvuhlwn4fPEnbQEph3KkOnj2RlrymPXkTk7L0u/CK8jThS7r2SJ8/dxEUMZOK
ZdelNKUId/kqsYB4HNMxvZbeeM0I8EK2W/XkzB5KALtzj9CGjobt9VdNG1lhxzw5lEaOOsRcZdKd
Iu+IeOBxhuhQLdW1ZQTxIbd5y0jgPFse9bBDYBucQQQJ16oHZbEri/Yt0RJwc4exhWIpoRu3hpuE
S+8EuYcWFx5cCS18MkV15bolJEFDDQcOleAa7g0h7dp3b5raKLdGHt3VY/ezHI07bvuY9DJUfzZx
7j/Q7KcOOUPV/HMgmcbfIvjzXxmQMS4Bg/GQ+wEz5wxCFPBDnxW8X0cNRQ5IE4h9Gq5KPkEhgnnR
YfDbuJSsAIALtzilkgSbLOXnIhevzRDOjE9YX1uHXtOWPGeQoX1sXBhx2U1toPQy3kiQhXxHAss1
VTjmnvlaF+xFV4vh4kGx8EKIP5pno+Q9zc04ZjmSEc1BXC7THu6mxN0sSd/Xu9GOrRAHpvWlS/Lx
XJIoclxkPR00CrL3zs3YztgkqBHglVMeV6I8Lb1ZbY1at+S00lvJdiZRK1pzl/NWOl9cVy016kkH
qa7d9kHoKJLTy46kajCj2Xzfwsni6W0HrtXAgacpKm+bICdC5aN4HuUgk8uEfROOhd8TlydJWrXc
qnrBpLJA0UC9QqNBMwiQQnW8Crd5WEYCxSGxCfsGhg+yRna7ezHNwZWLwuq+MorsLrNN1BhOrbZe
bNK1ggU6usDMsBxF9smUPRiiAOnM18ppyHoPUJamJGxuVRr51zOM4Je2RbHptNMUqqwk5jGLsJHS
C+lL68b52ctbeGIkC9H7QX2BAJCIE8DtmS+8W2ydojwXVfFcBKaJTcC0bkVsCj5mqrMKGx02ayRB
aUsTRAneXmeF/8FPGc9uRtwV1dnyPTX19NqbxXwYa2meZiA7PGu2QcjtKODPeHF9gbDbbygx66Ph
ZBfDGu+GvswfkLkYm9Qb83Mp0xYsJgO+yJJDRXs4+BfFXpPZNjKEIzVCsBNgwOFdFhmof54X1eMW
IwxTWwjTcJGkh4h769zP/qpkFSo/2EjYT4EhvxKB4GylMza7CVbQNUL9I7CZLX5WODUn0frVHuBD
tyOJDdBsK1yYNZGwvhp+0YESz9hAeYv7lCFiI5R1dPK9q4r0IkuCOxcNGTKNdHaM8i49yCnOnn0j
mDVg8Z4Ttbfa+ZjETfBqurVzsFE7ntyaGPI+njr8TxXlY1UITo/O+gJaLVL0FmX14o/CfLRT01oD
273QgiJxhUo8Cnkb52dr6N2HfGk4cm1JItKQtpjDuWuuE0X5bi71+E42RnmClBp/r2eRhCCTSHvp
TXUpDT9lApF2eODQQtVj0B25af1Tm+Q0tAIRM9NS+TAviM8spBfbWGs84MwKL5MZjBeGAzMCb690
drCrpid/SrOvJmg0utJs2luA0/camtyVivMeErN8teLumtnze9SXEZwDRIw9Xv3daBVYCorBOpI7
Bn1IjwuT+4W4t6lXx0B7LVpF07xC/1gefaX7C2hi6zrtS/vstYmxx2ZWHKcujl/Iu2mPLZOSK2nA
mZ69MboAfvWeA9cQN3MWcVlEU3Kqe09/t0UGMRC1/7JNx9Lb5ePYXdyu8u8LCFenonJhYxuddwys
ie6uisr4CkshbUwWT9PNYqtmX1up+5y7WXLJBpKA6GyoSbyexBwmB6o6EAmBkKwbbKNnP6ksKkRd
fVl6Wgpp5+sIeaXwMAY4ezZMOrSI/bazGyx5RVadk0EWP8faHW9wSGXfwNeKQ16tbh875xUxns2B
u5eT8wqssz5Angzu8WdIEmvN9CRd2vUgSjAxCKN8R3HDBphXHV0ybD2oPXvWBNLw2jApev86zwbx
5A8jydwiTvajEms6tZXshTnEN0QH9Y8uNe7J7LBKmhnhNTksGACrbKmxSljmD8PQ9qWz2irkDDe2
vpUQe9iMw74y1HjjjtDUN3bD7Q26XeySRnOee/pn0EQB+Ziy2k+Fin+6wUKkbjqnd9Pg1Y8NTwK3
bN3d2Wng3hax37CLH1YJ/YqFtBt7hMJ8kUGKUxlg7CVSpXuyq3UcYgbTi6PH+sZ16vRqam3/ccwq
etKJMB8i5LkwUp8pNuDUbdQnhMItHsTVGSgqLS0YcbrkLmyKtnsyiHXamLGOb3PShK5F2g0nD1PH
NTJwphmy7p7YB5GGlK0bnVoDljS4vPfdaLzafZ68FanV9PvY9m2kcXP9SGjv9JphBXxTviiafWAr
dTsU+fJEXNt8BHO/3DXLEH9rPZVdD3l2iqw6eMf4PmB8H6JTLeL6aPuxIu1S1taVGw/TDBh6JosI
S2l8FVRl+wZMhhvLY7x3tLXd3DQgYZ5Rr7ubsmnq08qXCOGrZbs0weBdjHglLLtOQmPB4rFB+UlL
O5vjI0tSm18dZp6ll2ZPWHlxDuxaPvseTDBrBukLfmHeRSadR9/Z85XWRn4gS7c91sVYw+iAo51V
pXqsDNu9yCjwwiCyvW9JZi+3HYJChJApsKqJVArcaGSIgkYv6Vf2+RAlREuAsBVXy2yYP+jQm/+i
7sx27Fay7for/gDzmEEy2BiGH3bfZN8olflCpJQSezKCXZD8eg+qytd16xo2LmAD9kvhAKVzlA13
cMVcc475ELtgUYtkTcdkYBvuGZ+TY8N93Nk0QY+DRRq337uJAkw2oVvSs0599VHjlX4TiIt3pq39
fZMWAybZiZbgtWOcDFOWp4fO6tvxltvdmNxkpi3fSt1VDOQaraizhHihwEzM4NwK0LVlQ8ny1NXJ
NYiVOGGfiq6TWjBijQKs8GYoXF4Z6UIVVGUcSyL7uSQyMWnbbwG9tLetZZsjdkZrx/cliFBZw7AN
1kd4Cw3Gw0ls582D3WeYTFLX4nXWSud5qJyENjfHeeEYqO/zSbRgCTLzZbdaHx0Kp/ShsVkAbjRx
4nNmBfazqfCYYLxePzQN74NPEWJ/yeOWdJ8bSPxWhT0xQg/F0P9QRdIVpz6p/TeL+OCHctrwLD13
eo3n2Tz7yivDrS3Y2yeLCk+chKg6prBW514r3+Yi8u5ouKRRaInzO96L/ZtdpC6oxYJ5BY9v9qQn
TYmv3bfyE9esKnCTxJKuUzcBuWuis5tP1Y2QUByLPmMdW0+IH+MQRi+CowKz0Cj9j2bOQQqKsVSH
IU/B8lspPdlxQfEbOLyXiFTQqV0m765ufI96SHxlmyoucwjPKt7AFDMwCYYYO6DoNAkeK7kUlLdg
1DbOc5fb9gJ/XLjhkfV/U+ykqJYn7mnqO1Uv+SWjHhfZPprN17Io9RgtOtwm7YC1P7XTFyr7MuYD
CLDBlhCXffLrtj/kaWDjR2vDLKGvOvSmbVdTpx2oCJVoTAoglV6AO8dCMDuKqFWvQ1MxI7DDPvhq
MruYjP6udsP2jJ7RnkxFMRo534b050onVG6d3/ZpFz+0y7JcyAfbHxQEwMCsp/gcDJV9HQuDY8+l
WrfDnXRVnUp55uLiRFlNez8D29gSCasvHNvzSRriQ0saEwjkkvdNOrnPFyumHSNcs+ubqT3oVHn7
OTA8A6xc/NsscvVXXefqF2/L5YnCzvrGwxOBn5IfOZOB0Y/0IcRPTUcBSeMlJt2MekSe6xMiyty/
iwuSRwROZrR4SfZsVHjlJRV5bKid/tXpZPE4YTh5GtnBJNtZ0jiZc+PRG9odBYeHB7pKFI31xQuW
vJfVd9BDx3Gc271xUwZIu8vhUaQy0DQyDp364VUm/aT5prkBllY8pEE/nowzyJ921VFlhC0FrFme
eunbwiv2TbIvYQAlyHRX9646+2ncPmOOaYqNnOvpW2m0TRCrqzDLTmFvfy2+mdUl6cvO3fFbHa1N
S/vG/WADCdhGygVlW6TS3ixTbFdbB8o/W3hVdN12MHH/NkzOQjgjI+u247Fyrw3GhltleSENTO4i
7wM/duhK7nCnwVTn49oNdngdqcrEboxvpt3ho1cvYKfrR5yp8jtSZg+gTAlqn2tvxJmlAadgdFeL
dWjILr0gpmGjbD3nwE5q5VFTvnjHIOU/WWoeMFYDng74/6iAlUEiH+pc26fBdrhgBmnmH618jnCL
JH50HlCHtror6h/g+qZnE+j0wAzrI6bEOkZGWSz1M7InWHKBP6U7s0Rk1MIBndxlj8iNAHhldqwN
2X/iOdYXDCJKfHwddtfUzPyQ5dCyb9E0kLAWsSXoRiOtSW9IQWNipKo2O3s2f9mGlKC+tI5DdCQH
E13vZFXgY2Y1JpOzq5blOA92fW+GIPtmapMdxsHVj3ajsNH14p3Mr0Wra1t9q7PQQ3AKbcy4UcYT
vQzero00lmFuxj4No0gU14pp3qPSo0i/O2E5NUc26AlDr2NnVxmtfKKKBcilbxR8bZZk3uugSjoH
Sk++rr9jmLZph2Yd9WR28iBHycFjX753RIhwYKf5TUldIYg/Hgc6M/2rVHycR/7c2n893hatqD/n
pks/u74PToVS7ZU3VMbOprOfOOfGI2habrEEm+cnvlU+Pn1t4mdkPP+uSRycUGyAxAPfqcdX6M3q
FryE3KKxWma/tCla4Ag36LdfFKI8JpzgSFV1Nl1i6BVyYzlj9SotZMho4Bahp94/00sP/JnineY6
jF5/zTplPWibYPpOJ3V8cRI/++bXdvxofITToHGHr7Ly8alaZXwqudzBsdWAjEgMw8jBEzAO4AdR
srGoJBkSUhG6P4JlHO4Kk+hyY0QKNpKIkUCAdeiW23kegzmuoWzaW8Yh4NuKEbo/itwGHHTwndLU
HAFPdnhy7JBolc27fEE5TrOnXoccG9QAz4RA6H4nqWlV2YssJHjn1YN+WnzkzG0aYwWDPpjmv50m
ATUr2I4O1brSlbybHqvSGIEteSYri1seJ0efuuTBKBwtlm3tutO5SeuIbCg27c8hqcpb/OLvGon6
FZMUiSr+cccsk30pb+wu8bT2fSwyW45ENNJHpZhw8kR2z5NnaDM3Ij819uL9nprC+ZUPfvvKWeve
VImZvodtOfOrTuzouSeKjGGexfKKU6cnhCkTg2WyDqD48PzfYzaPL3qxypcF6v+yXdywP4guabyD
nOZ7bvjM0l55YcWe/+AukoIYbKhTzZOOD3TdFY9jOK8lPck4HzXW6ZdaqOI2GPvslvOQCS+Icji9
xB2Po1uiRlo0FhyRZEApWzzSd7ljuNLYbcWOQILWjcvaKrGSRAhDrF99nuF0uc38VlxaXzgvrVWR
y+qjigr3vsCmLbIe0aqeOYeTCp20jducf9Wdio2P/ohpRlUPlDwDdpsz86HH0N2OpQsduQtN+OjY
RaXpq0imRzsT1ZPEdPjsWN70gBnB/7GYuX0fm75makqTUwbM6QszYL+PQD++t0uKXECt1wj2pV1u
2zEAtCtph0E96ZDWYw+FhuP6W1dN5bTT4ZS/aqeiSRdtHfTLUBbfSq+pPlDR8CGHnNhB26zwwn7Y
F46FMK1S33vgyso2c3CrkLRdpQjptdFAXboLtDFvK3+TlF13kbGV3MV1y3KR0MJbTYX0qSn68qIW
rzlBZ2HeEJ261SHOuSKJ9Quw9+Cm/9MBVbbavtRBVjL9gkwehszMnFC+e6sqNfIZ7OtrrSuS7r7x
yz3Qp/Ijxb+E2lqtMWqvekV5L6BKs0ABR1qvnUDZfJMJRyOC+NEurKPlFFhZjUQYjSQ127ou9rWF
P0H7pjwkkHdPfM/1xTTDuu8lQm+KvmYaGWbHJsfvsuaVbDQ4X2BVjypZXgCyW0+qFckR/VaeCMMC
B/QgYiLKKblV6zUGQQdP5dgn0x1SjzlF4Muf8MSU+yCMxTNXDXOv56J9EtCUmTlmbIZNGIfPTplF
b2kkwt/+BEUnWr8KtJShBJ9QF2+8sGD4tsrtT9Lx4tOUyegNIwMEwXoZrg1bu11Rc9WXtUzPuSHr
SWV8s+PsyU+cEuYGaPpwbjCGEtemNuE82hSuU8btM3NkDGaHkHqERysy4mZA6kAjmOdnFEz8fgO8
f0xgcAdvueIVklEUkHxJOyhineMsH9lA8G3TLmF0ob54Ij4xlwl34imj6MpCpZRqOmdYYOQudBq+
5d4zDuVTuuQ4pcwCn4GsWEFbOCmkjSaaDpr1VR8ODwQMAx8z4Wxf+xSKaCPc8bmu2/E8OXN8ryMt
CeSrsqLrhFpjRwP4F9iYUQyoVnx1ppCRcuBc8VBHsFUwuG0ywcV5gyDjPVdDaJ08jeNhl7qyvU/0
JGgbG929KHiKgaD24PmDzLpxej/fBkEGva0fSF4NOBsyqMIU0EvslEiPZW7jbg3jK5tfbkUKJgsD
NkrBg0dX9tmThXXnpc6H6qsxYJWNLME35hdPSQT4C/vi/FTH2bNj5852lAmFZuwhzg6D6l6atLhC
bp1eM53aB6q1fII5WbKVgZl+OHHZ7uxlKN6iXLHq0lacfh/JeULOKHNzQAPp1iQ80pgFqfIQ2K53
HUXtkckV3amh+PJK7B6rbq45mNNqfu7qEYcdXRy7HD2bTZM9dL+LoiTp3STyedGESUZyN1vH09Fe
waI72Hld3S95PW91xUJiHrvA5lIwYK9A/ggPZSutQ+ijwLVsvdcUEV0WUUhda5JZRwCr5rkbJ3UJ
+qW7ZqnLrRbBMYb1RAv27yX18vuqWaL7ifDplg9cdhytweexy4f23q6Ue19HOgu2ix9ar7RF0B2R
ErP5TqkUXRolrT6b/xgiNkIOLmc2jgZPuF7l7AkM4Hsx4OVEF2aErnMCVlHMK9DXULW2cO3yb8KZ
9aMnU+fGt0bm5f8rbsLjr+bus/rV/bPl8P/BHmXBx1TgtvtfGgrbof78iZj1P/UU/st/4O/9ycFf
HjlnvEauI0UkXbKkf+9PFn9JD393JAUJIaSff7EVOtFfa64gpA1S+LhIVszB322Fjv+XvzILseOt
iTr4C/8eX6Er/rWJL/TIPrqU67o+fiwGpT9G9H/IQRK6Hmw614az4C7OR8Au9clO8infSmkNh6g0
gMDTqWHYsnwzXUZVh/Q4GOXfDHzDOHaHGJehEd0Hu8P2YYjd5VtbjWrcTJTMY4qwqUuIMkkVFWbB
Fi5zGRB2M5gEV3eMG6RbmaXie8E8XvIqd41zYXiFbSGcYe11x0QI7LXPqIJr5CLBzRLPv6Pfqp+R
3wf7iLiV34pstm5p24ufG7cx6LVz0dE+pPXDPDWBwWXj5w8pjsbXPo17rthdZX3hfHYuMjX9mbmy
f+kmjnKQn7nPV5lW0S7Ps+y+wD1UbrMkgXuPRe+BRhFEr3qa2teZuNmvgvmepGJnqi8rrEFqGTeP
76fKct9zJ04/K9zc9CCW9b7yuPsyVlMgtOsC3tL7ZmJNtXV9FR/onpzgtLbDvAk7zPtglVr2xSJh
PsKxYb1FZYCuQw3Cve5YOe6ME9uHhB8YbygWZXR8hWpTq6Z/9lqLeR+HR4uWQkAqWOR4mAPdv4+O
yF6stHO+IVbF3/RS8Ys2cPZYIPtmfKmCTJxMkgYPQSryVxMVOtv2flVfWUum73lI+duh6ulA5RGp
D2IadL1N0mh4UqXl3eKzTq7wbMQ5nZzwQU4hCV+I7FgqMU23cqstvnZyYpX9O83sZgFlHUY9FxTL
e6rT2KP6te+X7w2+Q4xm0N+bTd3G+meho+VBsUzcdVNVDyB/FfQFUn/OWyum8gbLLN58pr7svW38
HIOilyfZzq3J72xaL1swXtjW7LLiSdhh1YvDqUoYeaHgS4fVs7u0hb8pRTOJY5bFcBaHjiMdIaPs
71j2DOKZ4l+7ITs/eO3ZeMq29you3YEwJws5skcTXfas8e3yd5n0bXbWXSft+5D+MFXs9eJCc2Cn
mNLpyVXjec7KZjclY4I271T37eTP95OCIq9EXH2mAOrPyi2m7kcVpKO4Z6+UjJtZuO7WW32QIsbN
o7By/sazHCOb1AtMCAS2xoIOA/HA2bTcbg8xm/ltHXvDscs01hmZeBufW+NByxyEcgKOBtdWzuTJ
TDw/+VlNDYHBsVIQ3Mjbq+bJ+lVUbA9I/XVPBb/wfT4uxZ4ncDiP+SLOoO14dVfIjediCNqdxyL6
alUKVG2ZZfuxRT3hmuxSDTJEt9yr6TkcK3J+CU/3EkfFzz72Rwqh6+ot62V9Zzd2flj6qHuSY5fc
M2WaPRNb8oILtv5Eewp2aHL60zAsfk/b8r5xJ+oMyxwovqxS99SAHLtpdOLvOZBrWDksIxLmmQOm
zR9tRxNC5ELywmtv6w8mQgLEYzd+2bKdd+tV4Z4viPTa6OH35cWK5J9Xy4EECQ+qa7v3tJbFV7dE
Kg1ApEkSFzaVeDMlH1ngtr9pc82/BhyEv9tx6cyub2cG1jxU5Xde/NGVIbRioPWhb3uxPmQ9JU6O
rOo303rj1VZgakZZjL/j1OaSFE/jARNAzYSbszXEMLXPbNopwf9qaILYNC6JmOozgqyDqcHmkBy7
pqLgr21ucTslO9pMgE36bmG98heajSARcedTw7bvNFRMqMLyJ3LYdLaHUF8mImIEcdiP9QJqK9Hu
+DIuwbRiA/qLw/3+axxySmnxJ6KjE5m6i2eHVOtoYwcLGvmuSmG/6pJiD8VFxeaM14ZDOMguOl6W
s215xQ3qQHMojbOQoiprEMySdfc/vJIf/paV+g/wVx5wYfZrQf0/QUf/zavN/Wd/Ok3oEAQaOiWQ
EwgBw7i8hG7D/Q8rhdzELq9tCstG4x4y1LfXKHWZ0MqSsYmIUExmw3P7mD9Sa2NoW82tZK+roL/I
JaKFJ6iw/2BUjJyjG/hFsFXEbs5eXqA3LV60FZ7Vf5kysG/7sWJZlVqCgIhnkGjh23wQLAPOlUeM
1JmlqkffcuZvYVIsx05NzZ1xTUwhPSB3+q/b5orQET9EgWtf3Sr3n8OU0GURcF/B+p3Fe0WWa09J
w3hIpWv9wFg5uHt3LikSdJLsbCzT/VQ2xfNLtXJrC40euiyW1odRatGgVyZ1eKrTsVkdGtLtYO4z
2t4PnFOsJZyKcqc2Vn79parBcJkXvd2y+LfYTM8fbpnkEHSXZjBM1/hTSRXaldindtKdCwHLlU1j
PPrBLgt6WZwQ0X0K4LJ67avSrMi5gwGIScmi7kI9FT8bbEhnu6fi0p3zSu7ZZHU/UNKcg+1wJ8Uo
TjC+lWulkRihG68/EpWn4mpb9fBYIW1f8WHaPwI/z45utBS3ZvTmY+RVwYvxY3VVWuhj56CXl/Wg
8UxJ7NIzLuGVbvFldRStLHOqzsCtov282MXVowMIJ09HWNKiYMGisJpferwVUpiDbsRvnObOW8Cv
5GpNE+uuPy8qgYV1l69vr2p9j7FMcgaStkMa7htKZNfIcyufMLrwFuQNTXApWhzxW/15T5Y66eS2
/PP+tKkuL7bTyGSwpfUyvi3mIThL3DjW/ybfSu04wY3/ET7kOxKCLnqCkARr4MSKfwqb4FynJ421
zjl0urHfAR/m2tZnzXzP/sZ9NU3v7VXXUMcFY55QU5CI79xs65daW/O+TUvxxVU2yreVV468WpTw
y0PRywXDhU/JVysMpKAG4ynZUdvAPMNXjmjqDFllb+pQpGc5VKG5n7ySZ6kpFvONrFfxFOU2V2Zc
HHmT3KhsCW9xsRQPvZa0ZnAKt2zsXRd/I9LmhI+EGWyLBYt3XKBGUm51REUS7dlYhCg6OCtsCbtG
WV9cVbPD1M58JtxxOoHrjC7RPBqS5njYOEMACEVx/80A6YIGaS/OZRBgDXgwvEPMjokGNR/+t7dQ
V2GiZT6Ffms1FatRAhtHOqppXKb80Q1uk85JTiJZo6+iRsvqOsc7l0nDBdYqLRQ4teBL4SZ+rebO
fQB/mCGYD2ajDaE2ty0OWabIowcab+8wjN0JnVjeZFWrHsJW+K+1pdzd6IYoRgneF9OQyU/sucfg
4M8PoYGty4d5HYOpY98z9VN0RlOiKcKIBicMKh9uwn+wHRpSEX2cOE+oECE90CzDLDvm5+chJ85i
dtBfMJ1fNBnCmy6f/QePyfBhxBD1adAzvqVlU98ZitP2GY0lj02q29/cNIa7yCuLDOG7K77IRRMl
YSKAwvtFuE59pzATBxVO+8jj8zpShbMoCkCDElmu2vZx5S3PwZxk4x2wcFZcwsnUxrbH6kPJQYjL
NEQsEmAOJenOxd6NvQ3hNrsE69FqTcnyyYc1C3AiaOJRcvJmQhxTlpTH7s9Z7q/HuvfnhFd/Dnu6
1OxNR5fuk/nzIuAB46UQ/XlBFH9eFuGfF4du5unV/HmdKBypfFjbZS3GjefkrlrfPf6f11ABMfKx
Vu3yfYWn/OLHPJzSvOshd7m4+V2lwSQXmLrI6zryAWZLrM9TmIXT3gyi/gberLilVsXDZukPT0ke
gR7rXPHiu01+GQZvuV2sYi28ttt6zazSelGF81Vw3G9Dna0+Lq+0L35oxiuHYq8gRuoBqxo4sTUf
faSbKcEqNRtzwlbdXEVl9FmmXrRsCw9qcTLo6XH08GeNaiB8yXbFyXds0CRemXn6aN0ZASnmbkBX
Wh1WnxbBC/oKKj+iTEyNEPOxyhIhYQiGA15FAwELB+Poxu+z/CmjPulTdXp6Ed5U3+SMIBy8tUPm
GUCFPE3kxik+TCkZ9OwSepfEbULUVZbV1pXzyPbP89Ny7+Oz8E7e1M8fdthad8bmgd9YdSy5k9h9
+oRBT996Q2B2MN3zr9xRGB7tvgvfyMZCulxUygqeaGB643Q1aRKSLlwnlNWumntgO+/oddWzmuz2
lb5KmR4Ubv50lzctfDNV8M1lFS0yIgvrd/zQUwkJH41pg1F/4YbpDjZcBc+kP1jtO9Bo+iD6KGUj
f5ZF0C1X0ysaTWYWHeoAmhmqANy78B03Lym4BVvueFIpBTCiRwyTyWS91p0Em+bX4Q8uMv1zOEpV
wlAp2LO4bSWdvV6vyllk89ktojQx2ypZ4vkwVNp26Bn2gYSNHdkVzKDLbiKp9D4tpfW7H7w635SZ
b48c2HNf7Rh/x1sNM/l9SV33R2IBvzl4FH6gpHYmewJEkEQHSuCSc9FFyttQY4L9h/Ln3t8WKhnO
sUUwkCEqC3/Kkm0N2Kqpgluajk+iFel9RKAw5UbVTbxm0qW/dm0e3SNTRk9t6tR33tLC05xbQmc1
SFN3j8UaXaFGas/2VdgPxLvjKP9sPctgj+QeBmBc8vdMgrcWB3bu7mgDxjCjLbcLkc4H/N1lUI7U
xGHgdZgHcDGgsSPoeRlZYKTKqqUSZ8o8b6Pr2Z8RJ9V0Yvqo6h2FJ/FLHff1R6HJF58yaHvLanrk
dmimNXGcLcNc0YDiuu+hr5Z3NTnd90G73e8pscNqZ/VBCR6Zm+s3Mdlreq7UxALjwZLWTTcMVoSb
JtG8M1uAWNuxtrL4dqFhmS37YNEol7ShuaujtL0vhCZ+YUYWjCyBuzTd2iaxGZRa273TZbyOpxMt
b4lvVHRcBmqFto4zN8G9JuI8rIlz6DzMoOitc92eB203d7Yopo2JgrnaeK1nIi7Wivd9Cg+AmIK2
pofKddKjmKruG0mN/itBFMCrFU94WLqhRFWZ+RB+cgUfwU1RWE+Cytc7vhFYhJM0wXVJ8pl+qLwU
LDCtCEtwpGgDwKpFZXY1FlxkNJ+geZuMi7uzglCf82XoXzxZ5oKSY4QS+gzcOjm6mNOuePjWNYw3
HUsNUCvx2swlrLj2bwuHmGTfzzxdUbueRiqz0Qc4JPEbBEhOB3iiBqoSavq4H8mSZNDTvPlU2wEF
dmXkqz3YTgdSIPZxCsnKaNkoXB0/l3Zxr10YFvaeWXYBpFj7Tb+tsLqd4qmQFKSmno1I7OUwa9xJ
eeoiZgAqgJOa+UNFDBH2kFevE0uCX7IwIXemqH6Tski/CU+LT6hw5auxLXFuhNcfO1iBe2QBKK9M
v79DoZp6p8KyzA9lTLZxGzKx/xh5vi9JOnTYDHOv4ZMfyJ8eHRjDxo+UxBPZLpcFM8kZFQzXCDY7
+640AIv4tGo0aqJg3C2xcjNy5wUhAUCLmgvvU0AKboe5AntG0nXDYfXAf2FZ0j+WkHbfwrVJ9pSF
N71UAMy41aftR1v6nPQcswWvVlteYjTwN8dnWB5p5T5yuTULC6agvqc7OgD2OeayBxbioF+Isny1
ajd6kpT03ilt1ImvW2ec6m5EyyFxLZC3WXEcM49gFzG4m5Zi7F9pV3EPUwGGSrRMmd7Obei8em0b
3SS1zH5qNLzjCETsnkml+QGsYIDmNy89YkgaZyfP86KbwU/m9cZN56hraihlIwj5CI5X1IQ1vXNN
Hf1tHv8/ndj//0hjd4THleM//df/8nP6z8mv5t8G9rvus/rHnP7f/oW/6+n+XwAbAdWz7PFhPK7Z
/7/p6WH0Fx5opHbfR9Imx4+I//ecvhP8BXaG4otwjfh73iqD/3dB3ftLOBF9CD5JakYFIf49gjok
3RU69K9uT7bNQlDAvCXDKBAR/nUsvkkDQ16vc08ixL9ZPE1cLi58L4THHYwr/kdiL9MOWFS3U8My
nmZt0qOqxIunivB1mOPlTlr2e1JSHVosloPL0iVfsuB17tV9vzjVXd6ANnEIfWRGlt8mbF67Ho4G
a1mmSOFC+monPuv5FYr5zHwvo63VmvKKNz+7kfF0JyoiQzZHJLpUWR3DDvucD9GD4gGDQW8sCZ/V
vX4ReiIO04tDjD54oKNzeasWDwR3yqvIWc3XorxRaPE3f/4p8OJxT6EHSVJTDBclqbJzF4fETVD+
nMxj7xtUitmzTkGx7YBsbGrfh0DfkZKagnWTWYL64cQqY30NjTc/LIyn0msRMUdlw8DekNLpt1Lp
b02Dv8KIe3YlGe2DEFnKh1kzyxBa3wQlQFfFTh5qzX6R1HjXdyUb8T0re5Rx2b7YQh5cgqTAeFPM
r/2GrfkPe4CmSf7kPXCCc+c1iETJwEI9LAdQYE6AH4P66iL66aPsHxtTEnqpOxIEKChpGD7Fwqs5
0a9Bnz9Muh93ljZPQErYr+L5ibjts8XflnV7W6iOQr4xPaVrGXZDMdA27KzrYGPSKOzxEzr4zZxw
8EXueI9GZN/KxNnX9ePs49rj5gR0SUPqyi2SKs4bDck1vQm23qplBAbV2TdGkq0L84R7JKa7IT1Q
dFVvl6pMd/HREgFPXzHvG+l+9WHxm/v+0eTdjZUPDZIRgc1BWNVh5veL6c+cp4ayVXi/P3kFf490
8BBnLcWtxXAIBHTgaqk8JFeaZ8Me796oI29X9YqrB8UBpuu+L8l8za30VwHbEHevB0VlGO+8kCUC
EaNpK8b1hjwxejJ729slhF3mEmDcyxgagPuus5Z46QINbSEZxP31cZH6a2qdQ5Wkt/2sP9Fh2C9T
RVB2/cbHZ8tfczO69Xm2s9sK9mw2Hhx3PvLAY9jExRnEFCXy9n2ZxILO2V7ZrZwjz3pbdHkPT5tE
YrnvLBrjI5PcpxnAzIKBaYbt/FCSBUHRcx/KVW/vpxmQHG0mJf8F17Z+kP9O92hPArqFh14RF7u5
gPcWEhpn43sGpn+irfwjSpK7yRE4+4lx1NJSe0ESPRjhIYfVhZ/EttGFJgTnfwHIhKom2k31WjfB
r8Af3h02/ZvaIYoBtcEhxpadRy/u147KU9GF63UhfFjt9NtqxnsFlG5c/bQNZrZNR9nDhmA2VKKV
wxjkiX0K4/FS6Qh38wyV2+/dlzglGNah1m152ZU7A5D/Wig72vkTZLN44JOaNPxZYhPxZsnl1sCh
fu6IDq5/AY4fGzo36fLr0lXuDkkoI5nLloKujZD5dRG4FdpXUXc1EZT+Z+RkzM2Za+3Sxp93nSfM
DpPifKqy6mqLmZUgGJBjnjIF2jQU+NydzraAp6Tq6q4A2oFM41obitVngiMiIUiKVn2CVOJRPZIi
VaSHJrBfZKXexiB6Fi2YutqIAxYHdkazYLKdvEe7isnv6dWVOdVfFnfJuuKjOJCIxoCdUbflByiw
4QNU0hUZ4PrAHR+NBMaBn/bdiT9iv7oTljhiZ3xG+LXRI3xDkvITTlOyr9uSyxa7H033qyEOVhKT
PAUZrGLm3WPNWgYcyY2DDH+Xu9Gr47U4n6aVb48WASpzuWVWuVLTjYG+JwkwYqbZDm5HhQD+Exkb
YLI1IKEFDzSqanuhkv7HegtYMjfdOIrUU9BOtxhd7ka/1rcZJ5d/o6kl2S/2W9sueotnk5yfDk8L
MY4tOxn8I3Q3gomYAUZ1aGm610cd7lZUxU3ocP3AK7Yb/ax9pFPbXevQ46dI+8mu6qblBZIg38PM
lc0MFCLElhbPlT9CX4nniR0BMZzc6+AaNPOxdgL9p7lzM7V6fvBgsVaVk95XIMVtp+9ugyIg2VGC
WO+lyW9MvkSHRWITaWF1HIpkXh6bAHgw1yp6oofRu3p9/mhRaX8EN2JdGNMxw7OoOqZLe4s6F15Z
5Qwn0AI9SfHKeaymkS72DCRaX/bBNcJtt7FMwzVljKcDXczubVNItSP7AEzNTd9EMtw2JAYenTyi
kTiGqeFEVXUa9cDFw6lj4n8h7snECP8yovy8+DMKPbdSQCbOUxpEHfeJZtqhpJ+lHeVnPYp9IZv3
Iq/bo93FECujYjpa8M6Gbn17E0j1QhAAnCfU2f325grkC/CfMkFLp8tX3bbpvBbywKyKAZDhvnV6
+B7A0RAFb7zV9hbowd6byvU+0WbmfJ9mSXGRsHZgFuJXNITmrl2WzU/eggsW7Hea1fnVSvmfIYuz
a13mt3ZncWPE9PRMjfCTYFH4gSmmZ3s+lVcQcgRulrDd9ThP7/R6hRsKsw04LhsqoIJN56vxnkt3
O+fyPlJjfjWqdi5ECKf/xt557EiObFv2X3rOAmnUg+6BC7rWIsSEiIzMoNaaX9+LWfX6lri3Cg/o
SQMNFLwiUkS6IM2OnbP32gsXVs+1FHm+oG1U3xSIFZx6iXlIum8kRztVINPfE1GFlCBwh22YkzJe
a2ZxsEUd7eiijYyrG+1W0iGcSaMuffdH+hTssojW6Q4B8j7kpZFyohNYOP2C+X0SAnNW6M4fgoy7
JBoS0oRatiRmYPVbkUj9MmPrvpSgxxbBQEZm1qaIcMbA3o6mcjPlzJq7etAcjZEJE6fm9DPNTxHq
yG/0oftFORgKMjdIQbkX7+k4JE7jy/Ktqiegg9UMpzo2X6yyK07G9CBlEdJAs88YfMbFiQGsTiRa
BeZArQmd16P/eqh0ewXg/5S7ujh5ZEmIMVqrVKsT8sO6DJDboKAO8scgBbQH+il2LiJ0DJXkrbCb
DX55e22rmb9iLosOwe/Lp9mCsB5koV0b1FMLTbwBnmmOgSnHwEAie90FsFE1UwfAkKh3akrzEBZ+
zTugN89xrBmLmwnaOjd/9PWUxV4kvz0QnVgP2J4DsSdJSOz52M35IHkNqR1he6ynh4SOFrQ4UiCG
0d4xOlX3YYkipVNPnA6qD4SKa1VuW5zruE1FhyjWaGtpkellsTIyohSNUlPP6PGJlhh83pLk6dcq
uUbscseGxtFK1zt4iTWsQ+SttWOnAyptpt+LDEDHsg3L86iX9Q1Vr3eACErKnEYuDSzzjaurT0se
/cvPh1y3JliudYt4H+Km6V+9kpUWfmxxNhONtDL4ORtzGKVDoxURMzu1OEWRvRmjxH/mg/IR9UPr
wIBB2KwRlojHkBF5M/jHOGf3EHW/oOh/kCq1zQNtICMvipYYutGb1uY3TCj0f1NookIC5EnaOYMW
8y7leI/QkhaL3GZ5Nc1XJEflSvVbisvB9ml+my+5WiR7V5XgL9HkXvct4QcQG5qtJyLmjD6bbZOj
J/CzxNt6bdSf7QnhnIjU2ivxZEAoYjEzBhzgY9ReEyH8G6MugrNScVbrFk9drl8x5B9QepyaUjdP
RtYOjj7Y9U4hD2HGuNrFBNLtQqy7btWum9g+FxxQEq8lMC2ld5x1FSmPUoUkMj5rdUBdTNJ4RHre
otABWrhu2zmJyVKC1PrUtmW89z04pAkyEow7PQtApY2fWoxgsJCgFgijxNjUjjsxEMBgZRz0raRo
Lj83a7J+i2sfeso6Rsu5Goa8vbX5pNtTRlYCNLkU6gVO0EwVvz7ApkpoZw8MstKEfZo/jUms+mi9
rNx6VYGIO5IqXlIzpJ1jJ9KPOB29lczKBnD0PbPFmibynBQPTjFupeBd4x4fqkzaZIV56ZqVMASW
/NhCZS1gd44ITDP9+9hJ6GGbD6133zKJ1l4YtyMnk2zVZHI3b2qtWQotWRS+bjjAWvxZI2NEmuHu
XAZZYWwVeE9kp11QieVHK7MXeRKTD+U1Yvvzq58PpO4kM5Ip6kiv2XAK/6maERSRqhVbxJ3JI6u3
OfcuC3GXHEIReC/dGDoWJrCNbw7EMEiZ/6izzmnVurv8/I6uzJvwWS0BdoZw2AJlD5RZwXTNVxUL
w0zLEDl1novFyer9FcZk8vL2aNcXTQ9hUfXeTOzAPK9mRQ3HbA46FMb6pwH7p34CHUBJD28L8xZV
Um4sCichYmMeUuhhf3fl/UMKIb0Zm/6YX4t7ci+f7s005XOyV+Ot8Tpk8tU9WScpAeJMIkcVbuCx
zPehdNYvTPP26lG/slHnycauP+TTIF1qkS5kFNYFLJNA++4FhFyczIO8kWqc20TbPkFFJ8d4p50L
bcFWrVJPb67XipbjtGM/lFZhqGql2XGQDOXS1ldbqs69LWl3YWf+jYJ6FiPavqoabetCFDcg/hPI
RI93XhOUNyW2OQsJASPMTOZDYLv3jpPQobO8H6LDc6I0dQX1Iaf/H3HaGKDDFNw29WW4g9lKeSOi
n29EZK61U71FAhY/F/P+0ZxUey7fq3N+NfKT/mV9ogkJP6zbeEFhq6mc1s4TLW3JPuy4Jyjys5Jb
+zaMyoJ9FT1uxJwJlQ0dh1Ucbts6mQEUYVVbq+PG8j+01/Kpeofh1biJYF85K304pEykIAXNjmm7
h4WEvrqIFsGb/lVJB+uz/zLFPdloRDEkZN5QxTzFKXWXxl4+x8oSV3AtAKe2B7/AOX4ygqOZmxuD
HAeINx6NgXphYyHyN6WiLK9Rlc+xAAAZo7zUcAbT6x7IVTCuOj6aN9viImHMZK98yZ2/JYF0YzY8
A4nEXa3aR/4rvzABiJN6UK/eA8XuDNXVMQilVXIYjHy9yXqmQpf4NFYKGkNOe+/yQ+FZThqoGGYb
069HTcF2dUOZzKL8oKvrvIwdfGKhOc9WdgegRCT3kE2+mYtaadZdlr7YnrR3a352hbxoheNSXYDu
npkXgxJimMuneKeo77yqmqe7Cw61+Khf+lnPD39m+tK/MkflcsX8TcCcTQ7vumT5rp9kLdwEmS7a
POX0oL1Wjqd+Zr0Tvij6lvOKsVevMPzevHf1pY1Osv4CpHDIGXZDmFhHe28T8/HtxNmT1sFDumaP
7FGgJ3FasNV54ODYMHvnh21ny2huLo1z02/lAg/Mkrt/ga3YVx/Fg2iiWegY3RpFFAwZxXhvv7lr
PzvO8uYj2LtrZvyzxv2cFk0+K0ply9v1H/VH+qF9ttHWuk1vgHs3r+0LSdwg5HPc0vrmrlPWNzFy
gJ5R5SE9KRJnHneTeVef1RpOVquaS5M8QCQe2lU/QFs6ly/RY3yJ3vNbdUmbmUmqEC++ezTGcTho
Frb7bMMphAS2x6ca4sJtPCvdlIO3aNue74JBOLqxSyvOsziOPiJSjecVG0vedovhJY5QUHaz4Dbh
CcJLcvIwE+UXr9zKHM3ri9ld+/ehntvP8loyH4N5ssPssGruaW/OkCNQtnmrsl+E5THApxDhusiJ
UlC6A6eZWyK7a7EOL+EEFDT3a3ntMzI/+UtL20i4zdfDNy+mqRTN6rFdJZXklI/2Ud20fXUu7hb3
Z/60blSR+quvvFWvUfAw3I5gxI3UZsswIeqnds+JUWg7Gu3HHNHmRpK3VjF0h0TYgVPlvOfxNABN
YwwQu4oQE2Me4C62WO/TY8RSxCjr7t5KVXdegvFsWCsEQrILV+krD0mDepqXTGUQq96LIVPPXZRQ
FjD2vbg7nSizgieasX552KepKehsGeY3Xc7nyqE9Zuf+mdxzfgSi2G0NGjXcCKld0l6JGGm5VbdR
DQtnibtaKqExSzZ9+sXhZquNWNmK0NZXnWTfxwqcVhAG8tL3hP9KYbeLmlj6VOP4SyhDcc+FtYNM
3y78SjPx83sQBjC2LlE9DHe8n/UM44J/RtiE2EEYmB/63rtN07dNHXuNExpD/QrMyGGSqk9wUeOU
U9oFVqT9iHT3LQ5a+RV7EnlSH8Qjjo4IJG++dcOOXi+8g5Xl9EgBvAFXYiekbX5Nr/VTpXEoe02y
wGmMHXdmfIY616TsRXjJX6tXQQIjxHr9JEfy0wW5t4i4pfS2yL6hE99ZWad99k3zQhaIQsKPZS/d
rPWPeELDTRhrNzq4ZPfYfcNYzhhvfpRv2J+KGyOiZUVQVQHkVXS7X780ct1faKP/JMbvElutulu6
8lNtsSWuOkvtl6Hg10b5zqE5YbWhm7nWlPFUdNpBWSm5mqyVFb4aedM2w70l3+9I7FaHtXz6ku7S
qUQiunAzPts6Nbt9OT38/MpG80t0QrbyA2g5ZWPM222F92fRKAQeuHBQE3vuF8GRYR3Yt3XajXdj
gWUkWuAbtagkZS9BhavAxgMVVyuAIVu8dLO87t0jLTWgYK3Ur9KS6zypo3AZiOHmhzH1fDB2MwQk
FkmYDu8ldMBBz1cgUsKZUFBEJULx2fGkYdP2dnK0a7SL3l45KqVaA0D9wFJaIUCq11oePpSB2jnB
8b22Sm03DJm2TWimDgoiKU++Mcqbh2X1jmsn4Vi4q23hrgc3fenbDGSUycnOIK9I60V6qMoiO/SN
lx3SPL72GIM3pqIP/CB9dGg754uirW/xhPoSUQz54zS2cNsI5wzWL0HS/9CUPQJ5iBNV/a5i0l/E
OI2Hr8pzwUk4zAtwD6uvgkb6sQ/UElaD/RVLenRGFcE7V6JncL2Unmo3rDWrCg+G6ierjEHizEeu
ti0TdLR6IKPdaQt3PxoWSIy6YLVuaA+AFow7+kmw81StXzD//bk5eQ/rbfwWvXeP6lKfWUWqpS6/
cN/WSnougl02xUd7og1hxePTLdMYcmuRnzFUHQwrdnfmg0bxIe6Huyll6dKFZbEQzQH8Ka0ibx33
9BV9ZQBAbwl68En7qbfYK6swo2Ea+j41Ec0OQOWeqnyvPJotkI/ro4/AaZanwzgP+572gs6ZYvBf
DKXDbZufdUX7Vk7A2kapueub+K0DixXnaEq0GrdxZi6tvujB7TFV0cwnpyUUpfnccv0VeFU0ETi8
ESKT6Q1XyIxvwArWKS4iOpFxCSxM/RR2vgYVQifEx4pMTIikW8eCq3NRc7AY6IjPbQmNQNYuq6iI
HcmCrmBDyG+lOj2kyuBEEUgarGW0/irPosaOa2dIT6VUvJOlssrRJq3HLRpesW1pWc3Hcd2FFpoN
Q1wxBRPQqT2GpolWCGTZHJUvrag35CTna0ux34fCnRumVMEKlYHrmdjxEOfAhEDIbrXAI1AXIuHw
roHhVafGfZcqVg4JiujSyoga0RMFil7Qvyq1/EJsl8v4uHaX93AsgrMJbg7MM9uckVioY4ymXCQh
qYtG/yrC0N4Y+SWOtqrVjMu8S/JFXyGp1+zziDlwPqiVk1fRBxUnajscpF3fLkcQZmv1y1fUYUnM
RvBRK4fSqj/luCTKyUPgjNNk1UslsAVsApijWRZMK0e24PoM76JP1eDYVjID6WgHojkZPKdTNdfp
sVwGkdSRJGYoeywc4cpLmRBqdH8qmEkc4GgBwYC1UoM2FOqWmpH9zvAguIZE1LC3yJBGM/3SAnl8
408DvjERDiElIz81G7eI0FVgyNWzqf3vpUHgJe0WZUuvQtly6fM8SwRpwfQP9kJ4O0o3f2v4703j
3WK5J+Br+lVoz7QaENQyANI58nblEsJuuidgx1oDfH737PaTm7ifcx5M53bafst7qFx6olGUkcXW
yQUFIfpMxz2r41VJBu8ED4Pw3tY2Fzq0zAWKwwQEONnVlfluoYfZES/9lqKwddLA1GEa0kymAsMf
IhxMhAUBUa20br2acJY0fdrjN3LGJARVA/QnEe8HTowOiMyMdQQJgVQ+K1w8xG+GEb0fDtIaEkKw
AaeQdOU5flXO5XV4TEaxgntZoKPolAOxe2uJCGZs0zhIetG+jj37aqUiGQf76yAioZcSTpGXUjDO
3SK7pmVwKIDxENpcHL2ajz4o6QHbuQ3Y5APmWTfvFOXFSyMwwCHWZq9QZkUY6wc1qWetQauQzGGq
4lh+wIagpMVVveg1iARJr2SnmKC0U5dfxszW91HckHpEdTFP1O+tdmcmACSaj4shU6Kc3M6N7xUG
3XngG+U6bgrexZK0JGDF3Q7lZLdzy+6tAV+x7vG5rRNpsstbZrzD5LiXaQMSisZD4iP29IduMzJQ
2plAlHauHTNBHVumEXCR9qZsv/oZTWrXHrfmqGqzUajRMsYCtkhQcC4VUa96pm08C2ncjKax19PG
vmCkie95r5GOZo+r0a0qZ+wjY5vG/h0NzaIJW33DVDafh+Eob4rMX9Kiszd1+0j9JL8N1WueW0iJ
fPiTsL4x1Dda+Mxp3PrIKq9FGiGikfxghdQPW8KowiQJM2iont0vdcVeSqr9CkpHYDrv7jkM9llA
DJw3ySpxnkaz1nwSc4uzK6MFmZEpEvAKPXBj/DD0RQZHr1vdLPTez2aYvZ9a0vChStnAqIl+uKy9
Y74iX6tqMFfZKbLK8ppJ4U6gGIJRwtujTu5fouRjv7+k8ERgR+09JPRJ6EFqjgROFJYw0EQ7PIcG
CgE7mjpwKJmmFzNxj6wmBdEI+cf11W3n19rcVJDfjujA91UcpIt2orJKkbLtDAro2i83phys6wRh
Dtmrn5AcGZxoCYKZ4b0uNG+OONOY9ZJbrhDsIjcOwgbuuBGsmupStIG+D7vqADdwVfUWMVz215hK
HHRpaNsF4zQ5wx4klyXbp2yxDarZNVr0jIpkkMozpSkQaWlUN4gKeJYvbqdXZPd2CAyo1LcuDIpA
DZudaramkyYdHVzpzS4zgVlMNpzIzkzO/v2OIIjukMnlNorMbVydjfHQ+3oNKNBjaOSnH1HeDC+p
8AckWr7HclciMW1bc5uL/kc16OYRfvAlfVPHrJ9Yv/3e7pACtC6XuhwnXOrVSqQ5yFsl2ZBNUDyE
X+wBK8Bdsz2icm3rXCflcGfk6G8HtemWfNr5B5AdQAVa+9Y3pBWORekYWmgvfeFrK/ZiZHph2Rx1
v+ywl6DfZP9lnm42u3EiTlZxnqytSIXnnAfJqpH7Ocuaeo9iZdWEFlCHTnpwLDEcdolPybeqZVHm
i6Rj6pEVWb1pU6bH6cBRcUhZhgBUkiKLTcMdrRFOUurfa5e/FE1KqJ/j2yDRzfMAqmXtBUxzzVHW
tp5e/v7h56/FkeWn+Mv4HUXvu3XGPsrmlbC3yfr3Sq/HA96sYUV8grqS6lx9qbFDtrbyFqWufc8U
Kli9UMU5rVcNhvR93cTl3msicxl00IyYDRg7KFr6julBt+10brDpu9pPfmSxbS5xuulbCEoplo53
CYHAtsnVdps1iqDEyJzWap2SG+luS+gdB7UoELPZsGinB80UXwHDyrXnww/HOXAjKIcBbz2skR9Q
7/NEWXkibno5rq/gcBhC+dXJ9MzPXsYIJimUwLgFNmYft6TeepwHEOXM1M6sX2jvg0XQkQ2U8dEE
0MLyTI++Lor0VsftOS6yfYtD58NL4EIpLlfN0JF7LGpTPTIQeo98Fn/VS5VHlDJ6axOX7ldPV2Oo
RgmxpEC9EyHmiQJVfk/r2pGDzvsBj+1DEItzwa1zwAyaTCAnsddY7B2Q89rJTBr+EWSBl0hccFHa
S6Zh8jrFufEGI4XrLKFl1VS0EpSnonjyNStUOKc5PUyMSBkwD8PMdz72KVkdok1nuuO2mR5+fvWv
b0WrAJBTcyYvfXKFTdJG1tlKc8xgwjqQjOOeETJgd+qws/XkKACnaau5ZZMAWNEj895UdTpAh+RG
WaV6lkb1qOjoYpV+BxJyQSaUN6cXzernpyNZZT+xlngcyjDewtIKqK2IHMTVoi9f8A2XG98n9W8Y
iRrRSwn2qKQDN0Y7UtrKwxhivMwyxteexvU0E/9Ei9/22gMCMedcpaQeHF7yIgKg0dtLyGVsnj02
UJmoV1QgBNJ3W7tBdRgp3UtqheZzn/hXq6Ad7+kc/fGxsgkQ3zULO25hCJzWzBjYAkBj2UymEDSP
NkC9kp5xzTg5NQvr6JeDDyzUfwwAMS8EEgTg3eN0K9ULL7bCk0omi6rEAU8YVE2QUjTokaXPeyGt
DTQLtBKkmc0oQ9evUv/iofSZB6V7leU4moNBXFstzXzsKN4m6CuIii70syY5GdwSVSrEBif4lSHq
ayl8Qdhe+tKwy7UtsPlBIUdOfFdy45tUmt8MTe4XEoeRDTKRY1MlS61wI+5okgUyfiHu5a+4swBp
wZ4ekVqfcS7wvIJhRUlTndPGz+dFnGmfuKZUX/10lco+m2i+NqGbdIsgW8tAka5I4L1z1fRLVx+C
G4YSWkQcCbBpCZSsIxkiY9j+9i2pZchl+WAWacQeIxpT3wzG1spOLLPqYQB8u+oxEOxSZPUe6MMZ
fA/97NWFfk6sqj+VzUedm/DzOmViscoRDCPwDJYs/HU6FDevCvIjO3y9KN10nlG5v1ikVe8ASabY
oH1xx5ePOxZFUK335SnNXB2GbBw7hL2NT32ii9JaVuVAP7VR6l051N2NsV3kYUiIWlbXWzMXEPMp
0+Z+o29NA6H2vB7rtyTt+nkgWfwI2jnHQqVX3RAswDvd3dEY2HgqGnkP35RplFi1rvyOKJ2prVmb
kGsB5GdNT1qXrOnkvqDzAumKvKSqkk2Z+vUpHV2Hensdu4F3joF57sC0f4FP9gkAEPqGLaK6W16u
OGljBcu4Ne99borlCDfD77fkeVR75DvDjFFM6CSSFnCkpKBPmOpYEdJGcyAIK6hXI+irSA4PpEik
O13CnQdv6BKYHqzMYZep+RwAoLpK/Wo78rS07A4Ne63YA7wmfUrCVLeahVw3CmQnqiow8ohAYVCF
x6zsnlwCrC5G7uhe0q2GcSio18NZ1NoYSyoxsDwmGkOj/CP1qnYxDBJS97xwwiR4DbUTol/LiWKa
bv0AuS7E6rjQzXLjchU6djfsagIoD94kKOj9mskFxH6F1qepV7s2rY9yDEXARWpEk6Z+S/t8zssE
76lkDxNivaRr+3htmp60SSP4BYXQOEyl9pV0C5UjTg2a0HP7lZL0dI+hhu29Un0NiEuW6ig41721
rXo5eiouzk2EjtkaRO5crlTNYUMg0ewlgk7maGiM5iQgc24TNaV2UzvY0JNPilQ2REqRh95ZABAl
Tz2NVmGttAr9E6LyVVh64cbuLWUKcuMHlWOwQnApgdTbNI2ibrG800/zccz4lJDGSIfbGHYJRyLE
FP45LM17rNKsr2+Z6H74ud47OWwVyI/et+BVqzR1XVRmvfv5wHpTNKBqwc171xIc1IyZoEMfyr/V
GfHiuZ6znaSiuQ++BS63z9eJ1sjMnFxMUENDBSlzoh9FvUdbU/5DGNafos9xTP5J8/unuEa1b7Cc
ZjWwoGcSvnikOkBNCATaObwnHttzlIRvQomcgaSoodoLBA0oWb4bXDGIdkiIiArJWP5ONP1vHNDm
FET6ZyWypdGT0QQhZfzMPyqRiyzVWL4kZib9UV7l06bNkOhZbdFOYHGDHJ3+GJhcyWo2y0egS+VV
vvTWR5ZsGmWpXcVRO6gn+9YWl1dilLC6RpthHtZTA+biXoxSXIuPstm6h9QU5+SpvjbP4Vnf67Pp
bjxMId90sryI40jzmZM0qNscuCHoEMQMZkLnBDnaSWJ8Z7XBNNM/gFS+XPSNsBeUc7m2YGff/f1b
AlXlL++Jgnpc0eA+ovfmg/vje4LWQNRwV5rNeBKXHuh+ADLyxH94caXBIXhg5lL2ZgyZmAWB1kgI
quYgBvpJWSi6dcV6FWH+RknJ5Tw7VJCGGBpeCsaHcFk3oCDqhTUNFjnU6Yx3MekGRzAiXsHtcag4
xyDCiZQlINbDGDk8iVdiMjpMafyPRln4qDkRfcn5kcTf4YOgtAW4ynRhavt3q58hgCVgyjrsZIYz
++AZfIzFQX3NPqqOSIpNM65tebEIpWRGByaSV9K6JOfROgiN7uusACSZPKHO+zXa5ovU2s7BAHUY
FxfPXSJWUm/RU/2skF9hW5sN8qm+V1frOQJRPw0Ph2HZkybIXrtAap4+8IoPvLzj7zGezaVkhoz7
ol3jLaUKy2XzgMpDnXWYcy5ttB5bEwRl2KSHug7fMuaXwWlglmkx00xJjzLnSKmYdXLnE1p1wO17
uVTMQn1mohF1n82MVGZWOj5SuA0wqpihRif/MkWKrFnJ1/HBZ9LqHqlkeJ+lu7j+/eUjDGA9f7ql
YPUwPtBsfAS28edbijo6knIa8ZuwJwJ63BjDsLOah/Ueh++pYb4uWHFfeVs+hmd17Y71jb4ztjyi
iZimcV7wma3RgeIFXmyCQEh2OAVbZb3hn9vjroou+JOY0N2hz4nuUDC3i5nfFRotNeVItnqUI4KY
e+uQMah4DhGU/b3PQAHR6z1/IwwPM751bS4Ks0If3eeF926Wnvi50zTxZjBZTKLd+FIwa6xZkfGq
EUwkxIdZC2T30V6wmDghfqcZZdeigcW2CeFKzbBg0kqJM6fLNpiLZ/2hNo7tQ7xIb4Z2SppZeclu
wNtfwkfxonBtK6ciumkryST7DfxuNiynAGCv4tDgYmiaAz05BIxda8avGvvirdMhQM6gT7rcSS/G
1b5LO/kSPcN6232Zn/73+LuV71xk4smNknMWJN/Daey7NQ629bGohyPBLd9k4z1hyNJt9G4dOHix
Z/nDUx8wr5NpoDzlgs7qfqufjSWELMZS32sG0OpMrUNEN4tQOKABH+nDvfoPyV0rLEG9ueq2FuXR
GqxYn8/iCEvBSxOdphdvvuFbuvJyFQZ62+CFyN4s+S6vWoLRY0wBxIheEq4J/TU16GNa63xjAf6m
Guho7MzieyctlVeyHbpZ9VKJD/9Q7HALz4DPq+/TGzDEqNMv0s0FcKO5IgOh0CChZHRAAYi8rVFb
GM+F9hYXqonDo4+OHpMnLQ1QwOdd6eC78xa6OxjzWtbOwEMaRHpjurRTGnm0aL5sz6y2UlaF6yQh
B5HQ1LU/0G127dRc937z8fc3kfpXgwzOGNnEwyMrjDb1KdX7d8gpen6+GWcNb4QnEMkWDBlb8WSk
cXIhTznWu/dRlRn6f1jhs+HLLzRzhsQnGJOFSUdLfy3v9T1s0fEicubDVA7RuuxqfFhT+MiJ9j2D
dZearxVAqQFYFZzWSs4HpoXKs+gn4q/YmFERXpMSkcTodtW9zKDYBLgwXTd2/uEFT7v/H/dhVTZk
vNOWArHLlP9UHZQkomsMLKpNrX4hqQKadSh0CakdkzSz31SJC/MXjxl9RqKxe0cq+q10U9hN7dfs
Wp6Ho8H02ig+6yJY+UTTZay8HStvcVWQSOj76iIx/85kRkS0lP1/2DTFv33+imzzeWGl1rQpnPR3
HxiaepHGVlJvPKgh0k19tbFHjupXSx8dZFi0Lpj4E19uOMkzexp+OaueIYc4iPwq8u/RnFtbCnZS
d3ryiPH1MKPHXPxPRdi/eZps6zoWMNOElqpPqLPfPU2RVDgfiwAOqeUmax+hlnHwmAIrUhgRmtfq
W8jzD9XV1B1Qtn65M3UPaFTwcoBmq+48ObpkdvjU5CmdcBpTc2bVlmBO8lkRe5BzjFqnVVSFTKNC
XTv+/VVi/7UyUXVAtoZQdFXIXIx/fPoeydAhfLN4I2ibzSti3BbhHjiuMVdYRaiQGFT31kFKUuuA
LWmT0Cne/vzu568LVdoEqBT3gWd8NU0ZI/LFtK0nhJaZ1IARUYDX3LerI1bsHdLRYiVjSGNzRt+u
t8Lc/fyKuBZzp8nSusmBOCJA0vduNer7n18xsoJh05MgNmbtzm2igdIStoelYP2YJso9o+VqmjFn
O3OaOC8Chs8dXZNsmkbL01w65rzElNostR3JfuUaxxPaKUbZ1Vqd5tr6pk0+5GnWLVN+5jkut9FI
aVtTSHFestAmB2gmbCrqWSioquKSXSTK/M5BPZwOgqCMac7uM3CPp8l7Ms3gxTSNR68dMrxhQt9M
s/pqmtpb0/xeZpDP2pMs6mm2f1GnOT+Bhwz922n6j0kGKQDwGHs+rP7+U/9T0DsnB0URLIS2wVqo
m/rkWfz9RetJmlcj8w02avxWpAZOkVVl0cW3KuWLWi+t/UVmt+/DEBXHTtrjDvyBJE20qIlN7BDa
RcRFTL0s7BlL+w04JtB0MoqOITA2R++AzMu4fk8e07fRSo9KSOvZxc86nywt//Bi/nIJU1tTPOsY
LXFbqvaf7kCj8KvC8xp/Iw4mmDX6i/2CKlgaMb0ptnvw3GZRhKIAS1fJW3BnNnCVCtmQ6md7X43P
QbOs0xdcvqSaHstL+6Ci+Ga+/Z9K7v+2qfY/xmDjXP3M8qEMPL/+X/8PWW8VmcvN1Dgp/mf77dz/
SL8H3kfp/96D+6+/+asP1zR+ITVeEEiHq1YmwJIr91cfLr8DzlLIsmGxoqnmv7iWqvyLaU8bCXMw
ldBsjQvkNxsuv4U1V8GGyxWkcDcY/x0brvrHvcDU4LuwXeH45VnI7FhTHf+7vaDxDTORk3BYKQY2
9XYKFGaAmhswhLEO4aIiM97AuyAz6rJGVzqAQ6LbFpvduZbkb2Uiaqcl1QImbkwNnR8FA+VjN+H0
hMR9h6jUWmQV+vtACfyLDpqWplGXYT4g2iNPbzhy6Iz0feEQcmbTyGydNsm9hVv02c/eLFiTB9a7
ZpVGym8n//9/ddOe/PE//8fH94RRZFDVZfBZ//UaVVmW/vPVffhIg7wp//1f+81irv3CLcKJWNUN
TYPYSsHz66Vti1+mpY3pqa7hM7d+d20L/RcAqqawFU0Rqq7q/KX/spirv1iqIesyJFWQWgwn/jvX
tvWzkPlXPWlaMosrXH6TpzDtGMafehh6UaU5HWd73Vj4Phl30nTQ/jd7Z7Jbt9Jm2SdiIshgOz08
fadesjwhLMtmTwaDPZ8+F52oRNakCjWvwS/8FxfXlo7IaPa399qoTSNEDcMu223flCCpJlVfe5yA
gzNB26KdB7Abogra4SVDdXID0oztiCGwJHW22E6ogc/AtTYIbEm6lPPqIzLUqzX2odmY0z0xDAY9
JvSLaiSXMGcj8Vif4h2bpssZvPlWDvGDuRQ0Qy7kY+NxproA9FJif0+LWnYD5Xv77AeAC+NMptk4
S+IjdQHwimbtR60AQmr7vc365yxdwLq7DMnKZbeM8FLZ06hlK9QPM4Iav9AwuY0S85Tm8/g8WMRM
RRGb28xuwiJjwEsjsJzd7eIzSlGt/yvqUsK1tXiTXftQpb+8KjEeytwlUlUap9b0stCqW/PFIfNe
mTdHpU9DZW6LOdXXpYrCRKH3EAbA9iYFZx3wtDMEqK12or+5G/eh27YdhkCg7AMDtRBiaAJCiWKE
hYFJWGnx3OqESfog3l32fPBTXfxDwl7Rr/6K2gbTXB6CmiC6XcLvLrgIuLqZjo3EDTtan5UkRQQV
LQ0bNfPhT3o/gt/a9n5PijEfxL5z+Pxi2AT75Qqo27x0WhxpXPYutFZQ08eks20YG5L6Xub6NYEf
tCVBBb9Se1RiOeOWgtN6NyidI6nrz5J4zcaq0+SQKg6f0eAEGzD+xCD87DxFE2f/2uq2TrMw+IPX
cPJaWa+lht5eJu1HEQNF72UwPHK1BJpnE4USiblsrZIUeU14kQ6F6Armx+T0ZuqT9hL3UubqZguM
eF0tJW5KReYPcjCDTfQOBgfHFD4O1oHqkbBwfjak9TLhZYThT2H6+DZGyrpYNuF81IuHJAsE035I
n4VbQE/P6m2czuU+Mi9r/J4NwDnHBS4EVSx4kanjRJ9FbitldVgkP3fT4cfIho3jERDM8vIe4+rb
1G57cGJqT7kO9TtlC2QdZTDjzktnM7r9pXeW5qTs8RhT7hguZgPRO/DlBU9WH/j5YxnYX/44vzMl
rg4yUjWEOC/Zz3wqPGORpq92xglEQeyD038UZK8P/tg/LBrqjzQJMpb0wiGG7eg6nZHySGzm072q
AKnHQ1VewDMoKAP8Y+QqeCyIAx79jmgwkXlqxYMz0+eQjFS6qhkHXDA671G7zz1iJ34S5GGckZ72
HTBsmh9xB8iKAFE00Gm0Rj7raIxDJuffo+372ySxDM7hE9x00z/SFbkVlFuT0jfyy8jYwxouRU/t
mNUdZxm9mjbVHZqoAUSno29D/HGOLR0ZtZzj0AM8jCU8eu2E7DZTLzPoadN7RGNWR/jDnShpUd1H
UXXwdktJrVt1ZWD0KnJi7V5gRCeX4ZUw/zQ2p/cCbFitSaMMwvdPBvL16j9mguQ8+5MUpEEf0iCb
zxDj222OtJqbVXSh8sqG4pKML8FCwasT/MZOxtJKF8oDlR5Ee4tcXcHDee8EJVev/a0kV3jhRJPf
PWeYsW/WEDgKqz36whvOSTQPZ8diHp6NdthjfDU23rwVK63SSkbjYpMI2JilcI8UvpVvrcO42hj9
nN9g2vM55em1zrpfFFl6e6cwlo1TYIGlaQUnGJ8yyVUvSnc67xh3rrmtwrWss2UnDlG1ur3XZO9Z
bYj7YyvR1ZllCB43g+A6J+Th88jlWpf4wpyjaAlHBOWLyduIeerWNMkbE649ZtwLI0YWkXIhgrmb
jR45jVeBirYKsnYJ9IK6w2DVXJvcPGCE/TVgBd/QZegfAu1/AofqTqnNiEOZyN9NM83H1AXvEPfR
3/mft9fCN5OJsHcAQVCDVKz9t0fFGh5Jqw5heOT8lf7vTgwWZgfxLPwc15Ny/6ho+aerEiOCC4OZ
iJpvGjF3o+cTsDZsEcqYs1hGD6AZqehjJnR80rSibetRRh/4snSYEMNuY3lz1U+TkdFNz5G/taii
Cce0+g0Ls/7rZ4dJD99cvbzngCWARnmzQlhi5SCQ6lxlZhQHOKjFAWZ/daAd7M3LOhJIiv5qbcG4
aBkJoZLEcksNy0U2GZ8UATV8DOwt9tLIFwMAYGQQa4eQ1eIbR5Kd6SDhft0HW3ukosEwdbGl0Jwn
KdGredV8xWZCcVaJmCs6BAFlL0c6I9jWwWQy8UTgGn2ENOoD4u20OpFw9NNCEoTt4j5yBcevBTCC
/bl7kiI+xSrD6epBSrI8HCuu23+WACeKN2A3PEN46aGtwbU11BYXDwonpIqKEJlINjpwFEPKtZIU
qIWqolsE5CIDdiHs6sTMNnQDl/RUguu0YvrproQMbglr+abxlfALalaKBgCda75yNZLUfJxawF26
eazFtIcwHKf0zoLj0CuXowTQMUDvFQA7IsAd66/YAeQxAvQYAXtA+cDKlVCvIYvs2+qnA3zcChQI
LJ3bQmSv665068lN49S0AC/ZTgARaYGJFCtUpDD3Rlp/G9p5kv0SOi7vilo5JEKZn508LGNu7YyJ
bpZJkFGVE85d1UPTYFwMwGFlm8AeuGNHtwHakL/PAaAIQCgTQBQNGIWYKElfV1It6w8zT3WLwuH7
8jpw/oH2AV1lHb8r7TyKqfvBpv67izEqLTSipKt5qFsZLYEFrSXK4LZQkHNdJUKcVX8rwC4FhU/4
D9stGJ4aHGbWgKdJdLyHWBF2KxsmjqfQNue1Pbbea44aYQ+JjkPk8mGDlrGdHgLaSpuZwM6U1ZMN
hCbpJ3FLvO5hWfk0FqCaAmBNJHCSeyBsqpVl04mRYT14GyrDk7AEeGPjbA8bJMBePLrYXOgv6rGP
wMiRQ/K4UI5F4CDsbPfZWmk6WLPpROKzdFbSDk/r7wj0jmonjz8bv3+P3YjTJ50uLqgeCbJn4Riz
r4H4pEHLRS6+ZvyuUJZtpsrqdVi5P+VKAPJXCc04O4CB6hUQtJKCupUZNBG7xbLhY5XmXou00jyg
2k7ELJr3SkEdYj+k12Ad3NIVMlAPDSRyfnQadcFUxvZicjo0J6KFnfO4DNQGCsmr5ObYHumoHLiH
6irGss+WKwZ4I1n8l+Oe2XgYkbVTAiER7maRxb3Eikvcm4Ofm46/O5XAFeSgURrLIwRkjpOyPPOv
mcJm/kNGeRsBhtx6Vuapoi4d7w28WvwC1NJKj2hqZohDl1YHZ4rGcxzwLdTGUp4x+6mdZ4NGEcrv
LjG15EUAL3AetbtjzhXsi4T1eUCFwjb2lSvnQua2P8fNsOwnH/40DUPmC/bix9z036vMa+m3XZzn
HBo5uLd7tuDLT03Ppnl3/tstDP4T6cdnlfeXLmYwA4gGw2jwRQHsBZkMNx0aZlkkMy/t6IEI/AiS
ihJxF6/kTLatacSOC9iz2Qrc+kua74K0+cGheabdgIhaxDC3T5xjTe7rIV9H7bp78EyjuVWT/8R5
9CDKcdi2Wbmq7dFHwCR+NMuLKeC9Y9sfzwuD441PF8ze4o+oyvJPD8V7D1lDWV0dpkE+7/+di/Pp
l8C+6wpvxJQJHwKwOPjRJv3mu3jQZbFxcPWveBK5mfySPoElWJskvjtb7wxTPgGLxhoEqmXjcIWY
ij7rb1DEU9aiBQpl0++JkNeHkYOQ8DPnRjgBqJ9F1A10OpVQgIHDxrQ/Zu4mAzXkbuIdjNxvtm4e
/XIL56K7zr4mbfoxxWl0Jx+6q6ImxfvIDWNMbmaBMUXVlAf4RXz0YbpwjKzwNW7G2OG1wWu35PYv
8tcnbesnzJ6fzIoe6BPJwrSAHCHLqz3RSM3beBVtdU4Li0xliZlSwKwNoYdvBW1Ng4+JO56/4VOi
/EbWi0zGOuS4Q0rfNXjprF/87wN88WGm+oEQsWDBkBBE1cT6sLO4X2xMarCuxsxzkaPSDACnMH4d
/6kA/18z+b9oJhLE9/9JL8HF/ut/U0v+6z/4L6XE9/9DopLgMGEWjuQn/7vcxpf/gcUCip37TwzB
YP0/YXyOJfzA/zcOC7yVP/6/lBL7P/gvXB/vm3BYnETw/6KUWI63Ks7/QyrhoMh+aZqm7axeD7GK
Mv9TB2wGt2iroJSHqX3yl3Hc++W8rrz2sl1EgMW47q+FMk6mQQA1ctN2xapyUapwZY7eI/WJ+Vmk
lMm5MySPVFbbpeK4xYJHu6ZV1nc3h689+KMZgvybz7WG+dDgRc0oPruUjZouVjnsEsSJW/GGaC8p
plRNDF9TJcdacvm0TKu4FIW9N5Sg6WycH6iSHLfUhC33uaOOxc3+UD3ivKnS+rbw53fx2s3mLn8K
33Qvaqy9C2faHd0P06nogyMEWL5M81fuxOnRmBjHcbXdpFSmbeqJaJwZ5PREqaNL17Db5WBQkDTB
05bOIzYBpszNR0Ad7A3+9WYhYlL787TjJM+nMh+An1MgEF0qGtmOZYQFEQvutQfS9NFE8dOw3M2E
PZ6iD3gGkTZ3hDcfehtURKQx2OTuhAugl7T04ewLKBxkDppaLCO0OxbBoRIt3pg2GjAcjs0l8Ipr
MaVXf06HLet/yuiAtrhIQadKcBofKO7CqpjQcArZgNOAvcRHvFRM1k22mjohVzfNmCUKTyZX5Sng
gXBuNyZ2bIqTxR/mxurg+xPDdfpmr1NFRZr0cWUNXop7wQCgoFTsYLZJm20QZ4+wrIetVhWTLJdy
eIJTEBUDhv6RgFQlzEeUw99ligXd7exjUxbGEdAOQVXLBCJCdWcTzXKDutGclSBApqmrvNFZDuKQ
otmw0CxzKlcEq9N+L2fjZaqzhphrHBGtauE7BnCPpLSzI05N7IQLtsh2mvO7URffFlDAsxMvfHHa
v2SY5muTwRPnep8os7k6GfRtji7DdZzKEH1kOabCmg9FSYOK71v7bu5LRmHF1k0o7y2xuIccOwAP
VzkZtRrruuvZX24+8T2AxF87H8bLlMKIodFkD5Jg2iYaVtSMnrh1o4QWbz/2NpbNZL1nhrBxdQSR
gNYUxmG8R/UyXceEE5eGJB8Jr7kgQpkbEYz2rpGB2szAhs6JJeYd15FrgNt0X44GbY4WVdPwbnEA
0TqLM2vu9yDxY0pwW/PkLsktW6blXgD5OtKTVm8QbvDCYFWLyRxR5kHRQFks16TyH5pKumdEOACy
NRhD4XzFnCf2AxeRvXKzks3yUiYditUSu/CMI8CTlTCufW1u2452ARPY2jex2g1OaQwJyfxX9fmx
X4r2lz2vcGQt+gu1OyQsJve7yqb4gCxQPgP/xg/+lWYjd2s3uFmlj9vV1A7Zqr47pnQr0tqOTlNm
VM0Ns/u+FKaxd9OSpGde/opb7dzrDmcIhZIXX6a3Ou3SMO1wMyuiNK57Jk/obU1IMldHeTs9tNcp
dkAt6dTDppZSLU3ZCaUMj0SrAlosj/Y8cMH0yoPW0IAAWO4E4DSWxfaaOfAE1JwcXbpc8HjtaSYx
Q90pIyQcN+xbT98mSQ+NzLweDvirapz4WaSx4IXJYXIsMYb4LCBPJBQiJMukQzSJq3nG0b5cM0M0
W1pBXyNQGNTyOmDIsOpThlzY+th8KLKIVwaGr4LMDLp281QVdfTY2yRCeqDEOJNKoF3CPBMTHC9D
tDw4E3SBtimcY1JPvzKKXkmKI61Q2WvV/WmsFOgoaGy9mfq7YSH5SukjCV+KLjaeSeFT1Aa/ndkB
o1pDSh1mPgJi7cOl3CyOXz9Zhn9wgvK9rZ38tXO+K7Bp23Ty9Fly59sHeUCzmcOVqyy+BkYLxIEF
SVZW/l1t4gtzOcgdE5u+ehIGMNdt1Guu/9ZW5tc2EMOrYfHsKJPSJynq5ucixXs94WthvjYyqDfL
fabN4FJ55u+sZE9Ji6a8+IPYDhzdT1DKkTD76FcUx+pxzUXEnYktV3RvKGHzETGAi2eVOwfdVGo3
+EkIMzbealP/nhMwI/oBQjxcnYW2ISvoDkXgHM2mJ+GSj0d6pJHBK++a6nufkEcg0h1vqLdlt3FV
vUur9uaUIj/C9b9RJIyNH53h2HqX1Mi4geJX6YcVwzbhTTbrlFR85gFLtQmA2SOuQtpU/J2LosUE
3g3u/770VkuFor8sm0B0Pi5ossktkcuwme0utKHYNeTrQPH0CSXw0Wwg6GYlBMGS7XfE7kMJ9VnD
BzsoC9NrCtEv7Ikzb5cJJajuOboraJhW5H80rcwvUZKjgOhoV+F+Hsf8UNgC+3FTH5aFg0X8kfcG
FrRsOidETnCLxpwUlGuGbsftOQbvEQYMCvfamUMNgXrnOu0nfd3I4eWwkEanbjjhY9nrbHq3eoKD
FbjcUPnIN97IRyoeZ5mrI86cmgjLTMZ5oq6tMlCx4SEjbyI7V9SBmnWVvk6QbtJdazpV2APaDVnj
uJxMWUCAjXRah2MDxWXbFr78sbjDe0SNSFz2KEsq2PAKiVtZ9OIWFY8w+d1TTvTgIe2JviHd3/59
oUD5SQ+ShuNhIMrWzjBtHICSuZ2HqSDxHbCkgh1Iu+iYaYXTTSYN/UdWDeFlGNQjINqeN0CDQW0/
KY//xB/Zb3jjxtu/LyWtalnrpkfigpsxM3dCEGqVy3DPdemxa6WXxBc/rLIDcOOr59Eqn7Wdc2Vu
BUKzvwCxyV9EuvdnDHTFAvBWuQe7s9y9gy9m35gSlcvN0avqNbpPWMJJf8wfQXDGIw38iXy8Pb4o
waAJIxuC/9wd7Dklw1Wqnz4J0DJ+Ie3N9ljhF8vi5Oi4omYNlO/TPI27lO9wFPpnTwPvxG4AVRnl
T3oo5R4EG1dAzWyMHcUtR3T0Q+ISPvYi+UZvxlsgucRGNmLukHsvQ4LqpeLXVjE4IQ/y0QicEZrM
UCfNva6cF9XLNwOjY54/zTdvdj4sjVdlxvM2Ebz7Yht3NyOVDi+2QW91nEnnkjRgW8o5wuDSy0dn
Mn0M2gMDAHj/O0PYxtnoXZsf3S3edK+GQ9IsfdiVxd4iJwedMUjvdPK4pNnWnyh3vyK8Sjol3Kpn
SY+f+plOZbo1JI7piPsmAz9qjGYIdKK6G2W2t7pqk+fZOWlN8rJ+zCSF4ELXVcUT9/tLQyxt9rKv
qUr/JgtJ3roGWTvEEPp0T+QqSkMD29BjntVhFdiArWT2K1MIY5V3CZzyffHsm9Uy+ZTOtEt5cZ5z
5JrSbaFOm2V8rKKCfL0ZL3vKaAeeipJqt3w4LT729Jo7bMhyepeGBQsCLIfMposh+MkzztJTqihw
Ngp5FmLswgI60NmADEijQ3+11y+y5kQGc/zN0n/iycLQFfkXvy3m6+p353l7wkw1Pyni/tuKYciu
QObZoEHp50E0IbNI54/W+i1+7ntLXUs6Ex7/fUFowGfMQI1q8Lt2k5xDi54PtjOYT9RN1KEaQckF
rkGWyfrUyWKRmMro4zWb6MFC4mYVJ+xRp/CQrfqSIU1lFuTFTax8rGamBLnPlf6Qth6a6ERmRKo4
f9I4uS4qw/07NtODUAhymOiz0OzomY+9cb6NpmGEVPbWYSv85TEbpXcsXJTKf/9Y0W7/WIlCEbqU
6syCUmqGv3i8tg1Ne4AxEiTUPH4zXZLFVFYP20Bx2EqDn2kJXrscWZdziM2tqe2woVZjLzWpBYME
A/3Ct6nsPsVgC4rxKkTz7HWsCrE1tQdsmUcQoCBzPXfq8cEl+lYuCchpHkjXWtSBCtPnrHN+ouDn
vN4BnPHiByOTmJWW+QfU8Hg+lQm4E3pF+qNbp2UovGk659p+rkvIchE3Mfq+zW7HBLphcZ/W2H8I
2KDmKMzfH60jVsJ4eWxHm3aezTNDZczXOUJK7pWvxVzSsTOrm+jVQ8ase2eleriM1nkBGUI6vX90
WBnCwI5uHOSiUNNntCUt9cCZ5avvq+bCjUuSNakh/8hm3wbRox7rcouoHMPuoC84aKikyqLPMeZ0
MkHB7tuSI1PCiWYmjb8hG0TuwZhzALDBNrVywoKG8y2Dtr8VVINvmQ0eggRfN2dpDoTTX1tWH1Vb
/BDosGXLMHM2aVBzxqujq58D8x7uWWTFp9QNdUxAeaLfctgTBq+ZDtN+ISDYXXy2RNetbgOa7UGX
32t4bOxuHPacLXUZH4OOvu2ifSi4YO+9pXhWI3Z3jq346Oe3adRyVwniYxEIaQptloeBq89m0fZv
0TY8L83wo/HQQg3uAHPqH/i56u1AEh7skP87dRLgWUPUMIGpxmMp2F9zOVx5uMkwkuTRsDfYK4Br
lOchnv7qVDn7RtJJWWC3oyPmmioSqr1VYEDEMnQovG6/JF771CrwM4HRfXW1xj3oLc82d25Td8Oa
FSTTa7dX7lem5qxCbz1Z4KE+DJU98khYahsbfxzb5biwMFKY0OBCAN3prdNEM2OhqN9agnnrkY48
RiNiGllfC/DJgW35iq18CLMx+oHIwo7O4BsXyYdjprygHowOJ93Zc/Ilo/iUzWZ1TKHjj6Ah6Udk
53E0nNTIuTaeV79z1QSStziMqFZZNbIGcl5DfjPipDi6snu1ZOZfrBhdgULEkT+3/ayyCufH5AH5
HrvXNCbp6zGcuHbBspP1CGbKZVJB4hE1ZerOs+U98Npc69F4GkUfcZFhdNVVxrytAiY/pcf+IWJb
nDLNrmmk9jWtAODT/uKuIJjZPZoUU9ERB/a+oaT7ENv4kzsqLAN9Bqv9mQHbPEs7Bgnb+jZ7Oew0
/NgkeOHE52lySem4e4SrhcXESbeN5PQRSAVwd2gaPuMaSoCMsPxi8Nkkaa43M81sYL8Gezf22Wss
7in03t0IoGUzoKP4mmwNIfWzSue1HAtDamC3nykmA+C8+OpH8J18mzq+k/JexzzErpyGztMKthXz
LugpSMuLYx89TnkX+pPVZSjKu29J+CLlPcnG9NNmyyVWEcexvcsy4rIN4MVd/OYN3Tlocf0khNYd
XK4sYvN5pmfplSgct0YQd1FiZIeUHhywrRT4wOSOemJ15lftbJ3RVkdNIvBAmXwOGIVFfShJMzfm
Hzn8o2KVBSW0mX8eYypTElBfvviFoe7euggVTge1vmpqcewagFZrKykgxX5vTgsdra299QC8P1am
D+kbcpUNFwSSeIFmMzHsqawGrHyRUCFflBsPou7RZZSofXfLy1wdun762zrO8NZMDTaTND85sZNv
FZFrv68peO75ddUJOkpssxAjf9cXw6ZVKS2CmD4Y9xf6uwxllCFQY74IhujKckA+Ag7CME6fWuQM
PZRz7ydCRTb8NkMMvCM0aPFbxjDVp7sk8pFhsOGPLR3yQ+1/QO18nog8bNJ0ONTFtdQWiRKJGMDl
IdrS+8aBn9+F7RNxpSCEGaorsCMN7ESA9FOne6t0xoqRxZ9DxDA6s0+YMDatnxYhB5qXFmAe153s
EHC5ayXwTDEiHyXDrvPTAPRUwsOyUDS/ANRWMGpCr425JZHc2SexxxEgo0uDZymRbJE0UvAe2NiI
XHGAb/ZzZCnZxRllO6nnX8xOY3jQMwU6stq1QxvtOTa+e3jWD0nmvtQjx14tYovryeMwyOZYB8hh
OEU3FcOgxekYnvYe+2o8vBYfdvIeFQBce+7EZK15BVFqT1Sg7c0VUjDE5McmscBEW9TW7JKfXlHt
fRuE/BRlCZ+v/W230c+kdj6yyWB4RdUuiCwMR1gwHXO4ZJKPVotsCN3UgBCWvXSglXgrqQZb6ncu
c39MaBUc6jln6Gg4uhX7Yl6O37rh7mk0dzcaJMRvBsTKZHSTskEw+PKOOR2ENDO2ZwjFJ1r0UkQA
rNTcQDayghbcwmQlIV5cRlwVGzPGFgeX19m7TunjPA2I/nrjmjyitXzs7IIj43BlGS1P5WTsUDJb
5DRKrSssg+fKMi4yb3w6IHzGo0NxDNIxe+66BiiO15XHteWYczWIcEBW5z4/NRSie5y5SipRLTBB
sfqiUpcNxcegymim5jrh0O1ap/BtgcafOxpbZTms30esQv4o3GSusY8ml6Wt6K6Bkvc0ag3kUYC9
xvJJlPIz8ksaHnqK9sopvvuRv5ti9WTQWHf0nP7b6zuOV8lwShwmk57xU6wgN4MzaUhUAj/GcHNq
Gx6mfRvrPD/bLn1teXsAQoL/1X6LivKZegWECW+KKTLr8pDARVDGhzJD4kPoZHo++DcsEZTPaQv3
XbGsbdLTvU+rmTKFSxkVzUUGBVPX7EFDQNrNsnpL16gwvDFu/JTIMVPqAIPRXnvA9Kiw5nLE7IJk
2Hpy1Wx7vvfgw7PhbOQV6+CwQAA2PYLZYtvp4HNIYRXmfb3NugGQzWJeNRdHpx29A6R5iA9ia6uu
eW4amuPaJtJbt5QvlhUZzynL7WWS4w9IQnuuVzOuERO7XvAWp2S5sVayLqMcxOb4M5IsT/RtTNr/
QdseVkvLenG0ftKG9WQ49UPVR8Ro7H797K+6JCLbOJRPRdlR8BYE+A89V7xNXL7BTEdXfo+kO4mm
k3na5rmVUtn8QigzIuuHcTJgd02ZALtx9+xwYuckhBaXjkDvBqFopFUomWTn5oA2hF7qXcXGtsM6
MX7M/MtwgMdD5mxIbhTLBNCan1VbjveSFt1dmQxn0/KgKgEP2+R2atzcobhWxWqbGTHN9bXtXDsj
N3Y+fZkb6Ub0W0/W0Un6xyhaHu2BjFDWtjSA3vArxVVfhUYxR3fuU7dMMIr2qwgRBvTwlK6QRPnb
az11RVc6lHaTnXoQzmYFB94PqBJUihFBkl2hgxztlhrd0eCMOPrvRZph5IzAPLdud62ZwdpxaaNH
sQvjIFlR++m+pAUD1wzeIwsFsNclfjHo2rukFPfYdLZjXz2ai2a0yUGkzYq3PsvrYyeQZuH+hhXp
w3PgNa/Mhei5zAOG7YM1AFXqKKJOT15CU3ZLs92moNRsmxbjj1KeIQAChgtQBWfCuMXonlqU7LzE
HGQhJ52xKriuSbrcg7I/WDAQNHN1Unxw0hjrhjhFfTRI4fU31dPH4hZoU/y4nDW9tjugWmykYx79
fvwkRD9fRs7SgVDVk9/x+tF83jQpDc3AIFrHVvsUaNpqPtl6hv1kgHPoOwYSUxuBC8TpAvmbYdFY
cP70M5jj8AfsjZHVvA+5e9StzRGrBIlikiye+KsrUzPgaN3dwtJPoIdilGWCL+2RaqSae6dbKFGM
G/J9bg6vmdV+p1zcrr5eoRHzyW+tEsbDUuykXrPkeJf7ksxlMf/2WBtnrg1zb5ymhL5RCojxMPes
kEO+n9Ki3AlK3Q/8KpwyJTfFXkh9dHst+49I5F+FKTPohgvhTVXHB8Nf/tLsBErFtkdoXSLeZz41
7Uas69sMwkap2nlvjajZYVPeIpnUd6uVJisvRuvUEcGB4RvHGNSwl6xS23YsSJqP8clQE9xzD4AO
U4sHTfPAphuidqtzF6tqFzxybr3RYPpZyO4gwMENOeYMmG2wl9M89HHHbLsu4GRTkaSOf2MgA0no
EiL2sg/OkhswNTQwJnUCeTHYpSWHazY7FDV80m5gYjwiah/hWeAmDdS3ebU8Bp1Z5OXH1DB+8FgF
/oOoXJClghngeNQ38z0vI/RyTiaBpt9WRePO6es74jlPYw7o1aquicvYIXFf+p40rjWlD+NUQQPF
bEZp6MjBw3nqW/enLSzIbeN+4t7Llbk6qbUf2mx4TIWRXswes6GvNkaCrXJuvT+jICHv1RQzs8Fs
kKSD1P/ym0xv1gdmMOwvp6TgdzKeLL/7OUoUAvDOGKgHPW7H8brMQ3I3g+dCNPJa2GzEven9tH0Q
9qaaPpFvtnq9Civbs1/z5LEsNWH/WOoznsbmmEudbBVTTfDn0VNK7Q7c7si563xxXhMGd36+vElO
Q0cVrx/jVA07QJfLxeYasSGDhv967oxn+lNWdAgl2rI9MYlZvdP1oajkeJurZLr9+38opNOt191P
gB5wRv/7XwIrhdYxtj6mv867i/ViVHB2GOzlj8ux95yldXmIeryQlN/GTzoZkj3MuuZOoA1aivfD
cbrh0nGL208LQqPZUjlT11yOWl/0z9jQhmciq0eCtLtCx69j6nW3Cvt+Rp+bhY2MNtcK86ivmYZZ
3fCR1eY51j5XQXx2D0Exip3hLX4Io8xCfOLtnOaF2K2fWfDLaU2LBxRPmUwC7ZOTR4tRjNhCefBw
pjz41lHSCPowtVl8TfPu1tWN9VB64qrGWV9l7HzBuAz2vaB8bISjRtkJJVPjPgrowbMYKFcL3UfY
X469V7DMm8MuKHgXUMt3CDW3mlrqqs6SDf3xXHglC+Sg9qgb1WkIsmhjAYZ6TOLlLRsLea+NIHtq
afdRTHtsMkEvbskci18CIgbzIn4V3RczwZNRudhw6IUs7BKvFTSonvBlSGPLri3Jqy9rBD+fOcRB
Y3zB9PzDYErjL3nBJ4ManWXz7waigeeo8o0SCcfAQDSks8lExhcn8M4EnLvolClxzow6rBUAobVf
LQtAvq9ubbYn72T2vSK7H48HtINU1N49GdlEsvdlgo7vyLrfD2IA/cAVmjJmjzURgEx3cWSLajWQ
I1bTq1JSHswYvl+fmXc/6N8yswdlMtrDkZEq5giVECoYq+VRU0aMQHK33ZFgFamQQyb6H8mYPzf5
0B6Yst0iHWTH3k5rcFIjh+pi+E/2zqtJciO92n9lQ/dgwCVMhPamCuW72vsbRPd0D7xNJNyv14NZ
rjTTWpEfv0uFIrjkkjM9ZZHIfM85zzmGb/Rah9sC1tVqIo0eNFGCX8237l1rrk91f8D1dAdac9yw
3ILaUAZG7s7Kd9Ggtvbk3XdFf5cJegyA7CkkE/RMzMQ3RLi1tTbUqAb0owUgYnMCHDaKgtKqi2gW
Yu25NsJEcsE+NbwaXYxsFvMjiuQQgXG1arLCvdzktyUnT1IqT30xlft+1q/GQke3prdpbblwfwTD
sG2aX1rM61YznigKhyPuxdoj6j+Ht9onL1q1QZODTC4gGLkNqxrDNB0f+khbds2xf+WIPgnsqaKI
jRFJsZhIvURdG1EqoYyU3xIf7yl9JuMEkk/GjEITk/u+qXHioLVcbg1IdWTLNtC9alC/hAW6YZZr
GirTTR3bHKwYGwFNGJjwKc/AKM90t4tjGojwT+gj7rrMkBc//iYJO++ygm6RiKqdVZWgdAF5u+kg
oR4haB3Y/kvmsBxvc8j4rR+9qroiO5NQv2rm7dmRrxmJhvfIDY/IwZfN2BINLtUzBgL6BXBjKl88
TWCDAsPK3jGw4l/nsL/J/cymzilT56F/SSKmIJ0/XSGCbfWorTe2LJZSeJNiyXZg6iGP0oEJ7uBt
qLys2010SZNM5dmG56nv/LuhD7+7k7NLmUpTopg5O932BfCEd9l0y05Il9vyVHH4cuQI933GcSdj
5p5mgk4l53LtLHEnve25+JNoKzu2YRa+OQbZQRKB2Ms0m10Ehrk+nW/nkqBS2BVb3Q+tDX59aqWz
mbhBQt1IYXMcbCr+dWrxT3I1QHtjo2B6C5aixAbPMsxESDATGFG4MptWCFt/Ub10sdg03/zKv5lt
gLKm090NcYinRUVPWi2wb9hrCL/2RuvDD95a6jWpsqMLEARgzSdoCzXfJfpgMxvECc9/YnZKfTT3
fCLkuvEoB+AepTF/uC397hjnMzZo4lK2+V3muEzqVbUGK0dTIqKuxm56nY3WdVrm+6F1n2fz2bCT
d2eAaY34zAAA3WZltv6lmyIfIAuEEOQlznl5NmvuMHYPuom2PjTR9slDDsFXmNRXcTw8OzPqBHGj
izS2DkBe/dU4+fgvufr1pL1qkvgxA/nrepzbShogwH5tE0Dema1tWSXhS2oGlARn0ytnN2FxGW3z
ouzyoJnbHTGxc2LHBNqY3LaKJ5mLVgZAyVkTh8hmhBKeom4WgZYPr9BbsejIK+z5eBVaDAbUcDtW
TmQJ/ZQNTUFHa5IxQeePlxIcfZjgtW9beF8NNxqGqJwQ9lklocGyb4yG5JhE2t50GCr1mrVJvObR
8R8g4F+AcoyUyTCrn7lzQy8c4ug+j+OdciFNWroLXtXVDzDIToUrnqhSIzefUP9JUYuugNVrp6SZ
b6vBOy+CEBCBlaMRBsg5CgVKa1+A3DyFGdVEiG3A8qwmoM2e24wevSY4+ht/5xhVwGQ1KCNqVjgV
ncYMhRklLJ2nzaB3hylsW4ZXcLncYV1qEJs0kID+eJHnSxBCZyjae9p9Sh8PCtIyXJlSfuPoH1IV
7tvU3aUWYGCXRjV8JChvIfst61tn3uZFce6M+qK2YzaQVx5/fmy1OyPHBUr2cZPJcY+55pL8xEU8
FYfcpU4nnXv2hK61g+aJ9sfc0095ZGjtGJIWv83SzhLK/ABilaJUI3+p/fCitkI/mAJ2vWvFfJNb
Cpe1hcBNek08zrKE7fhm6aG19oc2XoeWLDjfcnhwdfDv6JmVpANVcsKWusHRWN+DK2AQNNgHX8Ga
DZl/6UQF07S/6tPmenDjB32pESXcjptBC2Rd3JgdYSY3ii76XHJXHm8otAdTmcD/4JuOUITxv+2i
Q9aya9AgQk2dR54GLKGiYhOf3mvS9OllB0TlRPU71ZH22NKpE76OtmxPjmud0F3Ke8Wz2U1RkwYz
GRRleOo4CnZPY+MpImDJLUs+SlDrPJaURxytedik9AQdSCO84741t0lnP7BENMcE1YoOdp51aXV8
JvmZQm0w+9DcUC3BOtwrpA17jDhgJZz8i32NEsy7C53es6n+NFAo1biNCjakUzS+txDUOXZRCVTU
Tcl+hSDnxk3x+2shsGLdLM1dhPVlLeVhdJ4sb4z21jhUR2sCE98mUFOY6D5Ix1uAc0b20MVQTiX3
hkZimfPw1q9dVyZ73fLuq6gJZiNJIGV2fOczXNOqzMDKjIa5NpuJYtYuhDvst5f2+FkVhn1n4A7H
HjAfuwjxCkO/E4w+gDwa3cNAYJ+ELw3AakwuYTvsJzO9zUfuLGFiomfiYqPdEJMCTLGa+xIflvnu
AWFeN7p+7UcCGnrY4Flrr1rOfSc3KBK9ZbogU8ZeTbKtTM7gRl022At7Do/d1J708jhArrygHyhg
tJgc4B5vORhru6Sg9sU1tGuV1gcHqiENOQBDkoVqJlKDpCFuVIt3pZ6i9zrLWWJmoD9y7s5uErgq
THdu1d1B4lWnNuJwWCO5p9lY7PH5YHMsaCscbUiOTjbnF0OZsjFwuhxa0EqHEE0vm/Q2pct1pxmG
PKa9PTBj03EF2KQwEOukX35PC7psuznl2kzex9j75toJzfUcnhjP3wm939mRt7b7gYRXUpPxMbwz
BYJbOHFbvBFLZhXji24cBm5IiNYPrcMYqb4ol3N/u5sa59Tr83usOY/9jKGN4qK6utUEvgJcAuJy
jBmsTqgdbqLWLTOvrV3aUWDF0UE1TwNZDzZtgOJD171ts2r3w506JgDTEGmtjZ3kb2S1DrYhz1FX
lBQiTEWQe+anWc+CEAnJSseAviuKPj709OVNyUitY9exiNQUWIy+dUVy+OyNHbYeEz1BuHzxaO+K
dspeMkxp+33Kak6kcXHUOwsDXirwBDV7jeaHnSMgBtV6O25D673OJ3cvOEDi+McuL/EzPIiUC85Q
xbojRfkc9f2TkCiuKhtv3TTZwENOdoi4bL1FyOQDkvouYWNduZZ3LWkTXteMgw+Vy+eJXpBn5nyH
P40zpAPQmkLBvaZq6LPL3KXjFppa2eH/vPdlx7X5J957mBpwsNw/pHEEbx/t298gcvzt8g0mx9/2
b/1nnnzBF/z+p/xO5rB+I4JHTslgSuGA6v0vMgf4AsO22eC7EDiAKWPXL6u2i//+b6aOXx9uiwe5
ALO+CbRDMuD8x6/oFnoUO04Ttj+Wib/iyf8VEePaEDlgUTrAOXgmuKe+sAtgyZmjhR60GdhFCFD4
qBNrx463hoRuN9q7n7IK1/9w+v+NBpHrKik7+fd/s5Y/7+cAAKosd3TD40ENgDTOl8eLCq2uaiGB
G8Ks8sk1j0oE+fgkIShbt7FhrjQdUyv/Y+q/9aDqD7grUPapo1yOe93w5FvbduJwQn+ylcA6TM+u
O73H1jPUblasYk1kklMjWK7ozSnNf+RSAMhEn9W/eAXLO//fXwE0CkJnvBTCEfz6TygTrO4Vqckm
5DAHQy9rDsCasKCSF0ivRm24S+8Gto9G1G5mBs1kdNdO62w99jU+Thrd4wxAJaTDU1QCOfopjCCl
dijBDPxglYSOWv3Ze/4r4W350hEGsaA+WQ4fstC/POUidmvN1yFKylnBK0TN7DlDYeT3XzV37/ey
vhrjmPWVunlceNREYmtmzJEdW3pQXsYKkvTIHTih1xCk8RKnIMh3mOPyVZ/95Ow52GvrXdhhzG7o
wdkY2jCsbG4rIJm3+TwzrmP5tsrh1Qy/o7EG2fBDSaTNaaBKBZSXpEIFSxjWSVNhGu9eBZOoju38
EEHi8xDGqjlwng3sqNa0Kk1x1hsNX1LK4JbDgN9vtXeThnByJ6vpMGVvwgEOuMzYO6LVHm2lnxHG
nzAuAqHZVEf166Lv10ckIr5wyAWcO8gdU/3Wju9Ns0wnszWAaHbII7f1knGRWPtmCW0gXbUrb45p
ie/XRp3jgmyP9mAdme7npr3HG7oDPnzUhAts1TkUZnNnyP6qHt0DfOlVLeydN8H0wGIyesSpy808
v+qWddIb77A8qTKxdzoOEJsnjCUHj3Z4FDEV6Gz9/JCKlDBDOuEen1MpbLnbUVqE9rkHMt1g5t7R
s9LuR3G2Q3qRamomaBD+8WwrN9wQf1/3enSiKBQT+dNyreQUerMnWrPVw8eIkVS/JEVMeg4EK+16
hCIM3OgpIQHpY2HpLn0ycQrZxZPvlAEErohXbsxpGD5IOr0PM+9nfVHVzJ/59isfEEn4HjUhiEjI
A8m0SWc38AFhpoA3W+LJZc3FKiKCumkweO9OVQbx1uctLkH2iq0vaMror4zmHYqyF13hITqUM0pZ
4iEaYY3C7zPW46YmYin9G23AE5aSmk3usoGbJWUKNRckOzKl1kzdgj4NN7b9znhiHdv9mejkqsQ7
4fCVoILTtqHYw3FZ8nNeQh6IV+VRml0A0qBWCy9x8co8og1yytfsUnv0NNe7QOB7LSBHOOOkHSdk
dXZz2RWTqvgsjOZm8I1yZ2SCdzri8qGWOlxrqlrYqsLdFiQTDpMBY3FcTOIiDjVqMtBytP47EVdG
o3aPrT0GpacVGQDqkTmVxovyRmJDWs1RiXlgQ07YEA8Wv4fB1KYi5+HE5rytxnjvDvZdQw30Qy3Z
O5r9waExjfGfhq4hGFgPPVdf4jO9lDFnl8na9g4Upky63+wYR6IVFjSKJAWGuhrtxl94taWg1Yuy
JgLy3qWfk9vWrFoe0j6Njr3m3JspS7OXEQQxHOkGqQHdbvKAlUwCNKdbmBNYSO1ldAiDuiK7UINy
HtjBUrEpy00Tc6n6eK6TSnQvPfaCUJfRhaqf4r5OLixlXbFDZSNmGdM+ypprVp/+rNklqGevfv3r
G6L/jewxAoEL9/B/pjPd46FTLUTRzx/7p8PH3//txybpx4/9Tmcy2akwtDB0b0GIsZX5TzqT8ZuB
mGYCI+PXYZBx3/nn9sb+jbunQ1KRH4ExZvJL/9zfsCmCwGez8yHB6AH6+iv7G8//EjmEzmQ5tsUf
SPSRG7b+BT0WZcpogYGqPcbwO7MZnnvi32lqvSY6xsW21u8ndFFYf+fOxXUULVY30GC0DY3EofF6
NXV8HE5YPoi5et5zOhGI6hkyUQfF1dwRYajtnsq7AttdrgOatpj+Kb67S+CYkrloCTg1N1ls3Xej
owIjJR9SDG/RrW9OzsbjXMlqvEU2+MxGj2pNomC0gG00OR/0MLnKzXEHgIqxKVNKYoFHqRfbxBz1
jfS6h4Tz82oM3wqvfKkF7KSEIq1ZTDep+6AvLcn65D5Okzj5i9VTK28lmgsLen3HsQmyhV5zxn3V
I+u9HcHxZtqHHVmXVo5HII/xbE2O+4SkQluaO6ZBbFHULD6E04/7rODgg8gYdhZFPxVbNqfUmOFG
/Wsi8702VxcDUH84o8O0A5HbYFEvnOg6Ml6Hmf5zSdsdIhzLPHWvmy40Lru8c6gI6Ikie6eY9XGf
sP9YufR6DC7IVYa3yT6hbtjQw53ysGMUGpYkUEZDkPf2baoTQSj9BA9cY9Y3VAizSKu9Vw/bohfT
SvZGtQde2xLVCZ3qDBOJJTdGlZxdKBx9T6a8CrNrKgBDHoM7XFlMSPeMtyhGZDaH37kWfnIYKmIU
jgs02p8ZvOgpg05BDjKiU9GcRvA8WYZz3JphZDvWQXds9KQkKjfE3X2nHHaUcnmrZi7Wdijtje8M
5zpOL2fxgEFcv8DWbJwZxQ5B7yUlg4iO22FN9HzA655GeFMGBouBPyKVOxqkO4dZckdkESQ/qKYW
l1pSu59o8Yd6kjl0PL+Hc1Chf8i+Ddy6pemKBOGawqL8kHPP7mvD3qVTt3Uj7zpx52M4FKcWIgzJ
j/xKMnTd1jU7RL1nXDwZERvYTK0qcp74Ek28HrDn8+65HX025QWDY8JcT75KLwttQzNDQ3wmAa3n
AJPJcZmt7ebR7LTXao7tbWGgnTLaWMPUWvHpFhCQavQGM25BueS7eXSxjVQaH0QJn6GrjXWYO0d3
WERSvjxGN+yi2mWQPk9HpPJtnZWQvB3t2zJyx95JiwQQg3RlMMQ0dOhsJkmxlXIW8HtMO17RkUmh
sg2PoFPmOxKED8kcBoNYYgLzB9EKb+VhPFoj09/2Aq2BBsQeQcSCFNHHT5jB7pj2rUEg8x8yvCFJ
6V07vjoVUr+wm0xhvimAtHIGmCctW2d9/l2ktPsQlsVHEjP08V9p8OHJFozNiuSMnZT9s7aa4x6H
msr7i95z1QXxhIECdeaMWRy+94V+rFyHsou28piZMLpWU1LtaOAD+ET0zM3vE8e5t306J5O8O7i5
+exq5pp9sX2YWgNRLGTqnrYsd36dvJlEu3bG/Cma+K12sYM0FGBVJviKoaPGoRv875Xt0QPiWxsn
ZH8S2+za8JOmuyKsP90ppI03n++bYUwC6aZ0incjVkCAye5SzTe3Lgio2SauiWFuqJvjmFrBDE1B
UEIYQsLWB5duRYVGlKfxI/WLfdXu2qdQwjGQJQtp0kpIcKtJ092TbKaTlcPAExXMalbvFUoxYssz
6/i7EfnYZUONFgvqLLTuTjjebT9RFTym1+XSepF4p8mCyw6zed/HNvkZHcdbWIUYfYSrHXI2rS1h
x5bpI548z9ihtML2pmxDLK0b+tK/MSxNHM7SydEu7Ry491GVaho7HKo7QpMOjwwpiLrZ8radOWGE
MZGQyMFSqxyiIELj/de1MchM7ap1OYPz0XAD4jBIhyE5vzK56TRYXHo59Nss8XV26vKusqMBZpK1
tWQ1BnlZt2u4cwmJW8IFncc3NaLmux2zXTLLcYN8wY0eTz8T4YYD7BlfI1W57XCOarRIj6/OpqV8
DklFrStIGevReOG2nTDzY36mdZgmzdrEgijk4wj9n+rEZGcajDX1Usu3U+fc5Gk6HGXnQSCmc8J2
HvKWSs/BHyGH5fcjX4lLpiSYOCKKV7ThJGZE0VCLXioz73YOOW8cfMam64znuY3sE9llcoA95vTB
XIeZ2bDFltGxiay9ZtsNbRdNTAFMrq1VPeBCj7N97UkZ1E2LAauvjkzjP70iou6gcC6HkSLqaqY9
4kf6whIbrS1d1lI25BloANRe1w+0kjNOkjQbrUnum9h96aRzdOZwOnY51ikbilw0buGTxRS7CnJt
WkmVk4E6mMw36Bp0BwsEA1oX13EUpsw3OnLSWeU8kGyT2n4W81NMG+JlrZOOCuMy3s01KoVRpVc4
ybmrT/MNJ/P3oTA+lEZ6GlUFXwnYvGVB1P2axpgQQdKw4nWKTboKPe1OK0k5DqNxp8gOGybEm7lT
u7D3PJRGBsAYS8JNmtU0ROQcZI2WW0dNPH0dEpFQwurPeMGuJzVKQGu9E1gM3VWksNuyLLSpnZ9E
IsIVlLMQYuCAI4eohFvwmwyoVWbqFwg73bU9Y4NzNc9Yp7gKdCEKmujiAI7NiK0upeBKvFsQ0G7t
uLjDsl1dKhyEQIBq9Cm3uB55Uyg3vbCZlu+yBEwg8DyOX2lcbMw6/qhLTKmlEdtQ8MaNo49npkVE
CRcypRyvAflpYHVQJ2n0tE9WrzZ5ZXjbyic26DQDJp/U2MLXwebTRBT1GJgFQ/VdURDT69SM+B6J
LcfTOMZEYrgEzK1ppjxl6SyoMmUioGdsCF2O0nrO6Y/9xITDrop3Hd5eqIIsq4ihfGJE4ikfC5Tb
HCAPXrFjzQONspmgUeZnJ3FYyJ5zbuiXhxhZJfMAjE0a6RtXENkhiwWuq3xml4ZcH6FmdDk9qCNi
h2exvfEpzd5Qp3ln9cir86yDypk8xPA4PfQpLn1JUR45OuYgqPZ8RXR1ofkvTVialAGnUyB0viZN
U6DnGtM934FtX5bmehjKazlFkObq8rMcwneVGCQr5eSuTaRazEmkb58AEnnkP8Bokqts5ogX3TXs
nu1wh2sEa16qrnKN3Y4+N3i+QHaSEfaCdnTeskxsknqkaJu9m1F0u1hHACSYE9RC3EKVVPss9DHC
Cr6zbD/Pc9Ld0vUajWCGZqsc8S5O2yRieN7Z0xuORtQ/UnCeRxsK0SvWsVo9lOYCp0DkNySJVhDA
Av/f/DhWW13iH21SNgOASSinY4a0bhuiO9WdNWTbJn/pyaOtSpk+IV9O+8z1qjNueMZAfY8DNHd3
lUAy74V/6HD5BqHGTJ5r2pRb29ESwnVc+TgHPe1FKxp3FRbE3spU1wKrNIM5EZ80rk4ryyhsCh3F
R9E63wRZ3rXbZnRHDoTroSjej1Z07CzrKevRbAFv4G1q7yKkLBcgQpjZQVWGj2SjcpaB5L4SJPQ5
e28sZb+1dv0JIq5L/XXvcL+i+3c/w17zSm5mHnfNiLucKcWTGMXWLMb4ZKUplihCrutE+vYp5hIb
M5kvECJva1VM8upivkh7h7oqNCEMdySHLhpYjuumluFFNdJwB+Mu8By/pnHzOm/3nd0lgVl73wWd
4WRaHbZD/afwuoMW1ndMwa96mNMrMWFsT/G74/boRbJO3Zk8hI2lxM0ufTehRKrwP0e3IYDDtU0A
Lr1NnXLe4rvRfXaJTb7vBhpqJ7+bqd1dEUFwNo0pho3Sagi4YEMCmmSxMBRBypUW1GELq1QMOdMP
/2Vq6pVF9hj/Tndo/PojTO13fQCdGQ3irhHZO7XeVWA1P6B6T14EUI3o3FnTlyI3QZk6/qdgnjAL
j+GxAMCZchiaw0s9xCggFdH9mhS8HzlXU7zTTf9B1UfhUwCEpR/KGsNqr4AomUbeEfbjS1ZEdO71
uHznQoMOpqk7g1rn1RxpO1Zh3ObGY24CJ+N9/5xMXKcDD6fqmFxGdG34ybHymUjLbiKpo5WfkUWX
kScvDQwAq4nbAdhVgjJmzlBGSVbRmS5O0ZRqraq5Z3VubkVWdZeRFdFrj7cidVFUywe4kt+qqGCn
s0S07UvN9an+KcuX1IQxWKfNFbALagMYYzraJlPFqdKqzcTgfbDFhwGEcFXhYmM8Qx278j7++mTm
vir4698XtNR/QeD//Zd/+984vDFN10Y++Z+HN8FnHn9Vpn7/od+VKZfRjb/oS54DNop//nN0s9Dk
Yav5Pgh4lINflCkP0Ly7QKYMJCP9F2nK+w1Rip9i5sI8yBLmXxndmPpXcUonaADR3jZgLsKL8r6I
RUmJ9ZLn1+xUJk9+P1fXqf826Em2k1Q4n+3xoRDtnaS+cTVT9oJlApZIqPD5pfQYbHApUBjRlgER
fDpVtbBjtK2GyzLmkBGGZbuDtnA92TAyxKAktOL0c6hd+WAk7b3HFBllObqWqSARnsm1r6lbs20x
vjD2Mdjxq/FmcEriQjkyVRfm5zovL9AKCJ1aJpy2KKKYrLoqrHm64WzKNIijWtP7V31RMcNoBvfS
W3z5BhdjLtEg5OJenaxAI2HapF0WlLZENJDifVa2vOT78NDhrHqXJsW6TdAY8mlw82bn2HiYZram
ycZMuY1M4Xg5RsA8YvmCgGhfmJhzMva1YY85tMr7U2mR6fLUE65G0DXWgDXVa6aNDnohzqk7br+V
PraP2FeB01sBDafVlVe8pI7zrGomDsYQVauDleA1xxoYNkxahpouv3JsmRG0vAIK7PNqfHaz+76f
DmNNwfzoRG+mO8QEQZj9+uRmmnfuYzPngZZTeIsppicTzmF9oA0kSotNyi4ljnDlyaWkJsLUx+Tj
ilbFhuywtkpGZkW+FlsnOk42hRihb7QY50H4xieO7c5WeihbVnfqi+Gui+eTJVr/ykO+WxkYOU8j
eaR1k4R4ZSJ1RL2h8lWZxc7QmYB7FoeDysI1EpZKrjzICsCXsuwi1Ud1YbBBJJo1s4P2PTDRY70z
Op2RPVbGzZAw6+ZJNEcZMfBqi0c9EfcO7r8NrDO5jfwrnxhcRG75HHuDfjZjPJ5+JA8ukcGnOp6P
ptU6R06SU4Ci06GEJk+jQYY0Y+iUp8ASBz4Nuktj7D33TYWvKqraI77ucqNaStm4suSpa8qeIDUU
oQVIpGbyxfTunIuJWGbTqYyYjR5e4EG6taxuwLUSP3RDTE9JJPJdnTTm2VYKZW6gJTGenNMY9vkB
tfgG0zNsqgm+kGNkx/9b0v9f3Aeuj65v/SH8j5bwt/btl46F//yp35d0+zfbFUi+hrBd7+cl3fF+
M1jrWUXR/Jms4xv4aRrvGiYFMY5r/vgZnsQ/p/H6b0vDHu4F2zSNZcX/K0v6V+1c5xE8RvCL28B0
EWt/1c5hxPeOzEd307HMsGjPE5iXqTYDGmfS4Kd73b8Q6v9b5QjbPZtvuQMYxeTFfXks6ehOOkSl
s5mGpnqnw6va1snsqVXWZdjWYWv9ibeBSpRfnQE6j+jw3qNZ4PLA4/Dl1RVz5qksxMBtjMyVEASW
MY8WFyCEKG/nRNi7T2nkF7vYYlDDzk4x8Swny9iVdp+QCbWjk9H0EEhKYuwa6mXGpB4E/x+/M8av
RaTsGniifOC2EHwVyEEvkslPFobU1fDfjqW7CekhODum7uw8p2NzyJ2RoX031flqoFRh5+r0RfUt
MTDOtYZ7GymVPZQVoIAI0tz3P35a5vKwP3tDfjythVLJzgP6jvcFDsm+Uq9TH0lEGbV97oY8w2dm
VvF3Z+gSAByaT0NF1p/0LB0eAIsgW0aut49H230yp6i4mjjRGEZ90GPtJjWi6sh5EmAUu07uCcBi
PzS7nQ6WmTb7nLHmu4qMbFdwELj941eCa+hfvBTP5boxQf+xW/riuPCSGZ+uYsxUqzy+aMch2mqj
bxxzIw4fwVm6N44OGGzFCKS9pZBh+CDThcWFAQ2VelRI3eVDDMcV5D1+Ng4KsBdsFb1pPg3idmrs
Iz29qlq6wFGiN3ppjVuYWTrbBxeUdouwYMXzdWnHwQzDPrWFcZ9Z6R6kxF6bXPZB0h82NXVUwHSa
Izv5dVfjg5Qq7riDeSfag7eqPwn/pm+8p6xjEJM2lJhWk3mnWucEZeyIR+AOR/JWU1jTOlDxjdhW
Bqk2m9M126xERfdlctu5MQFnDmRhE55y9krQ/rqrLtGfpQGWwk5MBv7Ttwhk0iqRA6bUgmm2x4dG
0Gt+rGp1iqmy011v67r2O+HijxhgFbrRfdrIk6xpojcNKD/JdjKJojkq3tY6FdC5bj0wdvxwiNPj
fWQW1RjZxTyHt53GY4LJd1ZEmt2NmjjWm/lgnS2lSOBG5B4WtIBVn4TTzOcuLbhOY7xYJ8MxU5Km
SY3DD3g0ae4//uYsy/3Xa4BuIoGMaliGBXv110uzdguZCTmJjRFaBTbFrNxW6aBfsEXfWQWYjqWC
+s6vCjrvGf1nkrt9Pnx3mrx9H5uif+AWrX34+pDt3RjcekoqwV6JriiofLfq6yqu5L7vh+o5mksG
yFFdTB++Gpge1mF1IpilPZMEiS70eWqxQ2I+XhlzLDYuptCTl6l02ylH/7ML5l9c+qxDy+0PBVmw
AHx52Z5O9Gm59K3Gn+j/w3MNC0mzDzWC8rU2OT6YMMxhoZHPN+R72ovCn0cG/q5WH43Z9h7yXrbf
8RMY73/8ifyLRd1bFkyTzwISmLPc0n5aK+ENEdAXgyCZzMCIAeb3mP1so1NMMozRn6zM/+JtoILO
RP7GDA2QYFlWfnqwKjaREqZObCbSlc9R27pE5/V8///xkn56lC+LU+6liSOtVmwyK0k+9UpWF4Qm
mEPTlgTgsQO3/ccPaCz32i8rO/1f+P3YQ3iW/cNT99Pr4hua1rXZiA0YfPM0ehmqjZAqPbbTLB69
ykZ4HwgTB7FZ6M/AiOmTQesK/vrTgHqBzdHjzmfzf7+8vdogatA6DP8jtHkwC4+moKMpctAFZt8k
PxKpKMgd1S/5rIcMGv6fPIPFbPDzGyE8GvmYfRNHNjE3uF/MCObIwXHKU2eTI9Gnq1hJdQbdCeVx
ruAgW8MEckHJtZP21g2JJcCSswHww1don3+y1nzdjAmPKivYHhRF0BiKwezXd2O256xRDl+xOKJC
1+mKOChrjPWxUVt/8lBfL6IfLlPu6iyPuD+F9+UiikmUI/Zr/sal/RYxJXUPhTEOZ0uGyPPMIP7s
feYe++WdxvPIisK+j1XUFWw2f311g9kJszDoHcnDZrqWESwnPxyHZyokZvqckhD26WA1B5ZSUt5u
q4gbdRQUTEa4gQlHx3CEkVw3R2MVJRj5u6zVr2TsQ6QGhXUi802Xqu8blKlSkLSDY633mwzD6JoC
zeSbySzgKZaFt4Yj0m0MSPbHMPLhcvU1XcLgOoHselZByBIoz3ng2PXBOxRfAsSpP4vOsl9Cu3G2
DWNjSqqmb77GYHMww2Kdz06xqzXE7LYaK5vNQcS3pnX7XdolYjPm+Noa2huxE9jl0bYoEiA1EeK1
SGk+MlIiiAlg0Xs0aahuVuadiwK8bmJQ2NXVBdhIwgHMuOemK2gts00QBwB4H6iN4sydMXUGLZB2
NJKMxESOej60hHmc8TutAJuREOzo+81hQk7SleUhabARfUzATW4He5oudFzGW2bx/Tk0G+MRHrJ1
Q6wWb68TWuqbnekpkGIrWsdSNy/YMKhtaYRkLrOaitGEvjFkKuFdpkxP97Sbieuu94qPUs6SjLIk
A13Dm7wEkyr3dQ7pReCkOwLYNJ7Lps6fSlMy/R7QEG6bPOuh9+UKjGC0OC7xak5Q4nodWonsb6xw
Ug81Che6k1vec7iu9tB8YDsjIe3nsdVuM7dNLhXOunWqm1DumsLdRRh/L8NZU5tswKWjbM9408AI
H0SbwG+DMRHkRi5WWj1Zr6OilMyGb/ycRjSvRtOsXlqkwQ30t/BICXvGpiqrvhH86+8hvobfnRb3
RE7fFXF2aGPmf3B3JsuRY2l2fpdeC2UXwMW0UC98nununLmBkREk5nm8eHp9yMouZVXLpJaW2tAy
LINBOhx+8Q/nfKfVXjt7qEhQ8RMia8z+vTar9teoumJe+RgVA3YLbAsYjUFbaEiu1oOOOmTAquYH
tbXxg2EOq2vC99GC97LA3Il5DSHyc63SceVqfbou2R8tYVbGkKobn3Ch2t6JvvnDKR8vAeLpS+mF
4zvx0dOx7MjncsAaYW4gB5YMFnUioYstRD1w3LAX2CYp6tlk9KeYC0ceqSZLf2OwqnzsR8+FyNJr
m8R03Qfi5ZK18smLGuGwkwITAlTOMEnOhN9tXprTQ806/EDIVuMsBsuJjhWJNi90x/nWmSwSlIAY
bUKM7oyfgQsVYxCtPQsLhfzjBxtZ+VpUYX+tpEteu5XHG0tixlKaV64glTTPYSCCgw3h4YosJL1J
B/TmgE31ZARIXpDP3MM0CveFiTPK7xN37edpsCndDvWUNhq/zAFZ9QAWYdVGRroeRdNeDC1j7Ohz
ZexNEdjygIc+DBbVTNNa1MDLN2kumcEYYrygS9DBaETG76TQ/BuoK0KE0roKjhkn7kw5qBxS4YNi
EyaIVVXHmgOBVbVsw4SNiDCiXRqV3qUJodH2WeZFq7ozm4cQFVhLfAOAtKe+1Bp+XBsaOxw7+SXo
PDabBhz9EGyDsewSe2CKl7HaGCtNW4seGVhhanx+dJgkxFu1J+mzMSxq+Vmx9XrPfat7SDRR74Wh
O+8sYOqd7jvRS+DD2+5QjbFS1xFEdQZoCabToDJHdwJBUIafHiHRhzQt2KJVk38Yk1Zso0QwycRB
DyxM19LjZBLsR/aSOKPrAuFos/h8clvoWrYGDcMxCncLxdO820HiHss6VUelZcGnGIuMunJMDkBK
qrfRwVJLVpZ+n1PJj2TYYHMMjXgr6zb6IJBr4g6tgUjnJeCvqfRYo0v/gnuzOBsO5h7AZcGb1db9
BcFc864punZoD/RxOnDPKxKE4YRfUa55oNCwsZhc136K/6hCy+PqIwd9P616VaA1F+U2Q8R1hMrj
AovpB//Y664G6zHEOpmWlIZ50feowDSoOkOKcz0O0CFbqamdEllD+/AIKMPkl+mc8oTZD50wnlhs
IqnOrXqnjS6r7ioxt1kmzH7RQ184OI3okZM7ZjruFUwYsZyCJH/PWeny2tPpN28WqPmAgLyMFB1Z
nuOgn3Deitc8d4kgoivH/qy1S8BZJszxALQDEsL8EXO+vq66MHlLssj56c1ePFUG0eUqIAWxGlxn
W+EI51mYxOK5QCx8aZF5PNMnAGjRbWJIHD5CwcJpeiyBpue/OLWj38lGmk46Xq+D5pNrNY5j87ux
Znt8j3AY4ugUXDUhrW9zFN4vZNxsSUfUWcQC1Ecd1cSqtnP0NYFlT5cmGab3Cgznp0lg9s1F0wL/
1daG8+i6NlkU47RJK6tfowHCYzsg4lzEplaS0eNilstl+wPE2d6TrtbAL1PpEn6SiYIwyAMsamm9
yUXnvtG6kMCVSXZr0hjEkc+SWPgDkmW4VVAJa3TtuOdMVot5Qn0Cb8/RoHsU9XtsRvlLTypCsFJF
UdWo5QnPRjNZW49D15rHRETaJSF3ciOygXQcHML9Ahm59S7zORy+1Ys3gPjAJLNAPmE47a+obLyt
lbWIMEM344fi+zDXnAM4ptOKNL4xYcDG3nqMoau2xsYx4vTQ9iiPWiNS2AmzPt4HTtttbNOCuykM
h+E9k+aC6TM9xilxU1YS1kDaEjXsQeYDaKgm16r7OCbZL5nVaNW0Lvxp7ax7cXzNJ28LaLcGi8lN
2lWbhKQ4YuD/qQtAGXjmtPGEho1nrWvl4DfL8BGtGJFYREsdEIwxJAl7byjQpRF2hUPaBTSeZkxD
3MHorvwszOJMvpL7iG6iIGJSmIzHh+E7gSr3KQV7cB57xSYvS2fHRgSJUJNUMQ2yMa4KiYUeRQFv
EgkT9TqN1PCiUzGvTTwoZIpiBGDs7id3Viz1RymM8gHDMa+jZbaepX2y7krYOBu7mIbfo8Cvtugg
Uf/oDddwSjvjY8LbiULHQ4y0tLJugCvu5N49MAiQVFNvXOvMIu3JrlU1kXwqp72Hrg/psOCBGMli
9kqTXYQd3JmVPlEm33LdrF/IlBdHkzSu+UOcohqg8kXq3I8Y0CmFf1ojKT8q1irXya/kliqDxI6x
q4u9NQnzrCwLM6jQ7O4JRHv7Q6BTsQWnyiuntrvHmet+KlmARAqr8FEa5khglai/U1licAl751o1
SfZDm2VcusQwODcFjg89DX51o6Z9ZAF6lm7IKvI2NR3QbjWUyzLWvGdnatunUquJc7a1sVolPuad
VAO/HvYA6wYBBhx3ppQbNxIcBkOfrAaVV3szRxAWksxyShEFXfQpqG6FVxI474jJfQ2pX87h4DTv
ZaqLVwzR7i8W/JNcO/1YrJLSdwEV9BIWGkkqe2zDspmpq9FD3wT9SyKZmoyayg6NaghX6YzwqkRd
3fSJJ0VjKxeHStJ7R8aZ4qd0PfzDJKNEN5M760bUqySPrQc9BqfbkHCTEhKV1GLU+IjgIc3q9yom
S2BtihmNAPJQeCuqt/i50y2PpJwEEwj6TV5MllG86qTSPvBme6+D4fIeov6bT1S80Ed3EgagP2BU
C8d3HT4OZuieB/zDHyIMcAIPErfQOtRbsE9WJNm0izYeN5ljZq+jTf4IBIEMdDJpGb+QqPk5y9A8
F1vEj7q58nWLOg6MNHESbm8ygTSJgdmmFVDhlTYpIlZ7Q6e8NFy/ujMa8McR33HWMGjQPFVPB09F
NjAeX3cURqQELlQSUGA84CNs3eNQ9mNw4vuSl4i4ULXI+qJ1Cemr4KAC5DGKGdkd8HlG0NhWw0xa
myYKL3aPIdI3B/AMgDk/QypXOMmV0YJP1HhEhllrsSGtbKd/9v0mu4AVUk8puX7XMoVMNmiEvw2V
A1dYtaBacjovYAp2Pp5qImHvPe/UySeuQi0dBepzIQZgvxnru1eDre1P6FkYCvougnra69Y5pE8V
9PIBlMAmTdFxBY3M18S7uPUFa7S6VIkaqQhFURx6qxfgcPzM2fEkxahT+UX5ABIifOg9s3p3RUMl
j0fa/YrjGimMwdn0WthGFhHVlrskw/TBY5bL8WEK6RCbcQKOwfHkPYNInTnYUfAcdNxxjLGitbDx
fSOQnFL0/cr61GJDX+VGsTYHlI6iJ7aQEsXboFN8dyqSfzXZjtvBQi6PZ8gLH0gVRqnTje0GJal2
6MDVXRMrmRPNgtQqF0Y9pjuFZWtP0i0gOYUNnXHxNJ3YUJPLWdj9rgXX/1yw9ab85bH2Q8TIpzPM
JnZZWV+kCpIv6JYaY6Ki3RWAf3cqipyrSBhl8dARjQdlKY3uGZBqDISBqRMhVE+AeDpv4rAc++mM
dq76gigxfIoEJ0BK0N06CJEoV4ptf9bUwcFQEBLxybK9FuhgMRjyWxFBeXJBnJ6M2Na+q8lEmQkH
d9xFZhdsHK0tN3kmWFO3FO6/2rQsyGGAhudYRfbFpB37pJwaLBDoBbWvNI445OEztd5dDFE/HScu
sbnAQiw4AzBHwW716LQrYt08hPQrN/SzV9dzOnjY4JaUBHHuFUZOQ2W3+d3tdN1cWLxEBONFAA01
b3vE7FrbYEmseoyfZBX8ODIOAYfq6VVUjvnmUocdGsRIC1eP+BilWrwmBflBBsXvnlSRzpYuhv2k
2ZtDAV5C+NDiRONUhyDzaJSADxANWlJH+HIVBK03xzRWK6k1/LXcVR+mC+uSBrJe8yjTtnjvkRKP
WCXaNEd+PfDo5n7vEvOSl3H2w/5/2vhtMzPsLeOpHTXSm7uAat5E8WU6Pnt4hjfLAD41fgySSCgz
UtNcRTzzqaj7qgPt5BDVYQQZDgze9hnhoD2ZLs/0ZeW79TmKtIaQXROQtUdYaKvpGqmCerlpOHQX
dVKGrxD3wRaRX1SVa/AQ7mNvO+HekKAWyljFeHxIo9oOOoCjjm3BahQjAxMHgrOss+aZvYVN10gO
Yq/b8bEZ0akH3Gxr8ElsNDCtYLTDOMBCoQPHA0TLnYnpjjl6W9rmdlmmfg2N3VAX0nCNn7oV5WMQ
dNNd0wLnhYUppMzanzq1KNxU7t2ApIt25MXi49X13xPehpUewZgh3NJ9SNHJPlta1X7ERRyQiRaX
3bIseP4TcVzwaiISMJb0PBC1PfYFy8zP2udB0W9ttCDW/S1sHbVj7cd7oJqqzDZ1NPRIdx3jmIY+
8FOLznZYdKPBhwJxnXaLiHy5VEXhH9IomR5FUiJPcypMHDW/HWWKAeJd4/PzPK9YFmWUgQovFD7f
oI3lVVKXsyNKlDgFQSjusBzNJZFQqOQUe7GmhBSNiVarHkKjvDq1lE+Z1mK6yE0PmQZDJOMrH2zj
29em4NGesmzbtDiwWYx8uYE1HQfwY1v48dZJKC+6+5YzXss2K7deVotNHLY/mqYT6cFMXB2RbNZL
I8TKLIwiBW9fhtcmK+z5QRr3d/xB8ltZxrQOIqvfy9LjGUVWVM29a7vtZfJNCa7BCs8doPMXm4Tr
WzoU5WttKNqlwcQKshoIdNNoGZXAjuz7W7PABAqtbJ5HN8mZ3xdmvh+IW6zVailxPD6Q/jFsIS9G
cHx9YDVh7I3LuLXsp1FHadwKa4a7GNF7Jn35w+3h0rHjMKMmrOwWPGg0PFrE/S3EyNR2g0I0IvGn
Nwha8Ly83PuV22yGTsOzW1kR/sow2chJEZjF3uXD0jUTR37I8M8Jkn6VIu0ueNw8ZgyRvxgSROTF
1b2uBZ8KuK3zDHHNOLsTmxRiLKe4BsSdR5QWVYIkcRcTNfNC80YEckwO+TfKaTIAl6PHSvJXkNj6
8O4YjE2BHWNrWlMZNYDqsdgpUqn6+cTkpIIRi9d8rGT9O+JEeid0wjyX/qhWicNmsZZel2FHoC3q
2zFo1hLKJJ6Sxgz1TR/b5rtWCLva1AXTvo6dy6qks3zpcsn5KjVrXExuGz55mukQ69Lkb1YwBF+1
NDoqjqLirR81c9UlmSTMjpkr95EoDplVGe2iMaxu3xUw7bwKEWQj+0as3Sqwi1uLgoMRMazOvSsJ
LXaLEJhybJBwtQwQLi/GyKyubUtyq58X2TH1Hf8lJ0kIumDPUcLjqxhWVtBF1x5GyEekx2CSapuw
Q6WXur4oikZusH/Fb11M7qxZEVXtj22J+6xrwntthMVbhTt5IwcGJxGD6SVn0XdspEvT43hiUgBz
XTWgooho4qJIRg6WDI1niHnk06A3E1+kLiQ7sHpownTmD5usmHfMhHxR5tgEzxd4fewjx0lKazUf
lVkT+A+mCptfkZ4NRzpP/xL1QU7uSK1yXD6wpqebpo2FRWKPZKbbVDBaCBsctLtiQ8r6qKc4gEOg
t4cw67MPqHvTS4yWi4JzjH/5xZCBo8XEvBIhvCHf5tnKYUh6EllJW80euhTKgYsg3WoJ8FqBbq1+
xwF38CrLNHzueQurd3IHf9zIjCK3Ujw+KSWck0O//GyMdlNvYwzWhE/pJhk7HDfLJCKgxQu8+U20
JjSCVpXSDktQn3eIVMlxcvMGdXTIbe8mIqXVLyBYGSqO3wYHfkHalekTBvBxmeewCWijaDz7mnBh
m0zABMs+wrFt5ci8Xxk6iAyloaxjFc1TPXF6oD4TdCMsVGnRA0EssLiiSpOrDkNfjLY7iz6tBDkC
gZiufAtzXQM7TygNyU5J4z8UeBzwMWRktuctIHuIWneWDNM2r6NiHU5jv52y0SDqZCYYtASJCMuA
110a9YtIbXPtsqdYJVoab9CHcvuRq7fEt6ov+fATS5/Z3mPfxgy0GAnQZglvnRWeApWJ1iyxUsxT
RU3rnlS+/polIYd+R7IAg3IXsg8iPqvPtTP1NrZ7Aa85abORT3RUJ9vBwQa8bvHdQI+OQutxaom4
DYXWnIiBcA8s7eWRjLty29l2wSnSWhRehXGARNVFizKMjG0Nz/opBnqBDUqYGNhALIGOVCIGQQBS
u0sv4zzHrTpN3i3MmQ993ba4QlwEO4s5U/qkuSmlxFBU7mcKfDAkYFumn3Jk9bcrKmaYq7Yi5eHs
TSwjtiUlNl6dUFQ8hQNyiyUgsKv5R9U8ZG6417GNPjuVaBR6BuaDMDlT7Eqa5zhXMhy8U97r/k5S
8nwPqi3uheFo93Qoa2T9rW69dbVjXrPEsh9l6Yh3rLraq+ydeCV9o14JJNsHahnnaOcYCugfCJ9J
8TRulR3Hd82x6tdoKOoNeZEVQy9UtvtAaNmutTv90QsmF1G9IPfZntQjWkOLhjctV8bUT8vW9NCR
u066sQjhWvhUiDFe4XQ4tIlO1Dl+oZWnGfDIY59cNBJJd10k+6PWem2DR5fDQIsaba3lXn8Ze0PB
G0m0zyQI7BeRZPgMGuE9BPX0u2YDZy2kZtQPodRAxI1VN4tZgsnZqBpLg2GE6tWeZP2eT5r+E9fD
49SI4Z5D3R5xHxu4fLFeYPPNI+bFg9Mb7TFRhbgGPQw+lBP2hHfIEOUR/S3lx4Sb47VG7fYlBpMb
EDKi88CDGGmKFRKc7VKXHkWZ4OSLyQ0RNkPrRa0ia5sgj3vta0/fGg7OPCP339Nil0mQf81QE10e
qnoVFfGIHbGrekgj/Pt71QXOkzkm/T2JG3WnGu3esJU1VyvA2rTQQxqbVVqIsVyaiTQYHzf4/4Iw
u2Y55FlRVeVXD8h6Uw1IfeqsjzYs2svDgI56BfqSELY6pCkd+6pP6MwGOgMGkcfEtmGZ8RkmOSGY
mo0GjeKliArULyBSYW6WQq1qq1WrIPG7m6kHxlF6OodXFjSbBsvN3sYA8dV6yYDXPpwHUHHE44N2
OTdZQZHMpqJGQf5u1ZZBd7ZBuIbqoxch8HQn5aSbDwu8hDR5juV+akojA0Pv5Ps4ZONNMH5cydpD
r2NFunOzkkj+VGbnvTqeF32Xg9A6sgGJpXE467eSyK6t0m1n7pnkriGIbyP11jgBGtaeLBwYW61H
JMWpHJePk99qt1zPmlcrJy1lAMSF2RWi5X+bCkFQyJD7a6/zog/8M8aFEpWa2ZkggI+2/f8AoPgv
2By238XlM/tu/tUL8U/WiObf//jf4I5Wn+3nP/1h/YdO9dZ91+r+3XRp+++zjeLPv/lf/Z9/siL+
D6ytWbeKsvAv+on5t/nze+cX8d//bVt8/hU88Y/v+IfS1SDlGqwWVgTb8WyoR8N30/73f3PMv9kW
KpNZ4ogdQc7quz+5E7o1+xrAXekYCxyWEYge/lS66hJfg+XpSG+kzj8HreI/Xv317xIOLtzfr8af
f/4r6Oo/aSzn3wxzBHIei1vW/FfsBDr3PrdSeNhUMivp4rQrMSZ53WFMSw/2ECsGiZMo8bRPmjJm
HuEXZt85YrJ8+8tF+1/8Kv+q8/j7b8KvguaFI2m+Tn8VFaWBCe+fgJr1JIkWmmTw008YjdWgjYv/
/U+S1iwd+qu+hZ9lucIB4CGRcf0n0lRnWwgioceuDV0ky8npFcUi6Mt06girqAiUdtPM3HSxcdBl
Z+7x1R4SP+jPncdmXlXsHF3z23fs8DIW7/roQPgJ2+wBqdS6ikZnp+GdJmzN0VdixOoORmGnk1kA
m0Yi/aOrPPzxpUzNHblA+k5LyOSuCNuzW3/YU86jR2CIsbYZk62wMZN+UnfnCN3XxZCYI5K62/lN
gpnJKy/UmO02iRVttuyO+BGrr6kcvoU1LLTckBf00uGDTnrRvh19d+5jHlk2pBf653KdBgVNXZUT
CBt3H7rIKAW8qNnGSdytjLYlaXgKr1Fkty8q2BsD5o9ARGqTsg+7kdY+7YcB1SQrseI2D22v6EaY
0fTHQg23UiJPyOjwVnmopWtnlC/6xOikju3fJeuuZ0+deoCQvj5kq6iZJ7V5ER7zUguOYzaena4k
oHR0TKz4DvRhgyyPALLZPrAjEMHIlZEB6fh561FuRkMTq1FD/9vbOCQctbY58Q7Krp6L1ktPOC1v
qrCTmXOxJXYhXkqGAoc/vozMIw79/MUeYEOgMaQJwdjtYPIrsR2tkdoAnozhX49WjRcNNsc26LMA
tmGJJWJAowIwZTpqBCYsXUcyoTdIWXB9JVaqrqOzY9TbkGXsitajxlqo9vhu2OMGGrvFyWvvtirX
rWuhl4A9d01Gb0OBoT8if4Gi1LNirpQYIa0wt6qTwViTwaufgLc8JwULqpgyglsUDFeZRF9OY+8d
eq5FAO2bA2ABTv5Nc/ITwb5PjqucBaMggqNK7WnM812TRrchDH/6mCQzdrDIMVWwGbJbEpv+oRz1
A6nrn16HeqKv5E21zj4pa4jBNSlaI9TKeei/UH1znFYCxrP0Rb8MovKNNd2in/hJVME3Xj0Vv48z
d4Cunh8BkKDrhekXj2JWby/cIvjKyXIkRuPHp9CBJPNS2OKrSugcIIYQCsIAO3ewtxcvTVmT5+43
gEqdczKYJjcSpg+jMjcog4F1VdGXCxNRH39lBhtkL2GLyRLRYexqMFI20C5AanimaXzDYwNReyRp
xHWLvRGS7pWVZ68YHsfeuUxGcrXC8ndErZ823jIMk3LZOOFXXNrwZpCL9X6utklg3Dqb99DOL6rC
itt2S1OrP+er9ccPcGwume5lc6x1TvbrkoRjvY55nps3V1m/AFGfCf5EMjG+CJ1BaK89Cd28WV38
k8fkwQ7NtUroD2OUb5zK+WnquSlrJ36dXLVEWCJWWKzgTNv8jG1qDzcZNewXw8+uqI1lLus3o1iy
qfsxyk04cIENGzjzUJw6shB0n6tL5cNo3jqMmvskwn3pOGd3vo+03nkqrRQZhn9VCbeAFXiM84G7
Nvmrpr1Sm+978xmeDUSIVAJM95/mI9zz4l/Fb0Yftz7xrs4hJK1dZ2udy1VbqNfOdfbzI8WoanOe
Bl/6QqyEYSfrxK/fLBH/9EC7TO6HxIuofvx9FHARCW48MViNlnrnvciPQmWnPPCfXM0mk4uLVrEF
Mz1yKnKqbObHeOUZSO5G2cDpB7SL6EcnIdEiszzAfnGzimZmGKfsGgM1j7VtY8sCsbt2EHk4fC8O
I54HnTkxUYTDWbNZ5RJhWLXWpay+sbM82IF5YwQ9xuM1cN2XfhSbpvae/FhsY8+icfY2ZVDxQI3Y
o4Y81pKMe6ceXVZACD2lTgXnAwVB+qzH7Y3cn50vy7kNB0jgEYmHOosbEYV44OMdoI/IbP2GAtMK
VAJlpXlzcYc5zCTmi9V2/LtTimRgDA/zFWH+fx0BHuWMOdaoyt9cVshmmnwh3uJYc+WtcWzipPrk
vQ2yE786OatQjKsOSTzsRxA9HG+0XNFXI9C+IETkpwC1X5V9/ZaoxyHQnzLB70kSFQlYJYJA+yul
rs7yfuMN9ocmtO8OI52vy6eys/CpSdzvlp6c3dy49k6PAAVIS5LwZo3zzcVn/BCK7Eb78tSnvJ7c
IeUVIPCiZEDNAHedtP66BQu9YMD08keFMNeX/xOf+fc66R9W3H/547//F+rY/+/sulJHQP6XYuo/
1brnzxBnV0NexD/VvH9+398rXleAi9Wx17qSgpJaFfn4nxWv8Tdbep6F+QiLl45g9h8Vr2H8TRhz
VYYnDFeN6yGE/Y+K1/obNjEgs/DXDBvD0v+Vt4vib64k/6n6ky7FnG6aJn5iaLezDPgvMm8DI8XY
Ghp0DoVKDw+Jh6yNL8P8/P/jC9E2yZJcYU4B6oWkbG+Bm2UnOwJkNnJjkuEQT7gxUnADd8DI+qoh
f9UIHP1sWMXaZWp1IWQiX0UWEJIB6Aahut2VC6AvDeHhWm/rZEV7BvSzCMUlteZMsVbtszj57dOQ
n0siRDfGgDUCsT2bEyv94Li6NdVkHVrZEYFTVkfi2+G+iSDfkPLxhUimOcJc1xcVLIJQZgfGgska
e5u3blNGw144kEBa9y8sLRtA44LNEe5QPlMHvKLDyey9Fz2Z3D1QD0XPTuZiwty4Y+iyc+LslclE
vTc6aCipR97wyEXeOdnowjbFecE2QbGtsfqzCWiNrjjaEOIV7whamPbKKx9aVRE31Eh6C0gkjIdI
f2l0RYbHUyWcZmdVJlLI9hp0Utx52KZEFy4rBzqtNrn240BBfO+036ne4tTPxkNptuUxr1YBftXZ
TOSdi6z880tHHhvsp4lVXkQUO6JIY5Na6XeGF2Zbpqy34zhKV5Y1RoTo8o5mqbl0Q0idNrwl326s
Lf0/IlsVB6uYjJ4djibrNIXQN4O08y8dT+Ylo7HnWGXJKUu8+ATa5Dn1dBafWtccDGRDy97RkFYx
J1tNZVF95MAndFIvXknP+Daw2hl6Gz2Osn8IvcyjzAOOR+rtHT9s/tYFpG+kZrQ0kaluRvSw21QN
7mYSoryVhl5TD4jp6Fqpu+S+emlDFRBdNBRXqhES7ET7XcjPgTjZj1hSXrsEtmdFR95IYNYrPFek
m0r17bGlHHLrxhi0OI8G5HabrVuaiW05ND88e6ZNLZ0zowOIlYSu78kuS6diTdCzcy4s4ew+XBEF
a+7q8iTJHLPdDAdObF2tSiP5RXczbNxpfmSF+urjQK9ZFTx03IJ7vyM6M/Tc4V7MBbvZifL30J6s
qu6+s7Jka1/ACgspcHBJD9U6TbVuy6z9QjpGdx5LfU6IigmpSXR58gaGOg33ZoEfGmtdg2Qk1BiH
pxUkWh6czDNJchvwkTlNuG8DJFb26BzF/KVm9c4gjVTM3AlXjhzji5Xn3taxWeyaRYNj2XFuRGtx
37KURBoFGpqwCfJnS+uCLuxXhSzsxI3EZ8bHJ1Cx/tt2RSH3TaqudpNdexTULyFTx0zHpJ8pPflw
3PChNRkcYTsvWUH7yclSdr/hPx7qkVGbS8zQfshIdbN1wudozjTSJS+MyCgINNW+u4PzE/vt0UfW
tHaocTbNV2a03RFhmjp2ZKWvWRsI+i3lPPjGSCh1uQsmYgJNjo5F0pCcoOISQUSdIo8b9Ldmyp4S
xHOX0QaoWxTBQs9L90tF/tnwLr1y9XddhaAOOtEfUR4lmzzs81Vq2frSCuPu3AvxMHmQanJmaUtd
I/zCkyq98bAIV1FcrWq97k4tEw5ifo0KPB2SzskJDiGIbaaoqdoStErUkJAjLJ0oHzZTxPIilVW7
0ZPSoKEJkq3ZxGAvc3/DJgLQ2VC1Sw214amx2gdVkIwDoLgl+WSDxHJgTAtthDGl2g/6A9JseUbW
wJqNe4yYRhI8svA7EfZZ18g2xV3VIswB8VwSBF6obUrLx0YSitDki9/Kak5T1fM3tLm4chetAtVH
ihCBKs5uCuxrIeDUtV209dilLKPqLpjGbnObHA97ONkYMri5zeXIvJNVVoahloSNqInXluCah5Cm
SJK4CJ1UEMZAA4sOTBSptUPWORyJBcHp1jy1QUvst6Webdioi7SxCcaIibsm/NKIUEuYjXXupvHD
iCARGbCxl2OPjK6MCGYbt1SJRJR0R+Iwmk1pGxdlIug2xfCOhPMLLjbErCz+nptEIzAtmJPTj4o0
jkhdW7lR6yxq2DooK2nSesAQmIke0ib9VUUPwxTrgBb7YdcLBd+weymM8HUC4GZ7M7faj2CdldFH
H447aGJw8Uieg2hFDFqX/q57ycXzGU7jet3oBdc6jONTnGkvLAAW4Cvwc+CcWig5Hgb9Qr4PCmw3
OTuymgNDuGVC+0dPgpLdKxNSdPqsijPirxLctYErNq4CGJ2ExC57ZN8dh9pCY1J0xDy4cqV54YFd
RrpQMUL8WvnMAtKJSRQakCgz6vVQfVXuDPBOI5f5ULMIsc5iw3KBYJVqAwiEsGCFylNcB69/Gh37
Dof9AKmTePWaArbkyUckrU/29ODX5WMGIRtFNMxh31hyD94c8kgWU1tzSFBUA725muwqTQ8hMtkc
+8gFF6/pt4mszTIg6jJomfQnqc2wItubmWEdVcfGqSCv164Rn6jcilcFnw1wQJG5VL2INrPWZFUO
pbwHPn3xwKp3F6fpgcZUvtAIk+Fj9y+2kS6IQPfg12HG8GxjL9lhbPhHP5wKLtkgK21DSn1CQHmU
X/o0RQXQveAc109taHZHxt6HtPtIITQ9JP04Xr3IXOd6ji02kMnOnq3SPm4mMiSibWTU6SpDfHzk
IfaRCxEiJ9erFg0M20/kOtjvSQIsuN1WLTzMi+8Ozxoiw60cTcKoarO957GOVKf5VVlefcfDF/Lk
n4pV5TtEyVb5psflDixVnzaKu25Hig/9l6Q+KKb2MjjEd4rxkHV6+dJZ11GVOemKVb8VfqCjHgQo
MpZA/Eoz+zJ69z0xiOL29bF5QjaNkA/pSViNlziT9Ml1NgFnN7NtJPZhKovPaV6k5E43HGLT+RRd
Zp+9xNrq3VxHopO+ioxJGPXiW69hCVDt/yDpPJYcVdot+kREAIlJpkJIyKtMl+kJ0eZ04r1/+rv4
7xlUnFF3tQSZn9l77e6Q6SRe1V3P5Tkjsophl1CWICk0HeZ1WeZistYFlE30jUeVTH3g2Dy2iazu
luUAL69kf3Z7eCPYapzY6V+SpNZfeDBwj2n1qH1tmT66OxFXaEwsBGZJJi6u5ghxxmTUIFv05ue2
UT+buEh3otAkwVm9R3hvdkOWyV44X4hysYa73VnJYyYIDMb6kp77AkjLjF7QsYGCFaJ9SFnDHouS
C3GE7cWLoIuU8tzLmblgjp0ZlwpiAkGs3Sh77WiQc3NctPoTu8r8nE0gq1pbP2WMCirHeDx2IAlL
s4AO6+I35vOZCWxNnE8jigDAqhfDoWKy3b9OXxsXBU/0qotuPHlWFa4ZCx107e/aILOTkXQedFe1
L7K2C5KO/dxkWWGlDcPrvGnvPAf+WmYc+7EreSFGeSiRdDACX+q3qCHajBLVTPL5fbF7edSBje0X
CHGWpvQfZMjRPxQgyMbubk+MEFjy6bxjg4/ZlP1tIbSL0muKfU+BSe0lEfOEGhGSCehxbRzMjgma
3sWD3r8VImmzCe9os9GSDfrORd3F+6k1h0F2yLNbGRZSu6xFWb3nk/FpLzxeQBW7V4VsbAdkTG1p
WulphZMMKAzpvisVsgGYsYteNGHL9Ow4J2fTdqb3aeK3Lmc20BA9J2Nyn5XzYyzK+syIeFebSPpz
U/6ZUDad2d4OJ80RT5ACGqQ7xz6shNG+e942aZN25tvD/IlSuj45VVU9yxqVTc5feUBD1OzHxLz2
yKAFT56rLY9Bp+BBWBXq8ewFa6OdZGZMz9K2l4PbbYHVjWI7vTqvcx86BBk9BNt9v6v+a9n3E7qI
NEd90C4JqJoFiqXMvS2KShw2w4btUYNvtlu4gIXFUid49V2Vb20z6gd4MYwwi3IOWMNr19ms04sb
pTjTE3RX7BWOMwm+e1RYMCQreq14iC1GwBI7CJ5GEPMesbkVqYqKN2hmU+KPV5dN+2PU9DXQskOK
zHmCthbHYjoV//SOMWlDjP3kuuPJiFPMS6X9T7P+IZEm82vOlkcnq78q/tL17IMkKA34/rKE0QCj
RJniczS8d/yb5jHl83mNblKvoiNwP0pzez0mw0oyvJa99dpEToKX+VHUgM5Aj8/apw9Jr7/UCq0s
W0c+SF8VmfECxee/1EHSamG4XRL3uxacvjw/SxhnpG1L3Hae0ZCLvWrQgtI77NjxvixwsostEE5S
sYYDavtgWm3rLnqMQrRP2t5spheHPLoPdsrrJyKn9Gn0iwOpsiRJNO1PaNqtWzvoNy8evGeJ3man
8T3uec35dQvn2hXZD7ufilskyQqf0zwkqyY7oLOOkPbn+g4l+0c51eKlIalqodEMRnYavhE3FFsz
SqbYcH7pdP8Pp6e8tOboalZFw7NQpS+qAZptW0E/OeJqdo0RgDy8b+ZjkrTyjSvKMzn03qntVBk6
Sv+V9BCsK6MB64zaC0SrvAES9a5wWnc2xoGwpCMLcjmNRxY05oHEkVuv0nOdiRwZkH2EBZEFdeU2
5CqtR22u15MN96XIt2/RKchWSqq7A1xyxxWeHwHkkORXIDJZxWtuK4Q77Jv8bGq8x2yPhi/kEB1r
t9buVaddUixEoYyq5kKEI099pghrtN38oo/In0CYFiFGtXtjATrOPWz84+ySM65zkqh3HsviTsM8
csLSF5LE6jsT6GFjgWRtmkMeZMWW8mbG3snDDWyMrXEDfzo8kcEE3MnqtAGqqzr2rjJ2vmy3XM/c
dn5Oh5vVZ9dE5uxJsH+9GeXw+apP/rXzlZ0dqr+6f5bKhXsWuzo8LZQP1OTlobPW9kiGWI5hzTFO
CgZZWE7lMR26JAA5XjKP5KgXZk5iCPq/myEbO2yM/j9zXulSaTYcfFJ2NJlk3yXNqdTi4whl7jw6
hFDXnbEbXIMglV47gXI8V7K+GnZS7AlyvgoLHm6xMMQxluzY2FEGRVecxqS41sNvL5JvaR5ddT44
pLPuf1ktBqYx0wvIsD1KpxZIWIqfLSYhPmod9HHhwsQfF0fyxAOO+NUxfuSdoO2wGGeLftvyr0SE
1O4T9Ogkac4bCaxwIZUo1lPadQTJ8NBvtuuw2Tcqwy+ac5OPXUCji4x5/MYeSnaeWMNyfFNb/in1
e+5xtEyl/F5MwK11rP7iuDn2hHQzDkDwJUfnNFNkn6ZcXXpUUBrS8dPQAUQ1Z1QGVZ75yYaGNpf/
DBlLILNxCXqTaQQZQTJwMrinpkiPONhYrkzJPaG6xPAJE7hMnL2b6j9dZUjfSOYPQoyPurMmOI8C
bRAU6qJ9i4rS9ZPW+i3n+mXsQanUX40hUEMW+cc4jj/MJWS+R/5Tu9If5dpFa+p/nTYdVJqJfbf2
5p4q8gZPHfJLKf5pcf+w53rHHopzf1BeyPDjHw6S9cg2SNsVkoRmVzX5xST8JutqdUImfkPPIsOo
0H9XrE/vo+ZG9wxv3r6GEx9YMXIh8gGX/XYmwGC1EzoMDpthcPsbQJMTc8L8u8xhp2op5mQ4sahS
8rU7e6CN6XrOTp49RF8RMC67W2pj31ee5cs0rgIHpe7eqIrsjra/PZGTfS9lCXZ8MU11yVBG0Ava
48XV8YpbI43aRDYQ/Wbzn6MjhteyaHroTUTQ67dwyVTnab8a0/zWdJUkGNRk6ytb10fexYKiz3mH
owbWb28ZIdBaZN42UZSFNhtPd7kopWGVpXEfkEIxbCNIrjdUHxTZYgUGavu91VWchEPyynT0l8jg
DPaRngdTihe76rKcvh/Tb8ur0UDVfU/Qg1LjXtwiHb9xfKa+nFiucDlBkEa4+4qUijAGt+7fuUj2
/AFNAI9kAWbXUA7NKLMGDYsG0px9Sv2V9OJQgwj5Un38amJ7j9FC7bBstGFLbieYVXEcI+M7zckU
pRdg/8UJuEo+GFsbJ7YPYbO2B36/6QA0UPfLel6Pc0mYICJhWin6HwrAotu3W4zBOJD5uMEA1Tc2
W255QFoMWR2uogoEMqLfTftt7027/8029InZ0b05KS/R+hdJz+bslp6fD+mn0cV/Rtud2BeLb8A6
XMcSk5zJHiSP80vZDUkgZ6sO+T4Q8rpsIVEIdn65WBhoIu2riAYfIWj6ZY/2a6MBb0a0VIZSPOzJ
Ku5tx96kHDRmS43gZkB8W3Fvv04gPDAqgEPND6Qt1Ye2rF6K2nYeiezgYTvoC4HqSeG8xLqj7UCG
1D6PaXMhSe4yttT3Mm6AZJAJkPetCsY4f2/A7+xWfUhDrfttOthrNCrPTc31DkcEZ3DWGNgqrAeO
JP2ZxF3YEhB4RDgLPHw6EemMoksjdxNF+SFDmE1eZLweG+lc5IMoZOcTvjx3wryKwxpluW+3MAE0
2z64bIGNVv/Fq1cG0crUhpGzdx9QqVlrstMARpAZfCo5l47OtmQU8JcYUkN+XkC9AH4nWIP2dUc+
8zFxFJPP6j1OFnXD6Yq0rJyuY0NhZ1cQi3m8OVSpAncxqRt+3xrzYSJFimMERS4Q03+CsduBcLCf
s6rlKVtKlOFAtImD8MJqveMQvreq3VCXyC0bFdVn3O2av7YAe9ZkwdtPcugC67aoV+BInvuFexsD
jpV9Ur1nfpuTSMplohL9j5uqIeihTxI45ALi7yqC0UvoCEeDjJF9pSTfHklpdjlVxLk9q9ISiAkM
5jwRKUf1eh2zHok5XCPkc8V5LqjhclJE8w53hYJ+T+F8iOz6x6zhZ08WkMAVAfNIE8a3eIzsQ2O+
lKO3rxjZsYQEaLEOjfTrxGWCiMxz6skYIzYKoakb4E7lEETzsiWabHYzhtlx874sTGWYVHxwJ6jd
5pbfxHivmCevylmZTHt1wxifGKlh4MUpGTzRk2NkF1Cs+99tlIqLZg8/aMCrfWQjyh6aKkQ7h9cy
MHkD2xpEdIu2PcGCxk5iOC5tZfkdzwjK2DNIFI6bnvRw0oWht/O2Se49DgIvd8/4Y/5hssEUogAR
p1FH2psJ3dtJ4AbHy/hJf6Qd5Gj9Z1UExnap97dA+nGhLnTQQxK/kzMsXDvHB27Q7I04mffj/Myb
2fbHVUofXW56GNZF4erm1PUYXKXyYFj1GhiM6ZbB+Wk58Elc5+9s2eGy1h+tZaCGYB1VDPUlGZF0
chuMUoWunnNLoKXdDWtSQZa3iUmdSTzHurEr8mOXT9eo57dSk/6rhcjMDITroSdRftLy92yKDEgF
hHOsmMUT6qrdau5aNAIXRrR/WoMqP68/1gGploGdO7XsODQgXaSsgl4J6fNtIto1kTxdj2S9Mrmy
BXm6g6yuJqUMj0T1rwEKRygOcwruky99Ts9OwUdPlsegevUQE/iIuTNuWVsNjLuTbM9d+zPuRjMc
BSu3yuBJaCWjwqzl69RG49q4deIDcuvPep/fYLCDzW7QYrhzQn2HRVVzXqcCMFYd/cbeiQO7C13J
xktPIOKQsADVDdePlzvmpY27O13cvmLk1T2VhhorwZu+q1371hgVo3urpeZK0RWUIPFqSIluZJ/a
BGgs2bXNwcMkukBQO4PSukVt/DUkhcR4CtSgFM6OoCpjDyXto8TbFxhzzsZeb0JcGJ9RnX/3Vf3P
SDSAfNbMmp9dIhgVzJTEyWTrH7ZPLdMLDfC3cp9xpUVP7010/b9tHvCelNjeo8S4Jop56NoD/EEp
nGK2rIW33FuDFBivJ5m9NAdICSMz7sFAKiFc7yjstaSxikrMB02Jhi3/boSRHudNBx53K05tpzjH
Y/XaURGGE6N57AjeiTf+dUrA5WAtCwx8QM9V5vmhtHFERoLcFKObCU+D/02eUMQYT64cs4PlN1ba
4VRmiVXtvUYVHxPk8DOXfrtXggjBuES+XWxbtl5btz+9IcWFPrI3YpJnB3cIagfZU1sQzmR04yFB
Ze+PENVHoVmXxiVtLfEWv4VEsK8aXPeO1glfRHoSpsWCH5rfxtU1cjmG9MJwfv3R4CprzLw4Sm0m
6xt8wSfSapRnETGUSZ26+5iEQndmoCytrD0h5VgvPEaYMbY9ILK8/TCLCaLyAoIiATIzW5O3NzOC
qPHX/FeVItnrndPdurz/1Xv0vkVnHZfZtp6I6d2HaNuX1ZtHrkrXpXTpjVsTOVmI0PfHot9K0cW/
8ziY40LbWSJv3udW+H3vfjltfdYofpi/Z5z1UZFdeCP0U4fbYeAEPZCK7eBnsDcpfBrmS46NFcxZ
yNqHLeG2yGhxnDZw5nYLySFYHGWgNXx73im30vynpsybYtKR0Zrh52drWzjN1aKuGUy8goueIONe
wT+kqg+boTuNgyHO//vR1d7n6hhjSExH8qgNdgFcICk0xDR9CFrjljWslepqn2WETVFlnQcPoGOW
pPWL5cVBPjct6rY43hcTSnhb8hH0GiuubDuml4yQwDJuTFwVzb8yIyAKjXRzmLJFhKmVyhM+fiOM
PTaqbHmOeEbEIx+m11GyO2IUXoQJJJ/DyFiPt5GSgaA+i4ZIe5FogU6p5Z2LgiyvrPeqo+HliriQ
3rhWjfpETZD8t8y01Ux1d2owm1O75WjXcjaCdZjhHdckYuvGfCxWlNcpIAi/boqbaxjJrU5LWFRJ
c+UMmPZR3hHzUkMwSuwXadrpzeyd/8we17LMazjXyiyI53HWm5XVr/U6MGvHe7uW+i6XeXKf0Xin
haNde8gKqzW9LuTW1ANLsHZriMw60g52M7g30AJHAx/Wy1qZybk369+couIiTfNKfpDnGxPj7wxX
zR7J+A+LwPEXYob4S9xjAVz20mm5Du0KKg3qe3nF6jy8ORa3ftQ+wIzQXqMg9QVP3e1/PyILoSl7
FH/UgG/lpj49UKTthKMPtwlM9rngoFY1swXy5/kIhhmYoUu7XrnzV5M5WhgLl1rJ6rgySSEXeYVE
Lz4nGgMqvPE0NSg2jW2020NRJcbeunuY/HjUeE1qvSJOtVQ90jamtrzYx4L9cDgwJOFZGd7RMp4t
Wgv6WuNhxhNxM1X7W+8EvpC2xzJYL3tppVh4PRM5bG7ysjHdrxJDP9CSmF+II/xyRTjGnOfTBYUS
5C3yJqWl1iXdwpXSCHHflMv40BFxgN2ShaLgybyg825Qalq/Fm89abX5U7D12ZUy+ZNFYmu1GWJo
PIoklPmuWg/KLO+Z67hBOfHOja77jWHpRQ4pUIZy/eqThmCEKgAsCG1hhGg6MnupOHzGGR0X3c6l
HbtfNLyuk7+4VvypkrBiW74zrJn0jcxZ4RXRKste7DA7IVYVH0tn2DuV6YTfTqZ3HLWB/SicUpVW
z8UjraSauUCgwwaqZq83xq9ONqdHsB/86frJpR5TG0CCyGYXqJw/eQ5LnSE7NwOjyLTMU1pCqe9B
upFKtPxDEG0GZmwPvmJNaWaecyg4k4MyZ7RYJX8ZBae99W5h9ACcZfhO3P91y+jNYpx7hGL2VeW2
3BkV0tG4dI698avu+/ks6CVxVuof3ra5nfHtyM7+O0Op95DZurX+1czTb9MGxwtoLEBRSKTwb+n8
cBfRHUYn4UIsERUslBtEJ3Nua0D61mnb2n43U+SzE9uRelLudJ095+zQycP9h8pkXPI5Ymxnu3sX
Lck2jw17aFRLmvjFxAMgFwQlbgPTiP6eVhAYSphEjj8VEwxVd31fa7PzDaWTgzTOTALJg+VizW//
QxKZmm8xhBmbeIP3bJiV9OlCVgJMI5DfkqHR9U3NZz98suZIgqbUX1cEh0CK0QEDDjPs+lPi/zsO
qrB2c9ozFcfNZSy2y7h0OK1m90xETbhWl3+g/cDJEr+z73rLevcF9sFyUB2+5m55M5UE6tQz/IQg
8NPo3PdJj/HbvK60FA28pDrm5lxXS7/H1Lsa2gxVfEc5jWKP9czverq7dVLMyE3VbKfLQdeo8tZm
Tfx17Enq0rbKsWb5qXvFvRg4tXRyC8yS0muxovdO/MnToQ/wh7MB5BRXnQFd2EQsAzW+H+3fUfk/
OJJto+Q23wd4EHz+CpQToJxjb7F9p+f0e71A3dWmADq8nN0u9KE6wz6pnBkxsXSf7cqJNxui2eWz
c1iaDdhvLe+EEnykJsY1S7HLx8LE9y5aUoGs/PdQMKVWPEkbM2EXmEJs2CLvQMYXe+Ry+3d61q9E
J1iSrrlps1uWrcyhWUDXPZ59EhgY3nzpaoh2tmKwHxvAUG3E49mM2ltNw0/XelgxvRPRoA25BCRS
aqihj4rUvcCb44q+sv5yUYthWsDTb83/6k47MHkh9w83CsCd7Cl1NZEiZcFdc/5ohbFR2ZAiZfpj
GBwskIds/FV3xQ8EaZ82dIsrD422/IFxw27c6SofafhvC/epX7fDMdPaB3pUFUqnuK9IeZXzGTXI
xFTNVxYrJNgL6x9jQdET4fHX7fLorepjKew7kDqwCIpQK73JLrYT23urZsg5eBXyC8B/dc5Rpo/v
vYG4+XVFib828jwsI/FnJRWg4uaYnRNijCsBMW8kUyxBlK8wqbEn19KWB6prIADkI+DgUgfyD8mz
zptLt9bHUc/6AzIF3Z/cGmBMZBC9CVFixa9stNV/6WgE7jrd+2pivWzy+NpT3O3nEROWPU0ookzu
y9jszw3JzQean4ndsIOoijyok9W85BGRGaVFfA+rQD+fSgLPkQgF5ko3MrYktaaxMPaJBVpwKJMk
SCpEfQgGrM8Ymd9k+gUizDf0XJAVcyvEYlv5cWp7R695tUxj+micLGGn08tbx450NtRWbq2b3sgI
Z2ol3e55gJU3sCbdfuhdbP7//22e6knRafel/YhAnshhce8JLGYIkgjjvH7qbsRyvJLIIEJTDMkp
ycUbfg3xtBIgCXbHCop9U+OlMSJ9F4eNzt3eVcK81kxPx9U0Xglwr8N2LSYSfii7RsfenMfq5CXO
b8D5OQ6C9KbzERL+VdGSCSYkcVAbJgkTTlBb4Ci1yLqnzfqSuNPVbVGIJxKUkTk4ISZJJhFLT+gK
kgcTGIWPRg/HMFmE+AKurlKPle6IpNCxvRI/hR6lcJ8iEktQEnR/tY94lM/opgLXUMvRnRi7Y1YY
sDibZgjeSJDVdLHJRT10LrbPAYinU4VVWSIL9C13ekSOs5vhCiGSn9B0DOqEzehPYZQ3V1dsEbzU
X1JCZFkLZXc7FgVHEU97A9jLd4bCeK4xi1225mHbWe3Jo850yyJhV0EKJ2NSLu+qvDAy0c85Fv97
lMmCJ6uBU57A7pNd2hBGJc7eKDwgjcP2nOLPaBGK4JRGKZACMzKVTvCSkBfN04fdLAilmq2ZUDVz
EcjTSyaBiCCh14ugmzGFAeCZAluaa0j25bHU0+xEghypjK6xc5wmuXoekzHe6CjU9OGXY7YhJEz9
YQzwObPVuGH41Q+jbRxH2TKotpctBh3JEgjTUwuC64aj8qBl3RCW5Cacecrasxq5k+b6mhHOCOju
KdigPHLcnT4oUMRN3WKGNFliI6IAZhWJuHqr++p0XX2vmY7sV9e9LvyrfxDwEIL4744mLjF/deAO
2QUCGJ3yLvlUZeLdHd5hTnonD5rIZJmHKKi2ZPwchfFdlp1xYNn3Fqf9cq+BOgBCp2/oBUkwTjmx
PXeNi7Fg+m8MoE6EBt2xZeb+qJq9XZcNr6kkv3PGvYm+ZgKacygssHlUUis1YnIYk6h8LI6ZcBpr
xklWk3vxZIw6KHohiEi+Vb37CbiuPptOecMG2kHE0o2LcNdPaxk4NVA4BgOgLzx7fXIHPlBTY9bD
YaC6vDQE4MjV8cJZeH90Wxc/AGY8PBzqv5OOZWGq76UrLB9GgXXr0aLsNeDY+2QiBbFS5ffCTSZy
Gnim4quNn0CvvjKREV8HeiUul2pfDVjql5ltD/XPP7dlTilj9exFyQmbDKCObWZI7gQws/MiUlNZ
rVhtcy4qw92LOcamZUC5Xl0s0hY8vG5lNZ/NxQfFjX1CoT4Q7x7lTIw1/bVVZLNmR3cgU34c2epX
kgEhEdNXK12Wo8DAlHsQd7XlnJX9HLDsXkKLFivv1DPpEpRXwjrU2hiupA9PJfXhlIh9ox1Hx3iq
pQGHZSX9vpzHW+WNH8T8WP5k7scq43DLk38cPvpu7PJfwP30i3mKFzwebKAQJKAibRhUyXoBV5b/
alP7T9vNMvTiUE76hzDAWWWEzdZW6tywFl8QnZXfQUdc7SevrrPLf+X2kP2UAArnmn/FYk7mm526
VmC2pUBKCux0SuoIkiR7u9bkNC0NbMM9r+8QiZgKZJhOVBDvyjYzZCsDGaZRYV/TFTIHyUyY/VIV
7ZZ5qV6z/MtIPjRGnoQqaa+m3pIuS5bnsgqHR9/aTauEMOlYTkABAU0I/Oue+AFmHwUZTd1CoNK8
3Vrm9hDGpCrsUiaFNFFlfR0G6GmYbaw95j7LB5N5yCbPvJMaHoh4WM6tWo/tWE4+5iDjhCQJL6M6
24A5XgjZegKUiy9sxLRseKh1iF9tYgjQ2haKYa5E8QegFf/8fdt43f/3fxK8EOPuCqYEWxUDxPGF
xRjB32lyJDxx+4ZuAMqCYpV/IGeMb7IWb9IY3gpRx1fGU9/d2hTnNsJsFLXNxnbKr2qK7n2XB1gC
HMQG7vhAQUmrO5fDszd/x3Uv36PM7dAcQmeLWZpgscncR5mbYIU39LQqokPtCrBKel4/mdDQJaCo
2LcWadc9DKlHEWs/2LHb+ziHITAtCisCsEMvyTZ9HuFefIhYVudzBF5kLXvtlmv6Wzc4LXG+yx1n
YotUNNICpdUZi6ukvOFE/soNcl01m9phKptjr/FyLaX8lWzqG69tPlW19Bd3aP9BpGmOmO3zu4iR
OFllVO3zzHTP6fZj8simKZT5tpY2qOIlbe/YWI/daCFPH+oDKD3twHkUTDZGxaZonwSKzGfLjj5S
r+qfJOzQ4C5rEvbI5Owq+yEYw+yKhT5FbjVdHpW8yUAldlPTxAcj6YNkmGRgOu0fG9LPBPyUIXL8
09FGmg7FvpAyXTauuVeJ/OoWS9/NFP8uf3RWZ6yAaoTniJgSxJQsVehszTi7EDyP+dWhBYrgzbHa
TNgfrG899Yw/tjbzCmJOIYqdZqxIuwTRVp0Z+C8haA4rh95CEHMOMK/U+e2TEcSnTZ7bgp2X09Yq
1OuY+vEvABhYOAomaNq9yHDZcZBD0i1XdF0ohHRNtCHnejh3yReKdxy1/RFsTfLZCWapmTLA/g+Y
OJc4Gr84cnzZrHwHwB5Co3uj0cre5dxdB0hmB7dv7ROyXZQwXf9LAyP4hGcTDprdh0D20JTn8fik
V39jIZO+WnK+cAB0JxI7XUZquv611g1mK5mzDJqMf5VelvhKzS8N0QHWQhKV8SPrceAlenaIGu67
dm6CSpp/NEU7L5pleqd+TQ7JlPJKFDX0eZdz36WNtLPlyeocVb6xyqDpsXcsYv5WZfXUwQXvbN1N
AtFm7jkxmWBPjNMrdkRWgivR1KGGxCTCR3xUhxX7Hy5V2e4LyYndjMgCHbOQJxvosBYPYl+rZAi5
aXltSWKHzGI82W+bB3t2LZajWXtNGp5U4ttwnVHygzu7jOmw+rX7JxfQdDqO/RtjBZ4ZSr0dhC4E
QoX1sTTRfY1NfLF9z+FvMt80cCJYY2+i1TeJOhuWZ1V37i1HjLopo8o6IxU6Tt/6uoVbUjhnbsI/
k5WdijEuDlCODg3ZIYHsv4aiJ/azk9St+XIyp8bd4yXFrSqwrHoLGAy7k/BI5m+EdBwJGRicSdSn
WdafnachGxiOnq79NNf+51g3HcUaLhal3MJPxF9Lw+/ssY8nlLWs2HFvKpbMXF7AeVSHJP2Ii+Le
jDcjZ4nKng87HzJEnvmS5VEbty811C7Amk65Rz31wsk0nTLBXqj/1VLl7UwtSjjaN5gP4m17QMw4
K+S1E3UDzKGRYayevroM1k29f7dXcn2UgqXCc9m/T+ncBbZlNgejvExwsI5po/20BYsRAb4eI6J9
3+BYNg50r/dI4strOCLlmIW5U12qMT0A9N5PDN2DpZkFuC+QJ5y0yBzNhkWlg04aLfkuzvKfkGZ4
fUkmFeMUE6XxtFDeFYuGoAA3ut6fWmprszyz2Pywrfm9mQnXzQaGrFCGy6zYl1LcWdu+g8hGYDH+
zXLvnBUp+lyl4+uRAmwrWn6EEj+TpCeRTn9kLXaEokA+hnPb9Vczf58GFnzs7YtgXZvZN2vpPNoS
cy5Lq0BH0MmIDGn6to0LmwgNDHRCdIVECvit8T9UiRhPlyVPMHfbUIBuekQIvHJ1MEKLieVFHeZZ
kGjrMDz21CEDU74TJgEXwxT/wALTQIuf3fEAL/Oc5jj40xGpvCbY6C3uG9Gx5wrx9MntoMuMtrh2
soOdSOjOnu4Z9ysescSS9SuOW+ZyKla/zQ4PHaTbIzgWcVyzCksVbbhvb+JZ02qHh4feqqCKn4dy
PmUjcex5E99dhDvsG9AySfgsWy4kEqfGuMQAv266QKbX07NLc6G1mPV3MXFOcu0V4WglZP+Al5mG
QQtaJw6RfnYIWnP97AjrBMAeHRUE1s4R0bfsjR1Bu42YCc/ttOodnM5+1RbPd72s9ytWSLd1aLtb
6bFwIWbjNxIjSs2OQO5BjN9eEsODc1Vylkb9M+q8bt8P1Hpkax4wo0y5di6bOSjGdwCey6ViyHGq
nOKXGohTturpG/0TE/W6auGxcXWxxPxOUG5dMfmS6myN7OSUevnfD75/fq3M/uvxHzy2DIR13J/q
tHXupXctcOIRo6GAbzf1GvYr5R5Kr4CmYflMVyCoWn8Aijt/2LZ99qjKLlMe0wrq1lmPqrfaRAsS
z8YjYoWYIWy9o4kHgWtX4ubBgTpK0sGwYXioyqb0POREl4GmTg7czeHSj9uYAajrGif2nkg4hbLT
rqgiTBnYgWsrEhqsmpmSwpqBBNJg+IpOcpXtfIQQ/u4NurVnKau9wZ1r9/Y8wqvE3fB0Zx5MoyIG
tbDNKrS7DEvbtqo31yaAbgOnO06/jc6eUHIYza6p8MQnXuVe51xzrnPP5C5byTLQpn64OitOoHFO
wClM5xjTnivJ9cpz8XdcTOeW6zjBme6Vey2GHc2SiwG+ZvrVkH0XTdu9dPTdREQUTzNnO1OMPdBd
L3ssnyJ2TnjO3F+GzZbKqs3QoXA7ObOdvBblLbf1+ZHNpCwsaXTKsyHejWahrmXnMoa1NzeHlruc
IUwHPDj7OznFQzAu9kxoC9WDiViTFfN671dtPc8ieZNDWR8dAAIH/f/YO5PdyJWuuz4Rf7ALNtNM
MvtUptqSNCGqSiX2ZLAP8um9qP8DDHtgw3NPBOiqpCuxiThxzt5rw0kJVCr9zWh33cEo0IpYrbVv
03RXY1I9xuOGmJSdMFLjxYQovDcZxdMNS/qdWST/mPPcQYE5x8Jwk10rlz+snDzy+jo5VbRUR4vN
uKUJZWrHkbYtWv3MvCAoGrGkvSwcqrkbXSBWZVknuYyEG6LQcVsSwMhUZNYojgbOs/vPB7R1H06e
Ryx5iYJobxZ0kvk0FZNzaLScPnq2nCqRJrd06m7Ig+YzZ3ZaVP5fc5FIISxYZak+l+fMRi1Uu9t+
LuxHBbFzWYz+CIf9bzn02ome61vv4inlgHazrdKFIzMqVElkVKSZ/zlFvfm7GP4kNpHhQ1T86nG/
oebn9TENv35XyGsS25o/jQLrog6lIBcJw2DA3Us3Fpe8I6dR+FgyGXQLInPQFFOyJE6pHgqvsU+r
K2lps+JBi606TEuOvzpkb1h8xS63udWaovLNWnsvyeXbuiK9zlTNW61tD5AR6NUNdzFYVC0eT7f7
UZodzsB4uCZK/0qGBa1olXImqI69XZTbipIR/5nLgPmsnPRWkfRK96iAhwnm0cphXGspLS3b1VZr
IeTzmWJS5d99AtmrmvOAmqkLJWtgjZrd4lAtuzoLmbv/thtIi0upf8t53GvTSzLF92hCw+SsHppx
Zm+SWXwfWlu7TSSiXJWIEBL25JLwC0MI9OmAikTeMv0gNOez1W0NS6K5XtdkP3jy86dLg9BrvCYg
3VEZzIdpQgTWsib5kLwvo/yl6R0yVd87ZrXoPyJqyjZh/eYtqMJpbLC4JTgS8uwyO8p7hHXw4ZW0
lBes5tifPXZr6Evo/DrcMDBqdhbt/Cut7hcLHveJkRylL7n0CE4BTdiS9mAtYMH3TLfsbFcvaRUg
4qQnyrQe4LMelPjEiEKxq2sM4lYSC3hsSgzefduqezqx9qAumzn5Ftcpcwoowjl4PJWs9kir37qE
rhxlw0gKlEccFnK6dl4TgY1H9YoK7Q5ZgiXN7Z/hEIOWa6L3Bar2pomBSeLNW42h4agxqDeh/ldR
9+bm6Vfb56g2E/tUgkih68K/ZWArkLc4l7zJjTAHVYlBzHqiMdCFmS9/11NEzsUEee+oGd7zrPCJ
pNb8HINE56mO/gq0u0TGY/GpchnoOV8HcXeFxXYsiGY20FzHt16zAXc4vMwEwiENWZ7rG6r9aQ/w
X1/VGewEMWUYqNKPWPInSjUAOQU3PkaJ2tS2arguBr8ymtDUmRoKag0flZ89gwkhR8QLeijPYZEp
hEmrA7CENbltu+5xynbjoJ5Sv/1TDM6/Mpt+xS46hCRFT99DpqgRonE+d73yluoO3QHPNMBVFiQe
Gw+pzUVfjOWrS+J9JovvKGsVAqf6F+kKu1rLHvRuvPi6a7D6pE9jtORhM1XTforwPHgpL0xtkVhk
ks3YN5hRKCwJliHqh2ugj/xZtTuhJnZciSyoBt9HwnxYJN+GXEnZzETaaZzAV+b7QkPm6RfRw7Sk
8N576iSyKTwARpqLy2Sjx3y7i/I+qMsppzvV10dtbkJIoKGbDhq4SoZ1tXK/plxwvpDLSVsKImlS
YnW61jlXdvbqg/Kng81UyNOK6tQb5XEA7sMG0gDDdzmUQiAsj7k5CWbozXurtqRTks2TNXGoogzk
qbG81/QiIn0902WJDFgjQYeQuKG7v6V6zojM87FLAUwdOQDkCBNzjfKL8qn0cspuOVw749uu8Nii
NiKFqmybDWvIrczjL8fuoi3JNH/72kW/4mEDdUru0QjuqvJR3U3J/KzHmeBxs577FmpRxi4Id1wP
OEkkGPcdlkq/vtXeS9kWkHp5ykBFojh00q/JgG5OCNWLTasEug2wlIBuVE+TgfUxmbIve05fkNFi
f1HYbQdVIYttbkzk/pSCX7ZrhpLYJSY/QwJi2n5GEVwCIM45MVbFJ16rJ6/19UPefdD9sLYcuRhD
dLlCH5fJAAoTFPGMvKSkupnKeAYSqR+sWCVbCysFclzjF4AMHNALB6q46u4aTd0Aey7mXg/2ihnT
gfGEdkv06UEyYgjAj9chUUFBbTLU9jmJbLm3Cl1lS3iTfuiB+M7x+4zfd+uDwA6KEcBpnbhQyOAE
MgDcD0nMvcxR8zFaudAYDKUv5k1Dbkoo2Di2tLcYUG1EZL96WfZXNRUvWdWcvImal3fyFmn9XwjE
L+56+2rVBp0aulvvfEdYP8IGRmvooXNMxNKQToZlqIz4+Qlo5SViJbPzbCctcV0ixpW6m++NDqiM
2zzGqpMv9uRclyLbLn7pfpL1NrrRByhO/dI0NJ9RB/j7qU2uWum4Z4PuWGk17mNdnkaY4RRt2ALL
PLsVMsauZomAYACA8EYBo6mJMafIXWTxeAjd1g8o5ba6y/wWN0QXcpIOtSxBvE9R5KLaMnzYn4PY
N20dh8IFLDlAnqhy3L7Y7kFrRPYSkNj1RSeNIc73QFhEiWBpB4oHSYh0nircBVuXhsjG7t1dhxIl
tHWeDtmW4Rwz9+I9AQyNC7uh7CVKgeHDQPRPPjiQQieJNN1M35HvJtt64Zyvx87jNLvByE/Z5kqu
zYl0A7mAPzrNUKySaeJXLbOxlDd88BGFRV1/jiXTkrnz9IPhcKWprTn+9N2FZOtDMrsnhWUksBb2
WVqG28HUxQFzIqh3syTWFLgv8krEHFWPpwMn6k55HXFKvfYG/1aEjB3zPbmKoLqRYp2c6illTrRL
2wx9l569MvteRSJYe6o5I8/A8LtQwcJE5Og8jX51QN5DG99l57N8lGGg1XB4fiVCs2mVxfdJJX+5
FHqQswBC3kbeGmcS92JEB1U6KD/Wl6Ythz9GDXh82foVQmIjm1fZfrTQzksem5gtkhwOlj14Kcr0
8v0yDbCIajh/MV3X3iBoxD/bQ+I86jy8CLb9TQ7/mMG2NlNzNW3g9Zlg9h0CZ/sEMmvdKVd3cy0E
lTA5hgu+YulIVN1Y0/de3e1dX3vBF8KEWqWXYjQ/NFrj+5GidJP7hNfh9prH+oie5HlymBEPGS/M
HDUVwAlJuQNXnlyxtyHrPzXZ7vDqjDw6zW8yF17ByFhHy7B+D8K/q3KMtt76uv88zutz3eSMwm3R
jrvBWevbeN4w2+7IQNtnHKXWwy3tToxqW6y+vyhBP5I0/dvq2dei2NlL/J5B9rr4w3XtZFJMOViL
hpzB/cIeKgY+BPkC3UpVHVJGek3U1wWVJFcdMiKegpg0tuldGR6SriR6j6bJpjMTQ8O19GfOo8BP
jSpAyhtDKuXmk6pwojf1oVXsv3bC5M5XykNjtFS7CsWBP/YfdaTe1RrP3sjonxnBkgN6jgCCjBeK
CEGHtmn2PCZ+gB5CzskcZljt3YWMxnnCkgQXAnqATdU7AEeITSookfJY9w0a/iIvGZXjPYTzg+1u
9sb7hD23YR/qYZ1v2yHleeNbSEzztnqjv/zUBExpC86jHF1bn22FMzVFm+BHFYL3z+3x5KK6MDxD
38a0b+KC9zDXtCdlUPb6SMD7ylF7mvf11mrRjS5OJEJPd9gWCq5WzGAOYh7Wg3D8l7RK33eDHSPT
mPc/u3KdzJCpW8gYkHCXpQIgrpNcaNTWi+bVV/RAlJbERqyVr2So87M7xuVIj9uh2KfJTaCz2X52
XsJ9ZXkgDeoMiOM0K1iGOgKdNC3h4BHVSQLL85iyGBmd/gkRYQ9/duMPFiY/RiE/F8OKoi8OpT/7
spa1Li954AOGCWPPZLBNiVZ7EDCYFh4J69wn+SpDVku7BWP/bmrTVR8M74lgt2AQo3bNCa8alg57
71rraiwfCSEGmca61Gb6u6PY5IfEZPbACV0elIM/JnJibfdzIjfHPrr0hXH7+QwpETwACl0PTIvj
qG5XSyqLLHT7Qt9ZZtvwhvfbYW5OUTPkW83g/xmJ6YUATNQ2a5035+beF4s80rJFlemiSBT1zmsk
NyWijjXk8JQv1X2q4y9U18BWSu04JHRUYAKx6TCSxhaf46qWnIR1+6HHBEfUl3FaK8xsXt6XVmeY
0NbniSIyEEQ1dSkZTx6u79TilehqohQHcczYmZlAsMojN+Pgn5Au4XB57LWqw3ue0FbK2UNqhIS6
q92I/frSDBanYly7oQbDZg33GHZOXEBu46K9ZI3b/pR4ua4f+4ilz0LsHTg1OhHIzZuJOMmNVZUn
r9LJr8m3XBJ0dTgcYAQEFZlHduPtjQKF0jgQ66nec4nfBLd9ONq8qb0NOlQB80EsynlVCzqd00PP
iaBq4w5kRb9HEPJli8bd+q9OvLzHCWVIGbFQzbH/hN31lsAeGYZ63uIT3CqTOnuw1rI/Yq5qkh7Q
uG8wnC+5R7eAHB/hac9WQ92uCUoXwl35QN6igU2yn6hxYT6R3QmddRqsJ96Ohx6kS2hiRmJnPs6S
Zj6Ku6ADHIHcCrE/ReFOrwF6alnJgM93nxpR2OvhV7EwZv6d1HWvgklZ5vlnbAwnhs7vtaSWjycw
PrVIdrGWbvNR9T+royd4EPr2nk+V2pJ2CSbS+mg1L2GitRlnaPn41TkRetkXCPZD6/IWRBS1P++X
ycJAp+NcwkJi6EVB0MXh+koI6kbYl+q1y9CV294+KfsLXjaeE3/gJvdct9FkM01T4OcWrRW3HQ9l
4vztcirrZerv+rS2kxIe2kKmXz87bKNxFZi8Q5UQa12tCJaV4/LXlfZWsYYiKqQ8xCJnp/azX8KD
NyWXFx0hx72KRRHu1heNGhACWOHlyHZZdYyrxxpBzGyznXk8DVtVs9KMXYmA3g01hlpb9l2un04R
hm5v56QjjrbSY49YT5ptDlDA1yq03QQNNQmwcWGJis0S+lOePpBIyNGqJ8OHPiuCT4mKE+rixvRx
gngA6DbMMEp7fpe+e45s+6ExKc9blziynsnR0vKK5Xx5XOw2tLz0JRUVJoXhHQzFJRqYQk/9/K/y
i4dW8o1iZHhYxuqU8bRxboC/vhZXoFqI9SjLnZYAokFsBTiONnJYQ0qy7RqpoMN0APA4jXkcdfO4
vKp0LK4pmNOy/C16nY55xSgTZZ568QWJFELfTSyEpNklv12fpzE1wJk1GKgOIs9DHqK/1QLitM07
jvP4zKqZt8mfxHnoi+fF5rEaU3hQXU/k98+RNecoSR/GQ5895Q+NWl5LyHKbpWFzltGMqxjmBKG+
LaCSfKsirGNkxBCChPsxVIPeBUg/zBtWbHZNTsS8rL9KUdPcndqYEkSMBy0Z9Ye4ScCzL2+eMH0y
5qBSFgPHaeJrzrxV/11/uB7XHf1jsim+W3j1mzRHeov8nxQJwR9rEZ+8sc0jTMtd4rQL+a+4gIyl
RpHYJVpQ6C2f6m63n1NuwhR5b2gMFBvA/Czadf47uzviXsZd477oE6fb0qu4hl0Px2iEN9VY340X
55AoWJtS8w+APl4ubHx0z44p2eeeKYcXDCj+U0SBZfPy/GxSNA64pcNc0XR1GRTTlrKRAbTg0dzp
b+e5+kHVOrW+7v5D6HXldR52wEY2uTXQCks1kLdTGyDvo4qwOTKlHZBfkn7qPZbgV5lqBuuIaYYd
h65t6nrqmLYdz5yU6D4N23jObWYSCETveMRqzqANQ1f2pZY4t72mlcN5gENMJll7i1c0MSqtvfqB
Fa/YYsdk03ddUMa03fytnoE39lbQcbEijzWe912/YpCnFYjc/qCRV0gydkojZNybP5icCFeQ8v9n
c/7w7P8vJHrDEt7/kc15+N3Ov6v/hcv5n+/5D4ne/S88ooYt0NELx7F1ftp/uJz2f0HddHSdFB+C
73++8h8SvaX/l+czEfQN3XQ9y9T/J4nedP/LsXydL5mG7luu+H8C0bue+79hOQ3D9C1guejK8D27
lvm/Yjlp1JJJkSfVPtXNV6kgaE/DQff66aUmD21fRIXkuL+0n2Zx6seMA/YCBanU8z8cGqcHN+kZ
bdJkEVCO++ZVmZeF2hzTuEkQa/c5SE+7OKbgbc2Q3eeKIPcaFZP5HqF63TMNsukr9s4B4MSLTr5w
iBXI2TJY6u8Ik4eHDhgTE/crTXexb1sOLArdKB4qM3Ak42MddyORz/QlPYIutwRCu0eKZwwESc2B
uHAiRATtvEeFWwXUC6zXygv426yHbvinoevERIjQsht6E4iSQwvaQejvqHne5Rp9NtRn1qZ1xBIM
loOBA+tbY9fLVevap6Gf9BOtRQLo6xltE3IFNpJ3jZ/+q29LaqexuE+uUd1W2BC0BMvFkOark9fH
bx0CakUuXdm+Ms15wZFerPXvC/YbjlfNQv/AHa4AQcFqt849EgGuyhuzZNI6lX0zHQIZrW479L+x
hAO4SBxzPeyccqw7HLUJlMLItuNnfNszDQAdDGnXAPrBdWnRPbuK1KErm+RYExIn0OgpBzYy+0ad
NOyIe30kBwrR8zT6736qTmQL4cVHhFBSV+986ULnc6t3w4yOWWFehmk0aKWzp7cO+LBYIiFBE7Xv
8l9O7PuhBdkFIwotzcm2qBxWV8ac3wXA44Lqd9eC4VJa+jmPcPnViHfIv+GOiE8Mr/9F2Yh+3oFq
3BGhlSnqoA6gwmaMtb+lBiFNFBc16/i+Rb9rcjKD4sh4wYzBH/6ntYxfdZsXR802tFVMvc5GA/is
NY7kjmxE3Y+3jkT3b1PEeN7AzU8vJjI9+gHaI9B/sTeH8kDBz1B9OTB7QtU0zWfXTG+x75iB33ov
vZ1/OIKTQJW059TOvrrIzG7Z0H7Z3217rRJMHILhA+pLPZxbA9hAWW6snpU9MmML2SKHW9xuhtff
Mrf5PaYp3DAMgAtTugFxXkRdwSf2VvfcJvQlngXNI1yaOzdx+THDzwhmRCOzoNMYZUZ5daol2sEl
bR4QO82bzmGci/cwsbR5N+r23YqHx0K2wBoWLVBNkTzaMZaYyP479cW4s7V1i09FKD3z1ALah6UR
zUHUQ6PzsyyIRv1FUaUW0/I6peJuxOhe4eLevEGQhjV4RyBWG3MsPieaDCc6WMx6SUTcdG12zyx0
KrbmPPr0uUbhfRdRei1iUF2+6sOCtWTXLIzNnKbFgIuubGjKi2EgIYty+W1PQ/dqw48s7KR7BWMY
87uld3qi7Z5eK5u5PkwPxA30AM7daOcOZRVk7fBiCQ2C/WKjU01HXOx0BcIWrezG1IlSLF5pEsjr
pJPuNA6/JSxRpm/NeXaMHG/D3F6RPVPZRo9zNDJVT2bnnFSwGsQw7Ju0Ma9OLMA5TRhexix5tXnq
7603PHWRHl3afsgDVLr9rhvFlR5udYiBgp0RmxwGApIOlmt28B1MXFmCPAC71UDK4PKCH9m/ENNB
APWEZSeLfjV5/Dgb2IDKggpv6Xepoc0BxCmHzFz9VE3IWOUI1Slv6TT5jn7ltEUUujD/xfV95LXA
FqMNoSfdF5JG3roouZsmKCK8pzSJ3EIPzZ4iaakVbgyBSSMySuC0IOdoNQ0XTt/5xaPDCmRdIRrz
WqacHsmlqhfWDqRxuRcrYk/Ecjg5YNmKBkmKqsrx7LGKbVo2v5sy9HPbzs+4OmFiVncy9Nzd1LfJ
eWgn6k5B88kzyQ7WEuucKI/zUK4RXJ4Tbi/vscC9kU8uAw/m5HAi0cShKwvJBadPDPeHVnUxnuqO
s7DtSKgp4o9pF+BPEtoWub4fuwR1XGU+Nw/D1NRMXjTEkMJ+n4b8KYpthsgdpXjPrC3W/fc+M/5a
un9u5WSQrOfRoXQGjmI4RNK5njZ6gp2paJs/aDRmOAQupNXl2azW/zGwSsPFlzlElGoqZ/2PHmof
28o0Rn/yrELqGXv4FVzvO3M+ux5cCxQlhTRT39WWJfewWfXQa5MNq5wM2QqXzajsNxPDzH6YLRZH
ifKCk8t2mOR3mw3fJBURSnqUdVJs/bREVuE/E2BF70YsaKzaIkTF4dERHh5ZmrqQrgvXV3wLMugD
R4/f1Ww892nfHlslXmN4PXxVPrPjoTKP6egDF4s/0jbGYYv6qZDjrup0utz+O9YBIi+zftuRM7Fl
IkPmn2Bxk78RrP8SGq5ASb0dCZv4DjxlCx7c6g4oZZcv476uU57/aV72c9M8d8Z5SsqLO75zqH2I
AMqiCDDDuDFXPwaDt6F3v+24gEfSEdqetQwxLIyAcR7zqFTLU2FGLuyIdQBKR5o/evzkPW5QHynF
nsj94KDq79XUY8JjFpmNb3qBsEFUj6XAKL+IIkeqhsmztboNZg7+E1ggUKTY2zse9liaUVCY7a9e
w5KqfjcTvXmSl9Od0XFKH+V4wwyV7lg76y3n5HdWNHPnGWSf5SjV2yHJ9mYDmHSJaAZgbbBB2hAO
ZlvrADhro01hlH9A3GEnpGcFEQhz+2NjkTNTozRIk39Rq+irALxIM3Z+GgTlHoTKTVvxvCTEYlbt
oO2RwHzRdDdIPcw9hAyPoVkSFpfiPolq7YH5vhXAc6+Y/XV1MBIwu7H95SEetVPuiMfMoLHUjzTJ
p9FFkqrSgzUqms4y+cj8nteawK2oE7h5lqDgpe9jwENpNW7s2X+0pfwTZcxgMTSIwGihUWGrmH0R
7SykOqwH7L619o9isfaEBRBvQc7VQgqmQIOXW1k3s1N3q5M4Weso3taMQRPxz/ZAxjcVMye/qOEe
ZN1LS7/rSFWNtcsb36k/s9NixYgdhvpoaGhoAcB1Vz3tH3uAnMxvNOMQ1ZbYaS6Qh9F9TtSzC96V
zvDCh1F7dn20oFrRfmkqmeECe0+d914NiJgJNiMKM4++M0awG4IDhZ/8a6dlWW2Lx9jGv8XZ883N
fmsDBqJEMRsE7jwP2AisuZ8/FhRyc+JenEiOzxKX1gFnjLHtpXbMRr6+UgJUvoZAWkKRPVQ9Yz+q
N9FEcbRWDcrKkclVJJtniEDTpN1IYoeRR5yYBcy0EbxXW+Key6R+KLhVuygpnhjMvBbFIwxu8jwj
1N4/HwqKa5xt8QEI5p9p4oUtkZ0FREgGWrVImttyZ70naRGOxb8f0xKANs7pi9fBSZBhMw+ANbFX
YsOjJTAP87lrprDCxHW0MszOlbNcvJlUe4gHGSYOvb6aA6yhNn6jRE6OMRk2/QK7wqzfam1+WZgN
XUQivrGbzgwn0ocin7NDHc3Izcs4mNbArMGyk72Z0+rploLZ5QYRVHP1uwuoX+9lxTWSLYJuMseT
hYDrI52K9uzF7P9FovWBzGzwa1CJNj5MuXuv5yDStGIPVI/0RMjGB8JFyrMdTclpruhyELAY7VQR
nZLOlI+p/ai3X22k1WeEdMVlXD9kEHtcg4TcNCmOwC+NE+Kz99Ly4BjjOznDZkjCwZ509NvGB/Sq
9KNL9ccIDzT4NBuVb6TlR0aGHq9ptjy6HG42iZYsx5jnNZ+hJDVGfkeJMoQ1OnjeIBhwBKin+MaB
Pzcs51tp+SXISNZ7ty6DDAjNw4RGZ5ebvNc4b/O9WdY6xWiSXyLg+LgNocCMdmE9dYH9i6zs94Jw
55cmGbIX1A5KEGoyxhIED5JsiqPVpSw5n8WGfIjN4nFQZnZuwKDvOk3/Q+tlui+6F2/0Xoda5iKO
dXrvoAZybJdyRaYNaXsGRZ5unGFUb0yaXtqkOtjkI78gIk0fFrwGtEDMIPG6hL1gNFHZDSuGAu/K
QOZhiGTwE+cQdNLIvAtU5LvE1lijE+Ng078MFp1xY2sIc6dn5HJqlfhCs+wdHZO1pZ4kiJKKAKya
WfAkgNDVZXdPPKfZM9p3wiSJaY3mDK/tybM+Jyt/QpdHqZnfMCqwV0rNDIcllmeDnWyD1kkepsJM
9rbdh2g76NP0lKQ56FQeP3kgG2E5RFNUvIQLMvmN7ETzl9YS/8Jv3ziJ+LuFRwxOmdU+LQpIu4mO
rRb29GIrw9yTk0pxo+vZLvUrklFFgtl0ij4VSrYNIeLeNS11L3Cr+Vcx6v6D0fgHg5bazkVPubbu
aWWtZ8wb+eon5Co+4tfEupoLpmjbBSYJUODJXz+kU3O00vrLlCIKWuJLibYnCSv2EDJ2gmtQWP0l
Ns4ZIqs3xI6AIPJUYAIgrWIUEBalf9ZHYZ79mXwcs+3jgyrQV7GcMxHoPeYd3eI8xj+SImfPXNZ7
BG5YR+N8t4qYPF+12Hgx3Jna2YMyYcSXJq1/E4rjXXNnuvb6iBilYAJBIqezH3k29hWQwiOwqJSn
W3tmmdJ/9y7LoMU5yRVWFC6mGs+kJGVoW6PPNmeBE5bfk+xWjzcamDtf0ccoO0f/aFztnWrW/eqA
hGg55mofpznRDJLud85mQLQS5mCfE7UEXRcOMUhGWRbExUYyBSE5lSRm6c150vBQjKk0P33OeVIJ
949fi/WYzoAQRmYVNpqmPdaDFtgIdEnfcF5K2B1PjfdaGSfyI9VD7VXzQ52CeLYoUB+m6RERKdwY
LQ1Vi+WbG+D/MovpEZaF/Ifj6+Rznd4TB8lEaoMCTIA3KJcCw6+REftpLa+jRA1RKjI66niWV4OA
vS3EMahdUocPQJ3pWM1jPtraEenYm0K6sAPhzJiCiWcAw8jgBWrfEqnZH7H1Vy+FfmLLdoJSQgyM
/Lh8orNzZkyVsfVAEjLKxQxzwBlUvIjfeaOSe4bedY8+x93rBKUHPasQghYXDcTo6e9ZK4mjcOa/
JtL9uS6ML7huFH9oxLCCw0XzzTHUHCj8mZHOb7HWJ4Fh2UaoyGlZtwUJqBdbZ2GmF9AGLveZWVvs
DEFaOjUXDMi8ogKg31VbB0uWv4a4bR/mPoqfKq15qtWjWKzk2xqghP4rxtx+t7sKlk+tCvbmmmZG
3ndI8QpGFP18GWxUKbjxjJvEYx5oQBRuboEdeF6yYodC/MMUyUO8VNk+Uggz9E7sFMvYxYlzBgFT
fdDKNn4dGlQulZd/jFVl7C3mjvtsSuKtZTKKGhsQolNkNzeivotzU6XfTYzE1p3eLJN9XBOOxgnf
R68qUkTbs3Ggkp/2Zi25IjFDA6zQbp9fYMsADM2ytTJ/pm0A85Gi0HQIvEWMlzLT0SxM46lOawOH
1FCkFz3p8n1kyWzXNhDI47LhzlkIKcx6co7YP0AymDa5NUNtUAtgMsCm+oAb8thTyVwKM0eG1LEe
eorOgodwx65UsunSJj90qZbcLRcecpm8pW5BYqNZHMSs0lvk4UyhaX/pcTHg8BBlIBtcUswNc9zj
mgXi/sD1EnecMtmFWNF7B7/8PtFmw2/uW4dhMueNXqcliF/AC2KghQClUT5MDtO0MmsO3oI3g3Z6
tMMCnu2bCJ0CBmztNe/1VyciHLPRrT6UgmwZK5/7g1diI+2p7P/bv69llqINEAyxZm2otmp4CVAy
6NVTLMIXqQmfxs9uw5Cgh7CdOsN7IDoJGzmsl11HmAldH4ZgLDTtWZsjgMsd1k5DZkec7t4FjAQD
VlGw0RfYSzBeRPQx9+WQ9q8aaV9gGpCrRtlbg2aUP4npdGt3fjDXjjo0travu2wJvUyjG9g5eEzg
e3llVFF/bOt2iY+AV+uwHh4S0/wFKM04xcmZw3P/4DcNkgYQsyfkIsZT13zUa2DClDpVKFdl8c+H
H43xUosSnz52AgspnsjRTkPpc5N6YhfiQSDj7jmZaDjGqxvBLa8GMk9sFzQUrXhOAm9Bhiclv82I
TBqAXD5sdItpr1k1/k7raubYPjg2wtBPpKVy1HYdvPlqBB5XFqcZDzi/5OifrEz/0nxnPqJR/FVO
w8xflkqOlt5zMaYntaBzHqwy1M142XrKo2fl5HV5iJz+bhf9RP0G64CX59h09l+viee71OgQMvwD
m9UZTP8Nt36w1sRyRj3ucNaQPnvCKED7+b8Go93W0oz3ba8TSgHKCEAxwcezSM+VVvaIObiBctKt
wHS77GLPfR7GAGF7/aufxnWM1J9nnYUp2xLwSRsavplpXn3L+RPRXAkiukGBKCyMjaN5tJzRPWPZ
4l9Rrm/VDGksLrtPs2/wFyF+31b99CfWiEKpKxXkjWbsxTwjj204ck265x3N9anxs0Z/o4smCxP1
mxMnO0czmIxioADA2RKA4/S/fMmVWam/Hb5JcL4uOOjECxKj2VmkMG+ExJ5i67MeQvcFyhrrn0Ys
/zDkOy5+ZT0xbvRD0y2o2N1TPvRq1xSsWHXX0o7y+z9LV6Encqrh4s9E8E193V9K75kozGBVQziG
E91KjOaw/TiIJWPVIO/HJ9ujWCDIuZ4vY8IZue07xpX2nJ9Y9zsOtcZCy2RIdhsdtEvjcMqo7/FQ
jU++V9Fzb9rb5A5gY3nSuWOwPVr6OZOb3nFTwb80u+RK71RcwFlDtS9pC6Nzm1PrU9AcuM693z9/
xZFbHiqrtE5posiQQEMWQ7HeoQRwyK4ArFJ8x1la3mYoTnsRK1B/vlBYqlgzEIk8N5D/aedVz3Pt
A+jWFYR+bQyUT8VcmvLZXUhFQtlPpZHFkIiUoj1QKvOTAwRQ7eSL6Jjh0vu5uxoG7cAYTSaC66dz
UpNFhgyMxylKdmMcNYdIJstHv7z7GBmv8forl84+JSr79eeDubp+MeqOyyNY5zg0JmkF80ThHLde
Tz9lXgBV/g/2zmS5ciPN0q8i06J3UAEOx2RdmYs7z/dyZnADY0QwMM+O8en7AxWZJqm6LCt3vWgz
WaYkBhkh8l64//855zutOpXA3GjB9YvFEFB3NRiOOthdictJMY7zElkjB/SrEufaJfMpJhT6BZ80
7OX5Iv35d8qDLYPDk7Yz+5LoSXO0x9RcuDZ5l2Rqn71R6csKQeTB/opFnriYF7Q3rui08/Dj8/FX
vOA2NbC9Ffk5GQt0nJ4RaMhfPFK2J/akzTbvq8dJg0QAJfrJmSodQEhQ4WXYxI4Nh2Gih8FpL9Tr
ags7Thq23Bk/GC7Mmxzs5MpKJvJErg+5Fv7wxsRM6vbcjvuIE4/kjPJLEBxmcR3zQuPxa58c6vao
iB9cko1iV7R1cWAzhJ+lmwc1+y1u7fKOouGvRpn3Vz2G1ZX2R6dzErz8ZX1RHdjjFovPjux+ueUF
U65Dw3k0ASsvbFJUmJ0LfamNEdlDUyvXckCET+IO+drzXqfceFNFGFE+25+mVjqnoKJMLspDLiLO
Ls+mjxFi8Z3s/X1bNAFVCl1wyLLSfIVRvkCxkKraUQzxQAi2PX7+Tx9i91VJaqyj0j0mA3fBIEy+
KziRpwn0ou1W2ksMK3XMp/pHHJUHMsEPTe48sc/uLmGhLFxC/rg3EqBZRTWtuZbySAGGsm812iiq
Mbl6c++TROC7iDI9lrKSO2tgXai0xGUMeHUBjB6jDGOFS9D4KEmxLBkv1srim15oVcOWyjxCtSDS
W/Eg0DFp7GKpsF64GXZjisQsMiLHQTPbNcuRudKex3U5FOhXVsOVyOYVVEbNXUuk54qD49Ww4vBk
xfki04DPOW2ZLo1xzHYDV7aLn3d7Kc+uM3Cvby0C/29SS/qtQ07Vj0Z5n9q8kiKkgpNWT7OEFqNO
6hprnGFo0r1UMXQZi/Onq+lsw+wQ45hbhtRVb3Pg0FSlwoPKhvHe1mP6W5DiKnZdS9NSPbW32rMm
M1hLBBXpaaiClRJ9tGbl3u7DuDwMtTe9i/E02SWHZF7RRH83cX49u1z+a4B1WPNg65hJ85wZ3AIk
FUGbSGgNBX9Ttu/bjjtIb5xcsBQ6MJp9VRraETgvrSZoirbF3a9NOaoF4oHXOEeohMnB1tt243e4
Iiq3RGoRybjhwX3RA928i1o49DV+xSkcgqei5+rn0isdJR2YuzEPz7Uhbq5rp7u0xfWG6c3f+3m1
RhPYJC1bas0r3kK6SWhx7Ix94rElLnVyGgUogNyHEse+D0dmFebcu7Fc9GGO7aQeV0KNPAkwb8AZ
hwXXx9bOGd1rmUnthZK1js5oIS4YISVRj8DeMjpB6Fbed68BipMGj7WBTVtWJZXDUntgtCCvYW/Q
AsiECF7TlAH2PCpYbxZ1a6wEN8lVPOThKlQmrnMCdaTuwFothvmm4hYK5lxoZTu4ad/70jphsu4e
nXgieo7FlaPbLbfUCahdJL1jkVvBxZkAuARSOBtfw4ZVjOQiCr8vj01KVj3juXxHhyVP1myqYMQQ
VyeOZnHuTxOv2ZkvG8fPo++Ou0y3vv1/j8j/yCNC3ZP++a36ven2v/S37qLs/Vv4nv5yq9+/fzTh
r798fH7d/fe//YrvY/7kn2YR7zdddy10Pk9IV5c2Jao/zSIWNhLGIkPXGWIdb/7IP8wi5m9EVHDK
zWaQf9S34iAxHQdPv0mLqyNwh/87PhG8bn+yidio2CYOEeG6jucarmPNH/9De+uoKewjSTD3s7Nx
DgYL/qzdAYClxY1Z1fC/KCtpjx6MdiwLTfQWacCXl7ahy32qlRi+CYbOd7i+hqaRG/UPETrOQ18P
9U3DphouIJUmuzo2iK1N47BuinnENnPFuwBONs7KbDvYMalHqDk7Dx0G0VXSVgxG8uQA+kKpCQmG
tUEXfomiUBD+oiiRr9sn8Yp23HhrwoijEGvkomt29vex02EjoKp+pau6vdiJiqCC6KzhaB/bCYhF
rKFrfw/lQl6TqXFPmkKyBXzDmEet3wRjQ7lrk2AuyEjK9aCmCFLIhhK0HGawepgAKkj2Php5kuKZ
G1LaTNh2YUVrvIRmbCpnOGFbRQ/RWMK+0LIHJSwDT56NX7dKc/kDC1n/ZYRbeaF+3hyWbSOs53aw
cb4kY/kD1gHLBsxydzwQu0c3sIzvE3LTM0xHdjNa4VxllTlXJuTuoE8Zq9Ei7jdkjsd7Vt720ilq
tazoHaDUYsy9O2DSIaQSyi+6PmeCC9PZJS67fFWaLWmbMijvGfahBYqpYJQwkm9UIViPRaVTacES
1LxCh0Cno3t6M3Qh1rys8fR7Dj3+llVJSFtQMxxzBM+TsAsoaLSZ3RxrbIBmYYba+NIGHGFxf1/T
wZLe2t4yDqNeRTe9KstuC0tvJEdj2se2MbT9NBbMel0iXsmG4zssXCCTpZ+Fm5CmJ8JcNgDGkPfI
Icdu+epNCT0OfWIAcKxAdKwhijZXsEBkGqTRd8jGcz8I+9zM+9KWTf/DanKW8jQcpSM/GKLGPdga
OK1sSadRyjsraYJta1XGAwlyv4fu53P1APzsLaG6MmWFdJPxxb3Jo64wibSdg7mE8JmIQvg4NBTc
iagj/lHyvV2PemFdG5iC/sppSqmWul6r8thqJcKRB011p4l6dCjJCNyviW5RbZAO8LIWpq7Y/bfQ
dJelyqpdpnIdBGeih4S/U7YcVCr2S4/eDUrpLbAgNNyV+MANv6GZLsFlATfJO2i8IQ78uckiFUlN
0LkodIilpMmxhjXdRHZHGCsMv8Pe83gnJp1H7KmB1qcXjrxZmVNjppEt3o8CPbVxcuPsG6axM5nm
zkDLWTGYTlJu6yZsNi2p0B+V9NQNCrP1LYq1/kryPnjWyNw8CP4UcPvbdLjnaaINq0yn7o4wfo80
EoXmhf1PS3dalZyjohl5A0pQRQseh9YtG8vwUELuuKi28+aJ2wEsXMb+dkorHB2O4cBO061NFPQl
DhMK5NexK8S+1spg1mHt7jGgdGOcF/X0J/YZLNjONOkBGOQDiV/7NniutUy7ntVNTP/mS6Fz5wSR
o4OZbtmKF0GAzSMr8p0nGmvdYFhdpN5A5t8uyTnaXe/tIAlOa9HBEMpxYc1cmBp1M6s0ecUflOyi
obZ7kgUBnhaQROKF2KK19ZjSQYeNwjw4dplQ3DG6e+W69c1JNQ2Z2VDk2xCPblGg6V9Sv44f3Cnu
D2xlg2M4GQ09mNK17/xW759Sv5AbNDkWY2ZNowPdtdZrpnTGxzIhJaULm/ulm+/C3GhB8HLLEyVR
cQwHKl1jY6+vvkHLSWMKLrVZIYbzOObtARMKw2fE0lfBh5lD+z2qjuRi0hgmECevCLotyneysbBA
vlJVIw9FbKYblZjjzG3UiLyDlJgLk6igMV1OhU6fVtMsVbeVV+8Kb0TwSTzWOU5tucehNniOoSyl
11bJYE8yx8cEP7vsDFniOawhdYSsz7/1HAgvfqPXH4mqzFVceWoNkBDJSYJctmOn/BrHXG65YMNS
wzfJcpXHqCdYrCysMWTmJm+MkS6wfGsCydT1b25lDABIErrCYU1t81j1+5KVzTYC+XUupGsd8IcM
O2EHxuuoqAyYmDUA9fTEB02jpF6NCYpAtpl9b9gVbfEYZPdgV9VdHCU5sjB6DwpnrhX3ELjE48R4
e+wDJyTzCUQDPTrqzUte5fwkoRVg+cp0O3+JsyTb+Hx7N5Hek2MaOy9dab4FV9k1vO5EgGt47Qwg
Sj78/wOtohlvBZxxQ5f6jABufMyNnidRZU+UnulYa3CTEMtk57PvyokFM+fM1kJzoQrbZpz3ExGv
ofVBdONBzD7ZHwJatMLhNBhjvbH4yFnHZoFpi+8sj2V3/s6AFBUIrRjeR0tuu7TllVJ1JthG6muf
g1Sjr9KNmpzCVTvsYBvN627kSOdigBDYaG3tQofPWRZZhLRzgj5rwHjDVoc1toqGVH9mVYhY1grZ
sNDJihMX6fKO8Zu9bhpEFlmsPJToDwLh0o3E+GjYDvQuR2UZxhnSiA8RouYq0EaWmWUHl7ulfcFe
SVW7+TbTffXgVRyGui6qa9FjH5HJV7+ZVkwTctejU3EmtMIPzxWlGJiE9OacFnnxMpBtv8sUTSRT
psGPy93ReTGsgZ0skialEFN/7gr6bOyp8e5ri5rKtiTMv+iSbMJQZ9X1DrFE0QPsBEfSzuXrUHEA
j2UwHaO0xB2ogQPeuqEueWaVtfyC4Sd+JqiZrJTe0Jit6fEhIitxslNYYW6I3Q9WR7bOtYbqlzjY
R3n7CCGOU1qN0zmKS/s+LfqIJeck/WXOg2bFp1P4lE3AWGTqaD450VB/iyrUvaHWE2qqLZ0NQjZ1
HyN2Afa9nIDeVIYP02hzHgvHgqEUzW0GrXuiUXKEDZT0V08jW+va47SMqPqlYkWaPRGCKO3vq2EY
oHDgPUCGrX/okywwItHjmwSq3aaIbGfLmOuzQp0KMFurkwfqLqY1Elj8CuTLova5I3RbzG/hhdIj
FAXh5Vxax/KQyKbdmsBvr6rAMrX0MnKA2Aujd4B1GYWWFBitvR7xBYj0HIYQCSUTkRbDHCnSguAW
PYpxDWEQWXCIqboY86ghpzU53xTBbPQPxXmt0VGyy+dQzhwoWzp6w+41Lkq6KfuqX2p0t1+8xFTX
ZARu2vKHvPIsBedvTeNhCpS3xPurmMGD7rGM3fxma36G4wWjdIZbh5yrNq2jwQqBXUVOt4j8WO10
0WenEGQa1yrWWAvNiOWsR/pGSXuJn+dLgKfDsyJrRKpIg3as2QCYCqDXT1JRf44ztN3ro01W3rIb
89mwg3GZDq71kvEE444xjbuqjyANOmW8Y+Pt7qqWSrKm7OECwZAMAA4y/GbE5B9UlWU3RfqblF3m
7SxDh0TohM+VTsOU7AjMGCMHn6xJcUF5LZ5FSC/Oki18tWloqPn6h/nsho0pKPJfsOjcwFGo5m+/
Cmf2vf/+7+ep7L8OPO6fBx621FPZuzTL1o23cJUM1wnBTQwyWHMm0MzbtC7wlHWCbMvcvR1jbcHW
3D12/F6kUZ0FfOeGOhSDG8yUctHqcTNBUmA2iKniogF14sZfnAkFbgreG9XIENR1/bAnJ3MOSQnu
mpJtZ0YNJ2W33qnNcFVOOmUBMLV2VAM/Uhn5mmtjuMm0mu3ToJLqW4Xja+E1Fe01RFOWiYv1C0M2
Riq3aw6uF4KIjJp+g/cqPwHTIPdf9NPZY3GyHcLGuR8mM3sbjCj8Xuc9mbiAIwMkGNuuqfVIw5j5
WUkQcHbRYkgRJDONMhpf5DSMG72Nql1os/Psa+kc2LB632kIaTmOwtHf1hpRG0DPMJ/qRrCHNSz/
KaI77xWzeb2yIxa9ARjeqS6IYZtB/wobp92PQs+3zXyIByI906roXjEW9ms6TEA+h0jxHP4e9l5r
gFfZTDdrGLYTMD7SlCBgABTQMOGnOWowHrvyqZuK4oN4XX7Jk745oLE+To2OiM6MhwxZSQMcVxft
mU589tBcLbm3qbp21n7YjACSKM7bugAIljYvv1dWRVQcuIM6GG23jIzqWhdT/4qsEq5HpALQArH4
CjYvRCZtnKXmT5QJ0/bsXj2ZzbqrH7jHKmrkCTafeLANihwWpj/T94mg9RwTCXEDPemPRSyys60h
FtcTRCiwZ5kROSRPm3CaAAVwda9xBz5FTWZ+r+o8gjwzjDUdR267Ub7tLLHeRfsh1qqv9I2lC4q/
PQw2rf4KIxkP4TwoeEh11DyNPSHprDs7tBqvJBy6rTkO1PUK2lIYBCiyr0pvY9YDBzge7Fj3+oUV
GRl+YgoSa9d7Kywz/5Jxqdq3gpBGJx2YMGkaO/RHhVxqO4XfAkoBOzD5PUuTiRZXr5udLR9OJIKn
UPXtRDlAF+8TdsKW3wXnUunZqS8m77tVyuBp6AyoR6XBGajSQuwI5tuPQ1/QFMBmojkmGXEok/aI
u7nanMRwIeFeEykov8NRujY1LREAj8sNNDlxmcyRgm+I6qwgzHpbmvxXmsIeX2zBSzjSvfTJ+n2u
y4p7YorWRs/C9ilz4vTRh+B07HtOJNMDjzbJagS7kUKQ7bLq1S0c/blV3gTciEqLpqXyZKI7iXKK
/MkAUUApA3Z9NQG3tLSO6rHRUK/VoDwSlXEAoDyxrnzX3VUSG+2pDUa58dM2JNZS9Oc64aVSMswL
aXBLTHi9Fh41nvSenrgjYoDBzvot/XxIYA6T6ygp3jIufa7l7E0thIEEnAU7SXLDdMf8RvBumafR
OgNGjvZqnsuZeT1ouDX6mPib2WxxUO/L1IZvlNvfcvQWYA3dvZHwQHctu7gX8zD+Lx7K7Lj+8Ex2
pM7kpksWZoZleGzD5o//YQnlOzgdmPP8LbZjWuah8OFKFl6XqVWGeesKhB9xOhNrs8lfhWE2w8VE
9npVU9f/4CLarqglSY927dZPzNOAsVQyJouWDuOTNzfVD7R8lmtmdpmtlap1f8FVJ7mPLK5aZzNs
ABvmiPn2Pq4gTRmSwQpDC920+Pm05O1f/OfKv/znGpjgoQkDSCKMInTvL0cQJgXh+9Jkgz1i0LZk
TMLxs8MCnXJkbkEp4g2TfLGwc3/UiYczO8SScwfoUn2JyVG565SGuDVNfpOBh72U34gUmGAuPEL+
uCcgLeDHAjFGX0XMlbe2Vb7HNeAeIqtApGjq3tKWn/9V//H76vPn0dr8/T/5529FOdZREKq//OPf
z3Asiqb4of5z/rR//rI/f9LfH4uMv/76S/70GXzhn7/xvHP90z+sPzesd+1HPd5/NHSyfn714KOY
f+X/9IM/97T/KiOIT4yA3n/88Xf4+ZmX9+zjb78e3rOs/eV/vWfl//7l+N6EPNT+tAL+/fN/roDt
31AGXR4SBj9/1xDsdH+ugM3fOI4tSULV5v9sl9fDP1bA1m8G/dPkMFzD8lgPs55tilaFf/vVFL8J
xxYGq2OwHgQQjX9nESzNPy+CNWFIB1637fxlAUxnHWl6DtdtLQZ4vpljPFcynBW+qIPFn2B+ZvkS
vLmpNXqLtkvCDXY1Fi1D5+/ZhFQbfM7Wxcb0s8Jyra/zIdbZfhY4MQBsMF4JNwOGLIZh4zlDvNBC
B5GroiGU5uuGG5Ua95lgXIwKgQ16HjZF0ztgZGwGUMswTrQcJC8WKi/XHDB4ZkMEgeKs9uARQNvn
E0o7LLdsnRHROmQRkyC0MuOLN8/AHDjAJOTnaBwlg7dxWVhuk3lyzucZuu+DyoB4EyTf+sE2L1Hu
Mm/rDMwLkSm2ljy1xaOaR/OhyIjoc0NhYsc9VDxOUwOUsszyrVNnYjvOp13f0C5ca+mrNkN9CocI
yPi5DMBg2j7GdjSQzqrUmcIecaQ+ebx4hh3uIYbQJOvCUTfmPUPihCM9OhB5jk3Q+OZSfm4mhqRk
c2ukQl3yGsxLKFDoCq33j9a82KAJouPMFuAH5rVHPC9AvHkVUsR58kIyIPtGSeW0JkUpXkfSB89E
BnCJOmnGoJZ6rVq6HdUmjKC5H2xCx00gVpVRqBa2q9iYEXKm6lfBr9JWNs/dW21ZMEsDT8nnThC1
YJ1oWHd94bLtc4fhScgO5qrQ6iOv3+KdXIJD1YxZK0hqg7bDXyDuTKfzA6gMrbjvSmO4aGmB9bJL
UvMOthrENteryuApa0aLGzKCGZ2udsPXKdKALVDIFMiBXIU3S7ABNcqa6RkwRE/IydFQI9HlyqWI
XetY9XSLSL6auME4Kd7beGiJ/FDhQsF0Y4+PeWDmW8Q1HTt8SfhTIZqux5JU0YKtsYVD3gj57Q1e
DSEx7krcO3bjv/PURSNslWUdJwhplIhniMEnreqHm+WoHjqXVwIGaSeS3mNrG2dUAQroPD/6NoAj
XOt1RYpUMyhhI2lEnAwRnVgJ0fzR1ygXDaMP39LGd3NMkmenK02XNVksPmRo8gaDJVFUq3oINapG
bFjuENyzavyadWCVwcxLDOduKth3DJ0luQbCNNoIzXHlzS61Plm1PVXd720SNg/5oEg7mSWXyIVi
QS7oWVMx7i4nqn/0YwUrT9HRNo/6AczdIJ9zNjqdt9D1A1I/qefdd5TY0kZWTw2SvT8QPmxzdQ+w
j2mKYufhedDi4B1cQ/vGkoPwH9vcu1Zy2KZ15x1zILvfU9qQtIUJGZxKBpKqNN4WvXH0EVpofQVV
vpUeegGiu0fJeRpL884qWzixWkVTVmpqEfdxazC/Y/51PyJPEtvSEnzb7Daj+mbHoj3FiEcEWmuE
GBSCUb5pNfx0CF+1vEx4rtfQ0uOrA6J+Jch2vWGX63ZpFRBZMXVzayhl7vxYdLRokeBz25pVsDEE
L2FD6yAJxJhVGf5YCGLAGVcK/O3SQe8naRc2+bFMY1IYVCDR0Ar6XqR7imZHWLETBC743/S4VTVK
AeVKSn8n+ho8Z3Xr8WrQ3QvyyR13H/iyTqVzyZMUBrNrjTE35fkLSF6H6KxOLq1t5Ter1PD5FQaB
rMp1iONY06MZBZiLGhLdJiHsnYiotATeUgF69wVoRqdeY/WPztRW+Ds7GOQXM04J5iap1W3ZPYFD
ZV1+HVstpVorGs7dxG0jcRnFJP3Ka9NDTup5vZ0a0WoXKjvch2r0nZNssRxbXj9eoTIED0HMr1yQ
N/boMIs9PNwEWnfQzrRt1Tn5jihzufWkn12ncjLXPRoF+4sphYBuVlhrKupLzl5Vu9bKFJVJk8qI
NZcESHXoB3U3SNbV0u9Y/eaNxQZyaKX5yDE9nI1JyDcKNounSS8boMUq8Ylt2/rLmNYZnR5Dz48A
KF/4I40tw9ziJ8+vMwYRRE9vsKZKyoBg0DTWq7xW/RIr6XC2BMzvhZcb2ia3HQbOqOudu2wwnVNa
46O2mwTHcj1p9/QyNHSvca++DJ7RX1XYgUe2I/97VDfayge0/TSTUzdGxUZnwS6t/oBMFoUX4XTT
u45+sG/byrqoZCLQqSeFtcxjLAV1Cawm4MGBwNHml6ZR3YtoAnjuotdvQ1QGX8qxxydFqGsf92RW
dEJO2yoxy4uOm9hbBHzKg9kV+SV0qXfJM4MFnc7HFlZjBg+yUhEpTlngRqwA645eWOCdQ8JxlgFC
2Lvg/QZ92xPBdQKXiv2mpXO6siy26rVt7mfyK9RRN+gPuouHpstweXgg78EURf3eLqvsG7Es6q+M
gNqnUsP7kFFJoCZWmQ2r9EMQqOoJfC6FMGE0HaLZCGoajnazfBx8mus7jxRGd7eQuNtumkn0PIKi
Y0EjjH1hsZDvMZzL9TBRBb/AnubQbCSC33dN/9aN+P9+1/3T5fi/vTT/P3gjFrY3Iyv++xvxrc3j
d75PH//0Qfz8lH9egjEu4IKQpkE+x5SMRv+8BLsYJLjo2lxEbd3jI/+4BIvfLENwO3UMV+BgMBgP
f16ChfcbHQbGbK2wHNu2dfHvXIJZQ/1lMtMdy+aPNbs0LP6Sf5nMgiBI7CgX+RYaA9EzcjdgeV3T
v6FUQJB2qZWAUhTeckFyfuz89uhI3zzT0KFTzzFRgml1ek7gaTBYp1uWT+UBCaXEIcfaBH60yzKu
PS5I6m1bJiT2Dd06khbVbjY20KVn1+FXlTb9NnRTjU4TDsBVSkwMxHvKS98ti9v8tL34lSRTmudt
8xW4oLkzOjDKU52La4AtgV6RxnsrbRk8TxoxOhdcOsRHWOI7s5XepjKc8jrJTP8YgRXi+XeC+vvo
gjxy5WylT8ZQHWJjpPesqeLHPssJpIWcpoumKYwBOpAmD5wGLK8SOz8WQd/eR21hEmEnG7fgcAr3
YxoWT+CzJIiCEVWKExTE4lTMy6g0ql+hE8s7kP3BKmuHlL4pI79Y/DGnRV0arxoAsk0GOWENSW68
N5PK2pPNKeeilCLZJiWGEJwj0aqvA/nNg0F5cdGvFz6T/Mps6hEWoWF4dB4E1oPsWv9slERkU26+
AEHs6tWmfJx1/Vh+syf/h4O8/o5A9ea7MHlJdrQC/TJzwaSTQ72xnfBepU3JQt/P0i7ZmnPbTul3
V2QdHAS/fQafH7EUBGVfGZV2I1fp4qKTnvWttKjYlnkCOxR6os7j2hq2TUIlVOvLgK0ntU0l2/B9
A8ccsFWOM8UX9rASntGc6kYJnpQyuoiYiw4jEuGGku3WOtNKkIajwXo9oMaexqABz3xF9eFLb6bu
MpBF9aK1+nieVAWvvWuIh/iGc6yUmntnjWq4VAW/dGGxO9yVqpMr0LwTXQ8CY35tVKxcErPYY+0L
L6lUhDdaAX0UMtKmGWvn0UvQhsuUFi47JGFvNxFUfKQ7n8Wx51BmBAJzGGk01jB5rEr8g8jgGKB3
OsTwLQduei8ZWa4GMLsVNOj6EOr2raKEGPKifrFcbqyUOQHr84XzWMJlQTgtvK1t1PZ2COLqoGK9
fk+iYSS1F03unVYN4RslMPqC1wWh8S63bxMFfrtSq2FbGJl/LKMYhF9BGmJTwa3gvgMbOktrxbtN
I4GgZc2Gm0TC+9Ong0AhnkK9LMolthvvPvYnazEW0GOQI0EFjxTR6pRzHzJKx3b+pNB3YBrmZ7aO
Pi6nlIRD2NJaEDneA+4wfQ10LDjKxkIAs4qJkSDN1y472Zw/LYtUMGIOva6mbVprBJO5/3jITwK7
zWsuew+6+QSGAvz/Hd2q7aprtRBEBO0eY0nPI3dZn6DBEG65wM22VvIPZ5Aa/kdFd/WhRLJ9yKQj
Nsrzhy3PLGPJvcF/MVPs8MloOluUaOxE1ZAfqAYm1llL/O6s9Gk6AE95460DTiUKcZYW+sT3oqeB
Ba4xJNqZnI9oFoDKadEp3PDdn0U1h2IKktxd4F4JyrTb7FN+s1NiH7Mk1+s+6lw4C3X1p2Y3uXb8
Ws9CXhXK5CHlGYerwDcp/8lobxV5x0tHjRaIF/xLOu+UH/VkNEtv7J1Ll6ruirDss13NY/REnDD2
0sTUhpap8uuEQAWXGL9x49gdddzCPkQF7waIOuLBwlcBfM2s1u0sZE496g26kDGeGhNQieh6+z2N
MSNhXkAIHT81UdBkBs93NhIMzeATotSz7pVqmnOXJ7CZ6/hdN4ZDlzfpHLmOT9aswoazHsslPz7g
6ZT7YlZrBQ7252RWcDsseTRrkHlEoGl9EOLIR6zUP9XfWQeGtITw1lb1rcCq8TEnmwHnzOKxM8vI
0TQE+7aPpws+A8UOhZmjmIVn/VOD9sKOxvqoyDu0vHg41bNkTWyuYZ/MdJfcIdBUp9L9yGehmyVI
8KRJt7lWA1MuLVLsLT5l8e5TIo8+5fJwVs7jWUNPZjU90zsQCZQIVNPKibvpUW91giPjpwzPuBRa
hPtR5/s0Io5YQcsuYeOf6y5lw4I+rz8bs7YPi3bYFrPej9BQkezBAzC5KdNvD/6kqFR+wp4lH3y7
TuhzKDPz5FPEQZ2l0eXHerYYOP4cJTRloUCtD8A9ymQkdh1VkrSJVZmLcS5EKdPR3aQe/66ZHQ1t
mlTVqpIzaz/vbcKdgJxOoaODSuDcDDIKDtlvZfOmK593Xta8/SLnbdHhw0YsSikiosqpuHa/78si
VmfB2ARvVMTTzueF8Fbw2pUHFbbGc+5XYuPPF1DTid3T+HkrVfMFFTtkvjeM6EIa/qKTND5qtGyv
GCrMXYW2ddfX7vjgmWG/xVyq3VqqsDaD7KojeWzsf2l7tuMGdBSR2S0qn//qpBaGOo3syZiPzZEX
I6bL0HYu2WAB68oK9eTpdf7MD6I6JLSdHIXTfhdAy7bSgi4jJ9qnzVBp9yx9PMTSBgwLsB7il0No
nUicsZI2bUn9zujCCauFpV5TGSU32+YuxOtHVO+OJBaF2yYCLDBoBPU9b2Rem3yGTte89eMIGIHD
CmtzIPz7RNn+3vCK/qQATB59SvhuWtqQm1N5+1KGqjqBV6+/+DX8D6gpvj+zqrCQVEm1o7pJ24I1
kCe6d8HXppUiUzWG1Z0eCHeGnIRnLHjjnaNn/ZnG1Qg8aR9suDiZ3yZ+kluPq8WFiJa7zHXDhyuY
VQ+6VVCR7QOsvy8sGzBGAIWHHSuN8JOWZ+9j5iTx1ugC/T7TW3fjajmWd/YPxDlCBs0iaKrnQlre
C5eN4K6aAPv5Ey5Ou/C0S9SU8RYqmU9d2VB8RR+27zBYtPdgrkkeWZm3VG3f732cJCsq4PpDUsXp
Q9EP4tC7LiBfH2vjE4HKiPWWjJdNU1XrMg/vmphiTocOkTT2gscWDOxOawZwbyaca8IFaPJTbz3i
IXfW9EhNS01HesA8JQJOhDHakOvwN9Dhja+6loWHIM/M+5593HqauQmqLPsn4B/kF0Wvzpmommcc
eC1einjAteUWV3hvsIIYvN9zR6HZ5bUpiRZHdfug13F/T7KEBWaQpP6mqACOFUGcHlLkHp7mjgE4
oq8TAJIaHTK9Ac0pblp8kB0u3Zrt+oYuRI8DVdevIQ/xQ+wEXFgb1J9LNwXtm4fPZx2zu9hR0zes
jCjSXsDrdK9KJ2jJ3dMMTh1eykWfW4T/zUqLWVbXofdaFpN/P7omDw+VtoJaYRishMCDITpWqW+j
FiIt54k+rKThwixKxfRaWuUA7bfmI4Tg5VfpN83Fxit49kqvOpKgNo5TVNDcnY/Dtmod8wUpXLNX
ykfw04u4uvAlrPXkU7RI+kkvSbyY9HagYQW4elqDDniu5+mm8Kb+2fI9O14TH8ZcQlObmyxSDfEP
I1Y9XJyic0nzUJxnhv+HujNZbhzLsu0XIQwXwEUzJUES7ET1kvsEJsld6IGLvvn6WvAX9Sozzars
5eANahCyyIxQyEWCwD377L22CL+asFxwxcUOjXB6XE86jhy9+oGUVFCu2JDVXjFkDYylsiSaXWTl
XWLEdQQxuIOzHKvIT7VpCTBQrmvRBOVrKzQPLPlSvWSMVhRWUQt/SJi4mo1ns/E0S8jAWYmjyi68
7uCoyH5syik7FVEsjp1AWWshtQa9MqffXIeUYFFN3nyMae58mt2iXvmFvXNYi+ro4Ch7oFU2Sbe6
3YS+srUoGPDbPMmkpF3SxnTAaSq3BevVatrZeaGd9JiYT+nNwhdazcMcivuF1G6NLzbNHnWEgGRj
pjJ7lWMRPeuJjAKpgVSdBDckyyHGv2ktMP2q0ttzJYR9hTPX/0wrYjUGe2uwEiLdZS6VgyS5huzE
8R1XHNPijaxoiGBftfaDhwiCjbvU4PrE8cO/v4b7fxAdDr+rdYXV/m/YwtmCVamlM/X/97rDKf5o
svij/PWP0oP4r+/8P/KD6/zlSRflEy3IdNcl3H/KDy47OJMVtGWaf+ct/hYfDPmX4SIIspXWpae7
fMd/ag/iL4+9tQdikybPFQH672gPhmX+q/hgUzvAZtBFhODPiM/9n7fgesEkEWrwsRJuVpzJdu7o
1W8mTdLshfo7ixIsvwOr1fDc+G5pm45aTf1OW5fuLK5J16HoV3nhwZ7F+FI53ceinPKEOzfyUZmd
fdJZHEhXLroqJc1TcfSTQC1CaAryMP0AE54xjBfwVyxzeZCdsR8mB9IUabyfZf2ss4fkuYYz2F0K
eUis/FHa1rcSdcGgOGmbppRH3SOfqTMVz5SDb8jqK7CQ4yXR+o/Ka6HGIBj7SnhQxFEnt2jFhq+9
u03zPjTctADuUB3BWYUlKYgrjWgV9Jou14prnWdrEeaM7ceJfwkn2tdRz4DoEgUxzB2+Nhqcydtu
4VZpGlJ4Dh3/2hjw03jw/4q5mXhTctIUScOaI7/bFCcoBplfddGL5b7DE/liKsemy2nYWVlwYbbs
qlkVz0Y1xKQwh+SuwNQydtq0Y+QI3/O+5dhVT3u9Ew1omuTn4BryU6bGFa0gAh/wFMp+uS7gtFrX
zLc2TvJzUpcnw8zTGyE0spNDgOS2ZSda3dwQTYSAsHElPX2c6JB6+PN/UZRwmpyFDAz5U3RzTOVV
VcCIloj/hW3REa6ZIQWii7nFDju+5TlhMrDK8ZHkZbRvqoGWAs4zL1lEi9LsYFfRm/5lZn/IadPC
KKQlp0KL9JMzwxezevlSDRi6pP2MS+5ipfp0qdL2PXLr9GnGyXrCZArYDMJZTcv4h+O9miYTCj5X
j7iy8GEugZWjDwe1gRB1mz1gxBYYrGjqsmg82JcN/tK012wEKzrtpzuKAZM7OXmvi6DFLbbpd9RI
SWtRUweTgUlxgJjBBO9bDDbndDbtrWokBHmjsu7/fLFmfNHU17Os7NzsroyXYofV6gccQ7GvGhaX
bOVeMwGrAOhed55EfwcnZD7BGqy2kEg/VO5gwILwQ2NY+hCWDquqOX/JG+cadtN8wasN1aeYT0jd
AKCU/rMDyiX1Sd70TmEfN4fl0KXkJih6jwEDjdUBS6hvdtiWe2nawLwYSqcWREe/LR2tP2qaeQIO
vhO2h/jtXFqeRpR55ZjmKGgfU4UE1R3gqxQbtgT3eQ80FjgqtN6M7URHpcmGBzjNozn55rizCjxT
9K4X2fJu9ebZGUDUxmDhGtu+zBofO4s/7UFvV0tqZwRcIuKSjqI7xVl2aZgwCEjK+LSCW86eKPe2
KKaAzrdql/d9wfHpRksPjLwif4W0YwU1CbFt2s7zQycVIc1IvejDcCDelW9iuEIvIasFj2KmPWYW
Dzf7oiCOTMm2Kz2KrIpyPHUGwFkw9zfXKi5W3qtnU1iPDEbFUYQzqF192OYgWZ70mJijDV4e0BTb
XRMhEDEqgOwUnnNlU5ptaiFCQL4TTXuJgSmxOZKHWXfLp8UUr3Qvb2UWspmZMdX2DOOYg/vlZBfD
cGavA2tuFNUhF9armtLxWia0QlB/R0OFB8rhQEJDx3G3djg4yniiJ3K90qhlH2dzT2/qr3mJvKsj
AXPmRXIksdyciBxf9KTIAyuV3slskSgHwHuIjnhCo3nc2kmMPGgPu4Ge9LvBpgtWUJENvEBZdwmg
YhA76yRMGp5RPE0PERyXF/ZnR9HaG3MS8YWKpR6AT9ses8Jhks/KnWSZdV1qA2QnGtXW+NGi5AAo
EysvwMZy3autRKC7o17mDuSrE2hheKdpvXU3hDBTLB2bszNsw+rSDigugrjNEhbfom6+tIYWy8j4
SuoBYlQLn4WsSEmvxmx+qJrngKtr30vHJGSPgHlE5s85xe2Nsn81xfixNPB5CU48xxn9Xx3e9bFN
W1AP6mkyO192VMqpArmHhSMUz+zLMjlqcrtBQ1BP/Ey82D/V2JABQPQsjCA5Ue9x39EF7Z1n0Sj6
KYuALPlB1cNjrdzJn7NFbecmImK/yBtqKESREbuUMbY0hsqT0jLv1NvaC+SVkNbS+BA11r2YBAvt
CbIvoej71OBsOPBgs8Lk2Of3mETdzLtmReReTYDScJ9m26UPAC4MOeaW68uuETTT5uSQKUJZJ4ZO
oRaDA3Z3cZLlsyB5cvLM5j4xFicImeGrBPNEGo4/HSoRpq6e39NiLVTFMbc3rQzlVHY+miX34ifo
DRj2PKzmqdaqy9J25RY+E/VtsqVpvZwHoGQD1SjgrpOaKSQMo4cFZaUeo/OkvO4ZhVcgrNDZRV/O
rU8051xJCaVIm0E27Og3s+hH4Y8dJhKgqmmMW7qRnzM2wiz0JLXK7u9KaQQ0Y25TReGC/44hXnmN
5gXU/rxJsYgrTDXoxWHsXb0UIa2p7wsGBMsiuUANjoOPBGw38dD8MBaQUld8ZNghNBWVkDsd3OfJ
E/ABXgfbPjUrnGhMsN4W0mMC60H5u6HBLxlWP12csmZd+ex2uCkO6X2f50GFxxqWGL1iUfoMMqn2
IQcQuFa7Pm5b35H095iVx+cgvs55B5CKoaiVznOXWbi9JcWyCBr5llGiKYIO5jEULHayWPWp/DBM
FLOU3bInG9AgL33ZVzTbrgXKUIqwQy9+545bYnHU84nK59oZtl1H2qYhuoG/AJ7YcsvHUt+SV70M
PNSy/hO7vsJu7FGzARzS125eyhJAGHRBWGY9HzjGdBtl68+RHN69sH3ntABKPMMOwXr6aJJT3dYU
eW1Bs39KtLUyI4haMoXJDOQ5xD0/w00rKwoTHE5Sxq4ZMrIn1kPLX6M+uj7D7x1y7qfiLDQ1zqmC
Ce/Tuf6ebNqA9K1BJ0n2JJQd2K01bNOOPCErjk0lxbwnXBf7pOEODX2PBFlsm+LN5KCJwdyBJvsq
tfiJM/AnqGViBeTdHJMSKVq7KeegSt2jxidbu8rY8tBKxDy8B2wEAYBzI+BTHdypVzCJFU6Z7TUa
ogpR/dLsgWSPKH9JvUu3QGXiE+MZR0QCcTq2NR2vRj1r6Ev1OwM1lkjHRMmZT3U/nPVuONn5nRMa
5zajziOy6fdR2TfCqa/r9o6xGz0Aem0acf6zvXTX9BNhtyz/HmJcXh05LQZRnr2m99x79TtFDmCd
Z4wYjHzTchiWy+yg6BqvU6Iz3NeJx/IO/0wYf1aOtkMe5NhrVJfJaJMtrk3Fz3EIU64dgIAe0T85
GS5TuANS+qxMiaPIir7Jme8iqCQuu6kNnbd08MDQZlMvnutRbaJ42jXdu1iWoOmanQ6PMiYPQmlA
ubHM9NsI7WNVuAl4dvfZicyHP78eaFHsQtNAI1GkAnYEvwkEYQp3cMFY7ETTNnwOp87AFmAcxyU6
OVP5Xbnmiw3ama3wp4sXa5vdOWzap1ckpJ/Ebg70iz8XXFRwki9xUzwVkBs0ylZS48EZNP6DxoPs
0++md496X79nBT/S05YDryLYI34zq3fu2Gl8dyL/tPT0e8n7dx1/76YdA1OZD2URPi9p9s0W4aNy
qQjhQ/npROGzhPKubO85WaI9T7tLlKefes1kURjyTrQWNd3hc1MQmRm032qlrhc3T2nPSdm+F2VE
AjD9BAzyCWkFYf0yY63hMwXu7NTyTTg0H9bflMXnp2caDxTGHymS8Zfe/U3c54DTG5gsNDV75jG5
/nzPxiukLcm2hVhJO63HObaiGQW9xcmbg6WcT8RBPu9V/V6WySfwIj9PKGHIL8Bg3tUkHnCX7BzP
eMB7ztOqu19/vbrOv7vcPeYNABV2xJ+l5z2D2fzskRjibHzUrerOONxFs9v4zFMnHE3wjo4lxjS8
55D/KXEsN30l1c/WQL4IcbNNc/LAWAjwv30jFUC6Y+RWgkK5Oqx4UmIC27IWhR+W8mTWkWut5nOq
8fLg7ouO5riFVQQSFjMzp52YKqrmE3TlfUgSdRsRbqHp0bnPlIEzqueosyZvzET/OcDpn7IVn2eg
1ZR6/DU63v0y6YE9jWhnJaW701IfvCz5strFOrnGeJJ6GridybSRv8Vzjic8bUF9FPQres0krrkH
gDKJD7WeiWtDr6TZm3SrVUbKBJasjeFdTW153W7cgogxzDaKC1TZn6siZeUc4tCTi3ush34+gTXG
cxpSED6kHSkKGrf3CEwHnlf9fsZEflHJci+6KTy4IGp9WgKne1ib+3nGSgPgoz5rgCrh8xfZDwbl
0W6/TCh/N69LM/L6GqiVqQHplFPfG/VZfTIy32KMeOJ2+15bPYhadUp5yfmEesOWqLxzjpmOOvCU
J5fxQevXACDwZN+D0wwFHyalmSnvKIsEL5c2XJShM4VLWqvF1FK+6db3Y1sFnhrzH0ZfnnJH4Kch
39bDF/Zp9XmdVSKOtmgf3AgtvuKgq49NsvF4k85TPAyXUQ1H/O7h0Z1p9oiLvVOwEiFkxXZ4EOJA
NMPc085HQWDnwcrNksEfZwTIxKvHIw+nuzIByE/m0mPLelDgIXfdnNIPXx3oyjl0uQfHt6iHK2LJ
cNWKNbdk9OHRMrhIEz30TjXEIQ94U2Zo1AlOr1I2zqvFW+PxkdxNiV0F4zirWx+5r1FKN+W8GMlJ
9ckbOSp+fijnF68fP/uuecpE3T8iDX2x3qwv7J9hOktOiHYWhSdn5FXL2AYdsGXUB7fv5bYaG+tq
evUxpQL36uaZ2M94xfCekaaSLPWOid0lQWVHWqAENHlht0dySAkEdzymDuSaO3qSbRHbj3RwntxE
ab6hZfdw9eAOSoDpilAHxmYWeCokiV3qGQuyQ7EEdRrTe9Fq/UNF5IrCj3aXIZfcmU3vZ2amn5P1
i1aUvyVsxIOFJk4ETiH+doKGgUrj+pic5BkJKt2lkN+a3t6MXjkftCrMgzYrr82MT6sJs+4+YuOM
GWe5oEtTY6ULQrqueIHDR9+gaX8AFvWLWk3nue0JO3Wq2Ke21j2wKM79SKW0UyfWtrJmByIfxxDV
eb4RQbxZU3WjcLNtO0Q8DS1KKCghLPLuxRSRtuXnXoWMwl07U/NO/Yt7wbfHWyD07IgN9Xdlzu7P
9W+ol/GRqJBhOE49pU3XcSfXP5Jce8l1ih1IcVfLjQPKVZtKonshxdWYEPW7UUccmmLnnRsgXXwC
zFc5QUYaFnvDVivf1+YAQSpEfpPxk1Z6zsVps19pFGFkWBGqOCdRnnaQS3wdnspOIMqvW0vcKGmc
+ba5N9xwDad084PGiqtlAU03Mi5TSL3gJBxTnnXTDCJb3TSq4Tb6svJYhqsB5vW5crVghMuKRCHd
Tc728Rxhf5ga0mAua85tnXpVQLPqvTuSgFtpD8Pqt+/dkTXI9Jrgo9yLRkc5yfBpdmmnEQuqf8gm
jXarLSFss2wfIV5tZ1dBwlc2feIar32iRdm2bMZTzmhzjd+AjpiHCK9UYaG3j6OiapYlVpiF0JNB
tfDOn1Fc3rzBWpjHwNwWCi+sO8x+THYATMaytv3NzWHoRpQnrwZ1WCQBuDuO9iGePbqhuZVgVZQ5
99RNM0PN6CYMt25U5wgKuRuQ5Vw2vZknhwqr+d2fL/ZIgTyF9C7gZ7feEiZot/pgYmXXQbBbscdy
ZGmhjwHD9m3aFLL5bMt4CRRDN76C9OrpbRbYfX1l/VPt4iFGEWKTxEFvjk92RN25Z19scuVp6A7k
Ipuf02gFhWgPJhbbDahPzr3RbXZSLOXqSyxJ5GOKIg8cq51WZPLgtoIQfwnGvGibF4v1vk9NBRwy
vbpvHecj1YxlQ+JPHh3q/uK8LkCjqThY8uVL0xqgUcXAZ4oP5NlyQ52D1/zadLb6Keay9LkY+rPb
VcNzw0zngfXA5s1zTeQL5bd8ru2ubrkDtdo+qSCgkmao/dGzHQ51Of3vsJ7DDMtTHoIWcOeGNZri
Xat/tW6bPed69kq0iZ6NqXp4A4E9MPsTRCiqHOEWKvvqX/oyx4zLjvXgJpEq82Hn2xsq9LgHC+vZ
Qm6jZibqj1IMJ4ekdB73z0L0H27nWUEnF3vbxPON9cpwniluPjlZfqUSIj0CTANy6cDgc6zqQQyN
dSja6rnOEeiaN0zRTYDzgZ3yorjnzkv49CclO9D2earbgjlkRn1yV7J0bvQbWWOrWjcAgU1XThmh
frQGC11P76JHR3tqurlHQ6eBp3GaaxJK6jCmTNv2UyHgseBKlcmpnuMgk7wEY9lehIaNxMX8T8Zh
YEGOmi1nfttCDQE4ZI0X+35Ge/Ki5KFuEgeGgDSQWdqLrRwk7Lm9zIRsfcemI6Z6TDtHHumJSbae
mVwHxE8oMO0mbhtJdrz4cLgutnqO4XhE3oSOoh0MhgM4maXHusDoAuQtav0K1HDcr941TUeS/p+i
7d9EURaPVTpFh3Syf7kRhUKq5NJZJZcNw1j7QV1r0E/x/J1ieyY8Thzebn51HWeXoRL+VOoaxRDh
BHoTvndJZIzK73Ntp8V1JMpOXYDT7pUuP0u9si5c/2wJTEw3pXuriny5VGPKPB7RZgTbHJYGRyKZ
4IIrUjco83K5Y9N7yVQrjuRfoZgWbb/XaTXzqc+FpWc4AHNwk6Gq5dnedKJLYkDKXyKz54zm0aXp
jdauW8PC4TTX58ytotP6v8iYTBfDlRw8m0LyJbwN7BxASNC4GiccFRNdiiMBO3zxFow1YAYMg8zu
4P8HAMTVeDYiL9zUXc1Dnlr7CSs5AreL8wZ0zraIuVsm3CK5knJ6TvsicFww/QWtJbFOf1ZEtUSw
Fm30TjVccgnFvUNLv/TFPgmZ523GiAsJl28GgflkjDFEgJmazwnZy116WpTL2GOOg3u+0DlPahRx
UYmIzpIculzaeU+UXnT73CzeJ9XOO2egl0YBvMDGUNhXCMmIWclQ82agCrASgYSMy2OaFrHuZ8MA
inxQhxgBbMv4krMu7hV8wHs79PZ5F5uXwi4PrSoF+3A1+DLBHlZ6a7u2ZR0aCSmgGQk1YevlkFUi
jVGUV12yuW83qDLqUNTTbyXz6IzljKw5ST/oOn18YYnA+h3lzFc5S263YpOc4GkPDFaz/Kys3pVi
1VG4SA6h5G4+G9SZ8a8kRzLkg18wPYDRvgztWJ9NJxm3jjmL3TCEUMml746JEcilSQ6OG1+xG7hB
ZlHkEwprxo8X5Vtr4cRpQ8NsVVLtcYTo9yn9wmF4b3R5+Yaj/WKQKAaxBf7fC89ECZrdUkYE7cWh
ctpphzVqD52LBrBeXmVYv1kROh1rs/sBh9XGoXT5ztFTNDkVWALXqJomWo8NHfEUwRHy0QZcFCuE
af6svNgLit4LSj2Zjvjvdkwa9pm8r33G+/h7ysblEU8Sn6DllzAd68WiO6aGri6qarmT5YpQXMab
wxP5mNGpKwQf0dLsVuVQO4iEj4kjcyew98VLkkfiahYDlBVObxmH83ODJKhocTtGnYlLxx2JyxGy
wi7grukCWcNnJdoycI5iv8FxIuskAyNrfZwk99QrwBNPORMMZGrj1NK2SnpHYYXdZcAvnYCjRJNr
XZ9l5ki95gNrs+wIG+4tok5sH8GDKekDCjRb/VLUqh2KzFieJKU8CiJVrUfq2JUQ7CF9ufepmHZY
rPJDzgJql7fRGKgcKZgFKu7cbHq025bn+fDWwyl6p/xta6ekrbpWFC9O3C1bqEAly5QZQdz87NQ8
7Wedm4Gz6pNd2GCb4X7QmVxkcXGa7dkkRdR9U6+R7yzLjQ62s85TYTsEOmfr7chNl2iReSuSnOel
olJKL8mWUPHJ1iE+OiIh4K2cfAcWS+7wk/2uuq7wRzhnR7a/VxYmRxwmH1IQy+l6Xd/8uWDxrB00
x3mkjaP2J3O9G3ONxdFRljSYt4NHzhFzlTUjqM2xdmailHeR7bIJrh7nGdr4uDyw6HxdKuNzqe1z
e6jMZtxX6tIiRPIivFSWd5t0cbQi5HobTmtNae9c9HvspKxGlMscRTpfRu7W1odDl1RPpPfKDV7l
4xy7X/OcfBrUIdDUXTCf198AW1yLgc1bDzpUEIzcpruWYY8mR0vL3V1L2dLWwY5e5TlLMdqca0ix
lxxiDR0+3H5jnWNrOSm4mr32u9Tob4hT1Z9RHp/cPkyZtf26Ux0XsAg8nHEn0EIfjZnALO1rgqIW
T17y5a3V21t7TMegJwnSTBi2Z615dhyQ6jDK9g4z8jHuoLTMeXMR5Snt5uZcwHHdGSzDqVmmcmBR
dcImiSKEMtGJcPGqO/YZONOth1kYRlA4EjHfk9MpeRi44rPMvBan210PcGJbx9oxZAnhT5G1PmEk
dGsrc04k5Ld5k9oEn5b8XOFnc0ejv/E+IkTHbB/D4ZUSAFbricq2nqPNZ60ZyZ6GCT1hjbVcqcWB
ZO42ycNUK6Ywy+kRQaS+L/jIOFVs/vBK2ufDuHrXw57lS9BqUf+jt53r0HjuBa4clu9VOq/Mj7Bi
B9KLJLyzsfVVZtThumKXMM5Zd4Lh5gU04u06C64ev8N063R7fIKYcBLdjGFVqeoCV2SXZU2xRxIg
3eiOH3oJuHSgJDuuR+0MNuINQs7rmMIGUXaGJmGb21T7ltFyJ3BvHnPrK+t/lSy3Oys8pzK/0Zc0
7peKcXqm4KSImuKiv40cCV3b3Y8rbW/hBjUIPdo10USOU9g/LNWP7O4boBmN+cT5el8VEbXPXSP9
IklR6a0y0JR3n/+cY52CEW/4dAGMV3Hz7GHe2sc223bdEPs4p1bTHRLh0y3dbWbva9JIetWOk/pd
bh1GfO8JhHbsrtmFGPCtym09oDvJAkW1qVqNapzlCznsICetDTLu1MrD92BNUNC75ubYRzts8oM0
7B99r/qd0Wi/ejv8nM0EbIam3G1Md0syJU8K+zqTJPnAiHUqReSn2WifvIYctTX5Dc1ORDu3+Jyg
4ybQg2lFWoH5Z5Oly9a1+kcaGJAaG4e+J50KMLMcH1qOmEbfTdvaaXXfLCu+9N59L7S3cnZ/YRnc
1dThoEDH8c4xGc5z9xA2HcHNKaXWEoM4E9fvkV3Qrnbsr6KBJYYt3x7OcpFnwKEn2lk/AZjz6iTp
B4njJzBoZGRJruqEqMlTMvevf/jYnP0hBOs7e+OTHdJZkKzOjjgd2c5NzaUrGshhDVBK042NHSyL
+WgV1F3ZxNqOEE8DNqjdvWVkzqFiM4CBIuaZMRQUA6HvXmiQ3CRUihzQw26M0v15QO086Jbx6AFt
0RdxN9bDb8IE7s4WSp2lFVr+tMDsNFnLa6gQWC8M853w25EtmXhK2mdXx9AZhiPVXm39RKBmX0ZL
fYVYbNwgoSEeRQesLTQCRFF6cWYjubQTMSDemiWqtYuREZKfzF7ewZLOnkkhUmjvvUQu9Kx8bl81
e/6IcQB2hWAH79Opk58xlcMgRC/rzhg7fgrbwNcpG/NUx9WjS77HbxqV7noz1O/yCHHRbMqH0Ksv
U4sFWq+l/hS5D93iJGfI6PW26of5CSsbFLv9YsriybRsCmy84QAjk5MhgqCVlt6FXl13wwxTYryY
zSDu7Fe9wo4QwXPyQ7iRW2uqWD14YUcML9bX5/IAT43KjDak9cGQvePzJnankLX1IcvSIJyTR6iH
xc2oyHHMNVA6C+7ZnthKcRLVuAOwK5hQcmagkahEXmBD1to29Vl+3wjdO5tWmdQVaO7vuQBxRpR2
AreocUFbETk/5Z7IcuuXIQ2Bxdk6zh7mvWg0LCTcnOMLvpUbc0yco0jktew/7VzbUQlEgLF/qSVE
PI8uEKZ8oOlA3y3uQj37yiGZD01c3OJxUTeFabOfJoOkWMaSTHcKWIiO/Ek1lNYyjmEV9rg3taxi
yhHcT1vFv0KsOPyQpjxSvnpcLJT40GHVV/KMe4PjxME0iTgxobTDt2+8F2ZYR5ctmj9lmgLKAmTP
Xl0S1ngkQ2R2yUiRbbOsXbYWDaVhaqUP0Tjoz3XaXUd2daeu9i7jNMX33UyanwT4W5rTObDEt7lR
8S1LIioNHPO+AuGCg4X3gjj5ygGw2idcOcAmm3w98mJWFT3LmEj1GS9gszoqc3NraGbJ64hRoVXz
crTZVu965ES/7nUZDGuuVVRiokZMfwDZVl57l4Ocxx0in/lTqmoivIsVPDb1ICvVmyngtYtFR97F
T3WS7FbRCPdctjWfZZaD2Jecg+kM8V1R/up5gkdE+q8MOdMWexn105FRwUDJ/v5CArc6Feuk1PXm
YVBGfB3CICnDo46PIXZd7dSUQ/uw2EFuSP3654tTz9uErrLzWi9cpEl4omHWnqqE/3DBLXQ4xvZY
HPFhze/rsOLEI3OSnYw7s75agz3+ivPK3JTHeJmHe+51uxyD62nQVL3FeW++GPAxT4nXYNGYqSZp
8I77OBReKtIcwdhH50wvvAuf3pJl6AhnN3fLE31AFfpZC/qKfYISANSrWpCFG/MXDhzV/SKsc+tw
fvZ0wyCrgEmeGs8J8GBtPjGp9cekKyKOety2UfmWXWnM4yOwdfi1XnRRykgPtGMVe4B6P5Yeb9a8
xNl1YtmWUu3xPIwutPhxOnlOU15c8orQkDiYTuaAmSz7cMZuuo0zIIrBfx/b+wpa50kbtB0GMZcP
TcqUlhe3goLQIynjfZuKpxzC64tXZyNmuvBLL+ttN5fRF06ZF3108hdaKRxmVY7j9P2+1Uv20VYs
/tG2IWYgPLdFWt6y1qDaF2ORb1IpHSQ6bgBJ495lSevxEQeRdWhjxaoKS/62I37loztI5LA03lE7
kPuTZXV3tgKBmk+mdutZzGx1rucTDIYzP1y7V6UeHuB4/Ojs5GAZoJRWl+B7NHD8n6JiF1ahOLfK
1UESuu3dorAyLgYSpAcTK4hNSKplU+FKCekhk06ERtie2gnUteocGJ3OvhlHtIbB+JnR1zF2Yov3
IPBqiMhTo9guWh06G1tMCKfctdeFq3unuvJ7zsp94cLrt5zyi+PhfQdXcZtmU+PHNAk1OXMpimd2
oLvwg90fR3ErfqQ9YWIHnJ5wqGDl1ExiCfla8cNpUS/SS1x85i0dmin77Lm5sQma9n1EprsdTO1Z
s6eeFzIeESDecxXnl5QyP0rlfWN0SLO45o/WZvdHQuVjrt3prIlyvnFRF7vYHpK1PiDBOXOOoyn3
/7+4o//bSPY/Bbf/V3moEWT/J//0+aMp4SdlH//sn/7zXX9Ht92/JCdOzzYMwMDOP0a3rb90Ut08
Kv9EsIXEuPy3e1q4f1kgvXQdBzefRb7r/9qnhfhLOga4L/4JkUNhu/+OfVqIf0lu2xKEvbG6pvmc
gQz+F4SY3UpNOdxKdrKVAdGmmx1m3+yaqXlgZZjZbIy4AdhP5pKzP+2azT+8Wn/Dr/6JK+mt3vF/
gpjZNn5yAGYu5RiSX2r95/8AMYtiaS4Mbf2uqyqKW3ruMvVkX0OLLX0WE1GcOhcUQtb/nKlbO7oI
KYeGkRHhrX5RAyWQWtqWfpLKj7SQztXRjdIP2/w6xZZxVdKwtk6dFStdWR7iju5YiUPDx01h7B3H
+105i+sXKh8BPbwkEJ1/4Bt6S4EbPKx/A59kgUqtgz/WnVssISACy9hH5FTeUQJj0T1Z2OouqphO
zorNSCgrKeTost9MfsEufJ8t0txVwdFolWgXE1dyVXAQlI08JrJ+NLCq7/HOsE+Koqttqu1ilgIX
wJCf/3wRHeVPNQlqEhzfZjvsh9b4VeVBg5lqMj/bPEhyy93J+MNFyyDSUdl+7yYddpv0sZfrkElV
SDNjOy5Jt4psKbaqkq+cdp0TnFY8bp7MqLAbcFrBuGnU2k8GJ7MTmFMnfUbxhbMMYmBZJ02MMma1
H3HubDwL0PpCpswXSxyIVpzA8oUC8NHIDWxDZ1kEzRGhKCLB60DtY//p5hhALWT1TTHWxH7J6tHv
tkgioEagh74LeQ6+Ymr59p3dyXgr87UmLbktNIzR+HIBIQ59t3L+g6Qza5JTR7foLyKCWfCa81yZ
Ndp+IWyXmxkkAWL49XfluS8VcaK7T1dlgvQNe6+NYIPrpwoqc/Qn5w4feRXn+jONJCLAmLvNniFx
yGlfVFNw5nYFsUV3p1DWrT35y+vTmx1iM4n7GYISYY/MZMHiChSOsKl+j+i5YElSS2vn7sJ+BxOL
FiXIU9jBhv9SJphIKt0jivAeKAbwB2RjRxHaQasc+YxtA0cRYMbFR7u+IgH0jAi1Omnt/HaLXK+w
JA2bOJunFS0yKvcQxrf6zIYIwVz1KT28kJ3ZE8fElDSERjBRQZrof5AKiB8rFOMBPK4yKJ2jQBeH
JBaCl+PZtxDRIAIZnrXW39MG/jYz447Q/i2tNfQguZrcI7pRPiUrZfZd91sHWz9Gaj7stAq/Wi45
1lubKW4zuuT8jv9/xUAGCu12jDtk2n2AT6BC6DIRGQGHyMPK/BI5+Pd8t9q78/CrRmti++S2B9JU
a1k5qFkZNBmQsXUCusZ04u+cl4y55uKTVhJ5DI5BwvTQ3zubAdATbUf0nfrWrnMYehdzDxaz7DdO
4WabsZibo0CRwwDb47f1GUvUUfInAI7DehBbQ4Tdt86/HPqOC8ODmKu6WpD79EQv4vX2oooUHooU
l7+HqORVTSLSmi31oga0ECMsKuN/9/CGErLGjklsj8zXEH8rXPBENVgHWAGE2HcRNATkblMpvtlk
fLiZU4AT7SCJW9tuwfaFOfEpbakmIq34oVyyxoTe1Xph1QK6Do0fiqIYiIwJiIlOju4ExLET7ZNS
isoymbpD/MXIaK3Z/Z9wAF5k23UPlzYZDPrMaqnW9qoQICq9qFWYcBdqGjs/e2Xdv0p19XQe3ao8
iHeMpyD7M/9fDdMw7rywnEgtmT6TkW1iFlR/BzQiK+00YgcsLYeEayNM8StNM2T+lYK5ZfxMA+yN
Y5EKv3KtbZkGM+NU5y8gtmcCSdte7AkZpu16tySPj3harjOhfXetp39QICbaMpYDolPBJuCf/Ngr
8NoiAjFZ8uk14fgeOjjw4wydFNvmU62Ct1D2YNg5uSO/m6+Tummksq95spcSaXtSOC4v6VjuM0Ko
V03IktvJXX8Tp86hyPvlvMy1vy4FJCo6AUy37csQ4v0TlkiPNf3iJn9OvPweOFQr9K2Xy4A9QPHl
P7kEgy6xD4d3KzEgmGrroeJnYzPFuONLAkoAAD4y+XvoFQICo/S1qMJ4K6WVwvmIuzN9yQk1gNgh
9+2R2ZLgEjXFIwSgTShFLY/E5b7F3eBcJ9Tka3Ksb8DkwhXzvIbX1uOYC9J8h5BaXoRCsxw8fxSc
+EAE0oerd2OX1DcDNXtNgAOEj55CO5u/ICWgpcS8vXHE8JmWZlyPtqtO9avhP1kRvpZfjEiSD5dH
ZQUtAHO81b+hRrJeg1GfIlGizVEdYYRl7YP/HcU6qeJsswSEt7mJTL7yBhkCGdhx0P4MANltgO/l
W9ci/A2bg0ZFCM/D1L+YbJmti1X7oKNlawXHsUnK21xXNSIJVjOlY/XIB6j47YRYsPYJ5e7a/Kyb
8FyLaD3b0vxtSDC0UvOq7dr5ikb1Fkv3RxMWC/YpIR60eatl8tyXSIgdGyB6Sl3Em+ndJXVsFQQh
Q9h8EhfEEhDYSlIlW5e5T9ohU3VF0bHdrcstvlHQLGX1kY0w7k3oB6uh8/udcXtz/u9HUv2ccx7f
KDCIYwZWiglb61U5hV9p1ITvzLuctvA/OG+c9yxeFy3Qsi7+KXzot0ExI9dJy/e50Fe7ED8zY8c/
NdNxZpfWunYcILq5q6++9Q+SK6PAvIXREpBB4jZA5FhVFQICU4PrvCjyRxpCWXfolfwR4TXyT0Mr
45OIjtbbj36ZKt4sz5EE3NQ39lP5PQifIuQOm4lT5V+CLVL0xMXWNK0Z17ETuct5mKfXJveL84QG
4ZB0bGgDgVjNGA9sHmf8tg6T4epUwZqxyLAPM6jjdr8Q/jMkXChFdWmHqyh9ItUaFX5OMWp3j4QH
YmpBXqVqyI++10JnG84OA+b3WPTOxnYKekijSIV4/pg997m6z8/BkDXXBhX0hlS4UfrdaYrKB6b1
5Ef6fJkUZJBZQZV5bqr/W1fDhjl4iwyOjW+rK258de3q35nnzFsiytxdLklSdPrgBWEDfRxbd3R4
bo0HJpTXpZ3/Nm2bbDV8kS2L6XzTsrjgz7H6zRik8OjDlDoAdOZLnf5h48TE8skcSOQLXnMEtL6/
sat63jJInFZI/6Mjm8X50Bnf32aaRTaeLLEiWrU64VBnUVBmwx5nAOQ8V5PNw5plY6G03IxWREnM
Hh35j4xeVMw2Qzbyn5/Y5cPlEbipEvV+NeUO0/PSX9uWNx3dIl1WrmwfrnH6czIX3mFc5j9VYcen
intnpa0x3Mi4/DeQJryP7M+iHOoP66rJSXwvLAJNscoRAxgnHJ3lrEjLDt7mbDGX1l8kNWsTrYel
fY78bHOYMnnDthW8g6qo1qoUzYeZzFfjU9UWY4vNydHTqS3LVxe/8mYwSsGKRHZeTUirfBhidpR9
wF3rzzna0b0Xe6jX7MR7ZTzH4trnjwuTCl1Vm1P1dwzKApvkTCf8HoPfs67UDsXF0cnUBXJchhsr
V5uFXQkoRT1tmoja10O3sn7maVCmVj8aYHlHz0uGLQ5CI7k4nbIkmQap0aqzxgMJLQGZm5GLqO1H
Yi3jG74ba23a9IXETHffexj3iqVF56cZ4TbB+Cfg4WZi6rq4EByEEGH70wE00KT/HyfChHN2nqmF
xrx2Obk9orIJUJHNDrFzvhWDZ9axLP1NW9bDOVW4EpleURxFfEYMQRiXL8XdwkdIBWwIznX9/mR5
6ihleWwr691gqDpMtu3sIw/p9JDp/NqPeL/QNd+lr9lluJBxpiY9a6+4eS7XxGDC7pV0asbHUEHs
1hCL5xGLHhjGI0VfkyDhLfbHYfwGCIFGXpTtGYg2ikb75C//SqDsadYub7FJPkZF5fKEHK6ohhBh
BE8aw4KlwF+K5jy6WGvGOa3PZRshwR4ZrJLOid+MdAjfBsiT5Wl5Zbt/9lu/P+b43eu059vm6d3W
KPDXQG30ObGFOhdwO7ddnxiUBzXT4pDnzMme6p9y/M1ElceoAB/UivicSYsNnGsnt6LmHElwZlXE
ERxx77EcGH26tiYTkPVbRjZmvoAw159OSThk25+0csxx7Odr22H9K5bU+VgiWsURjQUlbq9eszm/
x5Z7ritBlEdLO2CChDoxS5yd7TCt9nUmzh52lW3UnidG4gAJCIJZlr+JH+q3dPBoAyUbXYj4cmey
xULPbRyyDMJsm3XBu9SZ+9F39onvZTgmQ/zXe9fkf7F44XFQqX/AS4rRiXTQl8k9S/Xu4kndxrbU
B2gMRJjB0r/XIh23GGEp6GDxrESetZtmyJBZjFz5aRA0myjK8gcSxp3vFr/DQQ/IMDxnHw9VwPjO
tx9ChnfySr0XhPzlOsko2Ot0YAWTRjb8qwidSGENcAi87DA2FXZg5Tlrr0YjRRk2vjUgmVcAdkBu
WNWCCGpksY/tcqaBGNoyuQRlLq7e0hBNXBNhPAeOc+M+RnmDdkYwpzshK0CsYSm9rSt/PApxS6Dq
nXn9tjCeGry1T6sZawqD8fbUYFiucxbCSpKxEAzp0S4XhbIEeInCBn0IRXxSi2gJg9V0kJW9kPnU
O1/tsBz1QhY3od313qZj28Ohw/g8Zvox5V8yjPxrx2M2pb37OaInB1qivlUg3rwUi0uzwDBC2YI0
rfoBzM86WqP6ZOmhj5DXyrUehugE1KtbUx+/YLlZkHQSPVSm4b+4rt1/lnqfEUikoGZfEh65N+x3
v7I5LgmNzn/KunJPIJZ/WVZUnRwG1s8OFrJ5Ra6A2/v/GA7A8kopvQvcHE4aFbesKsvNNIoHv5w4
4q+lchpfffKLX6FBa1H5r3SZK7fHBrkYTayIHRWvrrDS3RKwS6yJ6VbGUUd/SNsTLoRrkqkYMaYb
ndulSA8y9whBFhNSX3bdG8q6Zu8aerfSn3LcxPZZL2WJbaXJtyW2znUW2OnzpP49scM7cENfYpFW
Z3sMiqvp1b+EDCCjrOAxeEvwUBIUr4u1PFf9eIDQnhwLDhKU2/IirezdpU285tUMeIzC0W+c6SOE
Z9n6ot8bkQ94qGDCjMmQn2v+NTs2Td+N0zV3fI8kXAPJChHR75Vbdx8YnjGdQfmixNs3Q+l8pmFV
rr3WwiDtxqgTVVp/wpQi/6S1755FH8TBHB1cQ7NgmhQdzMAlU0/ivR+y8uRoH6sagqBemn07lOIM
HOGeo4Y5hS6pKK55ujiU2EBqK3dVmSFZbXNGU4Z9xHPEU9iWc8oc2R1S05NqMzkSAzL26KxGUejK
3/y/rwoIpH+7rDgViniEsKp4uymM9iRkgLAnl02NS3ANO/d9SafhETQC4gj5YgnZHHivM+gJxFw+
nVUI1crmz0Qxyt1kNjHilJ0/Rtm9KnJr47McrbLpVLnjOSkomiGf7XTceEeijW5zP7PrH5W/amiH
kFlPXyU5EIQXZlj6Zt73PEb9n/ffnWeHu3ze+GlEZ2vxRTIH3xdhuqvQirwbpO6EOizohdQvfFrY
6VIHx5UDrMEZzD2I85sTsg5SufoCuHtD3f57cpqcscQCeS0nBJLl7jXdjhykKVmXisySnO296WuP
tLvKZcq2DDtnDMJdpcwHZBzK1SAOPaQj/UiUr7Z2jNOqjeoQ4WhkB1lrvThWSPhlqfkrPHrlPGMN
3Yvq92Cb/KKNK+FNHLxINvsRieHOm5qKmb4fbAv+1VttUfdIMUN1BRodZpU+Il5LbtVk7Z7UuqqT
b1lmW1c5jn9zuCkfyMpIR7M3yG6mF+I3j7kBEZVpqM+BsQRtanrzfQkLCxOkM9Iq1XKEKp+nGJ2L
H1Ei39lM3Pwm+R6nBD02bIGFD3Tfh12x7WyWXrDMx22SGGoLt+NyjLLsQDTGX0KbmxfV3zl1JbfK
se8qooaIGbZsg+R6KQFJeXMFvGX+HSVhw9JMvwpHffcK/IUzIEqNRXTLEK1e0sn5l0IW3laO895X
Vcx1SCEtuUYIgo92E7JadPYa1X4Wl/e6c3sogZNYj8rtzsCc1gbhLjZT05ykoRvOZAQvsVyKH16Y
ggyPo1XLAw0cnJTwSU/xDyKfkG3ZhXWKAva8sA7gIfUwyIIaZRuSgGrTWlOy8TEZrYWgtG5yy98z
HuEuy2c0NLX/Yg9esKYWjR5zIKodAT7yWoiBnr0tvhF1o84cynvI2/wHccfTnnNxWQWses0qzqnK
k0oG990s8zHoLbmum8C62sO89fxuWrdhyExSdXTcPgpBN1rnUbmcRmztmCS5wgf5Pg5ExZKjSCBX
WDyE8+HbpnkzSbktK2p0NVCk4I8IDu60F+y6Ju2GOO6J/yqiLGAt67Vbzl4G6G85adjbOk9PJiAt
JRj/10W2xwI//o5kTgwqFXM8Fzy8udq5tfqXski6PIXDkZ38qXLCTv3+v8VUu+tGHZ+gF0SrEq/d
w5nieV3khDB32Lx20EA5HREJQ56anStmXa9gspqKQt9FhmG5QVwco0Hibxp6fhMEC/6EkSe3DbFq
Lqp/zFlscIFOAEnQdw32dkUMD1YQYgP2KRFsq5AkMNiL2HUStZCElFknxx2mQzMTFFUXy1vtBNmZ
Dy3dVw3WWHhK9eW/H0XGiY167dg72jm6SIi2uSk3vPm/Rr1495jlMTtg65xDWciW8oycaThlLjB1
yBRmY4rSvi4YMYem3jusOleWPVvANOIfYcOEQyxOf8nooXdGDjV+zSi7ZbNkiSmGr2LQ7/juX8ld
WPbs7gdMcKgOxdRv/M5yb1TK7i2ORb5vEgFf/fmPvUYS21gDV1+KWFYl9rYDgPli6/mLvYgklb57
UakFUSywj4F6aBIZzpQGsOLs8G/P973TwO2O2dyewMk/l6hufQsSy6ZfRoq5uPMxkk52UmJszl2s
x0MUOikAloGZbdgnN+QaYptyqjxIU/Q3qnfY1Afihzdn40s7e+rUps2bqwynpJPkEFvS8Y0h+bwN
06s/OOAkuAigOTlrpoi4hbLhd7xA6e4Bae1s3+w8B3pDHIbVS1cNzQYoa7XtsCrcU04tSzfxLU10
w1sif2WJju/unFdrXbd6X+KjI3qiTvTG63Ez6eVSFHVEc+fRPs4Wp0thwRGMquWF1N9kxyKEhAz8
OK3+qxck+7JKr3bTOW9hYyH5aaP8KMtlWpHe5B6KwbQ75giEOaMV2ORcwQFWqn+s/n/DFmLmiwkM
QA9OglqGlPHeGLCD8QXOk7lchU1b36fE+YsTYL4jN9PP8EqopNDCjDNH61JFwaPkrXWRiW3A8L14
qvxdIxJGcIgRtiGwacw/7Bla+dDSn3lPRkxLKOdTtUCUz0rPaKMzZZYdX5J2tFktIWr5YFFbAOrO
1iNxcT32DShzWPkrKKye2/yqEGDtwsLT6yDmVc21rLZWGqyWoS42RCr8lsZLaQyafZrGb0syDwya
EFCVxCOQrsFRXesYPbU2/nvp+T/A3okro5+1sR3v3a6w2lUosnRT+6uiQGKXQy6lI8Y6h74/pGJJ
p5uEUEyv2akT7jJo7JwophgrEE08/OnCpqi2azx1GSY91cTNvTGVPIbD9NVGAX1InNg7O837d+OE
wW6ye2uTCu+e4CA/jqMLYNaN/iq3986MMSHdGXny0s80EeLegEQSlTj7Iuhu1BzT+5yfOiuMyJSr
Fcs1hYcxNWujHQwuEdsmuLgFFsWaJ7phboTvUb9Woe+vABZ8mQAxR90kaATDQy0R/Mahr3aWaZnh
ESuLNYs9jjeOAclD0C3s2MYfRIwvH07FvIfAtQ2oNPKTuNrYsFjHsQSZ1oa9dU5dMsZrFhRuVNqf
sUL3zwN565BuXiTOTb+0l488T9YR8oINYWcRDao/vkcwZiEOrZF/y7fF8aw1Jrdol2lJkSqWfRIq
CCGL2UprGF7RaxxyR+sXt6667UDS0VQD4gWXWR4r230H9paf4XEQXFpy6VSue6HCdM599y0nx8ZM
eJeKpe1QOcFXzG2PnrHXjH9yauyJglRXc4CsR+4aUg7uMXVM0TvjHWn3V1bY4Z75q0XRrnKCVKDy
m2fMBLuUajumljhl/m4QDAEi28nPNuUch41+wfOBFt2dbhPPuDfKggMOzl4V9CwM4+5WUA9s+SSB
/rT5tezL+KwTRufOU46btYE+Bbb6lTLQ3XfJiAYdzcfksdaRljMyNx9vICteU2WsH8JJtvUJFCXd
cBb2D8CUYP6Jgm6j/uTXDqa4rLkphXbOL1S/xbIRQESx9arLIDwPHcbeIiiQhY8SESSGkZWCPnKu
bNrcpe92o9VGaOTsH51w8FDb9njPXB4vJPp7m1Pi2pTsuMt6PHlhPVFKyfb3019gsPiOul42TOnR
1drWeGNyOK/d4cfQVN071bDZkUnOYrv8Uy21f4nYcq5LHdnrkmz3PcbeZt8HYJIc+blMJyM8HATt
0t+eI9yibDgKXZEdhBmWHdnymF+reicT5K/U6PA5PHStMoj1azx0f2tkPLX2+lcP2c+KcL8SFOj4
0WXNcGuM47Oqd/dJN7ikZktwMJkDrrK27WzvquEXPMDkzMFLdRaV+d5FqD8HbnwaU788EMYxwLz0
tkBWpnvtteqlRrYpCAHNvOHMese5TMPnSDN8pTJn/cttg86usHaGONNt02W/WiZxu4SxeU79g/sg
jbeCRlkScI0NzMP+HnqfHojhkaDDA4MtewVsnGmkDsLNXAw5gPXYXZNnBxW1wW4jNLvsqjXVaRnY
oMNHOBtRH6sqXGc9Hll2DTEWqHQvLOdBrNjveHaPS9lLjIr1E4h9Z2P5bgL6QK81dDB2+GBOxMhO
00c9a7pEyzeLk7+e2bWMDkm/yOtTtNejISjYil5Zd7/XhX3v5pMCK7nWqZxpKFj7sWSic9YranJI
dlDZUTShk8B4I/wUZ6Ye/8dM6Omv0ONa5kgzRZ+emHL6my6GtoVg7wfJvsvZrkZgLiC9V6nLYLeM
wLjGNcfVtH5fXBovt0zlKc3D/wUIOLEz4K6OyiuOpYLYiZdcLac+tHCKJVW6olLH38AOMSuKi9t2
lyFc2H2yX1SGnLW++g4tguIHETcQmnK5WhwGzTL/1fHl06xLlADE+CE8/FpCvm+8a5k2RM0/k0d1
/iK9/G/neS+TNz0dcgVp1Rhz7UbSMGUc50gV14sz/q9GsbbyOvKXhvSfa40xUtHmj2+PP1HvQoUP
Kb7CCLL509tHszvlqAlk/j6bceNNzLa9nF7CLNMvvwuubglAGyI27gFxmIh02qjKgvwRzB9DStKJ
7J/zuXYlnGk8l+wyIjtbZ9VIoiX5JWs/uVZAklfx02E25rRnjlQcsdXRUbXCSYc6L4+wUJbEcwXl
wx6HZp9xS5WJv476gZKRTRbJynfCqA/1gjZaeoJSjHQFXtBTQ47jFDAnTexvG0XnupwCvZLtDKbK
/CipKLqRMU4WY/SMQv+KMvVb2A2QVb9uVyEWlCzxvKuvXqTRFIxP/TgkC4b4tQh2c2/M2qm2OuhR
aiB6qFg/r4kNzfamITepKyyMKGm5t0vJBspX/W6mDgCShCehs6n/VwEQKFgxsKtj1dIxl1BSsoZt
vWZwNwSA8DpHkz9UKOAM5Mkn/lw9XDJraAvGfE3gZrkbIdiGWTGQjIABu80Mrl7AOztDg36WJpR0
SYPzs15uWHGugQRS3fr/o1U2K9Zu5gZZ4h0FiPOjeooBCuKmyrhtdgUBTCtoLYaJXnOo2/Fo6ka8
VGGJFcIGqjVGuKEbtx/O/R+iUNudNQN/M0Ru2q7/vzqt+p+LEZRD+jZxgl6IjcD6REQzfnJmcl7/
DCvMixcH8NtOeXZ56XPDDMQrrD3D2ReqlfJX4zA1zCsMNtNQf4qOhOBqvhsoQ0ct22YvEyfejGnr
rzR8al6q+m+lZHBjgn4Qbcf1RXAB1mWSm1UcP3AO6JNHMPo6bIC+Rf4EsFZkeDSikPQBe96w+RNn
MOOCdh1yQZcdLUN+AFTkgahOgc5yrtTF+BnZYlnHE4YsQ7MQjcbUPTukWFxGMBQrgr7GHRCN/lr1
3g3o4rDH2aTIrZqLcz4rd+UWPGLsVfp/aXnBsyy//czh1c2n8XVommnvCigQnu448NHfIJ/5IvWk
Ptu46c996XXHrvTuao7FeUzMT7uP2ktkRdbmNopOHGCyietULe22uWadnR6LBjKt8gVBTYoM0rH7
H489LjR3VXUKw2qo22taE45FtMQ8tvM/KtB1Altkk2CB3UZMXkp/rDecSfMv6f927f6f1czIkUnk
vA/ZzHzZdj7JPovWU2cvZ5hhRPs0Uj4mV8JM1xRM2I2XHd6UfM1Uei/doP5RZx2RINXPqrMjEutE
/5Kw/QDUjrfNjv5NKJ6/CmB7TY5nvXUR3S6Zm2LcgoWzWEOHRP8pN8mKD2xTBa7RGjyhrD6g/hIi
tBTJDUunWUtWkcBFG8jlcwElDqITRms7ILM+OouMeCsk6Osgl+0J8V2+zouc+7hKhwtSqnaPZ/sf
JRPw9ZzpJ7p3XKVA1nHBy/j6349ZL/HV8gLeQ7VBSyTPjYVAjqXrqre+TWF3r4y2wzcpQkinyZqV
SXWwet9+DfGdKOLkpC3w+MTvHo5/Sqmpvo1odljFDwwelHWeYvnSMR0+eu5QHArLzncaMBbCW3OF
ljTT+bEnb7TC2eT7gn9VRtX33NbPvtZHdr5f7CPbQ5oSK84iCgWJmu+Bq6KjKMWn9US1kEvCOCZR
N4tcBUE6wUuqzSdZvR2muwBClrBjEvd0yQbP4Gtk7jOwQ6+KskNcMP2RdvqUEVvynErF6dPY+/K5
2o6n/iG1rn5VIljXYk63SkwcGTD2r01Rfk/PaMdA+VtJmjP8ejvAHAqYAywEt3mFk7TsmuGOf2Ct
VEMICGG5G3uuopv7jF5FznPtgnYTEnDG+hgJJdxKn+kNDgKrzdtjDKdmbZ4ZdPYkECkPEjhGDehT
Wuk5btrsnHUODmw4a5sh1OtovtATZx+qCL8R5ehVOPmfRUuwH+NsB2VlZh7NPD5KqzBnWESll+Ep
JcLkYUYQdxiKFpaDRfuA3zQzcu1C/HtHtqT9Zx0t2d3pe3gIBaWdL/R+8kk9N7P+xe693vEdWatp
LuW2WerqVjb12zAljNu9pDjaToy0gW3obQlGsjzGf3Peqz/CH87wev2jb8Z+P8fyFrO15ELRwwG3
8jbU4HXE3F3HKAy2s8kiZpcAfOt4IWeb0fZRPlOdSyc8p0mEJ9IHMM96AdoZP5oFMRhrmHDPlJ2t
vmj2BduqzcIqgOCVSRzmEPhZl9fUHwz1nPBHYo/ZbYi8fy3GgL2Jq68qSc11qPyT6w8emi/71PWI
2IiJjjgJ8P6wNBeAf0iPrDuEbpnJJVtt8dNVbsyrSKUJbJdC3F/ew45gXpP0/0LUreAk0vrgRAvc
jqKUKy34/pMFTVbdL/fQg3dSAgul4bCIaDkSFvQZJTpZwXBB6piRUQh4WKPDD3/MpMkwsO63s9f9
UikohTAhQC5I4z9h1DBIgOk+I78bx9cihwCMHSXeYPAe1oh0d88RUoxhAtF9JuUnEJaAX9LCJNmi
60glBhd1awq3WAPXAQ8cBX9sZpYkF/efiWvfg6ZBQ6/j9eSrTyA4dyuKDEsm68j/xjk3jHlyrT6y
2b7HGjafWAb+tOecf7aX7QLvp4jL4jVAvea4/bvFXHAlZrhwEfpihABzsO9VSQrhLHfJrD+RrpGx
2cYIUDUDjqx8EUwi99mKaCts+m6fvDG4619wkZ4WGX/3TfqF5H5lqvkwtf5v5hZvs+Yt5hX10AJX
NggiUuibgM8e/Mr9v1/Qj/lw20jEK+nfqQT+QJ3/9NL04hLOnJhpkzrxT5NxcDojfm0I+V+1j6SA
VS37p2RvXNYpz28SwhDZKtgIVqKRJx84HS65u+TWmCPBRSsllDAa3B2RkOLayYVRKvjCXeiBmI2G
8q0IeaJsgg0nW8UPpnynRQwh4jLNHGhRBNuN3F2YGDb/fZEtXt6VKPOdpYhPijUQuKfOZG5HrBum
rW5MRzZYgQNmrmSYjAFa8dhCI5f2DAKGDmN15zAD+KXJuyM6I9nkZW82uLL+zjBdUlV/8EqdGthg
dIQUfX1OV92RZURybEmKzfTsr6hsMj6Aso7/ZBKNaOZPzI7ZyWykxqvkw+nza544Vrd6S5qai6IK
dorS5WVy1Bu/7XgwS3kopnh5TLP3J4FOddTaPiIulWfSDDBDZRVu+CTpb4zCA/a18bRBqWxdkIL7
aydn0yGGcVgTNx4zyB82UaO/nmkERzAJL4UEZxCVr1ZBJTVU87IqEzFTZ0wzLG49be0CHINgQnlx
566+NFy5xAAINOhOUF1KH6pLpPhkdMGTIscQjUjSqnPaItFxWZpx3ywbi0cGQjhwpB6NBiMXDgXB
yQtKmbomFAfPr71T/ZTh5TUrEw6rRsHvINug4OsqmZXUJak7/fAI6zzedxMeGCRWimFzlh39lkBK
4pTXTcuwuUoRBqs2KV7++zFFbfnSD9PPvO6TjR2Y70FK1M44V3dt1aubYeEPB85DLaIippjkgUmw
QvvIeW0gkV0alosXXOHvsRtER9JCiY/hgazs4rPtCVccFVHpnDcGTop3bApTPHz7b2b33V5qdoID
ULeJzfKDwfxnnpnhmnbyabJaXupsmRAL7+xHButjU8dDurWX5Bkw2/ir1CFRuaKq1ysXGCIQO0JE
vf90nuCUiojQDWlGmHW0ukOm2L7V4p7EXrDnt1loupwc+XownhEV5QACgEoHuHaulCFI4mw80lbt
fPRGpC/orzvEbAyZvCa+Z2OyXBaH+J5KccqAj9kIr+/OiVC8Cqm6ecmiN6VhjEIUNqZi7ErnrLL6
gwc9ms32PTLpocdQ++2OtF0RcUNb6E3WbmkcssWi8H9Ngjq4EOpjoFu/LDrMt5DiizMKrGXHoqk/
MMOSRxZoKJl6PrzSaYpNEuH9t8TyHFRa7pHb5EQQGXrfjOSqwKKvEPGDM3c+58vSroxVz4eCa87p
zQpdCgFnrc+dmkbQTnS5H2Ntdggle+Rsi4aJ3EBUsVLQ3GJ5ECjmPdK8S89jX1qr/6PuTHYkR7Yk
+y+1Z4Gkclz0xsxos/k8hW8I9/AI5awklfPX92Gg0KjeNNCbBnrjyHwvM8LTw0i9KlfkiJxaMzIm
GR5DTFzbRU/FnRsup44d+lZkeWfAzGz6Kw/i1RkEPMMla09rwzJwIISHwEtBf+GjP6Cg632WYMmn
Q2OMVFoqsMAE6ZlfA5zWxGQHi+D9JDH7UI1ZEfpcpv2EkA3ClUAxrKI9kcDpiJiLSaPO7qfEnWEc
YTOpbFxtOK7TpzgARrEa5e3E6IhsYYWgn0ud//1VoIPwVKs9YobG/sztji+Vf7TxvGJaLf9wd25w
xYAC6X2zvWNjSLLFMY8KLt8mSD1vE7CKOgsILHyPxykYvPM0MpTUc+7tqqLsr3As3nL8C5vMKiGn
NjN5fYMFrJWXwVX4b3QMNPRIgWstepKUDhnGiMUSpjbqYh/Ijz3O5DOvRE0ojpncb+XHv90ME6vK
6gHdbN6Zk8IbggK9Fld3pyKcv3ruE23p5dfCyEogvJXeJ6Y/7srS+h7z+XMiA3ALsFn6BdlHy8nu
w3ElZc1CRsmY6FsmwEFzEh1V2uQs0kG3UVycArVY0tvyMLql82JlGPmntKqjaTQfsjxkLkqJHYUB
f2i+3Hb5cAs8qsr7tq6P5FdDriRNd6GG9INHfyA4c+nWL0oL4/zvb0mZ3Jhz5NkdVkhNg9c8h0eB
hkFUTq/OwKDL4E0Hg2+f/4Wa/p8VmP7/mpazfdv5P7acPn1lX7qjbuS/p+X+69/6X2k52/d8UEcs
50KS3f/xXz2nXvifTkDTn8dr3PGcwPlvPafmf1oWfSIBi3WHXMH6f2nF6fQ//sMW/2k6jkvXiBBm
YJmu+38TlnMssRaZqmKWqjr9/I//8B2SaqFvesxnoS/8wDP/97CaMuvJqAy0ejk1OkopVCLSRSxL
0lyRHhJmnJeyzwEGNFxaM/Kcgg6vOybDTlXFc7vOrXa93kHsI9ujLwHCnBVVrDHTObC1B7AAc4cx
NQA2wFAawgIRAlhx+FwyjD5SBQtBjTi5+4OiOEReiNVmrnN3NzUJ7VVO+O36bvxjtvU+td17osnZ
dSR+xFYf9HMGJ58HCrBxmMkbTAc7ko5pnP0li1TG9tEIPXPnkNaj93fytuxwYAANrrhQZQ3TvGAM
ibtDUHpEJpamgXYHUzyYg+omiSzhJ6S6Le2Z/LzCh6UqqCVFgVdPYzH2EUCdl8qoFoyp6jvQMtzH
TgYLhqgO7e5L+8u4S7wD2EPQTymRPzcBYlyJql1RNv29v9DbbTogw6ywPqi2JGfA7n6rWgIOXoCT
Q9tFtYODVtBckg33Ob6F3RBwybAH/8E1xKfJPLfr0MB2HUftlQ7FeFvZoN66odl0U7X8oPM9ebBv
jw6curNiekuChnlcT5+CA37TDlX5ZvUn8jPutewrtdPQDdCjAOk6w8yAPDrQpcxvs2PdkNZe+hCP
3S/JQmhXDuyQ6b3Cx87OxB4l/NWA/YoQdrwvVnpC7et461teSbMjvxlNqtl7LB0dBWcuEeSBQw9U
UqvmM9CX79oxf5YFgJXZrHPutMVADLZsDL+MlLND1oDlrI0St4zOKnih1W12Q4iY9viJaGpfEKqv
vuJeXYlxl9ggAbihBVn5Mht3Q0n7maWqR5f27Wi2jj1uvovff1iy0YexSPS2vTemwt6lsuGWwNmP
Ye6MG+AjWXz/2JHON6iMIOx3hEQ5bc0GG3ZWe79Gz5Bnws3ZlvzENTR995Vl0XMjY73rR6s7TXmV
3VchwxR/dmsyasZ3M6l+txCoRCOZy2OJ5zTXn1iYwo1b2uJCMxgXOb7Hy78v7QL6rwYnqEk93Sfe
9GCuKKLNyM07kmxxLxg/P0jmARD1CnkVKziuw97wVM721q2Nd79MR5ifZBUCt74ZMj14JL9unfnT
mw5LB+3ahB9pf1Fe0wMLyr/yzg6/06D73fjotn5Js6TVgRpQI+Y1TQpuy2rRedIA5Z/KPn4VWWKy
h3Pd6yyIqiRgHK4F3N5U+slTMix0cFfJ1Zs/CzD77Sj7X0Bra6otTvWc7ISPJpl1KeZgNT+mgqlz
SetXOuNwXJMTtGx7PNRrmUGgyZDHjr6qumMJnScfaSWLe+E3xb21SGyCWqSr+AX1t+gfU2hyCICP
hpbWPjRL4ndpx/KDwxZ+0ge+Q0X5Ya0uVg/NLZvh+5gx8AnTHR+LLiOIZUT0qhmEdQzAzx7g/x7+
JP6ILNmz5Fy2WTVU14qNv0uV8wMU4uzh318FmhVJWrDt//e/JfYw3NmFJE+R9lSQJgRHlsZaLp5h
RyOvgC866S1W5vZ7YHevXgk0JQ0KC3vVSFAsRGmoJVbAUaY/fhvG2zEnZBYszjN8/PnCNcddaVPj
Xf6uksrdznWrH1VYf/cS7DKZC67ZyzoleCukHu3S4Ml9nGrfvVr107Loeeuqft5nsAZ3Yb1OJA33
V3rVqJMmspO0QHDQ8dyynV94z/8IbZzaTtR7HbvO1h5sBwFYDVsb4gftGHjG46K27v59+YfQUUEi
dhb0Dfx20x6taVhLAcQ+aO/+GRnaxeGXNwtskT2fa0AB5cbxTHu3AAbH+LsQ8kEqac9cFspj/m2n
DOhBMN33A7og4AQWMtjIkh1yJcHOpGCQyrpj4NvBgfZUCCSJkWCcpKIWDyeGeKbraH2R8WmOWnSE
7eJ13aEJnPkCUVtvCtn1h5ryXKJr8MlViPtJSuKs0mQjnMIuH7PJeoZde87TArgsHNXGBLsb0/Ac
2QQ2W0pka5cSja7He+jLHgsCXlS6XmgJX0UBwyeZl0JEbvgtNkVLh0IwhXdDU7FnQw3ZkFL5xej6
1jqTf5pM+g+ErmJGSZQBDM17pkggWs5AqNLvqz0pleyIfSMyZ2mu7dZMt18D7PEDDl+BHy7EFlw0
tKkOk94uzXPQ4udDMOu2ogX0UwjYvN6szIsS/s2M0bbKAPW6pDIzp+93QyKI/GzSqK1AK2IzKn6L
YJfZ+ua0AI3i9TaXlPU1N5p3u3Xrs68qC+4Le8OUivSz1eCyQOSlJsvGqzJNwHx413VN393+felr
p7vFtD1c3fCnXEX/0LB2nab6M1isaauL8a9ykNhl7yffo9VEqVL61JRtAhIcbFgPiuU0AK4YHO1c
C8wfUYvBnoqJobgzGsEtxTeOnMDuAS9j9TzFVH0bWTv+SH55oq6HmU3MA2Qn97HkMTDabLny+SkP
TgmUKi0NDPSutu7IQRjbqkh3YWawHoQkeBOiILASoj57oIfYO3RR58ri5pYYEJQHLk5N6xk7ucaZ
XQO2sAQvAm+zEpe4y89aN9+ebuJtmoD+odvwJ6MW/YZT+Zaw+SbvYDPK0AbpdaPHegI5zl2CgqMv
3FBdF9J4wQreq/VXaoHrlWMFnrMAv13ABzMrp78KDsghCd96JzQeFJJbEvT62SX10dd8A0ZKIsbL
qv4KMhd+U1+cwQaF8MEmi8WZPhilfTGEXbzGKXVxcjEI2/dNfgEN/UaHjkeBlD7bs2wvc02FihFM
LxTcq5ficbAR4lxJSwtXQU64ERz/2L6lqjh1nsMa/3eeZv0hyVzNbm0EloCBcfZpJ2YH+o2s/odS
nzv+cFkdE8GIpIkcpeGYGaQaZmxXNoT0bVAWMkptA7mnd065QdQPlHv6nMHye8bysB2At7D3dnCF
zL/czJ2wAOE3gfWqeFfplxDX7IY95vhuE3ZR0J8OVS7NE26JE85a99uym5JGGKOBbk/TMvY81tBc
6iMrbNxHx31Gx/4qurm5l8q2t5zJ6PnvaeZgAO8neBQtUEHjfa583L1GcsIFyBhWgEEU8wn1bogS
hT8/gfg/FmiQXkhYYErRIKsM8K4V0EbdBVm7I97/Rxiwi9NBvec1+cnB0Ns6KI6MvvmRPN7eA2F6
9lL9R0zeU5AsI1ac36VidO5X35o217BCrLubockqim74nBfviwOFu7xGAdfoe44ryUJkowEb1ueN
H7a8mvVnHY7ofOH03k1de0zjibltHg/jAkaHN/kmgdgXUrm5EwqwgqQIgujLfHTmP34Oa+zfr1qG
tPJJS/4ww9Y7RZ7A78RLRucfKid3DYVJrRr44gZy3ndifJ0mF5k5LH/slUhR+JVxDdeIbQkRXa0K
ulU0kdMa834REHwXA5ot7MBiVU0e51G2W/p6kS26vt0348ixgjcp4lPa33O2vw5DWh6ohn3QxeCe
xxAvwOSIk48oAOboiaZyMnSViSSZhSmkR9fYuUk4nMXskdChzBb1fT8TsPrS9q+EuNnFGtTOhVrE
GFO1EQxn+ylOPJ/wTvGICx1FumNGbovQBteA/uXQoEMgwLlYDfI/IJPqwKFg09hzNgv8nwwfq61x
rbkNwCKU7R8Wa6jzVCAqzrfzZLUvxTLRWRSMWAXoPwbnkL4piVcxafAdtMprL2i5175ews2UD1hV
RYtVI8xeAkDrvKFDE4pGNITTn2FKuiuUNFT/RoCzJSF71qLe2QDL9pZLyKOwWmKtqQm4iEsJ9vyr
Wfkv9dIyi9cFvOSGvkL6FV9NuD/uBFppFP2+G7sXFSdA+5baOBeBxgXSpYTHtKQYOJ32QGR5SgND
Mnz5w6VzBzOS/qK3KtiaJNifZ7uETC3rCxbFBFLTLHFfzZD8E/q80nE6OTPFPhVLKctYIERw0YEP
rpc7glHGyY//+ETMXMKFL7KF+9QteByt6tJTmLZpHTZOYeo8ZevlQFL29JxTKLhNBNKWcAxw9T4B
k1IZy65N7XgjQqxwoUMNlBHO+vkDGFQYFQHIWrmY4gYL9hgv+mMc2/a2tOWnytyKdk0gWlRp3+UK
u9+AdEMAJ9hqmjte2wzoaZbszNjqnx0VeDtVTQUDlbF3myHZZlkCbw8Rkjo1PCO1xTvNH8kMEk/H
jrr+Zyd8rKAs4ApfwAnnGU4RzxTgS3xl7GNyHNHiw7zHdRzeMaYFY/Y7lsn81EvWv+zHJQ0AFj9j
28CBVGXurZGCxN5Ery3NcU92Ep6yMn+O1eC8FZwDRN3n/BKzeiQBSI4blxhjk6txWrBgzXhe9jZp
03NbxjMPIbfJdl2+Af4YTn3vzi/N4L8SICkjHFbwVjxpgC2ndJcHLF9DcV8D0YRtSj/Z1mpG52YM
KWjNvpU7GRbdXnjOdFioNr2UI1Cpru1ykHWujLIOLmri844weus8iL47FHmP7cuoaQGfGiz/66eE
HWjMxvNkephuluKlWeicq92nsKgeLDcfnyqLUjG7RS9teqc9YUk2UYW1YIvJp6RtYUdM8VcWlhrM
yqxxPNHwkyYxzQ8sBvO0HcDvJ/BA4vKCZcmNSou4hZXbf9zW/uhGCQBn9qr3zM6xKM7MavVwDhsW
Ti78VpywJVv58TYPU77vdPqIFXKKpG29aJuuFKMsb7PX/4UGs0bIWYhYfEg3ZZJetZGtsjrUGpMX
T+pzC8yVXtNMgGPkwTZzpMQYRzkFgowgfGqHsaeYGCT4EF7sNd6ItfJ3G+hnX9d8+M3fdWeUESiM
czyY2N1TcYJ1ho1e8YmZfCs59sp77QPV7WxGyM1YV8umK73fHtUAewxoCneGDWkvWGDFZ/aOEkhx
NpS4LB241kHTLmYOzp0cf1RWEv20x6eYvoRNH74D5XnFVAdRXwYPhjPBRbSTI5k3F+fNE74DfHmZ
QNhx6tcxAXtWdNavLnAxp8aLtcUYzC/HkjZucMYKT9wPqXkkU050swofbd312EKTnVzEEW8GvrxR
d9tcmcGFWCT+0CAdnj0Hb76L7p5aTfoBaWWD+zY9Sdsu2IXM09X1/OlaEbOPiuw1NdeZHMg0Nx3M
6WMvWNeNuIhC2GnNEB4zJuyzPrsFagh36joqapBPLtwBDIr4XmffO1b2+BYOg9jTjUHgXe2axf3d
dRaO10I9lxrgLW9a6BM8Uo5dH6xU/vbn+WucGzMyHYY2wuTwFBZzF1cPjdugVyQ6eXCA43h2S1tf
CtmCCJq/sarOQgSzB7KI2tkQw5jszL+JQEJst4IxcszUOOXcXOoGbIQ3E4NaHM7XyiMpNLbcRWKk
xk3vkSrrLaK/larFcwF9Zuu0oX3oB0IvljSP3EfFb8Mx6k2IF36bAwfBdW0Z0EJDAKhK55Sklje3
DYqoXppp5dEyUc2L5l/tr6k3m/tJw9z2S0mdisZVOGBKpcSSuaGhrBNwAp0SAUmCzq1Je+KrzG1A
wCKhDZ0M7Xpprw4hywpSSO7zQCp+oULmHMv5RxNiPI4ubnKbNoXIppniUMw0F8RpkjxkAccysuSm
MRZiraGDJFTxyg26aq32xXcY++iGlBIiFIJsLr9i6fVc9HO9Z1V/X+vmSEj/SsjYflI2eD1YPzyi
LpcweuSo9FSC9KSb/8mqvD/b/LiekgCPML8n1K7aeAEUJmuJFbMEqhB3kmriUckd21QP3NTQnZI+
vLexIQC5x3GKXfwlGCIT4vOfwSdT4UHKIpxHY5VfL3iS8yzi4Zgeqvep8JZn25ueISd0nQqe697/
O6FknIIETiNJuQ15e42e1+VRV1D1N1eDDZKe2EiVZ2fmlHWbLLyTQTdUERr5XQNSy1GF9Vzbebbn
QNQ8KDRQtzihbnoW4zHsPRZ5efZhaCuNdFbGB140WuV4h5MDw4o6LaySPNPDUsH5uV+S4X6qepKN
vpOsi0pqychU7QcJzmFYUEis6Ye7IwbN6rcah/luzY5In9apWBIgh7gLEplsGFraQkQfg3IJMCEG
E7FjhHuoSYVO5UTxPbm2yDdendl6XErygnnHGhT3aG0fWxtqQtLE3Slz7U+wIQh2IsOcWD12PvW8
YnR4uc7etG4gXxo+5P1C8BbCFkZxQUl9r66Y8jkq6TnbGJYECOqaTiQF+X4shCPYzI1qSS3pAgyC
NzybZQpfa656ZguvvuWAxlqbCafoS/QPtwMp3sjrEPhMWm/00/QkiFK0GKqHTQ8BGfzDaensrzbL
m33BonSmqmgrJt0elgXjeksFSjOWYRSk8RcfkaNkLOHFmx1aVnXbFJt1FEss825FmRWrjQen9ZJL
PwVwDpbwwNrRPspaRGZL1I70XjRJtN8Mc/rdAP92a6bWQw/msyWqDN+NJhBKlsaacxVBGYdYGZ9h
uL7apJN25E+5X46CA4sAJcfq0cwBZuDzfKvHuyHUJc53/y9rsXdy22unpotIfEprLmxFAc5JK6j9
uPi8bS+6jFjmXzgtXLgHwg3K5gWBL3o1IO9m1IykSXAAm85vQfXNMZHcA1MP0nyfkKRvvchwLRwE
pUvspeKf7AXdPH5Q7HtPmo+jJU6k5hyqOo8BaRoClb/0ALqzEd6nKssWchnxHzhGBnfdhKV5AzMj
zbTYCtv/aCf5HQdxt28MM46MoV+j//Ev4G8OtxUT66+GVwqM6AK9tDkIqV7ywSuOjAQ/RYH3dBRu
s+shY+G//Gkk3onGjMEfOD/5t+eQ7uA8NUWK+maHfzppUSyGruLkwS84JBuUOlzsvAtnuA/3qoq/
2p70N0ujnYQNQIxEZzxjXHX0WF5jC+5W2hU+ly/0tqq9TZDRfGeggFrivYJiVW5Q07HDEJvrZoVU
ij6m37SGRato/YmMwt7L1Cc8aeLso5fo4phrA8fYPTnOJa79MmJI5LqLnNqxPd9PLuobRNYPU7IJ
91HNSYjtfT5lnDtfo2Ar6/UY/7Vp8qLAkk0L3GNfB3/7caTZNFNnRlCHgiHLi8KXNiV7x41Er3AV
MwxvowTU7WD7dmgrbqAtqpSUirFMf5DuTjlRXj4Z7h/bBbxSuf24o7f+kGIt23o9X0jl+jJ9a0h9
oA2wr5dE9OlOxoWRflH18Tpjhrn4CsrF0JRbFTr1jinmmz//m15uAJ1ols4sdFMXMGGHIyaO/V/c
et96Lrza45Ompq6OqLp3OasYONZEcXlnd3wqBj/vgduF7VYbuGgMABJQ8ujKjMdmk7Xo9YuF/4rL
IGtwvn858TzY0Fe7sKRt5COWije6KDE6jgRYGIyPfccHKM4QLK3JVgeaX1As8wkwPmWBLpusjfIW
VAqbN1olwte8sf+GC15/Pz6yTWO4aGqOGHLihCXplIhH1h2yoxSuBH1UDceheBoA6WzGcpjIjYBZ
GgrD20m8c7tZEK7T4aOJDd80MSGQFcy5NxoOlb3oHibnQOxU894b4EC0JUrmNNZHAi/FZhDZvAWx
QSVESfOxg8vb0S6eq62xUFGCdACv1nR3nMZsD1IqDERwGF2LwRrUvcTlS/0jESXlPy4ECjkO+HiO
wHCqNnsqpoqC+OzHRu7ERR5jKRp3mHH5dhQ5iOq+KocnPdp/Szf7Ccs54QaU7dOxAS/vdt9uSFB3
wLNRudxwfMP5ZFSWl0BDx6YEjWQe6Ow64L8i65o9vofXkOQwqYV+rn65LDG6cE06QA6cF8yOqmQY
wQSL7bFLOY2LcoOZhIZo6AX4eDqCWeohWCoHrFtD4JEoDoTss5U6j1bGH9GUTPeVjTI65HgqHNt4
G7zwJZygU9f8CGQdnkBbpGSEPLk1pfxkffIUpCGGsyF/9MGP7JS23GNhZTcQ3UO0aHTAQjVAIvnl
hRE+c3XmjjvPv522fQXH9J6M63dJ4sSbsYklKQhtFzO+hNVv283GnZwHZUI0GfHyNC4BdwKc6Vpc
53TcUhodv7LM0dHQlZAyw37HRDfe1EQjJCPOUDcDZVukjzEOG+ELa+8jJhxHAcmc9amku5PiAAIe
TkhnI93pr5SLPLa1uGsM/ZGA2gEXOVyl5jbt5ApSkSOejAE8RatQg/qQzphVePFkex1AtdwSs77g
pY1k0DY3F+ehoY2bMnR1BzQou6sv2cwz7Qbzew7OfYdHjqMxlTiquxAOgk8PSNOkj1TFoo5cwkEu
l1QO+IGC/E+NLfuBR/635ZgIHJ7zU3kW3mBq0cq5GHcmIa9z37ncbQKsbm2DdW7q651BeAVUNzwQ
uNVGXS9clOkNdhPQDH4xnFvT/WGx865tLfbsiOv3YuSVFwJeTEuGxTqjiCRlUtgGWWxc+j4EAMc8
B0iNSEmcmWtPGSOYpeV5mbjUL8QdfIf7u2ARkPcCSXnIg6PxmLuWya3eieKWubslwkeA3LVvuORo
P0sp+Ajim0ixsbNMS3ex2zPqILsl1tje1gbgPkAfL34Gq+GmLR3vRmeZXUbN3Di3oo3rnXb7P/wc
6nsMCFQCli58r2rNfXWuGwWqHncoI0gpGrjlLomxubMQCU8+Y77W68fNZo4rWLz7MCV3NlmDbRfT
X1jwI9vmTn/qpP7jWfHeqOyv0UJP7padreLTCIrD/KtnnPaVce/nNB1ZbfeRTsl5it/cmMEnwHNJ
4+cWks9nCA24bUAUBlj06ejrL65mH5dpOChKfFOT2KNq/QomiCvMwbwP/Z0ayWrRjMMIaX57ebhs
uDZXG0GPRJ7e6Ox5NVo24m05AzQiysljEuNpkn+9pr2ZIVu0jsBe37PiHgWs17THltVMHE+EKnSR
wG6l9qdyBHtm1lZhdUsJMIBaoLgI5A9h0l6ePcv8G4pX7LN/nSk3t0Fcrt/lzeLxWQljYnpfwnLv
FBlNozWh6w5XupUBIqeTSMXt3nDNVX/PI5qdOKPAWXZAUxJjjoLhmch8yKKMIC/zaVjz3x6OwxFg
4Q3vS3qhXaKNkkBTiAwta9eMxouDi/E41ONTawby3NvNB5dyyrsgNJxSq74mIx7Pkckegm5pP5pd
c6S5LfssRhz44u/sI4AViWM9Bz2NK6kxe4c+UzkXEqiUSeF6V0KCdI+zVcTXSh6/roenLmZLm+np
WSMOXhfD+WWZvEkylkq7nrvHFv9ndp0G8IpAGf29cHGi4tWlFya22dk12CHxK5Jxp9rDs5SORlZ7
mzyslxc7dj4djAUXLADxHuyj4J1KWpmo7byrVX4undS4OSM4L4Z6Pl+XrlrsSyfII/nWcvCpvDrG
WZ08GqgmuSSMzNPGOR9a5daCLvzktJ9hyJaycyG3uNp5syh3uWA2U3u4YvB6TMM7WxSHU4Vlgzjt
UJuL1t3DVCSE2K2yve9BeEYPIURwLJ2k/yxikpyBR5QTagEn8wSONAjmiRhbxdscl+qhcSv8NjEQ
jK7/Qw5T0Djt70A4oRuNhLpxV84s1BBPydnTpdNZWPuX2D+FDey42hqzvYWAtE3TZQBeIO2dFVIu
plZRG1LvwaRYeMVpUU7QE4pW3cPos1rWnLGRsuJncvXe0fcnh2UREwhwazdW3EXyaevbWXd12UN1
NaWCyB6fbQ7rhANpG+orPpbmtdQfC09qgEJds4e+o173O4ZktHddHtEyPDlZ0X7WGJkPKhSa21ky
vlQFxpteYM42XyvT/b3EwcztKXuzZ6iugeipgxzZ1lam7g4cxzyPE85j+uKWR/rkUAmkV1+cBaBm
vNjDXi2hvw8Wl5mgcuVd5oQXKkAoUBmz5hAvtPgJy57hzcjxZZT+lbqJH4OEztHs2XpZkxOeMxdM
B9vFNko7xjeYnhVei5jDtWa+3xUlWjK0n3FnzKQqO2wRUZGw8q6mbZwX8oUDq36komm34Px9mZb9
2IU/RlIUe0nP40F6k3NaWpulyBwMu6Z0jHfcU+SYKvfopGw7BaU9opv1oWhaGtxZdyL509Xge+Ue
NZqMRTzP3Hbp0jABguyysHmuFKUV2LHQYrryM5fEJgYt92HVUDiUgeXrSarrZiFgZZkP1L7IWwP2
aZPVIUmS2bgXOpevdAtRrtaTR+yVeLTBC8x8HPcwisKtbSJzzYnq9zAc8nONyV+nSUMWnvYss5u8
k8eVl5JXys5a4xL4sXsKe+NJzeOax4auZrYl5CJPs9shjIlNFCdBrt/8yadOYyzUPW2PG9Py1Vtb
PSIQ35leXbAmotIzXL7SjL14GPenurNJmTkDGrbmBhBTUM3EkoJHXtDHsc+wQ2a5w3O8J880P1le
xgwsMcMZnn0YqK/YZizk1uG9BcrqHBUyZNjnRGwNbu0L/3i9ketZ49XKu+YeNayAapwncp4v0l17
fNRn0Lu30F9Xyc6td7tTSFTvjv1meRR1UWxhhJUIX7y1O8hEIkk+hrmI75t0vXgpe6NdDYhjUlwX
GxsgbB3nWwqn+6ioPH6ujb13QURuDYObbM7PBxylMskMZ8Up8S2ufRVyr+t417HIIpHQ9u5TrnZJ
SvZ+vuTC65nvU+X716IWfF6cxjlaNSR5gEcrSLbd9M2Mf98gV+84FNmb3KjbEguE22NX6Oz51LWF
e0y7ZLjTsfNK0dNzDuUONF/7N19f/kFjvJtivO/LubwmSf5TTGYJasm7sFEDYioDFPm1YO7fl2RJ
n4E6NkeNTYHTHEfjRzwOYIiUhsU/xieGc/moyuWPcH1Q+xXVKU35Dio8uAJjXYMb6VU44tNfka80
7oB4k9YJOkgTySX19gmc6i2HmLf1uwToUBC+IELXUdgu9aFfGCLdlqt22tftHXbfnKDMeLEythN1
Nd6Dp/rOe69+LLzPeoCkMiYTF8vEVEAFkHNqIlwVh/PDMARXD5jzqTGJQC+IvjF8ystAhVIbjPEO
/FHal+0+D1gHO/kCpG7pkl04wRMyOj5JPkYbtDjybOAFYSEsTznYvVcfVxtgKV5djXnfFMWrIdRy
Xmz90ngTkYdu0Pjk3gP2VdsCZjFyiKrI6jEX47AM3ktOqp2oPRqAZP9gJ2uE5bttmuU5njtzW5Dw
Cj1eImzwBHABsolB5t2BcJbHPnR3lNbl907g5ff//qqqbPPOLlkKuPkda2xKMKvBj0gN7TG2Actc
aQuzJBnIu0XR+diPB9/ouyvLsIVWhaDbLKM9RfZYi12S5Wwk6QB/FFQZQOwL8+T135fKw0KQTPt4
GsWtXz6AQC+/sEQ2gLXjZN9bASSaRIURGUwfkq1tRY3FyuTf34oy669enPywroksXB2f4CAQCDKJ
X1B11RayebW1vfbZwguxBSYx7gKbzctCWQyqZfWcJstL0QbqGfbhRsbu9ILDtTp4VjkcMFyW93Wn
/loxHd2VT9ku2IvCxMyX8R0rQbImif3y+Gdh3/zsucAmllR8DhnMQQw67BvcY8er9OrbOqH7mIN+
8tMHHFcgqXuxBfjBIongzH3YtPdxwB9f0lfDE0xdMOmNd7Q2u1CYyZ7fHGdSBVHRq/38XCW4PKDe
E5dlOL727JNhcwLLTAf4yw6PI3jutRca2uG9QRTQmtleDM9gZfQ1CaAg+GqtDyUHuWnq9lt5iOtt
4RmHgt66vfDPwuc4Cw1qR4W3iCcynafabL9jaX465ZJs1MJe2UoIG/OyhbIy1vTT+z4mucqnWyMF
uwxNd0Iz4eDt3qVdtiRH2wS6EEmkAboflDSwO4iUWWOCeyegCP0rAGyNEAS5qGYmg14NjWeXUG9z
aJEBBk2rtehQr5JSf84ADnZc5Vl/NAYzgDf4lxJz1MkrxMlIa+IsnYvFNnO+iaTbN2308+YdwIrp
WRH56+7SjwNgXaycCVdtFHnha3h8Iyw0zrO10gFVV81pduHmf9G8Hq+6M+lYrHlbD4BZjC58D/8n
b2ey3Li2XulXcdT44ho9NiJcHrDvRZFUlxOEUqmDvtnARvv0/iDfsF0VNbAnNWEk85xMKSlyN+tf
61uOkZ1Ci573aWyP07NnQYGuh/Liirak67FNNipw8CFmxkB3pvFlFWLYWw2bBj6Tk+aqawwPd5cK
Rv+4Mmdai5mRWMuNpwiDrK7cexl45aboocVVrf4WBu6491x8hPNBZdQ7HmzsRs1AgMVzFVJT3/J9
J8mhE1TEharcWwx1NobV0HtmFjB9QdstjQrofeNqkHgCmhRqh5asykH3oeqJVaXN9wqtthJeeTdF
iI+xBIg8cBky4aGe7Q/RdzVZsrDYguELT+o/HkJfK9boENaysT/o+jZvKAFEzzoFzp9I0CWUR4P5
wiE2zbeqvVhk69dhXYd7oulNQ3A5HcHadY27wSAGwV364xqha+t2I1i3jFruyM2cfT2/afQgSF7p
qHzHcrgv2lhxfvFy5svk/wJqWulfzoitsDJLQ5wqmnFhsfkLSgKIbjNoOkbS5ugCkOjQGLq1keCM
sPAY4lK344jpiaY9zvH2lnkiwfmOwlvulCsVaiXvthgyQbPybn0JhL6YSnbLIv52ACwQSpwT0Fgw
ulabLz0NgkbdRS3x7BYxmEHKodY6xgExBu3l2E9iSawsO3mEi05jSVgbC6MfbXzu2Ryp6CdJupHS
y344EHwYDjUfjcPP059fOebw0TZCrP/zt8ou/KZfFVtU7vaH2KqvbvcRYnzaTzaBIKusaS7tkBsm
GiCmkuFrAILaDeMKI1W3SXrDe6asbxM0lIBlkeIs1NuErlOTG7+DKy92tojGE+dHwNwJSkWmn8qi
qThj1i+VnwQ7YgT2MujIEtTeuxcwD2BwecqDLjk4cX/J8cotdHOGfxBqzREyWdUShFyosEtZF4+s
EIK1uM72SVv+xhohsSob1ZPGO7wiP7miKoy3bgDksglm1rA+t0oD7N7qg4MLyzeD/WCCayqakPhq
aVMHT7zz1tXyLy8MIShoauM6Q84BMfauVvXVW3OkAFKEzprB4Z8Cj6mqXi1jPtA5ZFL9Bv6O4hRT
4y3V3PPEWe+oktCcJRh/xZT6STRkl7Q8068xA43T2KAhB/GRHmqWKfamDdIwJJs2/iL2COlmst5t
x9zaEIDPaL2bXG8PuMiIi81/h/Tk3meX4TI7yVXdAERJcXo8i7gPN3pALZuaT25JLslg1sYZFFX2
1kJLgzKusKZZGya7VAkWOett4DrUi7DEUm2xZFC37vEU41ab6gMYo2qPX2EfBlaCGdRMbqlsHrx8
3RL3p31sKaZkBcLpG05vupPnH5nQk31Otm/taxVLgF7cpTOcPe7Vy6bS1Wkiw/daMbKDMRAvbZPx
zqR0HdWRCj18WOG1Y1rPKjIER2b8f5BZHPrs8KGHBgtsGxr5RQNtB4YS2VXS4Agu+i68SlsnxOwG
EWXPWWQaLxjyCIoxa/N7+GI2SQ05Tg8C8F8JqekVZ5l07TfqNQ7yz0lSU8P57ji6nVrVqTXe0DPU
Oiq+9a4dVp1Iid0ZNiaUcRpuVD+/0H7ZnNCe2x0efRb4wWVTCK5q8H+Tjo6fffkVd/hXWrapjZTa
cz3+ihodokXoyp3nE6bFWe3B32QoJzTK5/zuDenMWTHClOskaD9HMN7YGHvs1j2T4j0/xWxROuLX
4DKKRXwFTRpmF9c33/HSLJPgLuO+XDcWVcxZg5l97INT1RkYCfj6tq7ia51yKdFoeKW2T18MuSzD
ZeU2uJ5igpjadOlJgzO71n5VFm0yjktFtAQfeXUEpSiGUWlnCbqUvSlWxIepznLcPHhOuEAsbEKs
m7aAJ6blUXW18UDkhmawcc3liC3vtYLTx24cnIh4TPOgENF9dtC49yjQkI/imjLJovjkNrNDgi3I
bk/QVuR4CZkbDHrbPuFahfqQimZlaWl0A1seUlRUJFvmB3lrQ9qrJPN3G2mujwMdCxrZQUdIMANG
dg41GC32xPRNjPgJkkrzceT60cIXKfAnw3N/4wrb6Q4umbaub4CyxbYzP+yUghZ9Es7raNlnBdJi
lTCZeKK1exuObECyjtS+Fxx7S5yv+UTXCaf4vzLXm+5R7Ew705Y9qKMOGAnrK5sgf4PZtCj8Gn1T
IxesMZzU3nG8Sxz1yRmLc3qOBMBruyx4ISQraKuF35Fm0splBfeQ2+eSxaNcCo2Y2BCOH3I0w9tk
2fG2nkuXfp5CG7LAzGVUtwYB0wde7QXWT/K5tvBvrdimdWY/UUlRVTFZk1vtzdyc+YmHGnWC6UZP
FD28kwObDjiK4S/gHGQrKm+i2ZmBsx6B2aadndM1ewX6aW5w3SYFWyK24iMkx35Elgbi04rjUGnD
uZsfIgc+QJgPDy4FSFG4U7dmazK2mfbETYxb43jtPate2aHH5ZT0NJDOxb0Alpp9HMb5kjt7dXKV
/VfFrOZOcxR54u7eQ9u+4VBtNHwLlk0bnJtLeYcgOJ7dvrgljl+crK76LHNcaMhXihZcUrgMeAfq
OHoTOcV1TpGTAL1IMdT6efWVJK2kN2AdDNa0tgwOyO1siip7/9tTMMWSsPZX+FgwwVi30TCMI30d
FBgM/lHvGd5UQ0IoOkf/Mgd51zR6aGnw2DSVS5lejQ43148IyhPqYtjYXrUDq0NpU1OYe/ygZZZ4
3J/x2o8upa8J+NqVbRCiZw2YuAbRWqRFRPQG6z4vab/QfuF5K/fkB7iVvConazGNH3b5Gcb8AZqy
1aMKom4dixJmbpuwrWqtd+sivFK1A9G2XSdT7R8siaxn+rSzVRImpO9IDntEJ9aFa+nLutfDzRi0
ArsbZYAFNLIywkZj1UO6pdymxGTUgDwKqptmiSMwW1IRGZtSkVsT1ygno+1Ye4OePFuCG+bIKNDA
MpmmGnku3hMufTT7sIDxYnGlLlGa8CNwofi0sBa9aVZfcH39hZe+fNV1JpGiHbaizsVMBBZbzebd
bY+d/QJp9DoIlwoOOFyHyomcq2Ob8MbK/JaKL63w/LuwQLOHbk9v5vw0nzIiDyk2RjgYchXPl0FO
G9W9djcT+ytxiLDAnW89ahAoqzpk/Bi50VnGtf9Ie7c9GAwj2ZOHM40pHl0TpHWy3NVwYAORdZl3
4RjTiutAJUAd/FEdp0aZxM4pnPrfoK3FkiwJzcyWcetRqapMXevGD1+Chq1ZiSUuBevQpZ0i9OyZ
K2dKmhN0Ze+Clbtb4lwQV4XMuLBktfGIZd9Fx/s3CzXSFhyqQ2Z0m5BkDePKWq20jJGTShO+qcyu
3lOTgAOIAopBmuk3kn+IjDXuWopnRRO3dMdzock8vqd2PDL23cqYYqyYVd2z4/5eYZRZVB3+sdQg
5DJbJNGSHDyfk4REja/LtKh8q2Y9sa16m0yKY5+aVs92fetd3Rz2gZEIgLWT9zU05DDMwDsaa6ca
arCmbXvBq/ZOS8q47WOuBChmTuLlHHRgzGaO8UKXY7wvQ2zXCZpSLZlAWqhd7aQbzzEwcghkVrLH
rTgxVMNLTs1rAYgNnOL42UR0t5u52dDDxUVY73McQZG1y7Mpu08dtxxI2Q/FpN5m2dhGkmt2YxNH
L/Xm5mj1gR0bp42V3JWpc9HHX1qCv9qXPZ/4IKlhO3QFBqOQKd6MjNukrSAiKgHUZkGwDUT7lJWl
2jaxdYsldwxORb8dqRh2+PCirCb7MBV9XD5lJ5jlNTJgyc4c079yI6nPXgd/TFU50eCADis6QFg+
5nHdBOPUCl8smBWbItBvumPGGJCzFzxYeAhx42JLLXdaIoOHyNptM2pwMPPsWxc6/BWhdmkuGeNw
UFkkwzymSOMYSzCABLMg5GnjaWJkugvarllFZGqXRJpbXnJzHYzZBM4FIOzwSxjawFKgQR1ou24N
9fypsKna5T2u03PYLXz6FDZp0b/AQ/CespHCvEgYv6rAn5a6q5jBxcmKSrT3oBDOxufHFCfcPbhX
MCDBWPyEq1NbtanGj3wivuQYKwI69kujWeSdQdQxvwM/n3FImKy+PXGsX5ldV/4Ken6kOdesCWzt
jjtF7LblkmKSkDAcLUwkvs69Dx1HkVbYkAAgXVeVW194zQF7xyeGqJyjWVwzp3E/41wvzqrjw8sR
acfhUixDP0h+CxbqJB+NZVbbgKswma7GwvSXI0mb1ywyGCpIS/81GMMjMeY5aMNJLSlqtSPy9h5A
9TLb6aUd87/KLOYtiLi7xQyLhd7xr0mbI+wnWO8EdJPUc8SazOxGBwB1MFLxrKW6u1cxFmJA88ZV
IPElhSZ2bYrK2lFnIrzh5jIQWhid8cJmzKgSwl3ctTo/TaUtswENvRtanQbIftyZ+XAiCY61wJ12
Yd+TxIWmOd9Qq1VAiHgDRqlaaNFAY6VNV0vovDptfdINtmCg9TeFRsVHsTMXbsfnVNfCq1s7cmMR
T4G1mi1xi38MypBA1bO5+i4B9/Riw5vcUvrJPGRWcUkYHX5ow55Gd1xBtn4Rxpqzo39u6QQxl6Zc
HqicE7tCudOJVG+07AI+o/7MLaGgZToOTRFiUCto9nG0DQrya+aFtyykX9vt/mpVZL4VjodfKoUu
agyziqBpi8aCOmb5Y7dhPMVX9tKLSzXHwtPhO7m42wlD/zKp1PqAlIJLQod1Dlidls6CaWKRJIQ2
4HyvYM3JZ4tRELdsiNhZGVW7kCD4psjbGD8wNK7YUtOSG7AKqBIKoOmQlHz4uER2pcWhotARJwuF
78qJGSkK7lM4Hremutd90l392KPsSPZX01LGhV6AayLNgsO3nz84Um5yacQ7p028uYgDG27e1Hu7
ys/JFOd/kKE+i2SgwilB6Sq6/mRn2OFzCmFk4pFEU0QuXYDi7D3FAt0bSVkgLDquBvNZhMGMB7uP
lUA/GNFrGRMs08SmWIEhoqn0c5DVn6qzXsPBzlct09O+OaXWk21Uv+kM8Bl1MT3SvRpxgEzGgx4g
9Eg84pGWlhs/yrqLbbjtxaXppstz/4xdOkNRpnsMVcfAV0vgqr8GmVoDtzGItD/XM7GSg4W9pIi3
wxONK80U04OeBHGTGBotO8XHH1ZPcr4Gkir9wH7lsTRzDstHvNhxX4Qn28Ky1YR5tcplxaLmNfUG
IuCCNre3n+/LjSCkF5GO0Tlsmh2hsXQ5TOYOO7S7DWKufTQ94qPVCKkv/N4JVlAI4qUfgtjtIaC5
njO8DHRG1Lp5MxXOt7QiL1I27+4cV68I8+Pr1//IOU6rJrda2INU+8Buj0VlUM9k1saOSsel2fn2
xrHbazjEyfnngYh6sBpar7mbx1IaNTtFkG3bei5BKwL1XI4mrHSJ1F3HZGl6Y4z2fg21Yers8ygE
7wCA4ZdUFF96V41H3cvvid9lZG3yg2fzfhjQNaEf8lXSuMQDS+8XNWTmOffpy+nq+ERexXhyeSOd
R8u/68GxJUlwyPnHeyhzOdzsg1YP5jO9vpmZ+XzfnsBLhT3eI725GjJjYqKumUsGekRX6EPeadgI
l8EwMaWxHTpY+sJdOaNE2Rf5sjVyqsBcV8BUrbaV27+4k60xpWQo5DA1PhN63zQhJ31Z3bUhzm8l
FvGXyIfs5ZTr0odVmXqiPCOvr70kMoHzJiWRBD6uJBzneXvGJc6uVw1UXNMxxFGmmHIdiYtpUi8Q
OlrUDq7TqfKH3WB2rAf4JiGJDUXRfpQpNDOjSK/RACDW0Pzmld9w7AK2Rla815xu1oBdR3ToNqKC
xWZCNY9AupTwpwFp6bnxGCM1MjGAHI3RRosijvd1ALV0tj3IVNuYOLd2ppIcTGQCYDYaTxXleTs5
imueWANtmgSNhmS+PICT2LAgnjju0IAURy3UsPq7kg3i3WyDo+kRWZhU9a5TO44zJEbKcSeEa55C
eQ3cyt5anHBXEXgEM6Babg64uXqcHrvuzR6y5CQq/zeFXeGZcBwpVVfj5DDOtka9pPNTqAjRa8Tj
nVfbibfws8TWh/8lMnaN5azyOfj/8zCOaGwF0/B9qWp9g7DJeSQR8oCnVhLda60tOLNVJAo0fQb/
S7u4TiXm3iolHSRKeBtBTv1ckk0PTQfwGgXltKpMk1xS7j/7o2ExR8KZNoLJvpO2++qRPxe9NtCx
O+Q8QJwgCdk/dO9rsvLhGeIfPYTwG6uKw43nZoQVq8be+KoWW0MBqSKos/XjHKaZpf0pQiZqeur8
VFlwnWrTVVpO0UnSGLLuMvUYS804+hWu3DQIpg+rg1XgpJK9pu5vtsmnGPcr/r+148dAwNyGm6ae
GCykNHqnAyZvzO7upWQHhbbkfQbJFNyzAIN5orZMRe09k7OPtp5xrLFvvwZp7aw7zhUD2xRR0ai6
031+ygvjMjXadLTI0vsD/a/kCa2Lbn/7tlPdIz95cyyEvKjD+gNgwcouRlT9pgwkTcK3Gn7CDI1x
AdqlyQpaQfEg4ebyXpRrnw7LZ01Wp9EO6OgD5mp5gGN1P++WY6JSBhWJvpgK1CoW3m6l54m3m1Iq
cMfJXjuT1m2ayfDWQZJ7W1XMSy0uIdJkHDUD1VZ3iNZGqH77lnJYRQwCf1ayIvhX/QF3+i7c1wY3
64aqqd+y6KdVQQlSodjH+jpcJEbVHGZW/y4PjhSO+t9N4cHQ5fyHBSTG/uHrINDsayhbEBSZ/1Qk
JYk+3f2g8qrYgYyNyF9oACrBqR9bFwNXIp9cc5WHvoVq6am1Q7Z+E9cW5bwO7nGmYcnem0ZSgsJg
XJO3wG5CnBp1/yndlmRBppF1yj+pZ1EndMmLI4LyVBCCa8gZr8bevydauiKVhA7bxc9WMKyxzAe7
0OQVZzrO5zHiFRjDLflHl4N7VZ2YFwp8KBne/2DEe2Mz6GgUnJWitAg6QJ7cE8i4w/13oVxyx7AR
wvPwKR0k8esa5JqZ0taih/LZrnRznXC+4p+bfuiZxoQ4KB8RWvB+aDqutKFcYw8cz3Bf5tQKrj07
LkG3Ymwc3WkZ57K5CA8bNGdX+HSip6j0tTJ21XzCV1CvA6qAsSzZc38XPWFV5xyjBJQexzky3hpp
AeaUEPYj562Jta+A6/dReWsQeodO6cgMFSWVftuCuGB6k4VBdAgbD+dOgaE1TMxyT33Buvc4ENsN
nyFBd8LWd8aMfSezWMZbABj1cCsTeu49u74Q6C3gNtp76ie7PjCApjAW7dDJZxJm+RpSODzW5rWg
KIgxoLcoc4ZvoBgsazGNOflT7rkV7GZRazEO9ijeUsp58EOLaAVQ7cImRYHg//L/l0g2o8++ymqs
4zBSzb/+yz9QaKtP9fl/PFkXUDnH5/a7Hm/fTZupf/0X/mT4Xc7/53/3P/7T98/f8hir7//9vz7/
5PFcWaLq+Ev9V2yY4do+oK9//q9f4R9/8vKZ8yeP3/Vn9vn/+CP/II15f7d809UNHbuksJz5L+u/
GzVTvv4OZFEIBsKOia9khpAVZT3zxAzz7x5eSvhkHmqdC1bsP1Bj4u/EHbjY+IbpscCarvs/QY2h
GLr/F2oMxJjrGI5u6rrtWpbL91d9fVIMFTZ8I3/z20Tr09RgPg0rIeqi6GS95VYfnPN0DhsbbQI8
NeDk4ZKcMCcQxanBEIQ3c47f+zFFoAbj6BE7JcpwzM4rGF8sagWlui4amrxnkHxAndxOutZbiKlQ
gNM6iBjrZd9Av7LyjP1d8jYNbKTSaZBLKjUOpt4c+ZQkFe0ZYUo9iT7IkOupcLYaaRhuV+oZ5o39
xKVyLfCm+7ac1mzK82UB3KZD9LIvWExCu7uqajdFdNVLVFrGeFB65KQdqyRbw2ksTxTBshv0Z3eK
7V09qQxgpYxfXMHWVbWPMRy/hsjTn6yNhq2nJfD+VjuRjoGZKF8JRpGVIX0kFfDj6Ofi348UNMw3
RR0ALQWeyPaWf6NWy+FOqmyMBxTEIQhHN+SEbIvu8Ty7CA6Ozq2G+F71PFn1azmUVHpBDTig9e2m
uUyrrFPKZfVylUZDxoUs6Bc518cdF9F8nXV9sWMaTsEajHNGn4W1SWk8OWBR4U7TdTfN1g/D+Aao
qX6L6uI6x/aWfUV3Y1lKax3ENSdXBx0vCCWV0AKLdcp5TAqbQXpsestocAZs2XLfV1H6gQq6AZ1k
HmnTiDadT1GiXyYWszJ5At8avecmje9dN1iXLjMtoscC0JYK34fRqXE6A1KfjILcWDNQuktviq9r
J5ng3pxM+8VEw6NWwqS6bChopTYLzKDakbRXcAQks/SDCMesjS++8nWKOnydQwLvM9OvXQ7DjC6z
Vrzq9KQ94cuwzyLUUyj/3TnXk2Jtexm1YG5fbc0u/vBFtA1SJ7+FVvCiNfhvKJd4Goj8pTd76IuP
aJroLRaOsU5iBewYWUiMTCq4zxOExUyj9Ow+FJLC3wR8K+HHEfMK4qFF8QV2b6SS6HfaecGSfLeP
5TLVcFcY25bA8L8XkVuOOAvk8l0n44mOYHuk24KPhtamx0njX5gS31ifqfIZHl3XN7fG1Ba0hcSn
wbRIqzViXZZW+GZ3NJ+MVbOmzJcjR+HUgNRKTFYy+3C4lRxylERaosYrtCX65GO06Uby0zeykbEh
KGJPTuLUhiMGW2yv+6gK7qIK5JPuVSFcO1JGdur/aSyz/DV21srJBhxfTqu8zViH8TqZuzS4lX97
RvUGSQ8eyQD9zzd5n2ZF5m6USsR50CKcbY57jUEiXzCPWHcjQ7x3xmXqSeo33cE7drABNr3gDhvW
XNULuqz3PiOBY4k/kZOLKtcGRjLoDWlxKDKPzj6Meqpz7b1fmdbJxDJL7OWX0NLhaSiBmOL0o0Bt
VIrTtKdDoMcQ0qf1iiaEhxRJsW2GyD52KoGM3OG3jQzGofDmKbJx4abiZTor6Mdnz8CpTTqRUFAp
F+4w+C/F1DXws8RlnPruWUi+4ZzI5j6i2bTxwDSYoHa3egXMzE7GG0wgwlMuE3GchBiPeNU6H1up
StN2H5bRMzpPshMz/8X0zkEgngapqf0s23fQLy8aJN6n1E4+7WQw8WH5cpUVBfDskY9UZUL3k/pE
fG2EW4jFdmSAFkKoMrxm09TdOWaoNENmfoO79VcdFRKLySm0Y21I2hi95MWMiNT3MQ06lf0+UHx6
1vRcPakg3jUZta2p6Y0Yrx3rudXmLp/CPFkNjBJId9VWZP0dLM9A/dbAZqGkzyXXMZYTjbvPAXZE
NDCc0SZl1va8todsKWNSSDx+QzUz2+mPL23xBMQ/3Fi47vhEFfmRYTD2Ka9dABVBj8yzcqOMtl+n
TvJelO2Da0xEG0skF76Jml549iNImR+aSURePwjGSy/N9ckSpXbmcvHHaIfp2tQp+Skg9xZonqoL
zJNGZ9ZQaLQsZY2/SZH6FtyL+i3/p77peb3XLiUcgBmmeIvYky7DtH/Hymt9OP14Ip/HeDFtjROk
FbWcdbiHarRdb8DOGA1mip6GZwVgJadqWyv2MKz3xHkVUe1gg5zTL9Ab9rrVBU8B88nJ07OX2Gcz
+qsb+CVDxGRFeCB9ylMXsLfVrkbyzyf6gOfce1ceDIG1h8MkJsewOwakxrzEaokZVDtIv5qp7HPJ
JwymBgpUZz5K+FyOCmj0Jja/mAxqSVVMBzHYZBOYUB1sh7jh5klnfBiwkgS4cpC9zrOT3pj7IMBI
jrTmuoDkxtxZZRE9Q1nX7rrWqs7wLjzpoyBJEADsR6cKyz5KkMlmFfFC9NLqGRGyn0KCT8LM+GO8
S8LVHJNDdQ+T6tnmX7uvwHDAVUmw5pf6OlXNWfHKnAfgwJhPfsczLbhlQLXJZ4JwM7OEO6DCOXBh
b6YMBz0vjzFAHh5BEFcJLGI3gUpMXOBLA1Mccdll1g652ARhrGaWsZipxs7MN85n0nE2M4+LmX5s
e6/sbOKkz1zkpGuqtaaFTOki3LpROr4mlKKfskS6GCwbb40L3z1Q2WnP1GVd5tWBbCtZzQRU8wic
GYWeyTVv3suY0Xk8EBzGUpB8w/sOD8nMd05m0rP1A31mY264cO/BXBeHeH74+VXLUGOZENfWZn60
LCFJlzNT2pXQpceZM61CiNMe6Gl6oXC6zTTqhqnL2MGnRrYcNubMrIajjsFZYxjRGsCsRxUJ/DH0
CWNRKGi+ivt1N0w9+RBo2GLmYvszITuvYWXLmZpN4rveOx05Gw0XaDqzte0fzHY7E7dd0Nts99kF
7Gy2DEe43NEAoXuYWd1kCMOjNvO7e0De6Uz07me2dzdTvsFgqe3gQ/72wICaMws8n6ng7cwHBwa+
SAGG9zM5PHZmk/0syBe+9kyTjrNvKEqUddIsIS7CX8OlFoqZRi7gkmczobxXsMqpTtGWUi/kXg5o
UTRvTRs50831mXPezcRzEhkvU+JaBzey/9JGCocm+NboMTMpfabstdzz/5AZ3GFkuSZa+QvDIMYe
YApHf2auZzN93Z457MFMZNdAs4uZ0V4Aa8dDQwvvzG83QJuc0Byu5HBDRjlQ3tsO3ntYGIRYZmgp
7421O1Php5kPX86keH9mxnNEIQs5c+S1mSgPu/8azGA43aFrXlQd3HnRvJpeDVjAyo4G5MaNNVPq
82kG1jN4Jw80U+yNmWcPASZci1wjY+aT0YG+Vz4mb4So2rh/adKg6T4a82NRug4zzRZkl1hKFoJL
M5XtBfrYVdeddGWSqthwlPOfcUwQi4QndsyeaQQwHwTX/UcpXWB5BckBKtfGxqSkQUEM0G5+2XxF
UdU+RbrYBlVGLUhibQPl4o/0qwLPB99CGjbq+DOFILQQb3SD+aKvPLUzJoA9rKz6k1bUm9Am/UTb
0AzKYr/ZYGYJcLlU9XPD5tfhErv9/FaW6hAIQnq0f54y3J7LL3p3Y4zkw3TkzJVjzrrSFJKsHPV9
5BNzyXJctxHlhCuMmkumxNnvQqVXD7/NynV9d19NDGpbUWhoA/1wDW2LFWD0oxfN4QShAlwfJki+
60S5XgK4KRJpsze6MNgZkgGyB07HJWSwZG/mtDUgYqGtkY2aWuPFcyZ3gQjLzxtn9wLN6QP+3d3K
zI8GsNP250twIzn1sBRWGqPTuBfmAeWA/znS6fey+1PVDPW6z4FuSp0pNJnTlIS5fEOi+IK9RbQM
fzBmqk0IbysuX0s8p1F4sHqCd/KeVrQHWFTViejeRcTBGUsybl9HBgECv2gO4M/qdemytSY1eJka
NH/XUmysIFi08NL9ZT5E8DokR4IRbq8kPNmX+XM3NBHvnZLxZVfUN44d8iYbUKpRznHtP39P40KK
pMjU24l9NKTor9CU37T8vPm5vqfVidHTSPoz4lymovThjKwCiQL7EVriEXrxCkEuunRt7tDunh/Y
IeSLHfnBjaggr7ohX+KSL0tpGcu9WElWc1iJsJLGyKqWw/fYMjdeGmzH0SDHJwtV9palXnFitvPS
//xHQZ7BiZn+2THzViMyx6Wtt/pC9W33Kombi/iM0ySCpcxnfxJ40Wwh8VgSJ6GavqJIYD6WGxGF
HlVlHrNRZVfaPmJy8BrMqNHOrrqGwDP9lGvJxLzInDKnRlbuNletcfE827gMhiZ3lEtkM0myQRd3
0DcxP1DByXwD9xmduKqBqwiJz1eW8Winhu7GqooOP0/7vIfOF+N9/nnKFb3ei7Btlj9PVasnF7eR
r7ijg/toA9KvTeZw8S8iiDl5iHDVCKu6oEWfp7Cu7z8PhP7QIju9P/w8Zf3LD24YwhgeCYAb9Ops
W4BHVxdaw5NX3YIhTK4GTQ5AXruXuCKirg1oELUymrXrggUlH3OhV+R3IQx4dN70EZrYC7ukPwR0
AjyprIqfuPwc62iIsFybciXpptbyxD2zyb87KrGJKrqvhk+yy1E4yvlscB33l4aXiBWm03Yxuq51
7cduLd7sMgivNa09mSbtgz0f2kdKF1ZAM7SlB7aImwIhfMlqdRZ0lB+pauDYj8L97w/UngGLg0tm
toM8+ZFR7Ip+eGJpBDSOXkDygt93CiTMTLiQ4UR4/nmIomkpAzc+kQf2D9KkOVcDcAc3RP6a0sne
j5bRXC1UD9br5OLEISXHOPO4shYO6VUUMStKHj8P0qfgUI+ADxi84EyU6wc2FH3hSMM8/DyNXWKG
FR7vdZ9pOdHaPj5xb+kP0GO9haypaVYom09pZDGUM63Hz0O1xLHIXLh1s0MFqegRZxDF6dBxl45O
UqmVzA9QI8jgE7d/GrMsOJAjeBqcvjwEonvz+Tfd0MjPcc8+FPZWiMoAZqJJ1dr06KzKCfjkVEvh
+r4w+AzWYf5c0JJ3jDrDu8KtnKh8LqbfA9XfmLKiV7NFiPHmG9mMyTP8Ud2zBtVbAPz6Ymp3gAZe
vzsRvaJc+GYdKzuhKqVnrcz8FRfTAmEIx0tgnTt9GL47h4RGzmRFw17Fu2vCDRW0xSWlD+mgi6Td
lOXkPbgERIusDeJvE7pv5tjTaWggyTnTmOKSMpCEQh07CHzYg+fW9obgF6Kui49kLC6+I7IFQlp2
UoWDZ9xUi46auZoMxYppHzfRillfHhmfvRbjuwexSDT9TZWaxdLhjEdml8kl86JqRV473FoDOn2U
2Oxj3CfiDLyn70QpeNS8u2hR76/+ZiaGl6Z6Q8s3Fkpw5OFXmEw7LQQDVjVRu/ibU/mj3lYtQdDC
+op8MoGyHTYOM7eFpilvmUiQMQHF0vW/MXceS7Ir2ZX9lf6AxjM4lDsmPQitM1LnzQksJbRWDnx9
r3hkk1W0NppxQuOkrIp84mYkAu5nn73X7uw//72S8z8qzv9n+1PeRN32b+H534Tof5Ge/+1//s/Q
pXlN2ya6sm8BwzMtFB75n6nUp4/vjzT6R5X6//sP+BfNWpl/2ZbybBRd8vD/pFlbf7k2c6EHtZj/
Yv27ZG3Lv0yphCOVUv9P5/7Xdgzb+os/nXIIuNhcOQn5/Jcka364f5KsDYt/i4PR2/8PrRgOcg9C
dRftslHmZPe4VQHVzOw7rLzU+NbMn8VibqvxKjHtbif+6ruJEe3QgVr7qvxo2GR9BZLCniqfGq8C
BY80cN6ezLbKv6sk9x2EQl0gFuuhJlY42j9m6svXvErae5ma4ORkAhNgwU6RnhlWT6GBYIvGvE2a
jp464dqxDfGMCzQswNLtUelc+9BiItpoHCoA8rL+W3ojeXgDi8IxTUfzZ2Lw2dV2BgtqnLLitr22
k6MRz+xM88oZQUeOk/Y3kSZyv245q7GvVSKpD5xE3oMsbjzKyCV+pPMg32E5xfUbmUZ6cwHVpEFC
R0xkx5MyvPOLsaJiKky/AWjzKvcjEBErNvKwPnKOmWjpp53kVQu+eMFle/hKXEMffJIOhyyP+ucq
7J0lhSTWY24H5pPjNPW9IYvwOvtzsR0tk9KiUbIbz6p5y5uxWAP6nfydRDj5nUq3ZkwOqg3nG2HU
gVUxrGGrj75MCt3DLc1oIKgyy8MvjrF6PlbQB38Lpo91kgG1csvUAWgx5sRzlWHUX1bamm95eHMd
lSO7daKi/vxCr0T4XDXkLBeh36T3/Pgxfp2h/sN7UVjwC0SznwpOj0VCsflzNOGLbJmL95yAUUYW
SZrPqudKvfCJDaRrdKPubYIR/JCIsSaL32crZQ7uRs+1PmozbMGvqxhykksl5CqyhfGS2Gl3SoqI
G3nXVJxvyJHrnHwbWhSREmvptSXScyjDPxGKt7zN/DSe0Gq5FL0dvIZ5oJ9c4AoItA64i4XqDHJc
OKXPZdV4LULtcCtpKdIJS5cACHzxat/m9KxhlXfoaXrppo0BFMxrDfM4zlLHi5xybWfNvdmwNznG
2B+n0aQ8goghYjnA8INIW1sZTE6fEDHow6Z6JypfHmmEb3fUuCHGW6Nm7motywV6N2b5uGMvQ2rX
sClEWJgmVJhFTzQNbi6vEmCDCh4NFxLBorjy7Zw4R2sHvwTuJejZzAp+Rg7By4yiRkwxsUPvXDfM
fksiiSrZVZHUz4bqIN6PEyWO+G76n8xoJ72NUClfe//W3ywyGACk1MNi3EX5LX7helF4EUZckvfr
e/99oHNFnJJS6w+yf/6joyEIDLhX4L/FXLqL2T/NKXbrGjABVhgG+8EGn6jDNGARbEaScD+0UtOW
lLNBqFmpBnxTEec3Fcj5ik3uHHmN8YbUKqWIHmYfwpqxqqezghW5Jlz9wQ8DlGoiWP1tBAKPiIlu
UVexuTHqMV45JqubouDPlInsatPjQ+Gr0wK9k8O5tIfoPZRWty1z98/Yj3iTmpF7cz4Sac2oxqaG
MQOnVbN4b3sCXQOo8hxT9ULQQrnOgcpuMgM7iYGNlWQkjQARNakYL8l7i/IOiShd1/n4J7Wbmnaz
ytmUcQXZytLu1qqco27mc5eNOxWl5XIcSP8O3tCCydTpDzxtgvpps41u31HZsj8cGZmXPaxS/+aW
HpVuT3kqKF5rjHyVzt7VtpNbdWl3Z8XtfGwDxCRWFjTdq5IG4NKJALEB4105Fra0qBvHfe7VeltF
LWXYjYtbihviUduBWDUzrD+YnaAd1cRSMMzd376dnxtGfCxc+jS0zh3SKHOec5htGCjelMISVNcx
7k920W2NYvjRSRUsOkI8/USGbVL3csIy3oEkIlb31vjRN8mZi4evAGE9WmhX7BhQSSdET4Nv8Hag
jChL3py02QRuBx0eq9eG8NibFVnnQUHLAEJ11yl9L4oaAYCapu6o2eNVYwy30l5Ts+6v2swEcE/i
KDFphqh5uSpazslW1LX/hsxE327wjhlkF/F1ZIfTvDB3nwFoAR+FpuW1i8A43ACWIymMIqV+OF41
wAW9lwpLHVTIbZxScSBB/EAM+RaY0b165boBmdy+O7R8sCMLhWI0cEvCuiRzmBFd43x1xNHF1JRF
xdoIo3QHGp+S6sh/X8+Ov+cndwGX3Cy4d1iX1/S3Ust6TLz0PmovOdUE+G4MsijE+Wk0uUt99Van
vIWd8p1+KuLJpK2Xja7aB47o+7IpHpqRWim7zinYzUHljrFe0fqE2RAuFaLJsRdMEsEMbDQu+t88
QXuHF6pdWo8Nd1k1QC7Q7vVitKCcmJ0QaKAcjF7Fz5fPw7ztczlw3y4lOK7bad4F3KAdkSGlNdaN
JWesCLDU4OEQzUdWAGvaPFHO2aGdY3/KvrzIrI9BqolaTLTBB3XSn8mFQOobsxBoV1jupWl8894Z
dq5BwNMYfEQ9ejKKfJy2lqblnMsyQtZYVW9tEvB7owgCJ33ntP0H5tbpzOrFOFOtEZ791k0jymdF
8t7SRvpJYWL04ChyTYxiqMdtoG9brfp18C3CTIYdDKyTsCaVZSTX0q6sDa/s/rHrOeOZ2If5YMN1
ihZeIsKjJ4Y25hKkkvckdsxjlvhNDBSzy16BaybsNeaEH0C5EwSKtLTx6wJndnEWz8A5wA1b1GHw
lmp22Fg1kYcohfmYevVXX9X40iTrmjc42maxt01BTI8jY4aPzDaK4EB0Y31h5B5/MBOWn5lre0+d
03v4/7n7oV8OTfsKsKl6I0I0+jCmp/QbnFNOm2sim4caihTtWeNkvM1+iOaob8eZkIQ0SEgn6cOM
dTm+j4TLzJxXusJ9mEzmCOna5eAqCUw8hCJS03OCY1BuGnNq7TtCS805Swv3j50l0KXQn4GXjUV2
phKi/aOjMPqtrbw6q8AvH3oGuUPiIaNCAec1LrNUbUlDQPXOQh6yYBIYBUIiqzunMHs8DfCeAI0l
VkPbFZscMnTST0FkqTLeaOiYp7Gq7XnV8OdqFk5HwPLRqfpqGztZuGFI5d/Jbu/FKjt7Z1Z2hAho
pPuik94P6yb1C1VenEgGZgHFrPaN2UOOC59gMj7nCHvhsnSG+j51rJToej+447a3hHsCn2rBQ8Wk
gdO10Nx1ArpI2MRpRf+MmasYYm1n01U7Alq1oWG+qmQkPkGvKeUbCV6Ia9wl2TuiLPavwXFn3LK1
WmOy4stRzD0UM8TopYhJLRbVKMgDoXLWRRRs076f3qcqgvQeNta44Fny9jaIiTdQfFRuoYhMd1Xo
EfKbayjibBHTKxtbl2VFF3xEpVE82HHcUBsdJ7z62f1DfrCH+GGSY1SCYg6MH6HDEgWOLAldIVoR
SYxZaN816NN3nTNUf5AAABCHbK7PM7+IYx/1ql449H/cFXFr3beTAERiWeEAn2MKH508Uw+jmhBT
K0/wSxVxezWzDEJnptBajSgvyDfjuVlNXOEI/mFzMmmo2CIAzqfSr6M30fEULugU7t+nrrcZWfoI
O57vfYm4c9mU4A/6GYhY0Y+Q+nhZ2/ZLh6K6EmohJCbY5S9Tih44X1Kx1WIazqHnxo9+6QHMtebm
eXYt+Z7PNkjOss/0MwU4fGvcMQ9/gqiO7vLAsE9JX0EFzjO4BgVHLM9gJ3ghlX3/Z3AmXiRDrR4N
xx5M9sxB+CevJocvbEW+z/Ai493I6xhwoNGXF8L6YFhUJe9alzhDlcbWKlNuyxs7dr2LDNvpExmb
ikPl2jkl9LOL73RoVPfkTyNiMxFZN1nZYaxIeMCtvMfho6DDuePL7HjeRtZF/oELy+eaozP90Jfz
+OLahXygQaloOFTscOuH1ngSYdiRMYyD5h6LpEeUq7W4nou+F6AuS02LR9VHTXyQCX/ybd/BAtoP
kx9Oq5w6EjDbUyCfUqPvH+ko88EAzgU3HNYtdKpKQkzLaBgaOuL9oHukY41XW+loFosDnbV4uGnc
spfEEz2yaNPY/Bm7GERvN/j4fkwn0IfYs2zM2p0X7VtRkFUqrbj7oFFWE712lXjAQ1L3C7B9DtYf
gmx3sIibs+NE9QN1Zc67CsT4YNlxy9NEjo7dMhZigPjoRiChsAFzYQIDLFWo4Jpz+3vM094KP9wK
H9hKYLByrsrNB9BWg4sAmlkISmnq0HbDY68A4eEjHs5c17gnJVMsEq6Bc7O1C2o8iGuOCOIRme7f
sVfSWU3hEDzjf7E+G7bCPwN/G4u1Ji6abeNkZIjTekK1zWA4rWMQZmSdqggSij89GzUhnlOA4/9a
gNBoj5AIzLNdKsAbjhYW5InAAibmtcGHz3z2YBZkctYMGb4BagpHw1rjCE0XLTCwtU9DAL0nwMpZ
aQ8sUZEZIOIEdeqDi0nM8sP268q6JkOYQaOPILhnOdT+wGFzXlRwHxdmdSPB8khYyyCvoyv9Kem6
4BoDmdxjQbBsYuqbEPEmYvYqpPvtVM/zbZcbg2mEO2NXL2wj52bdgHy8ELyyHlJWvOFSUpCTLKxM
6ys23PGORSpcDq9Mq48Ju/CKEzA4+CkM1awIjZh7jz/vstLikWIscl6GsuGv5/YWXcljOMaKWgap
zyKJjafBGAhquZHtFCsL0cTadjb/tJIn72sC1kq/miPCB05BoN42N9VjwoS2Fk6nvp15rFlytxSk
1U35gXbYn2Ciovu2JFpeobCAnCs65G7bMt+qCmeRG7v9thHUbhFIc5j6VANL3h9wRiWwmDGCp/2D
56bhMSjD6dzYFstaTAvxtswc9yLNGVMeWg1XBeLKRxae/TpsFatnJsmtGfP/ppS1XeNFb975LQcf
WiXkLqMsxhbfm+Nz2EIJDmfRQjDWRnjMMke2vN+D68R+/k8s+/kaiC5fF40NHAWsSXNF8lB7z6vS
I3ETG49cCwIRmpK7LVPTeq2bmbc3HEDdLuq8555bG86dOYCtXRImQqEXg5o2Ku3hm/FVh2HZYgfw
ddKeU4EKy8sVYX+GAshpg/uCh3SVTexNlqE9Z/t4nJNXr0v7nzJk387dx7t6UPweOY7szWy401PZ
ukw8XtkSoky84amGicFgryxrT/lzSYxHxMEfj7jrG4srnL9+SEMp4UgfjHhh5peC05Te58i7DgxT
JFKVmmKMzWZ6Ji7UM0lE9iW2Zq0WkAiTuyareeu55o1fb/ZyT7JhaldBn3SPRJzDlwjj6J1vhO6X
Z07dtetj8Vu3EagnMpS8YIapuF1+MJYZoyNeK2s0MBaYZke8vwLi6uQSwH0oq3vXS7p9Bs99FXBp
26W+ofFa4Fa3Z2c+YneHVRvjfOH2Urpnlfv6go1rsBcsKvlCklX3r7HZZY+BlamnLuqNlAaa6laF
ELG2rVOAIZFt6XNJ+kHQzDH2t4Z0I4VN7gzJtXSsXykbpHvZziEN92497yA/yJe0dxpyMakqHjLt
jC8ex2O3UnYtqegWhftOPfy0/N8UZvihC1lph84RrQZMpT7MXd72i0JbzL1x0T7XTe32KyFnYsH/
vRr4/0Tbte+p/1TQPn98R9PH/7o2H98/7T8J2+Jf/tZ/lbKtv5SriIkJDM44HJT4B/s1lmwT17PC
HfyPUrbl/aUI/1O97Cofx7T97+5rS6Bye5RAE0TEj2n76r8iZSN9/8eiZ+8mpvPOBTggHZP10T+7
r2PSWZodXbvxMP0cpqAJ4TPqlFIOL3qQ0XhX+qs5TaMjR/1VOO547yFaHyKgA7Mn9nYAVnmozK10
rengexUb8MK+yBRYtS+cJaYWZ9X1clo5U1Gd0KmqTdihGQoEkuMIUunYsL3eNMNYLTOi14iJTrYq
ujZhO2146/Hm95GtS4YwltcxRazpy/7TVx5SB34+K37JsreZ1dMDyZzbKzNrtynpmnUb5O5JjX0G
AsO6AWGzpx4XVxAU0N11q5YsUp2djT0CZ3PJJppw8TUv6DTL0XaIVMDqiQNlPXJHYfATzSYyVPru
fpk+1hAV9cnrOVZD8cc38mPtsLRlinB2zO2rVlovQbRrW40D25Vf1vyRUkm0oeh9XFLBx4QMkECT
vALvyHbl2LfZRxFAsYEM9jtTbrLE2eH0XJzGYnqRlT7XTsw6T+Nl6j1xrYwtfhs6GCbrBYodGWy9
M31aCsICURf58lp2JxS6aUf6Ci/KaB4arnCLOcD74U7bukigus0+nB0YC3Rtwa8Pb6Cis9ui0uib
Py4lHr2kHtXbYzh4aVEkN46vuFZEzVIIxkbINClimCdXvKTqQ1MEl6ilJCWTo7ll14dGEPfXKO7D
DbLB1SPCi9ks/aUbFDZyTwNPWEzlLXazQaguwVc3b3ZevYUqgfBJWrstP4sQ5zP3AoAPY7Jqp65d
Qe52zlIy9rVNZa4IbHPsN598LHcKb8Wz6MJvDhZ4orxeuWmUR2rx+g3Ni9Xi75ZycEFwr7uQOfD2
EFpyfi1Mk8bypGqfhFecZaarA9Prqy089ejVAX3k0b0sR3mEJiT22sOG08dBcTdkzP12MkOmK0KK
9myQBD4Gx7Z4HK3ZPjgQS3fUCUHIwQlHCau6hLWA7zB1Bxyx4jhZ/YHybH8R+TSp1xTM0bHWTZd0
6B9hjeE9tsWfmiD0NQR7QALSx7Tq0Z7sMxZSLaI4VcNXcwWbNT1MHsQ4wewOlcJst2TXdnqK5udJ
wnaMh3TltmjccHYxmcf2yXDQxpIht9dRS087uJGRe3ZlEk8PmrvKHa5JiBLT6upk9GuFLf/QmIaF
H3Dud14CHNzz83NXCLlPRqDf7hQ/9lBLFqAKtrW0zY2dzuKMY3apYjZhddztwMJ8uKYX7FzN3BaX
cJkcPtKF6dzqapp0LwCUCSuYSUEYoG41uwMd8kcsCm9nC9jRoI25hnA24l1WctU08O1wu/lHVWaE
+2Pg7h7fc9ICpyZzkeMTUWwoSQguipJC06/qDV6NEQpah8hVpgUkbnO4uNI1D6Msj+08xDRmcsUe
nD7mIpat+YjbPdUC/c7Ihw2+ZXH1WspxzOIW38owOjsMdRdcDuUuEildRLQ5Y+qjhKf/4g4T7mHM
L7uybV4tolJo93c8DEWRnsyMtidezoe0/sygAmyq5AR7074NiNaub2amixF0sCdCqNik9OEuH7J9
4xXeacYXxtfCv7oMAIuicRskZNkt8azc8ZGeqFVqEJcgITKwsG8KvNU0kR1Xt9dO7+0IkbKtbxqU
yHQ4GaW+DwLnUjoEp1XG4kAQWOY0wPxN71t5mSML3ipQdUHBwELF3idYGGBKoJjoEaKXKuYk8IkI
7IjKUV2FX7EpbeuUmgntuaOUW6bw6IywtHRa+W5TfHodpW1fowzjvd3H+y4BTiLt8UF1Y3s2Icmt
ooqUsOwneUEmXFQVBVlNA6g5uTXUIASbZm0d//5vf/9HW2GxW1Ab+UvY39olKcamqknuWiDaYWOr
c+MhnLmWGF+C+iGGoLSlRI/K4qxj0BySsxVG/qOET+T7i1s+47VGell3RRyvMUrjQGKtBgWNUwsy
1ES9q5eutRqJ0IMnaWrmO01J4aW07m1fxnsS2YR4TcyqUxCOG9aV3SGUPrn/YjrRIYRQzypqJXnQ
ltq2YKL0pOi1tbaa8ieeidmWAyHmILZIAd/m1dqkVrzpNqbEqO6SfJzgvyoMTbw8eTcD2DqUXEc4
B5itA9Pca8AVa5aqj7ib0B7UfurCvSycY4fJi9HNPwwul9CHVpTLeXjiK2QwxWV6BRnsYFe4QX2K
3Ff0BhzZWhorpMWeZ0nyFglfsOtvx4CazVZM4yaaiEuH7ZtRYiqD1j4uDffVmNJTKsrLILyQxu3u
rmz6LTdhb1m76afD/pHOSgds3PQFoNZBpz21wfhKBOHZDD9a6BkMK3Mx3eGRihl6xaXHHGPP9sJs
5IAJJr1OwPHBvXl4UOnZ9hz9O0Tx4obeWeoAnRbH46q0QT+yjYy3XeWgfSaaws6IZann3NGp9J7y
7C1G4YCNgmjjc5VbpIYOFpNbI4ffao445ArI70k6n6omBb9WRSy4j8MoP6zSBYDAAI3f3/Q3VuUe
eOkBfO2YfKg5DLZTU36WHbGLAP8qD9YtFaNAEMjCfdGG+TRNFdq79ja80Yl5z54Dxk1eDVebizKd
0UdzDKKB9DNKyZpk3VK4MjsFpUZOdTFFFW7lhMmRpRGKSmM9xZggln6Bat0O7qd0I38T36r+GvEc
Ds5W33pddGR2azP/1k7wRIRlYjKCa27F7lHZ5cWuGCB8lzrSQbLeKzpwDmZ4s+vH0bYMM5YRTQII
n7wP1iwe3xy6wiI0/3SG1MyHG7LM5gXsAJB6PFUTkQLyZ8Mt72L6T8Vsv8djTakWLaIwTh8di7kW
IXjeqN6/11H96ERPgcs9MWizl8iupgVW+qtIxj39peDFcpQUZwrXvQM93MSLvK2y9pURnPKm/NaN
4S8mBJmAOnTY4frV9EH4SvBzBfEvGAADG9rk2ucaBtBIy61jU2qNYoBR8NmapwxqHclXg+4CoiHm
eWKWW0LAexryUa8jJGbm9V1hgZuijK2SsMnBp+IKYcd86xVxu5NR5btBQlEZXLlK+Q4vokJgJohW
I6aX5Uw55gImDSwJXlnVrbd8rv64GqW5z1m2BkPYrEnqUDIIN8CLV0UWYHcvXsZPwhs8oxCA1gLE
WZ3Nn7ZtvSlkyjGitEpY336J7TXwFHRyogC3D6TsOn1oxQfsH+/WkQDp22XMDsSb7WCZ94rg0Y26
byU6sQzz4iXunCcTG0sZfwOVxmsPtFcgAW8M0R/xh3MzTBHAwul3Svx+WcFWWuGESVje1TypfUpF
KOV2nkhhyjlgXsNaISetjAi3cta9uqlOtrNOWHZMu4ZWjUJj9ax9kptsy695kwPgmvDBjoBTDMQx
buyClmPbfkncDIw3gguGlzudsgfFFcMvdmQBZ2BRdqJXbki0NPG7rj5kruigmzMulEO+8gfuT/nA
jlG6XN4YEmJW1JSHyZ5WDyv37pFb/0iafBaJ9LjIieLi8VRSukNBnZnf7M1oxBKnhM6+mqidF0Fl
vWsyBa5ZBYc0y4/a4cIhTEWvd0dLUUvyqIka/2QMulpAlgU3A9lva/pvsWtRdEMUIsDFuZ9asY1d
nPwDQT+PneA6LdIfTcptm5Vv0RCoc6bHYxlnBV2LRPhqdkOLSYl+5XHI8qWbXiebT2q65Uywh9DY
6f6mpg0n0jKnFfvvhySHnebKFuxRXBOaHJpVB5W/mrn/E1Fb+G+VD5gUDnCx7/HnsmVXzrlIbfJU
OqH/1hebzqSCxKdHMs88rnA5L4TMuIuSZKSos18LVkErWYIAj5L6PLbDeG914SsGpEVR82+v5/Kr
5eK0LWvucF0/3OPJIOhkkVAMcnb/pv3pZeYjkUteCYVoVv6nO/rl0jXqeLVKCsiHefbsjzn5KuG/
CcHB500uFW5G95gOIIyzVicHtrbg57nGqVpt+jC4VfnRIZYFRCSGWa31VH/65EbKbKQU2chjWBo5
R6wsljPq1Kra2Jn86CIPxOVtqhpbtTEy+2q0ZkZGL3sWaWEdfXuCNFyoTcWid+43oce2l6ZIcqW8
mVh2Ni+ECd6L2TxD4KRKOHyybyEr6msWg5Lf+MYk5eWSPriJyh1w58dI5nSGTvA8296yH8+uqc+J
7MZnR3PmhDa5+VHrE3b/V9ejfyqLYRSHYfUlHe9Qp7n7emu7GztWBRVb/T4EDVAgOq+csLfOBfYG
LxC/EcuvrcFr2ZyYmiuw5Et7cj18QeQttCsBnUw+NODwq5oTlxv2DerTucOqnN3ooXeGRYz9m80p
kSV2kJjwEb5nTjcMD4xeI7zFPqJbOKbCbzvFZb0lWLVS/a3VjS/1ikVTvplxutLdEU0rrZPXqRxw
sQ96P07UgNY0qSwqCPN93WCH8rJiW/GZdI5yl4l+dYFwPlJ0Ty97ZNKnblAotW0Lp32wqCPcsTQV
tMHC7xfr3Cm7ZSDPHNlqP4TGHrxhsuawWWPy+sFZZ+yIu3NAlUm5UYpjaaTNAjZ2z/bTJcVbFVbA
0e1+F/2QnHJPHAMD81HNjnlGOWnEoDdNCWNNpXDYKDvZ5oVp77CO4JtqxmbpeMzqEqKSSD6RTl1I
h/2P48Teaq5pFbw5qxoNCNYgHhJhDeY3nIxbfHPJYlh1I6+Sv79mt2d/iNqVhmizTBpdb7y83de9
J5esS92VqkguQ95KaPIbf5seTD955AXFCPbGj8vf0M8p/wnVBxcCe1UTZ1/qDEVYpXBAy/iM4RE8
6zOPAFToSBrb+eTctGpiSC+JCl5pXJgfWSSLdRuZP03S/XouQDXDh8tdY7FdUwYn1nzX/FWVSWvP
jRnrQ506B9jKl7aqnGvRHXQiiQzUkpQgkNrUL4/WlJRnDJBbpbXYtEI+k+OfqfqCCOPVMEEBj4bT
fhqqk4vzd6Wy+iQSmkgNiTBLpcihC9hO4eOs9hi4PIJS7gvWd/cVrOCa2faZqpfsT3jpWdSzh5Yv
rTeqbTsl/J2ZtTYHuE9z4vwWBT6lqXXEaXCyl0E1Kbit+E6W+IvMsCzXvTR/LUW1Uwb2ZG0Pozrk
dN6Ba4dKpCmmb7ZxEs3rVlEeZvpcU+dTNlBJVVdC343zwTNtH5fFEFxpK3s0U3szJWGzCwy04mJm
Omh6fJn2INY6t/Wqgi3Kr2SiY6kwsm12G+Jpm6LKXpbTs24wbKc227tg/s778Eo3JK1jgfo1TcqM
y/QGfMElsqVz3V0XYqQhXZJg4u6XRi+J2b+YaPLL3B78VVDa3xgYkse5Ms9YtfhhSDtsW0SIg277
Z/oMygug+HhBbfVDlSTM8t0o3ia72qEoAFjk+IIXQSEcgdSzaZKf1WaxMmLnqxwFRddGDY+lp7vA
YeKIPbQHKEtgVkInWLaaH7GsfRMvgrPx5okXdauZpA1zUenixkxxwmNh1BffYMTNVZ3eF4P7krH0
WlWW7275pC49tbz3wLG8BUC3k3YndUTG3JCot7ZGW/Lnm6u1A/blHMfmSZIVP4vMvp/AfznxfGuG
pZzGL9aZ/dI6jgIFRnmeN2hGB8JEpzoWoPLiCXDnivBUeG+wjmjtkkcqoQUT2uLaceQTRkqDHIKR
O0fT97appaxTMSc7Grxp+SsNa10yBvCpl1waJ4g4Vh1vAJHpu5Texrh36wseFZyQTWvv2BJx+1dZ
tSuqjnElgNmmWU4tZqhIm8b+yXHkwsIA1pjixxmN5pU70rNii0ZHBhcOD0c9d0IYWVHssUq4/UMB
5HyHYwVovWZ5YPpmcVAu/hv2xCAGcHpsc59Ln9Vj5KMHmxMLkSKtYFK5H1x4l/boeZehpJuTfa69
5MZRRtl9K7ltmflHSS6Gbpjpe5w6FmJh+yVdijA637BeRyS+AIbCpb25Gu3qiXlneoKkcZJB6u8Z
s1pUtNnfsCr31+bMWIRrR19cdv+LFE42dn6nOQo7f/Cn9t2uDiU1O6Q63C0VA999InBfmPuQfG2Q
G09pN76F1U8CV6nkFkAq81TqepuXxR87dy5UQlJtPtiw5uXFk8aTNWJlK+KdPZar2CTlUQTfeUKS
2Se3H9j3s/a4kiYnYXxZ8o9RKtLi3oXF0MkcvK2Gh7sYaAsrDcoEqsxduRxMY+3cqwFalc91My6s
HVyhdhFG/F84en8zXx+xIn4V3O8WQ+Hcs7mJkWzqt8iIPxm4lCJUoUeOgk5PaLW3VaKMY/RlyLnx
LxaJWQZ4TyvnkrNMLFKgF2HAulGpJ1/HH/1lUoxkko+ISvF7UHvJwnTxsIrbn0PSQIAKBvBwatPf
Av44jxfRNw4tIEN7asl/eZ3D8rTde9V6e6eIiUXPyWeoK3ipBOKb5HMq5SVCHOeV4X+zY9pESfxD
pRK7bcZg30TzwjX3mcuc4d5mek9Xhs2eLox6HtDAjD+I5SzLek4JgNXnqt0ZUlzoRcqftcOWs5/C
O7f0zXVTMbQ0t+gI2dCl55hgtfgMnZpIJ3rsyjDxHZJ04vMd27co5FsDEJ9WaBBnfLTOQCmuy4dF
tvKgI0pQQ/7SKueTL5KQn7oKwIR0vInR7voy2HUNH4w/l5vez26SZZMcR20mRxmbYq2QOBERkvIO
izC+hYgVdm0Z91NYFTtuxcgZeGHvwMEDdIoxVxc8yosgrcS+BpVGcKkBKamC+YgHk7cmIAvf420e
9Vl5MvDgnJxq/uBxlwdcPt1yalycrHx4fN25PTt2fIgHAZ0Bg8CxFHTIxlZGJ+3fSHd8Sjs1QK+s
K7fg5kd7llVK0Ju1Hz2Ok9+scxq1VsZYnin80Kc0F+MGZABInF4Fq9jX1vPQt4LSRDHspzR7rBud
HcnSJIAJ5G/AleGCleBq94qMeRL+dBYEeSr0GCL6ZFhn7UhYvsCPUvmPCe5y8gmQKIakWzuDMy/7
KZv2zSSfVGEzQEWAoP8vUWfW2zaybtFfRIAszq8aqMmyJY+JXwgndjgW52KR/PVnse/DPUAfoBvd
SSyRVd+w99r1wnir9T0GfcAgr/xeLaNX9KqGVep9G4vmMJNR1QWpvg0puqm5yFnNN8Y/bv5H5g/F
aclJk2hqZGTNkGG4RuyJac6VtEkJC4almVl2LP4lJN2WG8o+pDUZ6CFZXRdcCXzXsP5z9ADnjpH8
2A7DA4zUzwYYDLYFt+VbIpjDGcPHoHrho7hOi6mPnWuddOkQnTT/U1oUZxzbYHZ1ovYEL44R0ven
svZG2GYkCjJ2y+YgwtDV6lw9etpp74GNeNoJx10Y6GFveeXVbo3sgtgj3piywGoS5vTwrH73LW1I
WzPsL1EC4m+Ve7/I+Tb9+UVofNtd7aGtZ+11RlNzDdAQwt7rbrgaZmbccFEbEJatB9BsID0IO++9
nQncAc5EZC3MxC0VwR9TuKeieXVB0u47cw65Sw0yzybvro187wcrwSOXBOL2Nsx8uZv4oSQSp4eV
9behLWSYkq+4usmMQpn9YmR+walCqFOafrkBgaehb53wNArqCcGQLuAJW3niwYZF/37p1G8k49wP
TGHb4FaWdrE1+3GOxouatbsPMyQoWZ64x67zntzOsjiY6ltTvCLDB35eGN2Bpf0v6JrTppd0PSND
tNmF/bugpcV4t8mc+K1YVYIMgI/CG9C987+Ixqov6pEIIeY0DQK6CS3FksZsLheOqtwktC59tHIv
4+vT1FjOhxmgwXA6avhell9m9VGsbPpgoiszXZaA+c1EIHxaQVZA4IuS1odMjMXVxcGXiCvKuXX3
2sIsV5rpdSqdTxFm/PLS/Ne6cFykWGDEzot4twd17gqYqGA3j7mDiA2JzzXtmXQCmHCRyuZHJtJ6
Oyn2cY1D4B6yBWzUIRAVe8D4bGaGcwkZenG8/CZHxnyVtny3a1aLomq+VPOLeAHnUsQWtcVQnaep
eUPCMp/ZXJ4gQonIhCDK6Zq2J2J095K19lPMcHcP/jcbS5i6/WcZ/oHkjqRqZiunjeYlEHervOsa
XdbSJEeJvG9X13JiTMDYnPRliBxm84f7iLj6yqHvlVBKW1T/fW2+Ocp9DEklPvFaR33PCVeyc6PQ
MpH0YK4ZPPBZ1gVbqHMIHNZsDGKGZ3c9qUqXaWJd0GP1JWoOpIdFZHaYiUywIOhu5GHhaDyQIBlu
56q7DTMffNm6JqsmYtBrtzu6AXlM3tyQhgLea5sGpHPpKcfej4yrw2gMWx/wTEaGmklM67HX8U1Q
yR7nmLjkIUieUSCOkPuWEGO9Yr2tH5Xv1M+0f1hmdPZU0s3BKEWzROd4dicDHVhVvQoZbHWW6ZPJ
yeIhr3oqYcUOyN6jvCPEvVTLyvZ1FEODlDu5zhLg1Dn8d/iLqE2KOcoyFEiEamdEUcTzbkhbiuWh
r/eTggU/rd7mlJwIRpaTte8oRs9xxwcvpvHQe0O987owe+IT58eO8ilXPzhvN7a9LoimyrsN9ZBv
R1yc2Ijc6VAt7VpCdtY5lsT+DMF6EAkq6Cwd2VEp8eDcCitYbqH206cBwVDgTPljmsib17JkzmaP
5TSWHMXdmtAKZDp2Nm5Jbbi4BnUZ3KFQK6grdptuG3sUB3dYKcElOBwolcsTW6aEP5DoDhMa97Zf
JKpWdVfsga5okd8ZjQueIK02ENOawE6/kqXyd5l8bUUxHZRXsVi1cb+0YX9Ict6KYHTiCPAnE+N8
+bDilKf4oR8t+1EyA90p0QiGqIhpPVRVxw6wdGfFy3mE8raHk9gce479xTB+0QX3v6hVw82iHlH2
hgiXmh1TAsSYed2fWzXIXTD08uRyRa8z5wOX1Yj0Hs4EO8idUYUh3OJUnDLoxEy2TPMp03R5FQuh
p5h4YTi1Z8e8Or5T7lE+vjrwBSDao0cqZjxIKt4pcglonlkNLTOChy599tr8u6iZWBeBb2489RdT
bXZqpDUQ2s5AeYIahfUCmr3y8m/dTPf1eCHuRNMW8c9AgwSIR7YoFBfCGgG2MY4n7PEhLt1fUgDe
0pDPCGvHRjJ/Yqp8E9bownFIP2sGg5gLThQL//Anqajyrj0Oge2wyCYC5EwDssZTxFynPbp7ljWw
VDtSzdyT7o6BaT3IrHbhGbHmDJKCeBC2m+SIYPkx1SE07XnX87bmYXNt/epd8AgyMqZ8TUX2TRdY
wjGlXATsu6kb8WQlN1eEO2U2y2PKwrQ0lzfS5H4HBqzXYLHeHIQRMbi6Hfusj4Ts4w3d6Um10x3u
gtpi9Ld3uBM8l5rUJODJCU4ZSJ65QFloJKSdtOgmtK9Ztf7FnM974WUCS5ylPpBlVhB5fyVhFpxa
XZi7//52EMYbtLDy5Oe+s5qHqJHsCoEOjkRcD8M7IQzpuZ0af1cRDsXdz8o0CErEPIpEj5khoUlu
L+wBC+EKTIh/VUnSyIBiYSc8R9/7oYTOJDmWOmax6VIk78PgP4eyD29VyAquJfjXaIqdtumK+h4g
RkiJcqTkRN1rxP6looQKxcDEgMKlcAXemrn8F1MH3wwb5ebM6j4PYwwbdfrhZ/j2QgySWP73jgBb
TQljAA7kIhj2qzcOASsRuEZ+bT2DwGivxk4EMoZti+E+s/ThM+upwOSwJo3mgIS4h5nyO59tq/cZ
rWZAINMOYPM/nYsoCdv4uBi0OSVnM7d8qn5nyaVtlnsO4fGJ6b77gijA5uVdTUrOwW2xSkyFc5XZ
QBKidvTOsJz2WFvYY7PMORkzO0InU0WUJSHZZpSGt4IgPUvn37Zb+udk3apXXQesQI0sRhJ3OTVW
2p8InYB0KJH02JVlv8XVimct1DWAW7ZqAOy7ERyRgWfgYrvuue7md2WorxEBx5H2Q2IOHcjMWF4h
XMdnaCJII2cCKEv21waGW0JoUWynY3LNa9/YdCQ+RxUhB4UvvQdo8klKpIJ2ydKNh1julvA1VR7B
Hebyi7zl6tgXfGduZt1NGT6mrB/OHXuwjezze0NYwkslCXgAVeL3IzmK6ybVgj9HMtUt1ZRRmiLj
MPTDU5K2xsWC1MPc5MC3MGJwS3dLVpkox4IrUvYyosSWUTs0JQqhkrkLBmFPZeXBY9SzrUc6oTrJ
d3PPlKYjx4Of4S8/BSG6CMWvqiouBSiXncRlyD7KKI66WCEocXmuAQ3eBusZasaPBj9EWs3443aQ
XUyt0O8vj4lwbbwQWB3mMTv4U6suoALKrTU/FNPwY0kFy6OlA61g1dVTET8WPXbdeYr++yCJzkPM
X7p7+LjzrStWqgmZirsos0V/F+lAeGMYDkevGGBaLyb53ooavSMk9u2/v+3qgrXcFMhdZwT2VaBx
v4L/QIWbplCg7a0X9HGUp+WBEKiTtFv/XvZ8pbo5mCURoDZDKaIhS3V2w4Z8o+wjXlbxmh/oy8ih
tyOiJHgIwuyuZ02rQGnQ1hLZV0FcSuEsn62MTcQ9KFQSlFLslZY/YeP2EQHDDJQWTnSkLepQpIa6
iKHbVcVbopT/LRKgzxgTjOeAOcJB0VZWbR6c/IE4MFngG0xIqN9obBUnqp1431SsORmMhluINpgO
mS6yYWOWJ0LjGhcI5/PO6i99G9QPY13y7FvHKud3AgpyCGIjipPhQKQTQUBzjfU4ZssCjhHsN0P9
Kxm59AQhjxogkcirepeLFBcNv0ERpR3WcSsQ+hyS3BbRoKGP8MXeMoYKSX7WbrVubr4Kq8fKT/5k
5Jhs7d4kLA7b814RcrEl3oGsIz1O23K00GH02UDkgWme/YCSsmnU3q4M8TSLGDvfZhBdcB895gxN
kibRUIufcp7ko+c6F9/vncOoVHMtVH3CUPqlfilzaE6SHoSl/oMa7e8sVirCPUdx1IJ6KYmVb5O7
Fhl7PZZCZ+jT90Bb8gSviciVkcGP6blnqUmpCEj63lfuYIIHz6fHkAcnCnkRuO+L4AMF/iPZfJON
PwdOHJobOLJtjP6JZPd68N29zIS6eC7gj8LxiY+CtxsX8SdhNnt0ysWDxGmNBwIFiF6t9b4BhkRi
n7DceDqwKr1lhawe////4iL5042qOJYzBwijj5nXWZHARpRi5FgYEWQMzQ3vE72nha7JgNSkreTV
aVP9OCGR2NLdC6aKOSV0b/RAoFykkUv6XVUwqwAHjzeAHvtgSeVd6uq11MVbm+GBtP05vy8O7RV7
g43dx+MNbP02DwViU8GKI0it9Jrl9nEcmosj2YFVcWA/hqY1P8IXNUd1GrvhuZIDA5eSDbdYUYyO
ctAxcVriRfvlVMxDEcibu0nQTKXnQHp1FKfVP1sMTxJ10cGK/chdpBdNAL6oTsXYpbuKFRdjjs9k
ru+4tt4NnriTdhnwZ7TPgx2UOxgCZJ7nSfAgdxqBXCQK9WK1028SaYqXxGn6h7kqnwAV1bz6Ewte
PxNsTHf4wa8pWgfSj/3baBk4elZm96qbdUMzZnsLZVYgiif7lnRnNuxB492Jjq5J3bUqNEIjwXcl
jo06zn5JJpC6FvkWBRTjmsT6U05uc+WlRrrFIEIma+ZXQ8qQF4dnNWDMXo/XdI3vsZ27jayZuHWP
NPJm3NNHghXCu9eb2W328OjrHKtT5gynuf69mhj3SDboZ3RwQ2t2mWwqjZhExqYvMHh6LFbxaXX5
LPCjiOxrLLBEp6P9kpOp2nlBtSXUL2O14At+KHJPUdpeaGj+tm7u4PW2pyhzuwIWRmOfu26ed6DX
+n3sdt1+wl58LGzGAaRI5y8JdurBc9NrV/fy7Ej7Nuisf5ti1mY8Jd49SVduQeEkjBiYD8AyIKAl
uHYuIKvcHGZUMOLHDnC0JKoetySvOocMPsNuRIiyyVhftON0WUT1Al3X3k4ucGJfYMD0ZPxVCzqu
3rCOZu/SkzlsUBOgU6ivxXPfU9Rh934YvJRnsniY7OItpBpl+TYelzj8WiVVC6I0Zi5Epw3dzRfd
J8v7S9eggmvIu3poLDaDoW2wA+TCdlMVIzfcdnPl74fa++TK/4P3crnk5G4mWNwFMt7neWB8WbcP
kJv4svJbrEBPW2SOTr77g34b8Vzh/OVkIzpq2U9kgjbty+ypf5NmGkEnu2lGz9it+TDXPihPqdv2
99TYulXm/BlTKElF1T5JAkXR7DpbbHX+0fKIJukz5rRGwg66HR7dKVzT1+rkHtoLeRSzc1kapCVl
royoHszuhAaxubhz+S6wVDMOGf23EVzHdtBm/dGusLpYwE6FIowuIx840kqsIJsmdvMzZR7wIhu4
I0WnYbbdLnVNlqs2WxjtwdzyShWy3CXTEe1dGZTQxQb9bBB2cuhqsAIlwM/NkPGALZb4BBNTnUsT
lXmCV7MIior6Of/KuuQz8D7atMCPkdjjScxNj3YJ77nhOY/twu8bQ0De8Uit6qXHxKhBnjo/xjov
xZT2U1GUsjlgtYicgYtB3IsMmL+DYY54GmMzTsE7T1Kwxej2GixGvCEA59i6bbnv6E42AgzoJXPm
L3z016EF/u3HgDtm2/7yIRajvGnroxOmoNKWX22nvvmQ+Aa3LB4YnpFOCyf+rTbye8hzjRaR3pvP
0dGmx/tT0Z0bxnZ93OnlEQ6Th81b0XcEbtMlIrdP05c4toenIpvfJsN4wIu6FUU+bt0mI2FFalSq
FZ4aP2MX74wyKm3kZ8tLLRrzaKXDC6PhP5bqf4F+5TthB+WEaxqZT85iW7JpkMtTbBJJiPWL2QLA
hAFAK+duZr70LvmH3TrJFx7BpWv0iKFJZ18lXDqNdC/0Y5xeReflqFhkfABrEPlL8CY6uMnT0D2l
i3UaJ5+RAsjBsfHNLeoeroaV2MVSr4NiTng6+mnu9DlbU25XJbBCBQ+LXCZWfiiJd3faQd9/OSUL
pnbpi53yJ+vg2G7kUtgBFEz+LsgtoqWyfzIxvjQGj3si67/Uk7tZ0inOOaqLnOVPU3Xn3kuvOvO7
M7SQfwg1AU5W/XhusfpG5Jkc6jUnzLUGYD1J4KH1rrOHXNozGh7L2M9OvRzdym02ZNMtT1W6S435
VjSyeUg691ZbCoO4TMQpaJsdQXbmuTc0W7sUFE5JeRMtMCOjKdFfQZahi0jnv+2AllOsWkwxDBaj
iumUpY3B2t6EZT6Yd/UOw/aHRevELwECG+r2kfF7fWjhFRx6G9BNQ8lr11Ow14zxCM8aTgyq7Avv
cb5XGY6xufO40bguMSKS8jJZNkHfPIOm3ZNvuS4OxexdtWUuO7GO9wjDgOpCbllW5nBz4uaJCejD
kuoTBk/3zLzoIZY5b2pCGciT0VHJXkgN5H4Y80hWJO4ScnlCWP/CSAZ72MB5qBjXNNjj5xT5gcNa
iuWbcSW2qmHy1Q5ovxp9rZGQJsX40YJz2nTZCI7E7ACtwcqsw4A5WeufGrwgOxOU2RSke88viRCo
3ShLOd24fBTtNW+WZ/u/M6Ym0TiCvbBxeLEG3CUV4IBu3aaXEyjYQkSNFB9UTM9LwdaLa9M20vfO
IRu1GblTGqJ/00EjuUVmNNdUtb5zlFBWN9JgiDMlMeCZYCgjINyz1RxkqV7zBW9I6tJi1NSORbG8
fC6Wu7OG6m3x5xMQSMS+M5abgprONgciSHpj2hpxdzDK7sewM2NnOOFhbiw4d8N95SXS+W07J73P
n8Ksx520Db1r2pSY8aaMUiwg5Az500MSY2Vb9CSPtWrqTeu6T1an/DN5OZ85CExFdsltnoJz55Tz
PvMIioOURIIm8Wg7K6ixuDuLhdlUc+3hPDqbtbwIb/HPfDbh1h+VvUXBR/ajVDdbFu6Z+DKSE9Pm
5Pnzpe6QT0ypupRAj2DbDHuUCn88pAN3ImRYbNsH1w4emmk6N5xZjAjRvczQVcNK7V1n+s5TnsTW
eIWx8TyLPkHEk3yWZv7Mof2Wm+MrjvViK411NYxTOHNIuiav5RSW6W+fUEdRvhdJ89qbuCks54V2
DsY5/ctSbQZj/qg776EhTgH5M3+A+KOv1OsC9YnLnieBS+HbbOMHzxXvvo+urumJZcimLI0yX56X
EPF5zytyBG5gwWtNhmcFrOgoLEyTOu8ZgzgtuZAg/lXDyLhlgWmWE6zgmlCuoVUkGRpwyrzqdWK+
OKX86rm0SPKCdWTL5TlA0gom6cXx53sZMOuOR70T+fzsiu6j8boHdGnNVo0B80WXoVwK5X4c4hOC
aqcu8nORun88Za2BYAD8GZmKXRW3mJtx/lwhR8uKSONEw24nrngCv9B+Kr998XNFlStQhzB5DC39
bfrVS49UOg/cg8/kadMbQKZdvGliCu590SIIOlfChotqoN8nxMCHr0M5F+CL6SDZF6qBXF7qJ4pX
4K/Zp+OwyeI5ODS+f1n6mVUauRP+5DxPaY63WyFyhN3O1z0TOYLtfRJWpKZwjyL3A/xCS0tz7E32
E+SgK8avSMkAI6ZQjQGAmKBGzCQD2EIf1I3g97ugY9aDwgkhInlqDqmzbXbLSkQJRUIw0hyb+RUj
Rk58SPU3iE95KRjngMqp4XPwbiNirpr3afBPsIGQIKttGU/O3ukpgPoK3b2iGBW0zFnqRU0lt4PL
Zq0qnoQC61Wo+4ioYqMnomPZUWGCPdPOHkbHYHhvfrGBuViqOmv7RWrUuFnKuHYqwwh5KcHIMr4K
LM2PZt3DmJ92MiiNqCP7aXL8585H5Nf1bFXzcqqoUDF1zaCjoMqWp2SOH9qBuXSiQVnOKYfsnD9W
/Oej71A6aDSmzEQShF8Pa/KZnGvYzxnPIEKg9z6rz+tfceokW/M/AYaBAk+syr4+e0NOwPUMpGca
rR/fwrzeqeY3DTT3NIJJh8o2+g/11eZ88whXt2jUCedzEzS3cbMPHEmiY4qggh0zk+BwINKlpz2I
9KRgHFjtOZmS4Fjr5FkVknopZjUlVEesjfMzNSaizNk+KUROPT7lw9QWvxFHczbP3wAA/ignRajd
p9jX80cTqfpAuTK3ximRmMerAtZ54b62kIKSNRseBVZZIS2rnBa1uPdZtzxWGoXC1k/z37lbJdHo
gRBqXPswDJymZdm8oTJkoCcZwvYTHZgXVl9q6lpGikRqs/hsDsWI2J69HoI/oIIxIirKPU5DncOP
GFKLEEUTilVS8NCymdy4AzvsrN7VbUmI/ALvKAWCvsQgL5Tx4yAZ2tZwbHWlSe8yUDzWSf3RjW57
sExakyRqlN/s4yC0qUm8i6ilETkmboWQNIQt77pBlQNwwcUdGcbvdY+OZdC4pQgkULln7aSX7vup
lhvBvOgg75AD5cWW3jlo60eRZN5Rt56HdMRgo7sKMhkKR+gwgAmsIlogpg6iQEiy/5Qt8yMzipMN
y3zXayZQNWxCZvYApWSZ7Qxy0ZwJIpTr1iSMIvya4ne9WitqgbyAaI4nAU8Ph6pzN/3sbMbr4VOg
+gPkss3CJ6xuSMDoUDeAe8Oo5RlkTILoWWLqITIVj8ZioEbOGLuSa/HtpNl9mKvfhe1/Q+gj8vyt
qlmVBCNjtxUMYS/1Nux57/FBJpeAIO/a5RvG+ORtB2Zzbdn98QA0bhqRRU3LYx5n6Xcvln/ADJ/l
E8qRNTKUiICBD7XRwJ9V3F6Rb383rtzmNAzrBEh2xP9UNeJGS7p3hlJ8LXN4nQbEnq6lr6ONLoru
J0zQh3PQ7gaX7D5G4giyyUEHYU1F4HM8jshzeHxojohc8fgp5nVjJifW2Vje+ZeqOWpN/jhJS+JB
7LNaUpzqBcOXqGAo11IptoTm6iCtdrnpejsbdSp9EVt/hgygEMvn2qrGI9LjK0lqPQ+fq9kfmwfP
QpzdImEqPb6iYFXLEM8G7vEfE8i3fESI61gjN4gRukCRR3/rO+OR3AYwl2QsM0xBhgjEXbG/WB1v
zbRFlKY2/CM8MupX0ZEBK5rf3E8eOkdk6KLrKFEtdS06HkA3Rp6OU4ouzlj03gRKVs5ut10WY+BJ
XniLH5JyGnZmgJjJKtwNrgLM1dWC48AVN1OM73J0f/tDt3A3kKiL02+DhrzY983Va9tr5lt/nJWs
6TeML1iZ3jxTl5dOJm/28pnwcuuCPIu55BafQfQC9DfeKnFGeau3bWJqrmQI/ax3d2QowkvzxQ8O
azA9hjotPqAIXFiHmavHoxwC6kg5WbGpKYKrORKbHLS7PltDQV8TiT6AngrY9CzPEicxAt3gnxWH
d7uUgt38csoGwblsQ0CQ3pdndsCDChUZVUnUCye8xKIxu9zsiDeLSMT5zRn6ClWZJfd6vPRD9+ya
dnBsuvFCP8qhmKLS9w3CUhKXpFmjsHbFq9F3tE1UQK0/vHRNgrbaZwKTZWvyTdBRZYxA6tJrA8qc
veK6xpT0ogFBHrk2x/M0oMLThR52Hcr8nc1Qsjb9L28OvSdLStbRNJ4ZNpTEcn/LiuNIJRZe2/DH
sjOKO+iqvjPcyz/asL7bIcQkxZnpBcZfVIOPk+1CfG3Qhhj28G0Gc0l1Vb76mdMe0JpfkoynInNH
DDrcJ5vF9X/nBNltwDzFxA86A2no4ddSu7/mAVWmECl/PK65bZEpFsE2JNGaEdQhk86nGVMTxG7y
26RLToxpOrbmrZbiBNR1uY9OEamCJ42salr4ho6ow+yNmwe5fteC/HLNcWet+J1GukcVW38JD0Kk
T5qTIN4xC5DazBp4IM2TT4YNw/h1KYi/VWjeB3NwvU3qj8a+pb89wY3jsN8kJYWJisN3kYBNDHsZ
1fox7Zr3PsGvlI043BNeiNinxPKx4qmEqU2z1G9hG4bEbTWkJSBJbVP/l++k0Hhh00DE3fb5ciPu
gXcgnMzHUOgOpbW7750SILYU+1lPWEUJEGV8Mpxqzs5L7YtbmXFLqhiyChuVZA83CLCexaAxnmvs
3gJ5nf/VaRmykQ6O5kLPR24b+m8PNxhwtMiewyYyvOWrK8eTCc9oJ6z1DQ54KMWsTvVrPqNHzCBC
PZQJcEWXdB7K1maTLy5rVK+5unMFwkvg4hDW8NKnTEWdnD8CzQOySuo7uAzLopw9uyTaO2TdfKzY
mksX+5QtX9rMntinw7Vfh7V5OvBb4sriS0AW5VPlsne5VyGRZUnVXrAjfYISIgVI1HwdDZ/KJh9Y
CI1taWzRGiB4Jo/ABMogJ7Wp0+k81f0txO6yKySuhRRPOsTg5VRkTM8gfW3DJNF7wyuIPPetfaXH
+ZGk07+BQTM4fasljJlMVFRtoTsiIbcKvlreH10pLLPp+FRSuUT4xdPdvN5KfNsnELgM3Yp7bP7t
cgY1cW9le1XkvwLlQV2aiZJuWX1fSTmbV74mhz5DpsiuS+vFg6EwlW352FF2NWh3T00ZI12o6Dca
BMlTNYpTX1ozD8ZQYK9bCS4VybomnDurVe3JquN/rjADki22wlheyl6aL/KD7c10Y5yb771m4fDJ
l8gVlfOi/G7VasTpj48Roc5eB6/EBDYU3jHsjCctmYL30EN2KI6TXTgkmGhE1kQUZszI+r2FBOBV
YQQBsjXdLCsxn7OqUOfCLX5EbRdRn6Is6F0LQVLBGh+tE65FACLPqwjDsjsI/v6Trro+kkky7t1U
fgErEPi04K6B4BHegPFUd5cin/iSMM5v2yD2n4IQWEILGyJO+/TmKu4HhcXloDL23wyJmev7qj2C
Jfs28r5YaWXbnrSrl6b0NthMDpaHOLsDT7jJBSoVW5E90hOeBkp/gSkI/IGVFHRRlRPxTqZjnLGV
G5UrIt3TDafebBLmph7iGRuPpTChIw+dLk4XlHvdy6tVMzKxp9BAcWORBQbW7MCyvdp2U9Bs0A7b
fydzPhI8Lw91KsQhRfW9Ba4jXgiTSffxgvEaEQ+zWGZmx9rzMJA43XD3Z3K527YlRAo3rYtijv19
oPcLotkNd7R3zftnXMIUI8kwPrgMNjaTUSCttBEatBm0It21u4Cu9JYJmbM5eFKDMnddRv1qYcPF
eQaXdJ6/UhVyRSNrBU3l9bPcgtWGvVTWL2qgHu4W929vUExL8KIsxaNaAABS6PlSsv3CFkpGI6dq
B2C8WZc4sKtPBrOPc5sFRxY2WEv1ehhYkgEZd4dV1TKaM5GT2P0KVsXB7IxGhCjq6UFrcqTGib6T
xcwmtdoMgCxtshN3O8Mnh23iyCM/wgwui+7h6Duq4oxilb4knGslQIjSv2eJSR8lcHSG1hMNpb9p
lpkVA2aRtuXiahrB0zdYECuLKkqd5k3ldnvp/Gk5Mxnobcu91AAYE3dat0wBPEVnPIjeeovHD2Gg
LY6Fxnwiu2Oqvy3u0+Go4YVuQKpjYLnIUNlnSRO+UwgCQsIfDm6AYpDxFfoJ6f0dm4qaH082Qzrk
Xaw93hA4p0eM7rgCQeciVLBPIdDwaJEjiDJD7jlovL5hXhv0L3kX/LVQD2xUeHFiuz0rzUQT2xqD
eFq3mFlOXNSoXaKiArfZw/umW2RzlWasyg3Ueggz8oj5PFAz3M2yLWD8so8g41n9Y890ZRpTnA3L
emV6Pu37PrvjiCsiT2mwJL3cGywBqa1aSK/NeM4geWecT2h4q49eJ+XR6cQvs2D9bDGXbtFO4jaR
l8JIqbPckrTpskWrT8hH4jPb4A3vQa7hKSti/8uuYkJV8v4giJFgbm6aIOx1dyK3JWa+wUY5NZwR
Mnt5G4bndnHyv3rIX3vBvd7YJiJinMJVQjYhg6JNajQRZL8a0p81HNh3WWfqI7oDDK0DWDRMcEMB
YtjogOI688XBun/QrcGia5IJxBTmkmarnWuqMmOrHMWszNVfBOIUQDpSjSnej5kJGXg4gM/tW+m+
xWE/vzIjVKfK6vH5z2hUbfyqDHDt+WwI+h669G7Te25/MRoS4u3Gye5hSnprPaMrWZM4wnp03ukO
X+D4nXLLM59DheKTEPATJYx7VZjW6bN4YjK+cdwTZbEXpTU9F0HyN2wfM0Bxj6PDso0g0Gqv4hRU
imuyk+BFPTQG6jAbR84pY5CTrx/XGNCcBXru2bJN6O2aGTfN6C+bglTvjUejtjWYejTVVDLcRG9v
ISZ+6XLAC0j3BvCdb8GIgL5bt8eQQh4HVz1WJOkA7ImhJPv1J0d8d2XIuyqtjwmBd2xzO8ZviiU/
MH7Zv0wpDd0y+mVEO7bqElxGkIs3HxAa1LtyZEDeB0bNtjUvX0Y/69mWWc926Zbs0gtWTY1VXYaU
pFnaBi+wp1cq2Kcg/nFhSpxWNuPjDB71wK3Z/N9T4s721UbDeLJS+odwXp4kpJVdVUGU0EvSsCiV
mwCuyIu2sSSP5AS5owl8zx8vM6Lrfb4GUbEw1JHbJ0/jgM5IBr0BY7Exzk2cMoXXw+tkk/w19e3W
BNw8eeFb3C4CKnFCeULsAeFI7iv55w9+Vvg3xhXMwbH7pnUJ8oHI16jnx1fkYZ9RuE97CRdl67O7
f8jLEVrpfuI1OZuTE54B31JfpfHV0oRix90YbowyeSD5E8dSSr+XGF2G/c14GwfdXmn3ql0aDmsi
W/Oqcyc+s1HckXo5nQXOYHvlleQAlBnJsiPvF8b0eaDORstinzFik5LC9j/2zqO3kqS90n9l0OvJ
nvQGUM/ies9LbzYJFlmV3kRkpIn89Xpu9Tf4BEEQoI0AAbMhqrqaZcg08Z73nOd4JTGzJsR0L2DF
G61l47qoAULVDuj7Ir/vzSnYT7GymUNSySnBj5ccK2mmpd+9a96FHY2fhtxw1CezDHDiEAlGHTV4
xkrmEbjE2kyWFvamy4yoO02gQSbX2bvtCDmz8g6E9a7cceVWafUch1N/Z3ac9dpxxFupermpNSJW
RmRvSZL3vldU9g4pMRAKfuA1Wy4+ZZjU68RM51OdPcWNGZ/AKRl03RDShLn9rSfPvfYOfsEw4Wg2
cGZASsqJ6dAWU7BaNEzvqW5xLWOTWlHc+I0nkHe3lyjsqYJ8mP4pEGNTOSEiNXhq4oC3Av7LPeOz
i8zibiGYbHPq4hY9yz5YWtOriMZw4RXdByxQBiAzQL5k/fX7d1VyWtOgwH60jTuGdv/TVcMHOnCx
Km52SLP3TDJA3Na9cEseY9/kF6c3aYUPGaOzFgQ4PDZodVGUO+J9u2wwOgQWqDxDw5sOOnFDuLkL
c3ZDIRpJlZNrwGwHyDEChDpAQuVKMVgOMhtJ2Qxr7ei9wIG/5pmz6FS+z6y03FgduGIz29ssJO4E
B5DKdl/jZo3p0MZVqcWd346fjocoJdByYiq4I3Lsi0D72N7jmiJFT1WcIeCIkHfb531j7puhiyA0
h8cWKvNrWlc8BLv+iT+4vXS+U22jNtPHUb+z0Z8OY3l7pkmoul6VPRo3ShSZ8GYx9O4+52nAe7oE
M2QbVJcRhWCZXm2Hkhq91Fy1aW2tiyxGdankxZTwEEzzB/48QvnS/yiiGcKPxSsD12W/TeS3h7vY
xybV9pF8aYMJUIF/9DH9LUZb0qJ5L2i4e0qi6WluIUSwKZZHOGGHtvD8w2wkL0YvimPKjxZV25EK
7vPqWQbO0XcVO67AOnbSiB7GuOIWgRnCurE/BYGEZNB69I8b9hH0TvdY85BXsFivfcpAy7Kq8NPh
BAgS0R+tP6kmh9QCm1u2ep9VxMEspGN02XUk+UwgEnlwe8yokSxzLi7hYHMcxdy48vz87FAwcB76
9GeeJsM+6KjaqDvxY1T8BTC7VmedQtY3MtK3iuDOgQAtzONbdNevnHzD4a48W0lGdAqc5TJ0ymTv
4oZmL5yc8bIbJ7iwq9YiLVx6nXXJK5LHXnWr5Iq9apswT5/qkb9r4bj32qRh0SnSLcZmDoXB8K2s
XHI5iPoRtpG3ZeNAc/gIVG8ayIBXKKOgKktKrHHnjBiDhzyL92FFASwFnukqw8W7b8x2DbIn/eGG
MiaopX5FM5bSvvPjfWxYeBKj/ORH30Zil6cB6ePci/4fH0gvLL1pqg7eYAdHiZS7s4V94vHqHBQ9
uiE3FrQq6QHSMsRrxrbboM8AA2ud3Gx6Z5mtbULJX/yJEKdI9ReFl12LiCN+zz8UAjHFeRwhiSAE
50A35rFwWqyNkiEsiKnUClCHnkh31xQHLtsSJ02oIwfJUDrLOaTT0PrKLLfbmKI33xQdBUFbFjyc
wIaQ1O92hVQeTC0o6ji6MBjU0H1NDnqGaIM9T4QXwmDvLKI0An8NvzicMOzqfql7kLHGPKt7e+Kg
mVtsn/E/tktd1T9ox+NtP9Z3wgvytU1hz9puYd+xLScL0O4s2EllRhdfUmgi+pP1WGeNydPSRp22
wBhGqG98/QNkooI/NFEMg+bMfBxydjMMU22BM6ul6d+snmh/1txgK8rVQbZpjjWkzDBzYgcinQON
nmreEVbY1qk1N3i1yoo1hkRjNQwTIaxbGNrJim35o8dWuCvsHItDMvM4NW9Q1bFjGTimPJeU5cCl
ob1oWYtR7weWggfKWGeifZvJdoZFANds41ne0lXhjdbTApCiNOjvD0ntWptYpWRmeCwsqwKEhFmz
gzLCGy0oJPIk529lU4IzKb2P+BZdAFg3F452uSjpeG+5DwrwaysfI92GLwf9Ee2Dhi5zSsC43btZ
NUHFTNY1hFbcCDNxoeTG+4naH3OLyskDDhLsKxBbYkGS/J6ZWfpo9vZjwwNlSQInXg5J9t2QVFkG
dNvsZ4KFS0QmkyI6mxRjL5+dwH4de9ciFgvxxiNhroU1H534Zi/r8vqu5+pFFh+GC1phDnGtEpug
U+PS7dvi+vu//f4R2uwhq4f6pFUHVicHTF3N7Y0jI0o4jWS6clAYOOvWkwO4idXgeG/5XrCMldTM
c7CxyFkSH2ubo4ZJ5DlCHVWmjrHJIodSPAvplS0G846eyv5+Ztlk92a2gFtKQKJOyjsS8QWl4vHr
aLXol2roTqCWrk2thx0xz3HrzBO6TsLphoLd59SxnlMul3s6559l7U3kUGm8CHdDNrQXbmz1PnXB
RRcfKouTUzRMVyZRnK5NuU4ABGOk0yOxRM87UdFtnujFe5YQzx44xLgPPCQGmq/Q60112ztVAI6E
2eFWr+RX2NcE3arss9EwQtKGPG5tW/R1SJm+dua3J6r0HCeEPwKv5ZlcETK2hpcyCl9jB3MmX4mH
mXjZIqew/CTp+F5zeHxz+zEHW5DTJdrbWsJ8nq4y86K7pqV1ADzCHtHcPf7+MPVqWLqMucfO7yLM
VkQH5xUjNeiphFnHm5oeWLAuN30I0aGKODGOTKZ3kBvUviUmviql8xiagUeD63Aixk+iyzcwOHnk
3wCmbLpkxMsfoBkAwNu0el2Sn90BO35jzcZAV1DRWrfLvEjslQCplHZk5BgO6vStzwfj6KtdVCh/
3aI0EpvO0TsvFDI9YW3G38hroXYANvKCzO3uZDuFfcRs9+FXboiVtDwPuY/BU50rC89c67Ow8g8F
dK9PWrg25bSchYM5f04qdt3mN5iZH57ELk1BeLJVrH1O3b7KNUJaCK5V3SQvtq4VjyPOyGlWpHd4
ygDNo2wvsGNDILDrFdkCZ2ULnB/NHLe0JMt3Zu3s2immSWg7P8JidI/eoHnNqfEAMBU+e887dph6
LqN+7/R++ZJHCM25G40ftMa9oxrTUFRZhyCugt0w+Q9p6ervFJltNnq1I8MbL6dMpURthYMfKMKP
21sfqLnBNc/aC6FU8giNSxGxCwZB2mW98sKJAViG08qKmoki1yRbT1azRVG0fjAvoXHybryTVSxO
ygYBpRT1ZGTaPAoZtvFl6mf5XoWE5iJkZZ4IbCHTQv6YEz2fpxRyO6BqhIK5eYgdWoUox+5WCKwS
UFPa3hkdIMhAh/XZNghRiawQmw4b5mq0um0bQif0kmmPOZcJZcCiq+rJXzqQala8XsyVO3Z0mM6Y
GX1pHIgb2eupi086meddMfjzgVQO8JM8aHeaSvETfKS7sGo2igPPd18EP5QHmAAbqLcKIlydA3Lc
2v/Go5fSR+Qtq84xrrjjHqtictYMUcTqxuwgUBIwiJFN6wt0s1gwNOdCzbSAtZ+2CwgVvyGpXevY
N3X5aOSPMlbZpbNg0MdWode2ym+6rHwqeUVXExCRzLn987/GuehIS4lu0XjcjRXq/CKs6BpQn2Mk
XjX8Ep9gTjP8ct1bf4tuUNtgb7B8i1hVVu7D7YnN7pPUGFwoveT1/3sSDvcAtLTy7yNjNI/miH0q
GtjHZ01kXx21CmCN3ndtdNA16ujAu+idNtElQLTkpGPnVnWHebMN8ubYkMKgoTB94gvs3/FumIgb
demOGohsBUaEvI9oN0Mkqqep4mtS59kpVJBgVVSw8ZirXTjOhKX8tdeDlaMM0XqcC6RGPWPxtiL1
Six1LxC8k7FWfx/UKl0VJ6+7hiXUviz0Jpyf7a1ZyV3p0BufspRvjeSapfodRiIrQQ4DjR8fdQXq
U9Us46p8migf7IMNQqUgtp5gvY5GCsgz4uBdXWdbS126gprwZq563oh+dqBK8KsYD7btdUue2Tiq
fa4p5R8movwrZhsfC6TZHgQyYS74VMt0XE6GM5B0X4QkQjAfyZQwQSagpzjjpZYRs01CwrXwo4Ut
sczMXTKfJCi+6kHleCvamlhoHWNSHnDDT5IQpR1RJlIzgKH00T/guClzMo/EqZD08ioyenwz3gq8
264TALnI0uCAevxcdKF4xBHGwUHHalv1IwP64B9oXYDX49/pycEZlhv3AGDTbUIsmbNWTYPHaO9S
Sn62bU6Qh1MF2rSe4uNslEc7goggsJMtVezXO2uMcsq+zWqLBwfChDT2FD1vsrruN7T6JXvPSZ7T
soQXiHy+anHrUbJonTzbm4HdMLJlnptsLaF5aDDvt744lbI6GC0eRm2wjfaj/sEMs7WeneiUNQFl
GFZNuYOSezufpz3FctiH6CXYqLinqMJri5NMAD3VxRU8XnVPccONMlcEm74cP72h969pokO0GW46
KYxpnXFJPFnegBlXYJMXNPuSTkiCBflRUmQZvH9HFdYOjzTeFj+5qfAtTUfYVrhqaNCovE6ybxag
KxJ8LaMhQKSU0vxsh3NSVZc0f1EpzqvOMe/lrezLDPpxA0fUo6489MKDrn66Fb76MIw0hLqxYyE1
fkycDQpMrWbBEa/pXhlU271TtMZyCPttOwDL7IiL1ZDVqlbqhWAnAMZkDFZj0eu970W7qrXKvRm8
IbTwCh2jDZEl9qJVtTft7KvA19K1VL+nKs0fK75ygDjyS4Gfr+2CMxSc63BzNDqDsvcmgI/WthxE
bZB/OrXjwyTiS1+hdQp2L8QlbJwLHLpMXqNnL4VXXnZffY4JPjzmrO1oycDByJaP5WY1FvIEhNll
ex/Zmwb28TWSrQVhQSwbhkuq+3pn5WJ58Uiy71vMfjjnyRLQ2CPJQ8hwHQUi3lBOyWPEJA8fmcQO
JCWaEeCZW+VfUCusmhJW20wmcGFUEB5wKry3Kl6ypg7XuRUby4Q2y2sXBMswCpKrPVXtKmXri/6d
bWyhx6c4gUZZh/aXo+FkEM2HtukXm8bzUqJPVCgGnQaVWXTeW1OP9WEW7i9MatYGKCu+wtA03yKC
USu/7Lq9E07HQfn5A/LWY1CSbNcp9TTEU9Uus8pdbMbmde7Up2+oeOsr6e1J9uhNQO9gV1fFk9k9
crdbu0DgQwU/vZzSeHjTvYWvLrEIwDpDvx5zL3t1zS2G03k/dtkbDPJdZxnw5lqxJZqGwy5M6cC7
mQcLfHjkxlPBZt3i+7V0quQh7zQnC7aMvlr7BPjzyBBYKzDkgHlNVgp/P5Aq+mmh+VKLXMZjBRwe
PB6Cs5SRQW8H+4vcsB7NMM6OUcS/kZKMRU9rBfdVeXS1ovLEiQjWZGDj1MQZsC0uzlg9j1igJE/W
RTPGb52XOKuiK9bm7X4xWDd4Tv4xmLWxcL2MqIf8ErYdrs0MRVCIdNPnWIeKGBdiAMCKjhKgrbPL
3x7QyDMRYGx+c0bNRcZ5JGrU1fHiFzOluCgUlbwOnr0G5r5G/zE2uD7aTWh5mxIGLzZFCSw9lxCE
3ccmliQsEyM4TLcPlM+26GkktAVPu0vEim7r9/KXUWt1DCUv76KzT9qn10vkxLjnXmwx3bxSrQJt
qqQTzOrq82iwk7TT2Fj3FbpSZOuL7H1q6gzzUdfU58UN1/qY6kMpmfDJQdC8Xb0YLT0pg062Scli
C2ILWk9qPHdBrJDsyLBAPYK7mJnukgB/e20Ch1uxjDfJ5JjrqrQD6nyK4C4xPY/mI5zwaBUM8q0K
2c38yPtQXVWHQKD4DQsL88aCQNTaGGJoauUpkkJtRRziNp1FdQh79710qEACQvYYtA6e93x4JFT6
VXP/mJMjz1xXmRT4pk2cJLfs9Mg2BWWQwJgE64bF2r3MApj47x9N2fG/t23kf2rjtmVa2Mqc6D+r
2T7/TNLP8lN//tum7X9+4t+dJJH9JzR72/E9y7Id0/X5LcefnfrrjzD6k/vB932gqQD6f/9K3UiV
/vUHpSSmz59OKwnN3IEfUb3dUXR0+yXvT4jYnhVRIuJFFgDz/0opSeDyxzP+6aSp999//RGEps9V
g3uKHhWX3+x3Z8nXJ86GpPvrD+t/szBToVcFtBfY0ZMsM4DX7oBSUzdsc4Th7e3iBshR4ldLzPTo
hSq5sobfSZ97HgWO1bNZ7d1G3ugYjWSQMjxgANawtEOVbhwD4a4vsvA8D86HdEx7i5Zm9K55yjJg
RxU7xH4uPSJZhbGMabq7ZEPebvhSTsxo47uB4E5/RxJAKgCZGrZ2tSx4rXKSyqt9MBNpUOqJQTt5
cM0M0HB/swg3m1xTDI3IUW6aJvYOPUCxu1HydI65jyUr2qcQzCnDmO8eQfL6QHMxgvZKrUjDtZcG
TRE0eboLOsDo/NG0hKRqRxi/MUBVf/aWM925puVdrTDxr0mNW2320xeeKt0xw6OwVfB2zuZ8N/sH
p4ejgV0kWZu33gc/lihehW3iNR7ktprxof7+qegi6nRhiS9+K/eK4I6PsfkKWLR/yJtdEVcjWNfJ
3RtWF13d1PnKwjXuabCPPQZ/7WER8jO9tZglVgyD1TVMA7JaLFeGcjJ/uQ2HEHzmY2gWp98avRFe
8sjM9/SrTqvZcX+Yrf/DA3GpefRQJ8eMAks4Kl6NlLJON5ze8rp8UGw09kFqfmW6uNOBI6kaJG/Z
yoTmzejmcrF3SOvFUtThwzgT+Z+L10g9xHO+ykODiGqF6dg2dqVycK8FeK1KNI/NPKMuul33kpZh
fpeg9OiyJimSZYs5z/x7/qfnjA6bQxOI8OKp3qFJpjwOvI2xFSG1siw5aj9taD8n+u/gbeCKST30
WRAOrhnhX+dS2sTdw5vMb5VP6fzqufRjwV8+9DSH3qKakE3k9CsAazMSJBCC5b6W46tRUyRj+OZ+
buznUPIL4Zd2EPa0mcpNoEuKcyPrOW+Neh87BT3LjmkcdKtOKs/qVebW6CMLhDkfNcyYV8qKif5G
EpJCzf48M6kklcO8VzfvhYr6ZImjDplxOpoeVobBg6HI5ZbnxH6KGHjcp233gvYENhGB6JZlhJ2C
4SNbwJGFecqL+CqcLjwXWHhV5QVX/GlZVT0wSm1jU1k7mwKwA2irf3z45087SxT7DOJQ5AfQ2nTZ
0CovIKG3woHgdbNG2aPFQb3vqP7BTDP8mrErvIsyMXfuFHHEEJCoB+8e/y7s1jR07gA5GZusIz/g
UKa9xz54AuNZ3yeh82llY/KTmxpV3DE/ooJOdpcKMfpQ2BtRRoBVrWEINGM4QBLk2XMhBQfoQH1U
8ehchMdjq+2N6WnkTLKgvq37nMzqNFXqmmLJeOwc/KFGO5qntE3Li+XSYYsFmnI69RqUEewdh/oA
ghTD3h2rcS9L+VE2VvBhCPcrim1516M2BxgZHvIS45/HW+DgzBBBJnyoOwGQIGWOf0y5JXJIpTsv
sH/5jk/CcnaoBIwN4KtdmfIXhJLDXIj33rL3A2ClA5ODOFRv4Dgrskbl4B3GiFMGZMifwhrx6FCS
oMG/Hn7/DPuxd/SBGOJcjxlrOdef+r6URA23PvrctbW0xco/jp6gv7z3Q7RO+tZ5dYrY2fpWrbfK
UwhOpvfdsLu7FUCTJE7FuCOM7h6mXpAjgIPoHn7//J8ffv83oghEApsg2ekIobhT/NS0Jeb5xEGO
6YLkqUeZ5kFkgnriIJVFvbjMSAAXEEcJAlOi9n1Xe2fRN1zFdrd2yujL5ji9QeF97jM2XGEwb2Vi
2U/kuJdBw7ab8upuTWNChQNKh4DKdX/UQKlZlVtrpatxyejcXzBwRli1fGcrRi7BCHltg96+Qvke
3m9RKyzR7adwmnE9BXlKrxbLhj7yrwRzzT3jk7uFyXXC5S6euT+qfTVV34Oi7XIOy6NZ2+N+YpNb
34xcMjHGU/BSNfIeDgyVKVH/09CAXGrFlBOHARv9yJt2RZDo12EoPnGN3ppHtdrgNbUML1njibXo
QYBUWr3bsAWekb6cQ6qSDaH5R61Gqpoq57lT0PQsQk9VUQparTAptNABwR2AYiJnv4/JyRrURhLg
gHZp408IQYkvh5paJzpE2dngLWKlvUxdoHva7UvApl+uhtVgC166ZLvgxxVNfKhjMBVTc9LYBTaY
FA2e/gihAdzplkf6op/DJ7zKkCIxNC1Dn+J22zeGHTufW55V1SyKHXPr8MAEkt+xUa48bDF1wrgd
V2cutTcjCMRdMI/WQ1bOK6GYYDue6mtjA9m1uDN9v/77A+hBDRcLRRFuEMv6CWDVOJ0J0KMkyUAx
H/MdhS7ubMiWk3EfKXACfrIMHPxsGlgZ8XkQAyS78C3pE3uihFj0OJziENJRnJlAJ40gvvBNO5eW
oU89iMG0qglYpDyutRa/BiVAI3sTyIdIwoVDghp9s9nMXf5Gz5XGe8vbD2TskKXZJlJir0zwt4MM
78YmHO6c36uXIxWmzsrQeOOpEPnMeywwHcQMWKcULg/dh6LOSk0T+fOY7qzBq6+UWbdroWFxuTTf
UCxZA+fERe7dBZ35kjbkMWTep1z2UFUsGztwgedatRGM5Nrv1kkW+XvfMIal1bnU3fiy2VoO4jbl
61v8IOOBVDZ7tWLsVg4qzSFKp50lMBJP4kSz4X0UN0sKxW6MKFoN7d5aphYNIIbJm3IKcxLEFfHe
idKpW67HoNA5ionh9LI7x9LozhobNUA9awseEu3Us6iSt6FNq0BbZz2Un0YUdZsR0Taw4oG1chuD
oi2hUc7+vvRhdpIS++ma82fVs0FGLOyW7sTeqkNC3swx9UA5cuie0tHx6OYWcQJ0CA/0/9UIGWK9
dupX45AclAm0IpUJL2iSoqBzGJ0tPITAOqpK2zc3S3UcuuaVNWe807NkuZEa8lDTmEUpw0XTHb4h
Q8uUSLyjZvGeUJ25qclFgtZstr5trVNv/vAsAnJTXwwrT05bVsUUyrcDurA1nvrZxf9hpffsF+al
VRyljWmu6icmS5z0QVpaZFfT/RSSKxIoHHnK71qOGNhMMIRlK7J9yfZiRXDMXYZ58uLgZbcBahx6
Je6aVMEWbIJXmLX9PfXyBnYMe+wuFDV0G0xftxKMkm74LoJp5WdHbr/3NrEhzohk3wATPhill6y6
lvA1qcZVltOi5XWk4enLiXHcJNEZCuouQ9DdhckoOVIT4Jll/ExIjYTTQJbVSIOlcPyd7bJpLvKs
YycQgpXmJh7It1icVMSQNAdPYFxvcZivvNL9mRpFvzf7Ob+KWbc879x8E7375XA3loOxCe3po7WO
le9dNQZjCoEw34bDS9vj1Z+K4ZEj7ri27M7EMp8vslo0SJ5pStzS+sA81CxMjXncwpK6S0MO/47h
cd5GKKvrwWJhDboOB5TfGBs1BQcYZMFdR9NA6jv8s+aq3KH/bIs289cRgT+fcoR+ZBxom7eBpdih
7FBwbPkOZwI1rjPXzPguNcDli6S7O5R8YzjivKQUSh1wLJRNrh8z20f7AuEpIPCt/v+0XrOz1k+6
/fnXH5/f1e2gTMIo+1L/bug2AzuiT/P//N9/QXLgsLj6VJ//6+fvT758VnzyOZsb+Vn9x5/2j1nd
+RPV3/N5nPDK8m2m7r9HdYZ4O7BD4nhBEFJu7FAs+v9GdZfP8REmTRNzqwVu55+juvUn4yNTuhmG
Fp/r+/+VUd2ynH/XHxreNvMOlt2IkYS/ou0yy/+bWd2JoJQQihh2DGYvrW++2Fk/7aN53BMykQAw
bj3KFplc9iORy3J4BlsdKnpxYuPJzImmFTOMQgW1d4JFCGWZ0RCLmZw+kPVxz+r0FQLOu+i8YFdF
rJgmvSKaZS8KX99RIaOIU8zn3AXIkFjl1TAr82AoJMmoy2ywTBb9CBYzVz4mHHoxNUOH/8pjeao8
LAwJTVA36Mxm5OwtCYm1hPBAANHrB9okAf4sKB7dVpm1Gh3/TMrl3i7cPSlPd5E7OMMxE9oye28H
p6fYa4Te16Fhm2SEpg47DOWAxNSop1iYaY47J+f+ZlEDCxyGj5t/OPH0NlsDs2YXDItR47KVJqUA
ZoVXk682MLL6C6gtymsYj7s5CH8IFmhFdHNDV+l8jDzcjBRYkCka2QiPzp1fxgSa0702u2ulnwqN
d8yOEWpT7xmHIu5+m5IncPfgnwocFqwzQOPQw9A+D4XzbZn8bTIYqTwUP1QOrrHrSJkFd9A1xNqX
Hh5CgHoRPg1mdgnqwRTPnPaXlRG8mGaU4k6PvtnvLApvTPEDadbLesI4o3cDEgFLGoOnp/MO0uw1
ys333LU0Rnjg5vF4doLqOAZsx0MAAR0pwDh48HIOqJ9mx8bJaYkcTs1R0LayUiYEv9G3T32jLRC3
1bEr3Pt4GobtIB9TXWGQYpiazQLCY/kTAqtep4xxlMVDv63FVzJGatVQY68kmyxTyzc7co9dTwoW
fhOtApzV/PZeROk3zLhgOakZ22JsvQ4YC1MWEHiW0TQEJEe8xevJUOb9IM27xMs2CuvdShEgwp+t
ypUmbki2YPgS+US4pms30AGIejDdzyM4gYYqsJUmfIbTG9TmnEYnC9/AonVi9lgVuS4IQ4HnPsRT
/iXj2Ng6uU2fibGNiWgcc26bDBfuNjf7Qxh0F9SWaMHQmyAZE0psjWcn5UiNl+EX+LJ2RdHUSYzZ
hu0iTvGOJq+G9H6y0UN3jzGBQO8xiNQb3OUbwQQEbzByAXXy5PmaXW+zzqW4TxxItG0kWVmDIkq4
SlzbeWIceKEZz9YQp9y42jjwLBaRzq9d+AZhYWXLeudYQMEzekykZ6tN74J9hT10bw0ICWFEJtFo
qAPO9WqkM74e2cyNMXjqujnHePUXNFA+iyC5wIlQoGLJejQ+BUOS4wGeu2CJVYy9UwyCqwbTsRD8
epjgjg0PRTw96+oXGtH3CM2jnFsaCcufuHceMZc/EoYfKEuaN1F4Yz/dGv96c8CAFroAJHBvCYYD
d5hfZPLouC4EGUlktXPzCbEIGS2d7vMat9kQZwe7wBJe3DrlDGR5YwYl04I/qIr3GxJ2lbUZ0PcR
UM0vCoDqdTaPYo0FhWOt2e+G0N75cQcHFMbsXJq71LL4nFhMu9n96Q/0svpsQNgqXww5nMwM0h6z
JU71VDwR0KFVKMo5UXm/WKCsZ4q4MOf+mEH2sJCOMN0G4F9SK9o61dG48TOysH4mfYUY1VAAFaUV
O/FGrAB9Pudu/uDP3DyDgWtdBKeywM3S48Oz9cuo3M+5eO8K7047Emwu7JB1aa48a3643XW0GSka
joDBaxsselRbUJecFBWDxHnA7ltnbFvdiQh7Hx7cnFxpXxGZ9vsblpe70JlwXikd75s6e6RmE/A7
qHhOT4fBHF4KcurA7Xj0mnRBN1axkfaqscZfBAjWqoTFFzftfCV6HiY1f5HKolVvQKmiDAG5T6HI
NcykCJhE90ZJlVoQf89JwOo+ZfBM3Kck4B1ldD1wZZiHRhuBxMioqE7TDznLz9TqIS466ba3gkuf
weQWtz6t0S/3ft5dkLgZewWkq9wr1y4l1OQaUx6ffv5htBg7Kr4e6Q3Zi0n4CZ1uw1L0nm0LD6VI
PPiZBXI9FW/uTOcMpaDjOBTb0B8Qg/PPANYqQaMMXBQR27rD5mL24inSIyUIvnHX9MW9l6a/hr4N
V2F6oPcBa0Po4dRyM55ZxkyNqocNtACkPimbFXthsnclFq9zl/RN4bwGOtgrQA5LeFHMH2qeQzbc
IDN8B7WLvMoicGMB+IFKRJnchw0W+bZHBxnKYBtWCl9zurkRvWKrfillWayUAPDjhOOXCwXJY+fv
ezxPalu5qGSGzzusTDc6MN0NLSD0ENuecynrfUnx2AP2lY7JOHxpI+9qDkQ6KTcZlinNq5sBQvmB
ExEY1EL8cE3pLabbKj0KkTcILlcRMe8U4dVqQ5Z67sAb3Ack1hpzdUhUxFfct8bD5Jc3U4W5xd4L
Fd127VVsEc9vnHY6WyAf9Gg/wMGiDzON75xwZiAdDhgqQnsj4ChRmjxyieVPwtVfTqzxf2SRzWVM
k+BtNzdJr9qkaYpVC1E6+WUNBt8c5NWuTjAcDxDFHUSVVrvGrvfHnHzyvU8s5ytxia0IApIwtfuD
Y5cgINx44JhglSchOzZ5tx/ls02sgQdqPbv7PgBbbmB12ZhwN9iHczSrlXgCGQHiNKbbIBh5I0bd
PB8K/DlbcFtcCi5XQJSPl0gn2UlCmz0CGooIEBrTHlX/GDdkVMRgbzwBl5Gqmz3lpmR0B8o6yaZg
WYXlNomuuniI+3B891aCbB2y6T0mMy4gRTiAa22+NB39d9CMnrKuTbcWlpqdwSlhNbb9tBJvcAay
c6BAGUdhRbfnlert9mpFxCKq2VYnx2zvfUb8Xc3G+LF2e5PjxUShO3wMH43gSXhtu+0bXJEoQOlj
GjubzgUPkinI/LIX2b1j72UXqOPvD17nggatsAPkiiVF6TU4AXm8SKGPIMmDI0+lVHb3kmGbrxoK
qngdh0Zu9S2r9eKDM+F9Htxai7onPntCdjyPuUMuKREHIgiHmsDJrpw5I2pIeQAzxgsR0mkRwqHS
U0cNRTw+OZXDTFjVPz125LgA/pW981iOHFmv8KvcF8AETCIBbKtQ3tG7DYJks2ES3gNPrw9zR1cj
RUgh7bXpiY4eNptVqMzfnPMdO+Q2a7Bra2B2c0F02eAxCeKHRI0cQlyk/eWzsgWg+qnPP10XLIFY
2gerq3LlWjhdsVkh4yUfjxEMCfGp+RbFIFqYITGvkk+xkTzhpNslnIXZ4OQ7ldZ4pODHchtKjFcU
1XrjfDXA5uCJKLwy1UQUvet0ZIOnKEdj9vnyt+ww+GXmWkclA85BflRwfC38JKQOJBvXiH9PE6UW
U0lEBFELlkIhxoO9bHvdKcrduyGjEWa0FgGmhtI7NrvW9O4rjZsXuBAYLxTkRRu/VEBNczkCcZol
BQQMDxK5Ombm9cXoPZTqWHrcqOjWiIS4FXAEk+ic5SwweJp/07RQ7QsC7Y15n3b6fQBxpatHoNDR
TmfghLB8eC6L8cVqzEswJR3zxPpg9Yo8YiM6A8PZm25K8KVBAETH4KGYUTaY9EBg/WYXOy0JukF/
ypS+7814rzrjqYk9EBfO2LM3yclQdrfCFr9qY97qnkDbPOK2Jbp9wDqxkTjwHOKSyCISTnIVgoSZ
AfGxWarH3gRMYCd3E9+s9qL3AF/5quq5INvqNRybD0Qv5so8gRS21qLmkVoUy+RenrJqQcLN6gVt
8C6e8w8MBRcpGGzl6Yewl65grJ+KHBcr8IT93FjfUuvInMq150o3iEKLMGCzGTSUeuG0fYLfDNir
lNwZmfWaBwT95s6dXnrmOnFYoqFZHwrtsSLDZu1kDsQJRL9pXaJasO4GKx3Jtk4fXDd/q1tIgdQi
udD3LSqP3WzH516HxlgE7QjqDfarTZpylch14/VPzCFfpTK/ZYDim/TCOfYInOzqBWW25M1rC5Jg
8sDzY73JGiLayoipcX7UimEmHKix/CRe9LEd+NRBPsd08ky1AuT8loEjDGqITxH0VFRMYLUqAGtK
RhecwpC4FxBfABoM3N4RAm05zDR2cc7B1bB2me/mkMxbSz6RIfg4ttr7aJBlU4+ICfsI4Zbdk1DE
A2sI5JYxkC8Uk7/YNAPirIcTFfqT4uT06zk3VrZnXhMYq9NkvhXhM6sNhD3PBGxn5JU4d3KO7wYD
NKltf0dG8SME76FCc4b0jMFy/5Y0oj4CYQh9O1NLjF1x0VxA2Lrh7PWc1Fy4TRRy8CtTv6lN4E1c
+3bBsJwHmyOc/HYvbd5REJG+kCo4krgsaXEzGCqm3gHmSb8QITPTEl/C1M49NFUjwm/pxAzeNaAJ
HAY9nPjYhCqSHNxOUinnyXcTLk2BNb/16m6yeWdjsOcEBmLWK4Azhjiu+BxSIBv1t1OyI+37cOM0
2GxGl8K4eLOpgfq5ORslQePg0e8m0ykuQg8OXgO3z8JYuJt5MMCzhj5bJZiC6fRkRNRR9mjCR77M
WXxTpWtvy87mlaT/TxP4L7pyz8hzncukMeRPwRkI9n6E/xZ7DsbmZAKi0BuIo13QnujaDnPOy0tE
CZwelwR3p7zVqQtMA/yKK6uDNi5FbBL77JDmZelwQ5mGSAlslsW7lU4dsThd8GUxpyMLMOEdAcuT
RMDBDPOtT6e9l0QxDEzzs+LE8DpEimT1UZ12W2PCs+RUFJW2c6LPktgNk2dAnGTUvGQj7IzAgFgb
Zc41Dvp31YxX6VbQOLsfszbvWVsL8rOAH8aWRXpivxkQrO1ci4aJLOddFAbUePiSeMfhycbUU0CL
Au5As8SfxxTmGvFzJICE1gq5Lz0M7EgzaNeem/9qI++5d3cygxXTuGCEcMCV/kX/U9NNEnboNH5l
QlQsl8PYxh9asmnuQQUCXRw33Bw/buIc2CWHmzkHOCJFIciVajltm4rPRPhGhvn7jJzOL/X6k4cj
mucUZ8TsrnU30+nYRn8Ak+Il2U/heJfRROA+eL6m+iMU/HM22S5T4Fz3JxNhgDXrezy81r4Iw1s8
Bzc8H78YzqBoGum1Cs94i4i/ygZ+HjzwK7ehkZRgB5mPoT4ECemMtAxZ9BL1MH4LsnXWfWQdkpbO
MPD0YQVYqGPjhx7VGd5Dd0KIoS5eWBKfqn7DmT+Nec1TY0GnzAgAWw3C/LDbCvUtPYBvmtDmkoWp
1RHuO2nRzuqDr77qso0Cu9rX1r5kYbX6//nt/3J+u6it/sf57fUzRGyV//ovA9y/vu6vAa79h2lK
op8MXXqWZXtMSP+a4Fp/MDhlGmuYTFFd0/3bBFf+gZhKeK4nTYFSS/BFzb/EVobHX+XKRcDl8L3+
LxPcP3+g/yK2EtKy2cp50nbpkq3/PMBl++ZgtZzDg9NDBWgNwq6Y24Zxqr1apV760lwgtYMVvMIW
PMyVbeyAJeEMDBOBUNUKNjrDooBkXKSNCk2qxlSROJofMmfomnTzodF7PO6J+23ZtDldiI3MoDP7
0/psJdk3jCVQFfyVlEzZocrM41AwNa4C9P1TYnMA6oL6T0udTZzJ9mA7wTs9kEe1KskSKqrPWa+N
XeNhRxGs2FiYrgNM0Gi/0kOFX5WPm5/b3nSCW876uTml0BTqKnp2kuRiUthF8yNsNHMTJAR4jSSI
04LgGB6MvW1J7NURSC9QZu6GcfxCj1o4HHF3JeraRq2ga+YxDTvzaAVkHionwEBaLKxJ5Ub2RaS6
w16dkUvgxGCZk5bUKRWf6duxWRthum5EpK3CoM2eI+XKvQXkeAUvQCOSODJOEttObNUaM9klTkOq
g6c7/ZFsYqwNjtfsy15s8S/ihI49TV2h40anBoh9BIrYUgiKRqMtz3k5wMPImvhGBQtevg9/RQbN
L1zJRwirwgeuFZw4MVdZ39IvGM2EV+lGaghLxyCVUD+YHCWkjQIeRZFCDZplxJNOlkRF8lvW8ZbF
m8b6OSQhqa6e4iw/Q5q1DopMl7xsX+1RXsuxPQe8mYrRjVfNybosGDhokfukpR43rbkU6I26n+y9
Ixx6xXYfNDbilrI7jlbwJEysUh1R7nF3CtU5B+3EvJY6kkPSr8YWn2rMb6KJbiS1XL+sul95gGES
9198Yq1LimzWsY4UmbNRLfi+QrFWU94SJhJy73bZtsysF6YrihKIySmYnWqll7d8Cgx6J4chTiXe
PclWXDHEf60LRG7Qz0lCXX4r1HgNW3X0lLaXLVorZqekW1lHF0GaOwOWyOyq2NhMteGN+Jr7PPBW
n6AHnKSOscolt8fHXEJD58a/JtNakiLDmqkBMziUtBBd3ZVhoouP41tLwQgi5tRCqPOdCK9ancW/
E0mTYIeuAZnkNyOUbo89PdwlYS43yZwaPoaET8wv3UK/gwNmvCsm7gfMkNSGfeuLDnGEqtpb0XyE
GeCrRHOWUQTZB4Utz5H9ghtOexgy6LFVqqr9XHQXRw9zHDm58VyFHULH0tg6BbLDMhp4su5xOIZv
c46Lz+qiBkB6/RhEcX80a9zcTatDR2L0GGDwzRbbXDx6gr+ku7Q1o5C0ll8J8bJwZNFXU8vFcGWM
36mDiwLmwDqbK0UkFaStFAMj432t3MXdAPFJ5heG99phKl0QdEN0rpI1jAYCEi3xkebabTR+m73r
D25ifgd2AH833zlZ0yKF7CWHYNvudHpZKIIdqESp9ztmX/m5Y5N16AvrrdSL4BTZCTqSAi8DuhjC
GPCzziETv1FpX/QgDVNeAJdmTgpTp+1xBE+kFvbBLcm7u0Sqd2Lbp5WVT0ymLOe+X2JKspoak2FR
UDNM1rDwAGCJjuM4YXt1bEBl8QSfaYZiNTNEmi5GXX2n9gyCz2p8kPSoTUIt2U3IvgyILCMwm9R2
7UMw62uZBMUtgFljZcUDmDBzZziEPqT4dzQzT9eTmbzAnl5Ih5MHJNOpNxBhUqS0n/EYvg4pq6sG
L+TOiEuXRJ+xwAgeY4RhoMJWHUgDLLtBaxHVSoeNl9vweoEmr7Wz6PPvBoAMUofqdxPS5CzkZMMe
xnvo1xZTmS9lGtY6RRm4m43Ir/Vc+kKRKt6PCHej6J1h3U8PansjCmSalWsxoZ83dcfb1RiiXwUJ
XWhlZbCOswjAU8fzbD0t/3UVFxnL9s4vE8AeYTLs08n4coV+59kdUMNYh8SVj/dq1H+gv3iUrnHB
5mKJ1k1cKlHpiAPce+RBmap5/w+e2Q1M8xcIuXoeveljLgfjZtjWj51HjF6GqPyOykryCFv6WY8w
5PfG7O1l15Ll55oEZUj9UngYmi2tROOW6J9snlENdLpzj9LKXjt4J/ahBwmvN2+hDG9NMHo7/C7a
8c9fZluFHNsIflQ/2yxD0upGHQoBs1Se79QDv11+6VLnVSVqujUWMkVT5vpjb4GdAOulzrFZHXgA
CTjQWFHgLNE+5+BqIxGlwdY5szrRkpSUuOvenB9HE8sTvoRwGxuAmqyq1nyBl/Y+Tu1xU7jV+zwT
IqTGSbEryqPxErHOJVKNwsBTGJ6XZPZVmwD15NrL7EvRNWJfqI5YUsKaVKX90lLGJFkai0dN06at
bSpFGtxYXawBc6BZGdPR9ByEMfDu5HoIWNgIq/+ylYOyKN95Vdg+5pPC09FO8qHp4U4LFncY9vvk
1FBUIP1cdnv9DSc+3Tnhk2w14U4bbGFtWBLXqMWmNFkQ8PoY4UxNCsnit60/slR/QK7XPZJN0/k4
wi9/3i3k/yQgOvnFdBvnyOqJWNDxgVmjPGXZuDNCA6OWAev2yE5lU65Q6ohPLS/0jSD89hjatJ3S
NBl1EKKWEenJrLcVa0s2je+ZdXmxIcUtVyXy1Cnd6Lo9/vZ2gsQZ9rfMIoKu4elnheQRZak6ZgtK
g/aJqutdLioQMh4OwL0OI2MtP/XQRtZsXh8cmGAxhRYeY/FU0NgeI3fgJDAYB9JNomY2wPntGxKh
8A/h4RFtPt2XRXMhFjJ65SG+CIhOPipp65JK0nZmjbc9SAgd6NLWOQGjw9+Wlxo3lWPcZ1HVsk4J
uNjzmDZ5ri+uqmkTZz4vil7vVJM1vwu79H6iLD6FTtT6pWOlfoor+b6ROICt3qKxz9EOgVBKznPG
tCyvLRsrVNJcMlzrXDARSXSIVzNtvIsXTWhmOtXOKqZdLBrrioC2ujotIZZmVQ9rlqj6Y9FITv8Z
1fwkF9iUo2a4DwZCuCTwHsoAVzgjseq+oXjVIZys4KqEZ2n6GVaEXeKBmDKjGX1VFZx0l79Bx4S1
bj0ESCoY1nnUVwg1XyXy200QiHN8B2KivKSEXuVzfzFbLVjDV4/ABSGvbOsv2MRHrIbIv1wDVULA
KAou4TojeRcZeM6y06KU8zTGnHKoTrIbLwxIMXuBil0HTd6stdZBNloN17Q7o3ka12jCdlATke11
uruAwFaxHn5NNk0ue9CD6l3ykQn0qEH6Ri21X9ioRx1cJ2j/a9Z+dr16Z2bNoZved5klt3UUUsZG
ZDdJ55GF/HxsS/xfWYbTM4hSgsfyX0nFAnvOgta3RnFfTpDThGLrkQ3GVq8hTXSO90gx81rE1lPV
x1uRR0esrmzakgnqKzCecHKAUa+IzNOYjbAmx+maXWcDmJUYogP9P+TdiIA6U2Q7paNDzHp1SmXN
13cDozcX+3sFds4vlZPuw6r+VmGS7swEuE1cD/a5G7k+J8MgVqxArjiavfMw1P0vJ9nFcNl/9xyG
xgjKspoCF32GCi52+fH/vfb/pte2cLQgLPrvhVLPbftZ/+Ou/vz100R/77b/+sp/ttqu+MPFI6Xr
Lg4mzzONf/maHOcP3VvQAh4KhKXTNv8llrL0P8QirHIFzbjp0Aj/R6tt/eEKgWaF5ph5oS7N/0ur
bfE9/t5pi8UfxVAXvbCOcsv488//JpVqc46CGpXBrooRUWQiO0cB24PmZR5Rgo671Alv/fDTCfXb
mCyIJh4ABu8JJzcqQA2RpnMQZHuRp3NHqveFPA/ggACeN0i4w9skxM3pjfTZCfWrgTJSVZccB9NW
dAtuXI8/NVT3y+692f7trbj7pzHrH3mX3RVx3uLAsoW+DAn+5tjiR4NjbrA6huVoSjbI/3mIAJhJ
9aON8IbvOvvCbI5DGQ9Ak5lhZxXnP86kobfibdPZ9znXIR1TcrJ10haJafzFrVseGXNWSM3LDyRf
xjZtu/JkVG+mjMuzLv081MVdTcICKzgURVzoQa5lj6oMD7VDcjUq3umoSNbgow4Wp0dUdOocwJyC
w86pJGkzaZicnAkRU1Pr6tCLYcBXPjR39RD9FEFz1Q3buNAqaITDATFTXkxYVrEJxFTg0WBPb3rl
MZLZiLaIQmo0PMYCabAZE+ntKXbaoz5ASxZl3m4nuEld3gbXYIYKGzr2J0ThdM/pfhhqzz330rm4
UIPfC33f5MNOzX3xtqRRuUVkveMV3WqZrW9z4XS7qQL5CZ88vo9wU23DRsyXOWB6UJugNMeYhIUA
XDHWVc8hMX16CSPjroKpslIEOSD7rv0OCt2pJDFmWXasex1j9agHwVqK9KGMrT3eiPg6p55+SYGP
cIH5bU3ea5SEjl8K9BgiSvQj2rhVmRFFA2YHk9BVahE4V9aB/pRJ5vy50uDtTdh+uDbZAcbxsYSN
hKjwCU1SzBynh9DcxHC3GwVRPtI/oMKq51a6mEnT6rmJB/RhUw8XcBwKYA0jrg75qpOTqEWo+0My
v5MOJmPfc7mZ+QbEQl5W+UFmSBl6Sec16fMXMF/iSvRpawUoZZvyBKqYPPC47VZZVOz1Kr5aI1Nd
O7uNoQ5hfVgxx9ENGkPW9BdNh+3vJeRUAg2jUeiqY9KK59xCT6hL60vFXnBAkAGkwp2PUy1fUqYl
yNHiBw8B8MGoEK8FUL+POYVVHPakLdehuzOSIX+qsM9MoqlPoRl8lKVTn+FBNKvRDfHQjHZyzYaF
GBMErDCrGxONXa0JlOV1tbFkdDAB6HZ9Cs8KXx4DpoDcqGK+d+YW/110ttoSn1aZ3ZNot+FqA17m
2dsiUYB2q7s46W8KUDPIAkreTi409kONXoDBvr5Xs+mzIyeiiqrA7uvYN3XSdikGKRZhGwzw1J0K
tbf3rdFXIH9wX8j8hnxiF0Se9jTwmEPX08arFA4NLzgXqnhHwULV36RENXOEtbD8XcWuOEho3Ho6
0E2RWxfMlmxzMRCxCmBcj1kNytO5kPVViWkvbXQtfHLIyK13DRy4OrilJMGUdX1WIHMb8wGV57dl
BEcp6wa9+HyBU7upEoc5QLBndkAwcgHtKhOABnsZ4rKKn2Gq8Qqm3PXueJ6b7loHjAoB2q3DIfma
A1hJYdIf8mSeNrbvTTDX0ZWdCiiQ/IFgTspwVO2Jnl1pKvnoQgDxkVX5QB4JOsJPBiVHvLZazd7F
KUkXkiy9Y1J/jOYo8BYk1fygaadC72qICfnaZvOBM+xk5u4r7yeHn3kQusNMarAxdZEijqb9KY51
3ph+Phal52wzCQrLOcsKXm1LXjTHqRwZy7SI6EN11KsamUpKooSZ74sasHAJnWau64tNu8KfyEuL
OJHmrSTLY75miILG4cBIOl2ZDolIeXmHTXifNzfMiGQcmdPHwIqQ0yg48YgJ6k48cLaGZyOHLMYJ
yW8TEb2m03BBHrUrFu2jMM8Ur+daQPpHh6MZ2EJ1Z96wINxNyth0OXcSI/IPHLMoYZ0PECgvRlzf
As9DMOD9aN7srRSrlDKOzjHcZbY205ucb1GTvrN8cikdgSsAukDa0cWhzcqnu+gw6YiBoKC1ugLV
vHYFbAt/UaWEj0RoLkwRf+nm21g7b8TEQLYRd07IGsmA1StlA6F4nhZAonfT+/zRHBxUV7SffRAB
527MX26PHcklgZkK/JACn1vhUYlXFkCE9aRZYleEDpPlRsGWxqVBT4cGgXBW1lnRD04bsZHuGteX
vjfgPQxRsqTk9MhYCPGyK+2+m9vvrNWdvSqsd72oP8YK0GThaBBjLAeyC8eL6QIxduFgIg+LlS/d
/igH5G5m2rk7APvjSjb8lrFztAK3b228Fgh4ns0bUkYeZpZaq0QTmyjE2kiGF21Wn1xUG6Di5VOt
N6Tb5wv6t0Y8mkGUqiOGS95cwYdpRvKGUi73E4hfcIZiIPOq+m7KRFJlN3LXVxmrT9fZhdUyz7dt
73EornqEPiNmVDPQ6eL/Y3ls4DDUcLhAKR422I5B75ClMoc1GEh32DbedIvCRrIEfueHJEIFIMdW
1QO5RBh9VrqlvsbRNfygdF8neA9Vzlqyz7u3ErUVWOT6qsngyK6i/LKbDyNFJALzhNUm88C+TT4A
Nm9cyKVQNcBQaEN7iDJyFEVt3zNGpltpeQubsuYj09nlDltOc/7zF8hpmxhf2a6JooP0HGvldfw7
DKS0K1y0yKuxHhLdgtFiZK23rmJt2LUNs566Qe6Rztt4Wtj8RPshuQDO1TQsX9J0ecC8G6o22Cth
/m2GCadw3N3lo4AlPnrzxubJjJ0qhlDE2+sR68SPhO2pYdtNAAWJ3xLrIX8pKMZOeBQHRO6owXvR
yekjyG1eCzNezr8rwopgKxxtATdMFrBI3V4Ps044wZSz8tZeCwLihqhKH8K2+NQ0LEehPBJHA6jb
QXyHcJ09QR2fcfLvo9kG9NppxVlHjUVsmpWeDaY3fjiWxiZxM23Nsvu+6GPHxwbeIbFqF3lR/8hM
6CkaCMFuYZHiJi3QBXq/I2KiKRGTx6o/uNZcnkrPeqrD2PTnFltQHjCrnsHWbrVP8tD6IwM4Eg0R
/XTSSPZBAAxVy5tdPKgHusI3c5oSzqABFUqYXZtu2rhDPt8VZYQjHf0i3jZifqCiDDvck88Q4QmN
Ij+sKi0cnCPNqVb7zFi1dduSLc9ivOydDflkFovm/l5aRbfVYUFT+yUv8XBI9MK5UlugqR12JrRt
bj/TOUDoYtZRE2QBLrQsLX0D3IZufjoGfRocGAZuJ/zwhyFG2C41LFgYHF27BEXLJaOS6btk5M/H
UKXbcND9xs7e2LA/phNqcd0iRaLNIqZ8abXpbV5yOaLosCAU7WL9I0mpW1UXHm01fLlwb31O7Y5R
KpdjYZGP4LnVvSv6i6hKdd9rvXUNw/nZGDJ51xE9CnPaywnOMAH6EPqTLtt7lRHaAaJAlqwQ8QBD
bqGmMfoNwkU8H9JmLB5gEZDJLoNc4yf2uHXJMdq5A12C3m27GbhRYgB1W5T/uaMj6q/MG4a6y0Qg
9lksYeseoSt0+zcbQc8ubvpoH7MAFNGo7yKoZ4cAjdSqZJbP4JueqjHqYasP2GNDF0lAkA76xrLS
5BbVrntSBXbptn/1ahI0CNWgABIo7X0mq+a2hnCJlZs5fPhkYeLvyng/1KJ/IC+nfwgjbpiyq5OD
15IJh0A52jJQ6k9J+Q62wtrpoVNdLVxf25BX9Z6VnA7nts92FWCGYzKaP2UdnZU5gLGyLJ6QanTX
wHhMn6io8TIuM9OZf9g+c/uPGAzaBOvt3/9AY0zdD4l3MCatObic0jMzsXmytQcLhTaYQTweku3a
SZFnsgEWq+EvNHI4jPNzPBHDoWb7iQPRviY9EiCnDO6rOKgfUos9A8Tzah8W7bFzCS6GinRXCUc8
NRGdjU22SWKU47vtmsceK3omehzJiHbOpveA+ju6jsN57OvBR7dSMbYy+SC2wwf5pw+U6J/O7HyZ
EHrciJVWELtftUu1Z6OIa1Ksirp5xF37E8YTJQzbyxEluttEJ7tzgrVHXvMyND5MCbaSwOu2oUne
m2N9zNK+Ry01MKp3u7XQKLMMOumOaiaWj7GE3dSyfZkMFm9OTnRjV1zbMhg2gQd/lJYZuieUs3d8
osNe00e2vCbTr+nWoRDWtLd8SNJ9Jiy4XVPzNEbM6YFxQ0flzJAenqGW4VyIYiXHVxqSoZBGBUS9
ERtFzcegcJJX9Ez72WK2XNXJt8P+hWXmDusOb/iEDM3MsyNALckLI17J19p5rv5OHNAlilvvroHb
0PWwOhtoRKuqMW7s6xb4wZisK6qwQzukLCNLv6nL+DEZJAuQ3PV2cVqyumlgjfZlX1wVGSSMGKtN
BZyNmUP2kKiouPShTteoYfFu+RDCqM3jdejNvwmnC3epmsU6M6BGa7r6yrvXKokaWMoYgA2yCFHF
uGUF79upsg3XBNFcFckygJsAjBHlNXX8P30HKZKut4s3tpZQR3E5VDkRHHWlj2durP45rcBfkXdh
U6fIyiemz31skl4SRQBEzOwScRc65oZI8Pg6lM2zDfK3g2/o89bf6Xg49wrGygk+UwFt993QTTGc
ZwvFjZWgV4+Hwdo7xYRG22XKHILQ6czN4LiYJaOLk6MJxzpCo4Abc543Mus97ALqZmjRRk/abMdJ
77d5L3fJD9JKB2oiOj24uM2cmr7E3LAOSaHIq9538uCXsvGhdI65n7v5Z9bbZzwDn7qDZcL9skT7
bdQz9MeufUTmC3Ur14AjFO4x9hgxVAnuAdKIr26S+t5snSuLTagbPQVVCNnLbAnQHa69S2zmEJKx
G5oafs5asjHvkTbNrDBKOqRyqIHrtmSLZC2awSnFCVON88oEMHllv8O/OpiKjfIy+uJdj214i+WX
hYdnwYLyfrrSjC5Fin7ZajXUVJqUe71UOG3hoTplteEkb1e2njk++UuMY9J11hYwxHrVftPbpcBX
2omgNsWkODG93VhQuIBLadBxjq+FADQV3ms1cZGiZyk/hU2+JWiJ6MKuWeftQMyBLL1TVWIC1qCw
rvuFqAUMlg09qAYXPw4vY4BlT331tQFIniRjNdkHVYm3DIlxSkPKx888FBWTYduybqI6x0hbMIRA
R0eJ1vfz3kvj3nfr7uYFJQOUGT7xUL12EMG8Zqm0Jv3SLYcY5Kw3fFxilUeljvQzfAm835VDVghJ
pRTtkhRP/PZU7ZKc5ulxIgKc/W9drQaJfIEJg9/z8TaZoK0IOFW+aCGx1TM5yz0torp0pb3tMi5p
gRTD7UihaKBEeGHOdqXeDklIQydHQNV8osnq8idt3Nmj+xQKJvtJA3MmEsE2HjvWPqD0z4bzmCDC
YUtC/0NrcqasRYu5cQT+Rq24C11ZHC0v25LtV9/0cHDI2yHpuUYswo0ab8OQiFEnTLxNjwWJr4Nx
NCfePbVVve5KQmPhtPregA3ZwVxvTPFlMtqJyWN1Z1uGdebmd5k+cPvqcQwFukDPlhtpcHOyEanP
9FCFpXEPRZtyKygeojF7cr3sG+qoBpKM7QDk+Ke51ettDa34rXLke6mZIThPQITCY7czgymDsbPm
BTf2Oo+nTxD0jJROJ25khGoDw5M0NyJHiDFYHvV1Q/Z7HfAyZxFqeiRbyQmzFwzDoXpsnO431TI+
JJYDj0EY+DKvah81cH615ZEr0Tnh2HmxyWnZTXXxQHKujeSPopNcJrJSeu+ej0a0YcZMsobRWAfA
mltZk+JRkUpZl/PXrBGyRUJ8uOHbG1bxDMuC5wSira+BgsgDirpcKI9bJOuIxiEzL0wPeWUFfigI
mzDnq2dAF3An55HQsu/IIhqi0hlQOLn65amyeTDN6VPvdHA0Uiu2wdDQCFTJfBX8sH5cz2oT1VKQ
baV/4sxqz4Yu9tzpFbSlpltFHlktjG3uyFyYbqF4TT2VLEcKXcRAiluXGVjenQqQol63b7VVPVCi
3NWNN+5RePX39gAdp56a3h9xq4RhjTLDS64pygUIEDOr/WTgHMzvJ2ARFzeOH4chPos5Rq7VLRFy
qMfWWq2SkxqesuQuQmq8XyJgimK85E2U7hLgB+x5YfaVBAoEc/7c8//AaEWx0HcCarXIf5gjbmrs
jyeDzRuBsMnzMEExWSFTGBAxrDrbWivTtA55SgU+q3FJXjRWNQNE3Wi9DTBKe1vn8ewDyngxwEDp
jLw2i1CNEV/Ebdg4N6XBsBpUMTG2KhGVm0iiNMsDoyqfQkbaa+An8gKQGdgF/twKe83QlExROiAN
Ma7i0MvObgoduQOabM1pxVoRGTLpRy9TTSBvWvO1bEeDLdlZxC0eC3RJsBirS68cvJkdu0yTn5zQ
5jC/tSTmgKJ+MCgEFW3XGJ57L92Phgn5v7oLuVgard9qs/5VOOAahfA4uMlUK8LsW2Nkr9lIaDLi
wYoKJD5syhP6EchMd27Hx4IvoWLJfiiQWOB72mpiPo7IjdFzR8/Bm6LzWBXtHeGyALNk9qli9UQf
XXN6Uh0U9QWxLAhrmfnuLEq+ASBfG/hFGcgdf+ysJbNvHDF7qfJ3Ppz+IkfZxfmw1syJk0+dJQe7
a4ibaBBhUzSTiRCzl8aHGm5wBjF/cYOtSb9HpPEY2+BHIDBk3kHp9uLA4kJaVgKj0z3zGt9oaYmO
IRJzZU4R9ykKo4llwziJJ4soymKMEaMDR8L34LAJyF+0TH8yCgNIQ3sysxIPlofl2mup84zu3dG1
X0ln/8i6Pi1JknnzLlyOYNUMb43UcTTgLmhwyOzKWnwN5ksjjUPQ8/rgP2shTWjRU5s67DddY4MZ
oyXFTsCpQ9W482j6wbNGbvdgoiXAyhWKtsbZ4N5nPWKhLCzW7LiYxDH5/N1gZWbICxK1eBFG/1aB
nO9LebIskzxoOkLYefo9p9tTk7a7VpQn8AZ3UlguBS177XjBrXKf0J2nEQ0Et25lFL+C2c38bjCP
LSXjvxF1JsuRIlkU/SLMmHG2EcQ8KEKztMGklMQM7szw9X2oTS86u6ysKiuUAe5vuPfcTdL2q4wC
tQMJXg4PZpNe/aqs9/YCSdf1K/quV6UY/gr2WivobMCYVL2ydUb8gN+eMmH/S6VBx+Of21a+pQxm
eSbOXu2fOrPGwp792IKYm0rJe++Hbx6W+1j1Ny0efpXC0Zq4f70HSBvqDImRZzkjv0eZunXo5nY8
hcxPyg3NNSFfPrQUPR4eHFyEV8Ir97lWveqRw8OnaQnFSu4ynvwvGOjTd0JW+vr8WGdIa8LaXYdo
1dda5mLZ60KUBzOipRBf8Apkw3uXhb853slV4/TgCSronbTkmJRaTHcUpdUoiPTwBvyZiCn68pI4
PE6W6u1A9fVJ8z6athtOtWfsGbKowPfCOehBgm3ywv3s4KEgWU1JiQSPLtvxWKrlmMQo6qeaIoRI
Mw9hPDHUSJqNO7VviY7NFkMppv802+C1PBIgzXYj9d+7trY3mkusYSZ0AtP8sd8KMXersBWE5LoS
VVWsPaaFOjRl9la1jFYJaSo2I32HoRHgFjeTjbIy07cRACZmYXI9pK179gtKDtMzCfKkzNK6yD5K
KfWd0WXaYXA4MjxCIgVMpGqsMAkjtyCIMyIyGG7CcZhnkOFoWLJhwmMZh8HYVCdLa4qPMpufJv85
TRe/l46iqwz7dqvBgyVoiciksnCslfWlGQh/YgzT6w5N/MrwwNCo/N23Dm0IjyuSA55cPftFCH1q
CxpD521SwIhD2moc3iOsd+PVRnu5riteyEo2+9EPmH+otRUmwYyLIoAfJNeeXvg4lJPsxGgH/QF2
QRmOjBlcF+NG6XziHWCuWA1fAzNhz+YcdZAydcaYBNPwbSos7+70XY5zvwOffYRVZa6TWtI9kEi5
GTT71+kRZoiAvEn9ClJuDCDThJywnkkLJ58SP/qpGpMrutIf4tGmyBozInELiMVSLscpwW+70mQy
Ahaa0K2pWwkvi1572/7ri/FEW+9eSCfcupPN1DATVRD2fFBJAbAFiU95ERYjYVf5UbRpehNV8oUH
egeyDakugu1DbCZPc2vqO5asi6sRnxIkCC6leNoYWng2iVhy61DfVrrArdzgHAsj4FJJuNimy/dw
6XQsWxCWWE+/3BBXBkkFTxKsKMi6BdJwjgWKBUNDf4VWCN0ZEqYSP+JGs6E8AboSx1ln8JlocP1G
LQkar9ZhrFGXGjNo2iJtHognIXUnCjKgudchqr8jM17RUMbEX/wgvBS4x++MUfWBETWDtcW2Ox/c
xDu3eF6PaJkMUOn2F8pIhuQUH3uAncdEDfJm6+lfHBrvuGQg4fuEw9uSCkiHKNRmxLL+o1kgc8Fn
fix1iPbkBiXexDHVGuOefJFjY8j5UFmljYovDkY4jFfL7Tv0e9uE4BgWcslE7BMBNiycPyi93WM+
Neq57z16qbzk0h7RtMJ+4M8mbEi7JUewoc9fzz2RxAkO/KwokbGFCQQpcgzCquIiW+DSI7xBkAjl
rs90FIKx+HNbTl5TvPqJxDFH4UgMdH2j4bxlGdRwZY9qR0EOi5xES/vBXDJkPFy5K9WxyuNlySlY
MeZriPl9vJinovLlttf8o0eVx3CtfYS70GINsKgXXBIRUXSL9l/S5O5pDkGYJR15BUZo63C7DWdl
gSKrQsBV/hjWoOPjV0dWmAGK6adMWQRWnOVHSWtNwYWRmtz6J0thy/G5WHD9DL96zKpiMVAEUUgT
4FC/hMylMEyzvHPqlHJBbaoUj1gJ2HylD7G3mXmP12pYlsDLPoxICA4qmEzHpCa3wkBLQW2YzXdR
DpT20BoXMOQGjiaR6zoQQ6R8lzwK7c08xKzomBm1bRGuchviosOOZV141QZpxcyXW9c7o1cSL2/j
8ESRt+2G6N/1r9nmjcVgBbSZcMSom1kNVfNGtpSbsX61rTjZ04oxzYQOGUAN9zdF8Zzr2RoBL9p6
32OojCABZ7l37kdq0zLr7xig2sdUeljVPf25L8hw6+oCtUbMgQzYCzgI20rb+/PGzrmOpXbvq56N
tqG/+i5Gi5DfUHj5cAzncd2jDV8Xef2ezvLSREn6Ms7c8pbsnmoCMY9wSxb3/xIA2mmvaUkV3i6Q
spab8t2tcjbAdno3kHLsNM2GcWBG4mQ7zkvlOtTj81volWdPuFd7lD8QYnmtnPvUd4FHzjmciatD
ibDWbevO/190UD3xhKgUtUW60moRVKZGZjZ/6FVVNYHJVJe44UdH+bch3Gm9/a6lE/bl0l+Dx3zH
MkkpaokfAuZIFHSHY61Bq+wdorY42VejJp7TrIFW8hN21VcS/UXtUO5oMs527V21aXofyg1Z9uUq
idBp8OW/mY7/mGIp4AyHJpfQZFrGXfQGecgKZmOH9IHQllVWyVOi4/6zkj8xy3efLTgdzl89x38W
B0zILpe4mvSjaSiLvXcjdXd/ic7I1uGf1hMdEkOt/xnpeNBHIpjd6cuX7iGzAGp0hiDkGuCmrs61
bx7MhCicdnwaP5uqIPfTmYHj1DdTurgk4bZU+Qd5axWQjoGUV8F9wt+FoPTPFsNtzhZvCYqJXhyo
lKfNEPpbeyrNk+anxNGHiDgrvYxvfs2MSbuyqTK/2fJe2ELYr9in/6YWHYiPJzjoUbVe8sFRa3h4
10RLkQ2oaTfkETtPND5PfaxdctOBEU9fvA7DyIWwswADS69+II3VOBsjbD+DXKCRBm1LP9w8MKFo
/cljgCvmUzHnhzFR32mWqtdYc27D/OE0ZC7P6QQgJUHvIIeqPYxGGXTE4j1J2yD4djBJQzLJalC2
zC9RMpToro1vPc+nTR0BgW6i/uwxWzqbhgE9ymueid2JCZNICJqXSROko7LIKqhp85B0m1qmBdBc
9Q3UN3vrRuIrMiWBBQYJJC6r98yOYppBZgyjM6xFjmhxRDux5XM7x7hn6aNh5VVwAlvUjkFmy32L
iIDwORbvUzXKI45K6L29eJgHUjigRczE7JVaoBqUjaxRsRgaQe0KTO6VumqJL1k6UoXKqdk2oTke
9fZTMwlSjwsHSWObEtSjmAQlYWAzOHzsU/s1Gi4exmpQNqgvTNK1Vr6MDwVe3G3L+R0AL0PVrodY
TV39kvhDuDFgHZBuBZjYtr4UjjIiIlde7ze7PkpjpsAzpV7BwsfG078NLTpTlbN3Kzi5AFM5l9Yl
KcGx1DEf83RP7NY6SkdSEOQfY1oyhmMdSc3s8crJjgXQ0qUM0XtSGNGeOAgyYKDRiJRjJIXHUHb0
yT3m8zAZP8CrohGaRHzKdCL4NJNIMJQu45zMt0TqT9w1CGhKDRSCQCvgFrV3GDwiObrZA79fD7ve
b41j59FMhq59Q3LRnvrJrrdqTPaqZFTvGzP8RRq5gzlLQheiymH/B1SxrI0iMGFusory4WIkkXHB
fwNbbh03/vxhEh/Grli0V4qJEq4rvaBTou5fShXsUdPZjEEd2ZPlvYqQ5WysZLiuebMyp9I/R8wn
eKPm3z6d7m2fHTO2D1gv2vi5EUQIJ7VHVlfCqijtZIB1HRkJoT/9AHlLRe53N/Dv1/VSrCXoH5Zf
Zndk3Zjfk0m8+HH+SOHH7ENM+wGp3Jr11cvgxGj88/xodCKYgLkwog+cNAdOiRFoHZO3vipm78GN
QGeZFXVIOFIowR1fZwzjegDJH0wT6Df4DX3PG1D7+N0TOaDEv5ZBypwT9zlKicn+y2lcPZPkgt74
DEfLfR1ci52gddCcZt66fvzLBWt1qBBq5f1BWM/XGLq1FXtfmHiPaUy4PZzpH7KIGdkon/d+ICNd
kF7kZ0+VlzBUmw8hcpvtXFt4/8IhXIuYaJi8bS4jSMmFpVgdWLBeetaMR7tr3wsJWxjUbXbwhHyW
NpmrBIXXTFc0vEbyN7KwgJfuwnml5Dbb/oby2XyIteRk5sgjOuJpNtU4WbvMxB8jfjVWqbXWp9xa
7OULEd91hFcsL9EgpdhYKrP4jkbvPgJqX02My85jfnS0KRBkU59F3N972ZwMN3w3+7EgXy3e88SI
Vcy9teK6WrzW9n0QPpTt6cpmJMRmTBquBBQFZ4m0jqL1ryrxTkYxjTBW2SFyIeSr2WANhV7NM1kU
jw5oLNa+aPm94sHpUF3HqcfiYSKxZaxSQDu/ZdwC0XFYwsQ8QuxMdBY48JHXTpx9N/CgV2SDVuQK
amNgNBVeB5bNLO6x82mdm+C8IuWckTGNSmZuhUbjgHVpLSM69g7rht4Qh5ukOA8lxCushP3XSHik
km+xNFEwOtY21+1pPTFx54r3bZyc0Loyl+2UA4go52PjqCzvcy7gsvWvBAUNQzvv2F77OzAupFpp
IyXAhIiiNvpPZaTTJoywomcmi/aoRMCVcm9pZsVRVKu7XwzU5B6ezmK2/6yYiSBCRupDbG4YOwgZ
Lc1rmbz3cXGucXsr9SSHaaZ0ZPSQ0hIWHRl7MxRD0oFJnu/oiQ2eoJWtGV+eXuHI/cor3le3SLe1
lYfrSjXQhQeWVsAeSMdeOykSCoD5WwCzuF+iD+MyoJUMiQmigC+J0tbZ0lQWWksimIbJeCKZ/B1l
HFwE+ddlZQ8Nr2k27O7IOlKYDUtycxOHmyWJuNQy70nq6QdgwGzt7xDQsJWS9V87yL/Qq6P1iKaj
nawqMBB07sgFeB0aB+6XCT1YZxBUTBTNZFvLXT7pEHXZxdRtzWja/WQh92exmFilKTuGyPO+Iw+O
RaNf87k/do5d0qNqLea9mnK+pWGYZ1LQmbz0FQCCWn3PMbMNFTfU+OzkSpcFrhZRaSk5gLPV/VOT
Gv+02X8H80Nyl6hhKSCuJETiMXfs90pnFthVSDGmsx/rT94sXIaS/rxTsfZmTumzk69ay+S/DDbp
MLjR1yB5a7p+OrjZc1bBcoRHuOV5C6DhM1Kcaw7gHpwjYoyESfR+rCkUu9m1IJy572x5U+bDD3zQ
QIuAc3mzsYMH8G+KRLYR+FDIm0PGxiW/hCxmY/NWWOU2a7v+5PcTph02cZO5w1phn9u4+RjQ607O
fOX1IBVqM0WEn9qoAlnGqF3htW8NHIHaxAJlzN98ly+ak7T4mJ3vgpnqIUkJsJ5bn2jE1gp6ZN0B
654gIzIrs1rqmNy7MpimO1e9/9Agwc1Yh5tFNd3LkK2kKFYoYMIDgYztli713IQ5zEwXIJ5Lim07
3jUdJgNWUaOGtiO07hGzD1FcqbMp+ym6eUPBuqh+ZpXxxyDeWg2MA84L8kDV4BNmApII2lBbMbab
LEIjlIXJpXPE30ju5BD7dxI/WVfK/DZTEqO7rtCBCTM7Gn3+6ZFWJTUK5NaISS/OWXuBNYlS65YN
88sQYZ8yzWdLVGnQMf6f+xQauJEai47haCXOxoJJvOrh4W8zaf4bUPPkkRvdxxnYjKzlyoy6e6q7
t7wtEHYha8jSYTdLgiKB3F1LCTOKAJ9jA46YlyxLkZAavFHOOqT4POOGTOs/AugzmjeTxDnUelQc
8b4AwZPN6XyME9rzJLmj+/oanf7BLk6CxdvaZOawMtsCrUEEPn/kaGG/s7EzdIweSoxVH1+iH+x+
P41q0gc3jn+8Vp7Q4xEPYWNArcXzUHPya0RnqGQgn5pxWkKiCsGfyKTLPVAcZ8d+5tGY2b5hYDtH
PQEQFJ0TNT5CJCdaIxG0VoAQKspOKxD0LrWDPtIG03yAevU2hs13nN4033ieCPOFaMVJBUJ5azn5
GWrAoYu0f6nf/dfzpKuGy9Et4n7bRaoKeJN+Y1SEDMofoqnXWJTreyBs4FlrlhjeuLUZ1PZ4MasB
6xs6zW1qpxiyiNBm7AFYOrNeIQnthg7FTuMqRllNWq3age1z32HONMOD7pXvcWTXPNGEJrp+Eczh
ksEA7Kzv/fc+28zc+1gonHknR8IWIr452yKGK3aDNsb9nbg5K9fLnPgQQSQG75ksOGsKm1XLelGU
pNhNqtmmLGBAUxbHpjFMHPU+ZNrwE8kOhGojEKP9oCmgUlNbPfhOUNTuDfAhW2ivu0iF1LP3ZjqH
tn3OOmQCtTSf8/rFb9pA+EQ+t9GrlfnjscjhHpBFwhdS1OVDOKQ36tyFsjdab3bD9o6FfS3rZIeW
C8WCXurHWsnHBGrdRTjtpiua5qsk5TlI3RpxJEfNNhEk/QKS4luqTJbZsHFWA8bmnbBL7+SJaQwo
O9jOL7oWz2XumoW1zRQk7j7Zk+7LGb6K58YQ90b69LjgRq0zlt86lsmuqkzkcly5NlmNxPAi1FVt
tdWtEo98Y782DgZl4Y/Gk1V/6npKX+9zJvg1Xuk0ImKOfQraXxnf3bLy9q4x7xor4rwrZ/NEkgPo
uj46W8MxtxPtUlXZMUEIEdgSOSZKIzugrSNXq8HXxzTqE4nP/NynNIz45oh7qGwy5Vw4krTV6tqH
5gFXER1WISH9GvFCEQY6SyZoem49LpaEuPMAmjdpGSSR1G0WnpNmfGpC0pmVlP3jDGQpFWLc1D5/
FYF3OKPBpH0342w7sUjcMedoYH/XxhPtAhV5+ZcNzBRmGmQygfYRqQf3YUAqbnQyXiutPBuOXh34
gmKckDDBOQSORGI+YrxXe3xEzxj5kWOKBnVUgZwADwFYAUdeINjQguHvWGkMNLfSyPxN+J6JpzbW
N4saYmBpzaXZBb4z8Sp0Bui4rNm6gPcmaLNJR/U9M8mO0CETHr71rfHNqS3kbAEl7JXk2w9rpDub
2/ZPWIh49L88jI94tyNGYrwsMfftTvrlBd0QGmXbgi2MuYKQklNiHHk8WXwk9BgjMv9V23Xv9J+g
viQVpaovmRaRbyLOI0AqwmC5AL0RIlJi2i+NffYQOHkNdZqT+ehgBv0b5gmxnIN5TdCi4oZYNcIz
WB189DPioqTC6NEYR7eB+lq13SkDco/ya/G25t3GGcrPak3vw8Ro0zoYfsLXdIyPMlTvIgNv7Ugu
SLDX4l9E3I1VhYe8nYPRwHBhzF9u52+BgP3qkjGEJBdehsSdd5NtrEuihfg4RPlirl6JdEa8TSKG
m2b+oY14TskbF4zmXLasjZYOgV/M3J600qDx+/nk1F1LfkUjGRg2v2PhAPvtI5uOZSg2mzay3Utn
KH0H9/GHRZcVutjYCwY4vnXEB98DNwNWRaMnNo0IL3USYh+z7MArevPS69DieNsmkiDIXVWJ8Zw+
0x2JPWRAhkRsGgNL059N2bFwNVLkJUZ0ZLa5MEEkeSDCRAMnnSVKV3uGGYV/1nAQ982cc0mauXuH
cHm4U1RwQpdveNqtrTuKN0U4jLtoLVonrg8e3Kq6xuaREi6/ae0fT0r3A+Qs2Y8S1bOMKDEK3/sQ
rZYfTU8NQZfliFCRAY2j96PbehwQo/uvEvFwy0T2G0d9tBN9hGhSz4aTc2gUbEhmPLus9Y2LFkeQ
5cIWAaoHZtuvjLdkWiqDkz2W6bXUmvI6aI12QWSNOUZdljTbSJcnZrnpRblRzWsJz6lJSTl03eOc
+XIvbeuRH5eurGbiX3nDOTGMdu02/bvFmLPRsvvo6C9DBtMh1SI2iASrL+KKg4OFe8qvnvD2RRm9
9OVDM4XbVA60ag24SsyErY4DI/ZQpAk1rN2Y7aBswpcIAvqKcJh8nS0aVic/2pRzUSl4pEb3ZrBS
YVPCmw1QDB3m2pkAxRYyeY4IKF6pwX+LELS1lfGPiqrYmpr/1CL4X48MmLjIk5NBXtRm9OPL0LfO
Htv3xOikz8j+9vcsHR/nKPrMyHlkrICSbsKbEmvYmqqOOU+q/iKjxwngsbRROJ3YpOD4YD9rgwpQ
Q3zplcsoHn3g3lPV1ST/1Ma5ccrvhghLBt/YP3LYkcUIVgQvcgqGOLA92lHLD18dAEhwuMAJU4gJ
5mRrS8cVYVRk0yslThApbSY1nkQAivVBX6veUbsyqiCoChx45RDuS4Y/S4m7brVfQnn5o8N9x4GB
fEXB0xRJhbSL/De77Li+l1969s9NzMfBJYh5HguImdMlNglaH7cvuFTAKgyDT0IFbr1NO6JJdfzy
qxkwokOgZrcCRncl2/olnht4FImz8zIk/mgjoy2g1Q8IgBbyPn5KhhGfnobCQc4+qF5vq/n6SYaQ
xWvv2ZwqjEa5cZsIV2lbHApEXACXJA0a3qUdu7suyr+T6Qd7S4WJnbpw6GLkciSlxcSYFla8yjP7
1+jqC8a6nE1Xwf5kiKDhRmKvDHXsR3SVybZnts+Uz295yEi+y2Lz7tkFIsBQbjjHKFNHAlQSIjYY
PE0PkGf4goiM22YMPX12jjvVyQ/X4ImjPPt1RufTtgfKiSx6QRGFYArfoT5piIdjxPkkcByX/7Ff
wQblss6s2RhWA4LY6CIiID6hRvfQ8RnYW5Dqk17HGO8sp2ULCN2CGeuKc1L72aGeFLIdYL5JPpZn
imXaSW/RWtreIx3IVy749yMS76ggmalTrVQt+i5L5YEwQgHXt1nlg7s485/0rjxiiTkZk/nVkdHa
LXNIcTTTBDH4aO07s9BXTdbdDdpUJocPDhQM3qr15Npbg+ur5QJsNJh3/PA6ZdQIgAddim7Pp6H1
DrX5GvYmdZjNSgWWMyOI3CRI/ujM5b/JCdPLGOrphQEFNyvmiLVMblazDAyJMrbDkWU9tVxgdfg3
SzJV12B2ExYwekffNC1DNGc6tUvCbKgO+oLgSkxqkYJBc+e+tfB82fxupSsgjxfTfrKRN5eIfBHv
LSW1+Yie01rBQNgoj8owSXaOHemI2JJPxDSPftXRgOXdmv0FdOkOsq2L+osg8CUcGoiBPhXkdZHE
UjHxF3cM2utay8qN1gAdzYRDnnxMI14+kfL04ykWfgRfWRFQkNZT6MWqTzBCgBIsHdlmyVhi7qCd
WPalCpUGM1eZAYFmVEE5fADRmN8WOPljpb690AgPUTytwQIww+t5UpYkwzZTZFvLNzMaHh2YCsEI
8D7ydZjX9ZPHqNAs5kejYjyZsEMBSOWg2UKrq+fPXm/hv8tzAtcKfaMPUu1rFCMM6qpNria4J0oe
+rQRO3T6MWASwmvwKraPmmIkXBv6vAfONq8mlR+TQkRb0o2dtfAKBB69/tosxNnc/GkphreatZjS
oua5qsO3WJlHjH1Qh90zbeFbCyc8LEvgiu4SE/6UsTRPI0lDlr+CUUSV/h7HsjnkaqayytGgwILN
aWSIAuyfFa7JeIof4yL6nDzJADBFbqa0Z8v3Nq49/oTkGSWGf0Tc4gcoaFkhabCxWUWGkcUscOAu
N+c70qLvPG8JtCY5wW+bU1ljvXGZEBbz4uUlsprIA+doF93N59vesRmnn9LBIhouscmsYU+YoLJj
Z5GwNNsMTUxRaYFbIRfy1JRuO6UnO80kHFxp7rGN2/yWVHIzus7nCJj8SNDpA2gW3Gm+LCiie4Ql
S4QaiU2SWj/Jt4alHYvWhRxBYxKMn8qO77JFNefPR6Gpu4p0ohdYjVqJFoR5/Yu/BU+KNq5NveV7
rph1jareFVIygfSmg5PnL71pB9cqtKanCrqkhZqwbIgNN0OUWJPBSOw0dWW+9RUTViKBULNwZ60k
vqoZXD9Kw1PSDtVaGR68G9AfoKx9XODaC8TueFWan2mjParCfEs9noQ0HxF8cNr63RDMI+stT6xn
wys2LoC9bVI5H+CUe5RyKAnTmLigjNR2z0NDy4KEaV3KEdTUgenEEAB9ccRYi9tFr4OGinKtUqq0
OOvf5FJvt3JAKk1b7TCARUYWhhebl0vVkNsytGDbLg6Enqqzmvpwb+reU+jEB2JWjXXLBDcznHoT
aUdSw2lJel6+AqcZFkAFt2R0jlM8HARg2KoI5YOF1nMXz5zpfnw07CjbDSg3AiaEF0gsS8ATCmmR
0egPzJD2xDQuV0GOOXIKd+RhMR/wSWccrMpi4RW3B9urKUyWk6fCSmLR3UhoOzuxAH9r3dpneUtR
yXxvg0Tyt3hm6a/fGQY/8LJo55gFrNG2xsHQUMrJFhZnHk//OPHS8xANX1MbxgBZ63FbSyvb1MDj
kZMM+tEjiMMqIvNQoijaDzWDKEdUZ18bbsg6oE1NiDqB/iRaNO+l6jX4h9a0TfoqObcRs0nbALtf
tu58Ljq8zstzgU6wP466xkHtlX8DVJWjSKJLa4IuSNzFwe3CFHTrN1U2mPLyfwv7fQ0670nr9F/N
EQSijf43qDycpozTzVEZCys6I4CaETJk3ni4S9tZd1HHlwBMtnPAIMiRcfCEijdF3szBxugex1aN
kRPnWRMxAe6kp4NDjY4dhPhdNEO0busHg7HTwZ3FS5SM21Qrwp1RA30u7DO69+Ga0rX5UBFA+LFZ
CueP1mRr5NRzhUVroNNO9KeGQidAn868hAJ+RawPc4SHKaQOHhLHXVP6CcSR7jXh4N0A7nl33f4b
+vgT1b++r8snaRYbBh/Ftkcgu4qRDpjFQERXiJWrM8NujSx8TXTpWXf6F1Q17QO/52NmkwTJx0Iv
1rXgYL0kQoMG1P0g6dd4n9AHDswlfEMhaNEpDkfKJS29C8d6cWe2EI5FnjDZeuuvSa9/LGN+t/z4
ISQJZe/2LroFy/piPIE+Xcn4cVGExPb0ZfBjnlSos8ZF17Jh9rv3Zo05S5w8OwU/azeK1xkVD0+5
eRM+CvlB3e3F3I6YEAi0KxWtMTEXPt+8U/2yfCA5NroSpeiv/HzqAzmjfGe9eaVyR/k30dT3kQW3
OoZr67lv7BY+eyv9StGSoVyHPaazLbTytjxOBshaMVo8bSx9yxS4ljd35c4dJoJ8hvSqzVsyOhd8
7+yvI7ORmwRk+jrhSt1GBv/dSfNOeYQ8zgC9ZPQJi0xPX6xfLX+Q3N2A900EiHJMKZ8GliId87c1
xmfvhauuX9tTjpLJICMW88AhS5dZguRwgyRqn/CQwgeoortNTOmK8+o6Mnjf5gqljjOpC9Q0sc9k
iVpH6J/YldRDmmsbIxvt74jdvaOaey3yQyHK6VL1roZ5smRrlKb70e3+KvU06eTcIzYQIcpL1/03
zLKitBK/WKXtwHS7N73LbyprP0p1HltEiHdj0HkhUBCNctOZiX4KXf/bccSnAvKNTIknkf16zFFN
VceSzsa731zVuGnkoswQ9gmv8+do3sLE8a5lDrvJJAUHxsW3hyyNHZxLv1K8FN25c2MU4wAPmhDf
sVbaj3YIqy2fuGeylGWtW5bmvqKR9gYj/LJIdWg5BrlklmmMK5/wEpwmpyHYntNfmbYKFKuT3SAa
pGdyBvVZm7+kiEww/nBjFv0sLiM79zhjBNAjeWAziAhVWO7dyMhhimXfvFSFc2uqpjh2RG9dYnYK
tOPpU251gAzLQdsjTa+XnTrRvvU0BUkXWUfXLrKAbe24TVJ38ZsQt+EZ5DcN5V81D+YtQnS5s+gd
AbgTaUVJDtFQoPjLv3ozxXplCFhbBFyuKR63AqvUKk+yfZrYJ/wDt6ynActkm28m82Mq+gNRpQYr
cenxdSY30TvbxkL77tayJ63A3dsEsR3q7LGVxMeEwoAOZ7k7NWpHnTCZdZfiH8cGxUeZQ3QajNyc
CP4gDujNWJGYUvrJMgd6N3NvvGBuM0uMHTSb06ZaI+y5Z0kFooeAcMsMUVPmcuf6yGInD1ZtFxrk
Omrs0YR3S1w8FYblXZYEVlJcGdQYPOyxVZ3ctHyIbdmcxyHPnsgD+ejwDQ+VCWsGzlkEmYaIlUUQ
lQcpooGRnQ8pOA0hRKSuDGNxJ27usxrTN6vHLZqNmykPH/OuBSYSQrd1SNyxzfZBi8s/n16MALbj
ZNqnIq3IBCJ6al8OzXtOKtiG7evZ0hAMUQOYG/A47Xqo20fyx7pD/TAm0QygrbSv0WDoOw/319Tb
e6aV7DJG3EZ9FhmLvWOdjnK4ofAuSCivN2kZpriKfHWK7eKlM+VzFrXFXQ1E2kZNfytKixpmjn+I
1uDdQYC3m2zfRmnIxMqPaYMqnLzX3sD4i8wYqYwx7XpjjO45xnnLYKvkFiFmtahLSL0wp0DqBnVc
bGZ7LYsQHRXl9f+/NG50G2mPoLR39a72tPwcD3q7TlAAnXIOtL5zsrMl/U0MYe/T411Mbe/JcYz4
MSy07mTPsbthgwvqCWyZWRgP2MDkTZsTfFb099EDEgrxxoXLrLHng9E/j9fCWfxlrV8T2dly7dJC
Ey2s/TKg03G7kiMMqvBOZuR0JJ4ihXIb3VvTTL9jksmGtL+5JKzBdLF+fOKeEjA4hWPIQ/gZqYy0
2OpAMysvroeGz3HsUzaNuOkr87fCGr3tXJR0fH/ijkfLDI2H/8zb6MG7jRVqdzLg9KPNe7B26Hy3
hqbGdeFL72T24EPTsbK4jGF6JhNVYFqFX30+l9doKm++5jPbyKuSxSd2UOUYW2GLZhvr2nD0B9aB
7CqI6BgTTsqycXDgpZLkGxCtIwpJsiaMS0qfv/LCktCLqTK4VXTv6kft/yg7j+XKmS07v4pCc1wl
PKBo9eB4b+iK5ARBC28zYZ9eH0qtDt2OkKI1qXtZfxkWeU5i59prfWtLgn0rB2fr8lz4jghvNhPU
QyercLMH8hiMROSxDl9YdaidlbiE4Nq8XqfIHMuywFtQRVNABnaQewx2HHzk5kn1zwtAz3H3BtEJ
oRfGVjVGQIkbd+VeC5zvyXzC4r+SnBZH2i7ardmytKPsAOXL0+QmS4zPsnDD19IOybZDrb8m1vQe
0mu9cbIuOIwWhwpv100apBgZ5pugL8yVFeL0Bm1N67HDXsqvjnWRtQfmbhje2ZxnQR/ZVvHZSDTn
PvX5nuqGre3JYEOvCIGbKNqFA/frvrPPNcf1eRa5Vl1KKRZme8zD0jCfRelBwp4/5F4ChWLK2l0g
Rn8VmYa8L7O6zFZ1iscwtYvxpvOkWHcFCNuxd041F5oIalSZdFCyCvJ2US13gmXnczKoHzGenAnD
McDR9liNHWmpfDpFhm3uLE4GKBvtCgvJEtbzD05j8+i4zo/UH4o+K298pw9dilcKlTnd4dZvNqlt
gMHiTceRYpzNImBhWX8joNfLScZU1YXJquo6cwWwUC3dNs62OaM3sTJBhBmHMyu1fNOOfraxvTko
VIi7iCNkPRRtCBvx1sAsE9Ft2Ep1HSqfhpWeaMXUx8Gt1ctN5mBLj1yScSB7S+BaNT7ux1Zm907n
AMnqzj3IWLtkqXmXtGbelaOKXSGmV9jD45oQBNSmfNXZWbLWwpy3WXH5+4XkTEH9c6GxQoZZNFEX
nuMk2rt2OxwrdAu9gOBKYpiTavSCgyGnp2ZQG+Wj3yY2ePVcyY+QwohYafVDhai/TPSdB1DzDsHd
2EUSpmaDg2hiwftc9hCgPN4tCCN2s9eJPu7ZGrTLvGmMg+YWzJZ66x6w/H17yDhxHxg3Frc8RXqR
bvDwAh2PY4s7j9wFulXvyh7vSRYr6n5SC+hE6m1JM1pbw/L0IypAE0z2Y9eo4jrW+j2uKI/s2jd2
Rf7OxGrFdn4MSB2ZmzidDcxz7Xcov6q6p/ELPVQ48dK1G2s/lzVuIoeUY5NP9Dtp9oNG1dmyd7jX
VQ5TJ5JZYTQVNl2mLKdUUDoJI+BmWwAEeK5wy611GuwXTnwNyugPGLBhMY25uYZIdAoE37NGlr+e
jdsrkoZaZ17YQmrbWlXpHZs+VqcKwwQmOxyT2PHjXZNnq7Tw63WSFc9eLsn6KxeI2EBaQ3rLXOgt
cWHMHkadDveK9DoEUlEs9Vr95m6dvVOYcqycNc/64TSaB8LTcoMQHK7y2E+W8L7cOckETDPsX2wj
wE8hFVgjSWrESVzrVIxatscr89JIy311PFY0Vt0wxcwfusZLDwHrTxxL49g3zkx2+orSbDiZVClP
Bs9RigxpCZlLuC1vP4FtEClmj8eC2wkOQ0+RFO7u2FL3IdzBRaKXf6g2iFZmoz9gdXmWBgks2yje
qAJ7Dr0M2UcbLxngdlu/hpImTUgugXDkApUyA5yTfRdtzjxsQ26v3OIFR+u58UgxCXNcdaNot6xW
l041qrUbpusB1A8BGIW5tTFP5bRrXHtP216zdjvgNz5VRpReU/y8qHTUBDnl1aYp6U7LnXPkwThS
SfdrynZfdP3dC4K31mtsdGPjuUj6d1jS1rpAIszD2RRgvKapfQoRxRemjIsNOr5nkWbnKQ6/tGZj
3mPYAzLcl92dRMg3v4iaNSLSnC0glpBi+Ky1JAYz/+lRhIRHFhfTKEKuhhhbUIukZYGwUx1F1U1F
Sgp5MUrdp9JpNcBS9pNFAcvaqs95PXMQwINhpLpGPbCfUQjSQgmGDxKXxn4ywMwQys1WuiqPnYtK
4VX6loGbvOIgaGHoUV9VUspDLuZ2E6g/0sLzM7aXIq/g29Cm+joCx2ic7jTwLIEUpCJwTMF0kIl5
cnnz7rQg0VYdfx/jEdjtptPNS1eeRBDd7TiZ/gioO25Hbl2LSyC/+IPrbqBedmLmbninbJP8KZoK
dwXmO/owwp2SPSmrxjA2reu8dEkqzkPb3iu+cUhAw6LtDES4nig18+Z09bNkWLMIU3udBxLy8+yw
7ix5FrrJ5XwixOpTYBb1gbVwUXK5ehY6xKkfwjcOreAOrTv5zbVYGEhyYl7vRjjQvelm3ojdG6c4
HG7dNO8b48he53Q+LMpG6AeA9NHClvawbdm6LmVJIILHinMzcBCBz8kA3CftT7jhuOAG3vjxtXFU
uQIY3UG0LxHMgVn2WMPW4Qhwog9x3vUt3qhSoRhz3OosBHEnNfD+6YaCYqxzL9q4qqbHXKFfuGUc
7iqAY0vy3e0ypWIKyq2RLCpRFJshJbPp6xigyGj1dd2TIPSXXGSLJ2vQPurc0g4es0jqJ/5J6n18
nXdRxpRWDzqeUS3jdVwH/q3QWBdHc5PeENgruJz+TvbhXYwZ6yAs1D0I7JNsBRsEqjgXdNAl65h3
6wDYiuWDCG5+p3yscqHcNZnzRrJa3/Hqw4+cqxtT3BzzQN1TBNr0lrC/3miz7aZJN+kUGZiCsLQO
yvHvugoSIo51++BSlkwSMLPQpvSj5hFOnDriP5JSpqdQ4lnHB5n6m0AaTGq1e0kH4xkZQi2aFhph
RyIrsSThIFF9JkElKGLHbV+UOdDsPNBW4VSFu65k/5TdZXPP1VQ9UoD1GcQm1tT205TvEeWKkBhJ
I+nOmruNfaV8Y611Ub33BKEts8NHM4FP6apyOiB8PnOPLA5ZQPYrEVzmq9ekMKqPJucaGVYvjkr0
Jwb8t4GuP68p7aOhuDahYYKAggS7K60Ajadtat70xJdSxAjHU/YxlCQoNEnw2pqBWVnGE7OXx8mT
ByVz4yWvexaLdt/dq1z8Gm7AQ13o7xPVKOce3n6KDXvt5Ka50Wwz3UYF7FRkaoAX9ojuTsffvklu
kx3t3IEcSxKTPJXOi4A1azYBd2UPqFhh/al6gglDDupAh2yChiE2EY9grlcn3Q92vYkfII6g/adk
1HoeL9y0N7qj4pVG5iFBP5rTyM+GgRxQFJO2GoBgd7ivYJSew6LhKazNsR4NHgpEMDo9nsyivFmN
ru/rxuHcC+2dFwOgUGNvr9vjJLtxk2YmxMDauxmcZxk61di0b1PrrpuRtQR+FErQgurVghK4KDd4
Q/a0UUDqj6IPQp5iEelkKfP41R8EBxgFt6kj6I0ssWZltRmeeq7Pop9byfHFNQk2Rs+VpOISjiQP
9aONTpr0CD9bSbkW+tNk2DyLqk8v5/zS4Vkw9jrjfswp6sLLvKpqx1jTRVYiNCwm/K+XymlurhjJ
Kxo40ke7PVBwaDOjRITT3PGxKBktciNb2wnz18gb+DBmXNLrSBGXSRSh0RTR08ugUzA1cAHJIKv0
ap1YPsYBE+U5UfV9TG11aZpl3bBQjjGjC+s9LTn3nTq60WnSbcigs/gxB2xu8PkP6fjbZda04YK2
V67sd3YSnz33Qc8zH0KUWngF+Z9yMqxrH8fvbQ2HoiYpHxtGeRjCBvOmREivu+qoaJffCAMhdght
wOY+2uDERmXywnKT5DbKFCvmA5WQQGVLyBkjdIp9HZcpzzjjopXaL5fAdk22aeTIwe0xGB4qi1Ex
KWSMiKwKqEeOuCgbNvGVeu4AyfFRKxcklzdm5juVTk+tq8Z9ObPVM1WBUrEglLJy2OrVU1102DMl
NkOvTbq1Q+p6IYlIbvEL/RitRyCEG4nRtc3Fj4Jfdz6pYi6WR6csHjtX77hLA3XLusZ47lpY+YLM
EM1xLsHLth1OSVWzWKHbpRu5zlv0mTwSMp+WZkg4uaoISbgMPivTAmBE5iDCVBpiQhhxInI1Mdko
0dzdF118KIdgaxg9xNgGC3kDrgXufeMezGr64IAuT2HLD55DryTZApOlMLdtL5iOMGOCdVWCXm+7
QWfxDCMA6cNl1Y18aWaVvGYx3olaRcVuZCF4H2pDuwfCXSXSwpyC72ZRaEpfW1jjjtlIJE4vWKZF
g0czQSXX2EAXTu15VL9Z90kHfBvVnH/5qYsj2Ac6IXjd9d8T3UCJlsA7yLvCo3T2Qc4MXgbdq6jh
LFsjYizSNgkDttgTZUnrwHCA/Q5/4rnCzeDqBl3feyq6HGKz2lfsVGyzvLb1LVXY/DyRPuQjVpkw
YJCuxKvQ+3uDvHGxfUSNFpTKIhPZKR2aT4/qBpcpkmbJT97ITEFGvHZqqAaAYnvwDvMt1+cTDmOA
C77fLGVkv/g1XAarqalJ4GJi00ywJA2NRQH9mi2+wL4IfTaQ3YZUzT6X0Sofm51pimMtki+wBekh
1H+4CVk4aHgp6Y25Di2aNfQEDbVPGWKAiCyD1Lz57qsIo08b5jHHMlGCPI5/TSf5NZokWgJow16m
OZesw1oOJ/feO+9jEx6JFawzTEFp2cR7CmjgoTaLjDLSDJIGGbjgIJL8VgDuYVPWMRoW7KXGOUFN
be4gM3+DhE76j3tSYt7TPYH1H2MaCHI3/lM42eyIlGTyAlLXJr+6pl7nMCVYH5N9jn03ykcsVyhH
TftaqPyTHNqnKMvvPOLtEjuffaxfcXVDgeP8YixR4eCttEH7sVK8nxdLp+22oRxcqZvva6Tp+bPy
juWHmZPhN5iQTBn+aiaXCrYX80gJlCR8pBXos/LVkwA3iHq+x1J9NqaZqsGfmvjcQ0zaXJZMjvfE
wBKoSZ88cvhoS+NMIcG4aZn1VwAa7tb0WAjKyWKTZmSTWkjcTzberOXff6KYP5UwpSN9ZCofeCmN
wVPMtcS01auYWCBGXC+gcT4xOBNAC817XQ5MZ0Hx4yQvExtZKtopfIZSksBrywJtXVl85TsT52Eg
X0kmX+b/9bsH1+X4t4wjM3KwKzvCetmMq9RD+5NnZuu1PdaS0eKfLy2Oev0i6mjYexOudM6sdcNl
d0fcHuPrJL5qORL2GfnuVYKWRn3eTgWbfi5ClPgZlPWVTu3tb+DAvWmx8zrUGW7r/oPc2Zl6daqQ
9eRRmt4LwL/LRITQYDfd+uU1q/r3ahzPaYzJWFjWzi9x0NiGcVLEiTyRfUCffx4xetuT+imT/ujY
uQucywzoeZya/4Wz/29fw38Pf1DIM86/Qv7rv/DxV1mNDYVk6j98+K9PJdWu+b/Mv+fff80//45/
PcdfsCDKX/X//FXbn/Lykf/I//iL/ulP5m//t89u9aE+/umD9d/6hHv704wPPzSZqb+fBf+O+Vf+
Z//jf/n5z5QwGJbtw/X/v5cwXL9jGX38n+0L//Zb/q19wf2H5QjhewbtC2KuVPjfRYee/g8LS6Xp
sgGxPf4Wuh6KslHR//ivhvEPm5+kfNAVlj7/rn9vX9Ddf1AmQGjU8nXfmpsT/3/aF+BbUOTwTyUF
9BJ4OoslYXqmJRz9P5QUxB1PGKtUE13ZIlu6Mwe8Z2NF0sB41kr3z6SaEwbbM87SvdXDLbMKtafN
HMS+/EFuWpYa2QAqZot1wP2+FxzbeRxV26KyDqOrWg4NYyVlf85eRYcToiXTGHjasVIIDTLiuWBp
Hb185OeBNbvbwu9BbWLVk1k4y8whCZviQW9hBaCzOsskSOCmFWdZh88AkfFLDsGjiY64cCr8O8Cq
tE5wlRumN4gr+AAZxVg30YvXQbAnfIHyGCZf41ytV6Y1Zneh/ejWLzwbqrIfhd26m5g9xtHFJbzo
k/04RPQo9rHGTG7dYOpn16nZ2XpnPMLdwDTOtsXt5R66FT2msAqRv2q6g4BtWH7JyEPeuukQJjax
5sb3wPMxVdF5qz0DTMs3pZ3x1SbbyhRF8MbywZolfKET0PAiNb11XsfcI5NXd2BxFFA+65U6l9kC
Q1BQE6XvGvECpf8ZcB1+y+aPcoonu+m/bYT9AmNgYdmXDvF0583TQGsrLv0eDXZ+TrF2IZ3+FX86
83239Vqj/6In54qxrds0g1btfNq3sOB3w6UWzrWxpmFfiAbeaGrjWXeY72XSPSSt/NGdPjkgKtNn
4wTmjZWx2PiR52Du13nM5aioHVOb8sTBBOp9jvzEg83ieVTMOn/0TnvVM63bNbZdrok8sJnCMrxi
rXsIBnwRXkDUuKY0biG5jZV+kTyNtY//rJuNX624lZi+eHVa8hIOwzUOuHE0XQivIUXXi60p3Bgj
zw9SFvepskHrYKXNRys+hBaILpSDS2OCk6srz7wSYizW01CWp6aWwc6NVLEsTRplldKwOeBwn2pq
FQMya3fIOsHwQYEO2ZS2JuSsOrYJXonhV5SU0nWfAfL92psXe/gaNn2Eo7gmZM8AiSmTLX8fZORI
NAiVMjepAHZeDT8/Nma4LUzrsyUcTmziMQK/63p0CTDYXFvfZbHcPzaGSZPBXMBoOo+jWxdbWQOk
gZqD4qz5YP8JFGDHd3nA/YWvhcrehDZgLEau3dQRSRxgWazYdL+zuCo3RqdIV44eo6VBlsHU/HdN
2u8inzE3dQMtjexVWwsEt4r6gpyEe6mBUUMNzppyA2riYAuD7IjLKGhv5Wi+16H53nIjW4D7b01a
mdz2kpq8AoppjotGP7YZU+4BXbJwwZ4Lvhgt9F0jIEcU8J1Jkucq+e7z5JsOsfRWtWSLPZ+0AZf4
qxhFsjcGt99FFv0UU64OsFKKoyzNGtXyodUk0BcakHln4mn1EqACHdrKVxiQui5fsNNq+3yaYEPm
xQaX2smwU3hqhYMrJmKkiqi7e2ia5pt+9aBkTTq5fnCodS9G9YhJODlmgTMDy0DbN+zgjeaoqwxu
T1iOp97utwnAjU1vJYTzYQ3s6NP7DuvWummtGa8SWmDZFwdsmCuQX3//X2qUFf4YrV/XgzzYc7Nd
mx9TI85/wqZ9KqmSnIrmsaAnIHCFseX18GdIn6C8TL/5hLvMSi9xWVJ9ZTO8G32E9uuY1qkN2EHl
DLYb6VXepsZOQeGhxM6SExGu1UZofkxWyOFwcquR3tGpW4s6nB0bE3nz0Ty3MRoOlsC9ztVoMbqs
/tygZxVLsdUh5zMGERe+06B5osaRPZlU2sUYWyS/gJHeGQvFqQody7Sbm1kOxqoqLWrNoDotNE0l
FxG82hO42hY+a2W4VKfHnTi2mb6tpU1XyyjeKogpz5IyCecehrX+GYAURmSoh1up2xUe4IrIoe4N
O4FqwAM037WWRxlp2oFgsJ1PSfD2ilHZQ54Pqv0wB1iGhn9NbM4qyGj7R1/TkT+G7tQr5ylFL1lT
0lMf52VeSzUrq1xNbDlbjq5AHrBt7AwuczoodV5lltcSuqaRRqZrPhnvQoV5t888nEtJE367rZdC
1jMo4nAMk4eHFWzjnEyHZ35JM7F3yHo7qxHf+eTMPnKGatcs5HkQGASVPZprkwW/KYvXruULFY0j
mh4ah4Y/A1EwtIMDvtpXlsMt5x1LmMSsL/khjvrikmNMMPBYsQwhkdLavfMiU9Bb0vwaknygOd58
lBK6KoApHul5suPKUSOg8l0UXb3rpBlf3ZqFCQ2o7rqKWjBRccAy2U1pAgBlsfSUh1BS8DL5+wPr
UJKXA0mYivQDYAr7w2HwhPaFvh2Al9gT49NxB47xJsELuA2zYi+00HnqIYA1va+9FJTlWr0K1vAy
KlI2cffcTYm56SesPn8/xH5FssNVbHUoYuO2gaOpmdw/rZFCLKkDSpGAwyFF6vA5DxgkPXoFh/4Y
GxSnCjeasP5Ywcrwjbc8ZRTgMnZyJxNgNZEka1eLzw7fLZQ7CSDChyDfdWLaIqNTqaaDnnZweZGc
/0Q/SVdAF3lS2vme/Ax95WlyT0VwTzdiil8Th6+DgY8HeO5qCLU7zeyrFk0Uigb+F11eO47DFTtP
tJ54lZlat1IT2UFOD3y8boFUFyYzFwOsWtSf+TolPIigxpVRhMk/PPZ5+pxsS1vtpKIOZqIszqxb
HxRT/EBXRUFrSevIo62JbD1h9xj8wcEPMB4djf9cV82jp0fJRn9tMnlSdvA8le4SCN24tocAN0HY
ozS3JqOeWRfYn6bkBBCLVcVMK6twlGtkmZa20KxdG8HadrRj1KT6DbuwWIzzmzE0LF6/4bCn0MW7
Q4PBejRYuNwLojy1V3HGXvSoNj8aCFjrUUlc/HoTnSi3BIXRUu2gTRN6fpC2O5vxYuOZtb9wfLJM
jeZuJeXTaw8H/aX21WZop990zKi1asKOsQkTxUzaJPXKy35qJv9MfuvFQU5ZzKOt1XvenvLBU+Ml
98maCwYmg4Sr+eirckblUZthtPSslGwY4G5jzWaZKG9+P4GV48BbDZ4ht7xQtGMK3Ax441vmSXNT
9izO6xQo52RaXC/JXB9jOa16PBpfBRdOVyqAp7RYbsbG+gL0DfqFNUVMGdbJr807sG/tEMNSXVcU
n0Gonug3y/1xbURDcdB958YifuK7mO+FA9GVFZe4k8nyTlHk6kstal1ai6fn3SZivPpEMn6TDkO+
a+dyPVVvXWWPH++TwXhm6NUb/F0O0aTRnjQTUEM38Cezx+0zLVxlDM9/hI95jTiKdtabjmAPbT/1
0IN8zIoPm1Tpi03YTxM4j7x6xDNRBsNbBP1HV6K6uy00rWpsz0ogmeUppdkDMvWpb0hSm+4nJyS3
YTOlxyYwID4n+2QS7p3XqoHAllXf874I7a/8DJ3cXSake+km5JHT9OaFxfOM90i0jyZuz6C/PUqe
/HZXSj/acuIKcDTIW73/aJD2eZFA3S+sgDGq1pNNVNmOtxgxcbV44qZErp49NyrgikK1bqhAXFHK
02whGkm8AA7YYqHMp0hNxgnZGYk7jswn/u2XXIbuseiik2gK83kaC/M2f6R3jvEsOMVv9TjuInVI
M48KoDZ5xxwq6LYNUAM1+J+UQBJhhwFLeU3nVUT7+c9+kJFkLPsnzSXhiM2dPhpnhHPkF951LICn
pCq/JjJ/8TVL3w+jTnzGIrgv3AaUAsDaC9Z4tfNk+SnGtL78/cFmJdFXwbVNFJeqoSGoNJU3Nf/g
MIYDxV66vkXs3Gmyw6QPJiEVsziHqNNDfqWHyyUTMm66LNHvPnzHg5bN8e5ArzaxJNYEcLhgvayr
XZ7VDmS1ut60BrrsBNWAZfN2IPWxqgzcpfCkltxCeeRZRHoIHagnwnDGZhwCHw+fhAkBWkqMDDlD
qbrvHndEVqELpCyWS4LAjTU4Z7fy9JvCDVoZ4qUJnPGL4iaYGhRKNO1P6cpDGcO061T5x1E+uEvp
vLs9fBtj/l5FXf9po9dfeKJhUr7bVYHXxTp0Gg/v2T4NU99am5jft9IRS2JG7sYe/HZpOtiXLCu+
ypprkdcUmBdU+txgHdgQsErWSZNmH0b3AavZPKQdeBK6Oa0D4KgrTkH3YNFdk4R7rQWw7LrUdPn4
8RdsCz/ztqyWjVHi4mp9D9RH+9CWRD4Cq7gPKVp9y9XBijxINb65GvVQrOJgjsemFPrWTqofLEg1
/p5t8HDKHYfqh+iBh0ozr/f05VB7HSQO90REx1oO0xygHBXQbQxfHuXhhDLq+NSA4cRE8DJUWf4W
ieBN41vw0ERTf5KGspeCUN97YfR/2KW7D07dFCdg9f5S83xBD1j1DEArfwyjwD+KxolXf389KOBt
ZtXl93xVqgowCXZovJpjzlG+LTPHv7VpzN20LoFsFkSGGVNQy5Odbg4L053zHzVJrUm3iK7Kl8Bl
9Yn/Ypkb5A2Kgb0Or2OIDK3zFOvhNsS4uGRP6OwywO6MFAowYG3x5XJB7avWnHBtetkl8euTTNmu
uPPAmV9YWDtry4UHG2Xp+Ir9qcXFLeuL40bmQzVNu/Ec5211kRiziE6TuTchB86uBHVRDc43ym1A
FaVus+j8aXiazT730qNwQCxZ0Op/WIcbRzIJBW82Lhw8he9Zj0SeDUl/bzUsa52AVJgL6hprJ8hx
bMUW2K2I98REdXKnFxWN5AQ+ugJYdR00/tYVVfRs5OOLATb4MRgFCT82jE48tesaPMsSbDPIm5zc
aVnpXPjttt7nylyPLajJpMwZz1KVPVLxxD1sEtlGMWwslNbW27HwtHMTjdrZpLYTHp5rrcxQUwsz
yOQVuQvJ1uqGTVWPOSgYHId2yxdEZ/qNzdB/bEX0ynu8idLXmIfVgy4pjYjzANYAd09O3mg70Ht8
TvIMksswvNHI8eZGdr6SiffU0r15qpT9zBMCrGljnKXHy58e5BY2QJGe88i7N82oDkkCrRgpZh+Y
2Fz1hl0qFdXNxorhq4FbYbFNhI0ZoygfYeUVj5kFAwQ/RzDVv6yS83y2xOiEvoZ2rBb8k1kvJH2k
Nq4+UDFm/+Di2yW1C+XYnjex2ZOhGV+0TLyNmIlxFXRv1ywwPlCTtrqF6SWd7Yd1Py06d4AGwmU2
Mf23jqIbAEakvvn0fxsPaFCsrpkCpuPk6lKCpwDwCyBE4xJ6mCJxqoM6ekk4mCswtJOm6hW+W28j
23ugTbTtJNY7JUkWsaRLMEJC9O3ym5S9IpwYLpHr1NmxOvDTqrCPCYmCVQAYd63MNn8arfRdtyfY
olZW7ATn84kyTiwZ1zTrolswZ5BSVR4gDFVHEV77vMwexwSwqEaDylXkrBBQIG6QrPj7DTn8Sc3i
ZUTdWKeVNqfYAS+68w/9bPT9+6Gv3F3s9eScSrPdBINj3QiZ7ivkpWPljfs24SEd14ZzHPqoWdFv
1AAmFOAxMAHwvCxxQrFC/5um8ELdXtsxAaMpL/BZ1tjTVHpvlK8eDVyER7xmQHmgirRG4n9bJkEa
z39p2EB9iCjZdmPN9nzKtQN+p+SxSuSrnQjiAdI/FbntPFUdIkprE13Lr21uTQeq7OPDiL8LBwbd
Xk37jEwwbbKQxklOZt5lJVDCvh7DTZ2GyPwZ+aBkyPo/eQ7SN9bM4F7g3d9YNtpKBSOfhlr2J11j
OdfRpTWgqqODH/QW47Jn3XNwtKYYjPPfn4rdrLziLlvG3S7Osu7yt9AJmufBLUVzVJ5Jmw/YM81u
p3OkJebjWJ2cxDj3nmF/2l38risdSHmYQkbKmi0Cnv9aYtVZQxzjs85ibvEwBSwCs09GPK6dGR0V
abMYKwDFG+lX2L1aWfA0PzlXLpsmt6bLJqjiVzuKDopnURf63zUEBCq+vOQcaNhuyuhNL0nutUpZ
1A7hMULNRIUtGVgQ9VzMYCFblyqDuikzLT8bc+2d0OjpRjW0CEwZiB5Yn8jyi6B8nV7MvEJrriSc
eh2FLFVORkKLlR598R9l3J1y16qWjmlyEuUozx6YJc0092GmtAWFIDkxeuOXkrSHFFl765BgQgXi
NuL6j1FMs3WTmgrvqL7hTj7dgzx0KTgCDwV8D8vNcJRSnN0ofC8Lu7hUSTLiBKIXCACGu6lSsMud
MRaHwlUf9qj3z7Lyg23pwYHNkmJjjs7ZsrvqR6ItYkO3fwd4Z+XgIhFZprpMxMLTrK//NBGNkU5w
xmqVrUjGiGiIYbZ08TITgMlDoxivU+0Nx16oD8XdblZEzDezpys5HqBXabeBdPbJ815tXfWPbkkb
QgrY/dmYoA2XbT1sRjr4rkHykmM6iPNPyCmnti4l43PM+3AydgnvzIWIYlzrUI0sVtuhi2ciyjUY
LB5vosrnIJcecPJm7tod5hllull59oV/B4ZNmG/oavsNx4tLF45LoVjCcpvZT5m4TrCfBDX33MAw
dwPFuVll4pUz3mUPPack01dTPQKrikqTQh5c2w3XIjA2ZVP6h9g0ycNz0951TmrtRMULKOo8eUGP
EQutDPTjGOZrfoo4uNJebaMHWzHT9cB1vlHDBFYd7N6tq1nJV+NEhB+Dhz1K7eokzBO+bDmSg4yS
UCzTa5vxZ2V3vPL7kLp7FbHWxItvcQbX/YMT6gGT0FTPoD2+bEPYrlK9ExvSUzkbAgJoJvccQc76
NkbxR1w5f9zc7JjjXHer92727OvtczsW4Re85WWkBV/o/j3pxs5/xgX1qAAzFBDz6ALM8mtM+he+
pXcNe5agRZgfBnk70WxYOuRTzHi49n70kXUAK1roG77Mkk3V6MUppaY+CTQmG1mUTwpuv9M26Vnj
srwC3P+mEi/fZJWfkMfOaRy1k7cEVeBhUgakPdgO61qxbjCZQvaja5iPnqYGPJPAJkmUGyskmnwr
5ixS4+JDkn32XMFBrfVOp13FdbGYyEvswJ8Cv1WCANf7lTaDKXhR+ydqz45V5uc713WeC9spcJ61
ySYW7OkD38gPYr5bsZzB/8G16WBKWj3boru526wlck9zT//thmf28YjxyGHbPMW4lfWMcw5Of6vb
J3bOVZxO2YNePRLSCw5eHi4dnOLHgldvJTpx/vuDOe40K5F33580cnj/k7ozWXLbWrvsq1TcccGB
HgeDO2Hf92Qyc4LITKXQ9z2evhZk/1WyfMOOmvxRNZEdkuUkQRDna/Ze28G46qzhYLRjQBQZ3dqS
VPNrX3JEBrBM/vjFRcdT5iRNm6AUobGqY44wXAbtk57HQ0DoWUujxgGSFEa2i1oNoS0Pto5uwZA5
nwMO7h1F4AvvSqan5qV1WDyyor+xSqNDERYkz57WzOzP3piMZ4VDO+m70lghbnBmlg0Slu3xsPYj
ckM1KmrO8QjdiIJKzstqMtdqph6ZpdAUFExde5WQAtc1ymtM5vAE/jN/qpNzgVX8FLElWw6wZo4m
yxaeTHNY9y91H3unruu8U53zqaUGgOeg2nttI98k6GNnowYyGZaIhsBGINCjAAhKQye5QH3v8a+v
85hX06XIT52BNMt+0I0l3P1qLxGlTmG5FH5svOb4qxObvEbf3yPhIJwUufQUaS+VuzYac8PApQ4l
kln53ulExEwqesdoYLGXgpqa1/Rks8ZjKmBXYCUGoLlrGJrBCZqBjhzGelehzE9CKzZ3IUOkudNh
VMEHpgNab6OXgixrrq2in5RMeiNKOFh0AmlBD9fh6rQp7aYhTkB79p7ikmRhuBVkhwL/sJqy0ImU
HlV0M2kEosGgitt9A5aXnwRTaag3ld4Wh6L10Ej7QbfHkkQ8M70To1a2S5zaB7c0Gbz0ZjMvg1eH
iOqrkJsZqP9gLWuSQrhNo03oRIAxuanH4ynb8AUkWkPgJBayHK2QoCxChiabSOrA3ubdalCAVAi3
qW92At2XI9J8EKBDqEAmfaR44bku7bDA00CYZUlEVAgubiOTRIQfswrRbBGrkMvh1g81Y9f30gvz
kGjJmOZV8ePuFqhQnMIwYyshw8ji+x6tW91EGdSzBhnUaldbBCeiLJHNqepiBFcrsspQkK3xjUcL
i1yxqapzCgkYOiRS14e4KDk3UInPU1dk89F3WgaRv7NaRMMua+q+qw5G0MEn8Ja66lU7oj32fD0R
crqmBTWrC56VEi8jEoUlJxbkjejPLuqaSaSMylfpTdjNgzmgOamoytxOfuS5/Za4BAim2q0YWyVF
sfuFmZfKvloiAK0fmRl86Ka2bTCUHfH+Swvm/2R4mKT2EJ21qmrQDkqsdGOWXzpD+0rGYN4au7jD
kmGxeiDQt2HOFxwzVaRHyzZvpFHWh5RWM8X68eLJnK6or/g+agoJOmr3YSpKdsEfnF1MyRezQlc3
qUvlmyQdKTfld1f3x81g2p5yEg9R80tHB5neOHzAi6270bLRA3cDXhsEbXosuAb7vMYmU+q2OnXa
bR9W7VYMLaYaowUzkAXuKQj5Euut2aA9BdxNpmV+FJWqb5hixTjxAhxmRhySBGrA1XPk4hZ0Nml6
QiAxT0ECYVoOB0IE2WSVU54bDB5phVYGwfT032AdpSC4gM6h1iz75AWWCkEpsfaa5ib2eUebmWb9
JkzmpCOV0FJhE1gyuwXSBy3TXWpae2U5dZPhfQQ9aWquuROorELTeha6RoRFHl8wN85RTQNSa1T+
nyx72zwgIMiNJwYVpGGTfzym5pb4d7Cd5zxw6j1TiGSRespd9Vk1u6TnqYM4YI+fMQ3XoUtiBJXl
HggCLXdZmLMGrdEYuNDM9RJrUGEzeSNiBpiQ4bu70+D6/smKvGfcYlPOmYlZCkrhemD2wTcoI+Zn
tBio+rLwyGvCkP8ZYrrY5FjtLcECIYy7XWvVj9j186mTVt+pY3ZE008q1XOpnbJFxdLAQYc/kUbG
nWc53zL0/ZKZvtd2HB1iHjJgw8EutoR3hlqhTmNhl9uspGQRxazr4vChudrekUFGYs4h4OGgyOJk
k9cJ4YuQZg1/n6NVVy3THnaseBNTrUvYTpQQXtC/ktYxh3et89vOa9bo7MRK6+6D1ptWqbZzXUjE
tKZbgHvENntPFaALprCGe5LxCw+XYqQpKAZuZ8FkfZZp0OKkiKmhDd+llggmjlqMhFRJXl7PzKy8
8cc4qTtlI+Usa8JQdA+PwJtpkZj5RQtTUqE72r9Es3AM2VaOBNmZBYKIP8LVvvWcfXvba8p9HURs
4fpgJ1WF/CzT6CMoqKMJiXFnLfmwc2uc/3h4r5ZmA5ayK5Gy+Tbf4ryQ6yM3RwknH/6Hmza3wZcB
w/Jg7TTjhHjwarINmQv2w9MozutV3krSPMVXyMQ8dqAZlNGMJjACFKXEZwP4hlDtV5sVxQlZdrvR
1fINZ9yd8G8W6Lp0dXF4g9knOGVQHOLZ9KrcNJqWXDrTvGREQx+ywfMgZ3RXGGXEvgWNy0BFpi2x
5BPNGYdSDRVbIxxwouj9vMDRcOq1Ilv3zBcnaaBSbECJpW1Ib8wxwRdnX/6ADBjfqgZaxVJAthKS
+mRZ9QrfcVUqxGqId9thHtQZj9AN9vS+i6QnNDCqz77MttfSP3JmHB10PbAoMNm0Rp0brrsI5BY8
l2BG6ZkNy2Cutwa8JyOwrJFEsgk07SRYGIOzKDryb4NyWtruTBNkTRXJUC+BWnwQpzJslYJMS7MO
0V6QAlE5qcJ4sQIzaLCsKgMeQgU/BmZTTwSobg0zM7Lximu9vYi9WMw6yZh5albMlMB9OpQ3TGSa
EEtejcVPKRCXQnc16wq3G8zvFYTlqmNw7Ncbz/XIWqmHWVj2zN5MWzpKQXMtMjQ+Ss9GXmESiD3U
i5ZWE75HBed6hLDFz4SxZx0F6kbhyHVc96JVEQ4vWGlKzES9qYhPr9FzWAWzmN6N9gyVTFWKr9RJ
mRx/DKqLWwFvdMm8pAnsgJYgYxgEwFHQ5Cn+gCAjxSViM/ro1T1zwZYw7EZaYc9IKE/424n8JXpg
0bqknpQaJ7loymqRxFB4VFnbDm1br9itttOCIHbCIKxgKwzFWaToZL0k7Be2YWhLc7REmEVqsp+T
aPO8L8K8k5unyR+ofWr01Gxcw7z0FpXJaasaUfmQFMSoRWOYK+iDHCdNZO+MIJmD4I1oRxMx1xt1
BBGAcSpzJ9zCOzjR6DgrdyxzWxDKi7qsQWSRGDskzzFlVM0dnQDL1Dho4y85oEXZwiNjYu1bxpok
TRyboaE7ZBbQQLMDUS23pxqwWOnr2gZ97kbjObewmXrNeKVbtZfcrywaLvwQxgDYJyc1+SEXavWD
HxxSxhJD4L5249A9Cizt0YYZB6sbwNzLu28GEoVK97d10Blg/wXL9lzbB46G5sIW6bxLQnSmfM0O
KLrOZk7MjSnl4KRo8qM8KjYBE+7SDIOFsDmK2N1PlBBosMO6R1bqR4ASY5I79cXALyz1bLdlU9yl
oSfXNHWCqR1y2wq+zlWPr08CeEhIZTqvivrDt1I28XQblprzPerkS6tEjxL0UGhW3xExAqYnCcfL
vw0+dbRr0ez3tCK+Xq8jtMrU3Z0A15fmE5MHftrzXAgG9Qv2xVfcjZ1ZF2wyC+xRQ8VQKQRClRow
FqdwXwrbUtf0LxNVH0VcdSQmlTKUsyTAv5+RiLumzwy3ZUdqJsSurR4ZvPGAcVJjAwuSKRNnsHW1
g6jhNL0wZAZIVmYE0RnhZ7aHW7DPm+abpcZvciFfqjT45DPe6A7StEYq9ZnvnjgU8Ca0DQBqA8i2
ZkLCBShOxB9kN0fdSXI7l2U6tUhHBTEA9gXm8Y2imwk46Z1YYwACe4wtM1JfSa5+tWTj7qAXHCzz
s/P6nYNthTI4zCaSD9ExzZhcBZYVH1IrB9+nFDzUZlZXXzHv04lG7kWS43btspnkPmaNbCFcB9gx
rCSr32pdbGL/QBlTl+GWM1Y6tLbxqYpCWtrtRhJWfSwChNYOJhe7vSBoMfa2ujRJEVjZxD1NhrJw
d7mUHmW/tDYZQwBC0uuHwwq9q0hSalU+Bob2e5wGfRDsCap9dG7PlEuAUhpckHM2NGBohpijTIQN
fitN+1A7slPdOEm0w4HjTyh5OZfkdpH6zhY63rvw8qWZEo0Ywh1sgx2KMwmxlVMAZhqClYppYlKh
HLxFZotX5uk79lUr5e4YSFQMtk7wmooR0iSh6s1KGa96dv20hqyecl89icZG0Uc/O+1Ktpu1ZW8K
g1GDp0LRieh6l4lQYRMQbxCHhX/BIfFK7FOw0/n06YCbLRXyJjXbla/B9gbBdbO8nI/aIBqAzVIr
aKjGgVm5suExeB2bNHJtS0Cb/NfQETjB5p7g55OTjoFfJDNP0FMYeJ142Qc3Sb/bKN+MVjTTDtc0
M2HyHbLe/5StpdBi2CdseDAwz+UIIi+O21ZNHtGoFQM8OmPh0Sw7h9DHAa0rpZCVbooIH3uVmg5z
TjjSidp4Z4S4FSJx/IiW2hDBZKAy831zgp7TXqB4xNmtZ5RSeFqmll7jtIJtx7sMPjItCmljmzF8
J/IhXTn6ZcjfBwOlmZLiuESS+RHWtx6FwNoXyQ3dBze08664CpT+mjTfRoAf9Fg5UKUgSN5ggD3Z
tM6XHufvrIKqfweGtO7TknQps/5QCTzpVOiwrdyAXc/9ZIYdvz21pLd3hhztFdOdeaksbxgRrWtd
e/YkWK055YK502AycWx6XOFBZ2c/AKV+xLp6of+UYkIohrpj2zX4YLgjNFkcFSJQT3I7xunMlKIC
KAolRwQllNXee08MBn+N+abkoJKFnxQMEmEvq0q4jEwNEBHWH40w4gnhokiASU3MG7BTFUw1yKto
5HKiLmxZvZPhBxo2Z9pTh+kCDy6IFXJkFrInlrGP8K5WAe9BN0g0IuHsUD3KxHTqPBb9LN2VDKm5
e5l9xumNady1aZAx6S7PJdaX2FIsaKNd43xL4hkmbXVJrfBdain2ZEbIeK9JduC4nDrbupe3VdHo
DPLDbCYy/91rkF3nWsYaK0eVERE9NG2IBCN8ktGH4GNNk3ucu86yiJYyA7yV4qGQYGtbDV6Hg6X5
SrPiNtiIsRVWwg2VE/mG9ZabpZ+UYoUAtgNUVSxEUTxspdq5nZ3P0GTOWhrKsIM9KIhwQqWd43tJ
9nKA1YdPDp+uobzEPBjS3nmtvkuO9lqkZM8JA/mtl5pn3ySGmYM+8aU31Uesmsvk4EJSWKoZDVLu
iB8L3Htv06WKz1iXW3b3MinOKTxHFhzNQaq4kC7r7Cgts4leEqSO+PTRGv0mKOqVVuVQbsoEwrMe
Ypzx67VUNXfZB9dCeOq7OxrhNCZzVUrkBLJQ/GUQObU9m7Bm+pPF4A8zxv/AtA+5KKnKf/9LwYLw
Z9W+bdqabViwjGTbMs1R1f/5fvETd/yv/yeD3hwaP6ksPbk9oJjw/UadJRZwMjubJQvgWuC6hc1m
UpaWmNcihgzpi4OIC+NsPfmHl2P95eVYssbWRNhY8FRFG1/uTy9H9ZV0cKywW6Y6U7EA7U7bpuDT
Bsz7LmN5HHrhF4svDgvFf9MraZ/lIl1KpfllJZINsyTjo+vu5GNyS6rK7B9eH36JXy6XNVoblB9u
C5uz4M+vLzMMxuhxOSw73LrT0EIGlOlOArdax1tLruXCY9o3MbPgVLF9IO+zfPbWh4pBaSKajtQ+
rOxJO4Zde9yRP17df5u15v9F14ypKcpPn9Hoy/nDbzMaf/79r1P9rf70vljB/8k58/tf+8M5o/6m
2roxemQM1dL00R/Tsvr6978s4zdD12QLZa1iqL//yR/OGcX8zdJVzbZVtLyYbnTsLGVaj6YaRf5N
qELBaMMT1TI0W/m/cc78xTZjcrfj7LFISOKuEr/c8UZm4yjM6hxom/HqdPUUSXJCoVBb06ht+OLn
dbfAmLvLmNP8dKX+w5f/LzfzLz9a//PNrAaKFYZI5+aEKUIlJtRz4gWgMEPno0WX/g/fbW383/1u
B1t/41rrFvgjRRNCM2Tqc1XlY/j5ux04MLpxYbCLlkDLtRmQatKXjqSHvPrsU4qIogvdI8kMZUb3
C6daJgtI0lI2NIhp5ngxJylIoWmYySQdmvVTqZVXX3rm3hFXxsMf/L2oF31l7ZnTTrWagxrfeNyn
D8q1nTZIJxz5oHPMlY8dW2HzOv/7C0pJ95f3aNuKEIalc0Nx1/3yOFWLuLTMJtdxPs8HPbCXYROr
IJ3C+qTXBszIih2qO7j3XKnNiVQNxrSFG0S+LhMaL3uaFdSfVjpoEYAHJ0XFozvGEUooyqK2/uAA
m2bIZzzvjdnt1Gs2fWdhRgAtNro8PU1fMvT8MDUCzpLAuVU5qZ0QWIHOxxOomyhOxDBMXJgChiys
Da7PZp3obr8Ufb7mt9HVsjqcdanY9KGISDAnA6JU7WknfU+laNZTkRDKhfDcmARkwzo4oTrRL3Uj
WEVaT3RwtCpDYIetN2/qeJYglo9ZuolU3zi4VX5QyRY6W2LOk2XqqmC5VzqkKGWnMt6dsJJ/azDY
o+wtVxiagIe7hkw7AXA9GIUifV+ulQzba9zBVmZRoXomXhUc3zNDcJW6RHvohaItY0msW5GrRzOU
z6XePAKmfpFteJfeY+2uh8o3FXriIQkA0rRhsQJCE16JkVvq466+zKN1HVOgp6hzJLeI3riE8Cai
bB3F4/KU5VNdfGFVSGdhhXIMBjw0bJvRWocv39LvaNlBkFjkesaVszQkx2axNsZZZPgMhAgxDfkK
GZ2mOXFJCoZj4Cw4n4mT9sx81sZ+BYEjbLeyDh6rtp2dS+oHWGXkw4kNTMuOIP8WwToxzbcuRPUg
9W7IiFmN91mln+sC+xPYkpqe68Cux1k3kGl9n6QxO0/nLWJzxAYqDPK2v8oCspFR46MzsPRMlCbM
lkLNdknNy5Sxi+oN14y9rzsTsSAisgTqD4D3m+hYDMYBKFGA8QRjGM88rYgiZBc72eimckbscyxV
asakpWP3NqnnwMGJCbrxNigaVpELCKdFJx5GC60kpMnRhmUc3RXYDdMsIF+5jR0ImnGZ75UxpL1O
bxahv7u//+bqxi9fXGHg6BrdK3x3VUqP8c9/KjxsN1VyBP/KnCCQnZq4FZMtrOiTH//6+y+k6QJS
rt8seajxANKWuUZ7SISbLVnr82wKJXzG3Zvvq8zPO0NFi653LJxo5F09FPOICmWTiZyMjhQeXS8x
fbW0e0cRPcAW3EYF8CW6o2TLnfnuJZWxjxABZcHDV1+VkhiU0iCD3TPFt9Sp620TQgr1LZQ1JSyD
fdFCB/NQiE/dBBQG45jjj4v031Zf/Mnu+/+RdVeTuSl+up/+UoRc/TD0458LkD/+yh8FiPjNVoWN
ndeUDcziFjfX7wWIEL/JimyqMp455cfv/5dxV/ymqPwGZl5OkrFs+d/lh2r9Jlu2KgsMv/LvRct/
uZb/OPN/t1ujVv4PNcCPivr/nMqmTQHEq1IVCm5dFrpBtfXzjU+0JSQYgmxXSZS6LGPrC5mNxzKc
KTL0UXwMzG1tR72MCXOtUTBVURbYnDh0rISAYkTy3rZfk4kw7PNrfM3u7Uv5Ysj+2kKlld8c4Fs8
VKaSfzr/dIn/wyu3f+ld/vrSf3EcZ8jcMobe/aqFMBgYyq4kxmIp+S0vTmS8UIm5GlpjDD7p3L2w
6a2XjdcfnDZesg84hLCDugavPmNQ+JEaM0VcpoYwtzAXnYU6xCCpcSGrZ3ukpYeRiU5vmGKxZa0X
nYUOr90faxRDEjETuWYmaeYH8q1qBpgNLJMegZWozJneM07xbSNbloN/iYR+bxD6cNU/JCOhe4kt
c5XYztor9GCeloBejMb014wFiHB04z0Elc9ah4oS4v2YGUbkzAaXTXWPXsfXUBwB16jPETPg1IOp
3iPMPsTjpAnk9xoMNnhUzmQ0VdDlfPSMIXa8mBmL4IFqCfPD6kD3yeO+rkM/MWAcCxM0/FrEfMGr
W96O0X6XChMGlkzbP0Qc3Xo3vbjBCR4dup5gUvBZi28mn3v10r3k9+RaXOW9nHySWbMbQq5P+IM3
w2eDP49QT9LNdb1isCyY6+N15rRwA8Y90kmVXXtedKwQk0gex/fWRJ85rHAXgVV/tpBuPTgdk7DS
LU7/tEXz0y89xNWoweULfFfmia4B33c0NRkUlQOIT0QPuU9io7TAx5pBEg3u6Rny3r6pXuo3EHMb
8xGW0UtLN8l2XNZeVaZn/U56lu/xe/iuGxN5g2/lqZeJvXVC5mH4qmd93W8gAN5qY+EJBG5wL+Ao
jDzQe3hOz5WmfS+hWlQEwsnnDAg7MsKKWbmZN3zi+a6+j5cJlemmu3mv9tP+5Jk+t1tUKLf4oR1B
7mcl46eguOoUIxTqu0QJDpGgvoux9OkP71X6lILypXwwNTUmohSbpoUC4vrE58RGCRypla6F6xAD
tYXSd/FqeJhxEG/jeCM92fK+B6rBCfRsnnFBieqM9LYS01PQELClMQQa8HfWhFk5TDd8bQwAwp3M
HmOl7DCCKPWLMZRLVfZ3IUzGfu1En7I0KbtN9dF9KB/pm2AcD5Kc5XYKQrk9VFB9rhLvNX73gU98
cvYv84v0bB/pu6k4RE7LTJl0pJlBqHczCHvN1JXVC2LBZhlq9TFk9I5i1D9jHlsOWvIeuuFrEgIf
D7f1QS/6Y3LKbv4luNFxzOGpFdkrGoWzJZbNjMfdlAEY1LrqJffsZmoyj9kN5juJiSWjllpG7dBP
/MZxl4ga+xVJOrtm2LF95SxeAb6+h/fupbzX9/zM5nlaOIt8o+3KA9CUbKJ0NebImIEuzNru1llV
jrG2L7EUs3RLCmv7McA5CIYQIc6x/mLfmmADybzRrc9qw7ZvJYRxJemAmmX1PcnyjXGwDuLUBZI5
ie/+WxtKLHLyeB/b6BFhdM9si9A5/nJVuzyIyvQ9vrPFIsUgmA8rGyJ4YFgTI6gY72bAv7Q42UEa
ZRvC1HnKxd3hUcqld0kndFSyjffS4NXVdpFNsgJXXFS/S3edDXgTTfSTf4/vw4v2kp6HsoeQlb2S
E8n9PJhlO8vb8FCgDnH6K/doGAimecfo2GvReii38RSz3BL1Hdl2b+5b+dXeGebMAwAFiOfJL4jX
6VAQtVG/DxUeMXuZM6GtZSpv8xOtwRXxNJJcf1JEgUm+QvpWzP21zO0NKfrUtGgUIm8UNn7FIoQO
tBwi9aio4PcI8WlNZcqSJHA2wSUmE5fd0jIsGIdGHhFgrNdz+GLb3F4B1/qob90jvqlP5yquZm+C
9Qf291ZmRbqMPvKi34/9R/HiCNaQSSc0Yly8FycmJw8SZKd3r0pEDLhf1SQxilXUZzM5E8/cykh5
Ri5sQ7GSGaxfSn6O/kSHclZd7+jejLNKlKR7JQRz5xnA4Gz1VVMzlma59+w4myZMngpCVKQvMXm3
yuLNbuiS4htAqGs8AGlmqRVFewMEs/dOvvWDdM3km3oFEAwFM2jFd+NSvYy30fjsaY4QkVKCCXoL
smvkhHNFj62Zbu/TJ7zmk3JWZAhehD21T1thHBGHFqzZWw+We2LvXU6ketX4AK+D6ruTqN/qUQj6
YVuE3jzNa2nUpwC3iezsk0fwIGHBzcayHutj9b1Ls0VMmLA2zONTcPEuJN1OUPPJMddBP8YCV/o6
ePRH5eLconIKN3BhFJ0+hbodvuMIm9Jl4ja4qkdtn2Xiph30k32J7/m9vLed+wzZPuqn8TxSXup7
NEv4nlYr/+68Di/xW3Etz6hchXeVynTVvQz8N5jhCxjsW3Z3xAPb0bXttnM2aFP9U3pTxDXMbsq5
PzVgqIsu+JCf4jqclYNzK16EJy3rJprFo+JU1R+2jEuKuL95zBbFcgBjsWMlHlQnAmbrRs6meXc+
/ZB0zbO0by0gD+WjRrRkJS36gIt2hj8QZi/YHnpuFov0Fkze+2obexCR3eY1XkKsACFR8i+1l0xJ
Cej1dMfmHq5G/R4wFJ+FLGYsd5khQwioy3BOXfNjecz67o6qgMSj8qQ8uofa2YvcOY8IiOm7tmlp
JOckZr7maulNkdguAPJNw2N0LjztQAyXdAqvkQmGYBulrN6gCg3DPPhKvtQPpgeTPp0Zr8lX8Ja8
2Vmy8gO8b7pYpsY6OWfnAjFeEResDfJTcomxbnQJjyO1ZTCCX3fYkCILW3oAKq4aszIJVqwR2Qnp
d4Fs8WFlBp1Tc2t4PAbgic6+HT3iSsVXYZ9UAMA7pvSs5pgyKenWHWNPFSdgGVF5V1Mz3UVrBc8a
STI5PtbUSApvH1ogwVWW3aHaxIuCPDKFZIhZyMBuJsXGpujT0VlP6kPv6Dj4UBRJ4Vo2Mio0v3h6
JBCgepK/dAIutII4zsjWe/SoNUdvDHKbO5/sqUmjFD1ZhB+kPDMLbo0JqwliqyzFmg+Rf6xCIkWy
unRnjgr2A68MlBf0ZbZAdlMMPnYlEJ0iaUqWBNZXCp0M+o2VoYs+abVCjLQu44zzQX7bOZ50ukw+
FoJ6eEItZHjlk2Yg/22odGmCoyXEx86naxKq6oGKzl28DciCN4DdIWAEercQVbJsE0veqVLCgiIG
6ulA2U3MGGBjC+86yqWDR4+/NVmCLCIVMFgHjzeCKVOVg5i3oFGjcboCDgCqYY4VprdtC5sRYTI+
ulHXqTZ4xrq5NFQvlLZXJ8pZgPa4GPBtEo5FsWC1YlpkFihJGa4H/DiiGIr5WQhHPjW4R2Nde8iD
je8zqo5tJx90y1+4kGODoNvapFut0zb/ruNa4qOh2JT0ieIH3wGukSKlNphqINLvmHpsdZIIgsQi
c9Bil1k4ujFXQ9w9kcoSkE0Q61EnOLnEzskVkkJ5+DJp1Sc1ArjC6E+i58bFdrtyrRLCajZcdJ+K
w9eSaRc41pQkqmtXdsxOAJ3NRH413G+tFMCjqatNWTJOCls9/aeB5Dg9/qW7E8y2dc1QsCTb1q8z
V1R4DAQNYMG4LUEoes6mnIRrV53IT/UpcLpETrtzJozDXtVdK6OJxpXd3whB3VRvdfUCaXufnHEC
3v++e6O//U8v7QeWil90YY7T6Z8mLhImzqZD/rUy/OZkR+qXkPFUxgquvfRNo3SsPsJ0tzRQp7b9
2SaTMKw+eEY++kd28relHJhL92AfUSpPSw1E49OHgpvc4kt56IJmjI+NV07o4bHCTo0sdqpkmN3X
8tl/UHb67TF/5O/9Q5o0C/uaow7StnK4sj/tZ7WeWVfigp7jn1c3HrH6Wbq2yINYgdekbEkuklrz
omo3gIaX7IQ+outPJkSdLeEb2qwLjH1HbvHEqHEHrEu9/hF6qV/a4OxUlN5bb6cdE/V7mB5SaAyj
V8LIX9n7st0WS8NRq0lw47048toO6lUMtWqqKKeSG0+rP4ISkghSGr7zJaB6ucG6RLMbPJJHksBI
Up/xbXio9jpuQyQRyO/SEyqqLQtXByarfWU7rLHaG+PoCzVhwmduFF9jbHsr9OyleFce7c0ax8U4
NieF5XFBg13L17aW0msxdiTuzto7V/vc+SUy8WKevXcP5VHREuqbcRJQ3Rkz7oyxzRn7nTHfCo0y
TdBA2V3wgWnfk3Nwzu5jeMLf31rGn4fwP+YCjOBVQ7E0hYWK9cuSLqy6xJNRqq2MLN2opuIv4A+9
DB/Nhynqt9z/XinmIpMfIe7Gbl1kt+5Z6fROSWh++GMTpT9Trl9+0nAfGdlnz1cle+c3rEt2gerO
c4ljzkinFo1N8iZ/tB/lR9FtBrCL0WdICxTMFdqhqoCYm5cv/c6DtNqv/uFt/nl98+NtMh5STAaW
QvAd+mX8oVapVMhpq630NrolgMK8zFpEvbr20ebDTNfnba8ty7P1ElJrNy8l/A49+ajst+oav4Vv
CL1fpWlsnD00pIo5ZWvOelvJJilmAvOE4IAR/ro/G9fuiWR4Aq7nICy3WpsqMwDEMEvnGBwa62ng
RdYxgJ79U3QpDvCLjuqu2MRjQyZ33itJfO9//97VP++Sfn/vfMK2KRRWxbr9y3Otbu0yVRJXXyWh
u1QDnRqHljxoilfLXCpmfVMno/7faAkf6AVbeAZE22yTOwvmKNPsjMKVgii4SzfllP7DB/Of5lK8
MJnACBn8NP/885ONh5HWREbKcLspv/gX0CzJqw/HuKTTK96qL//Y6DgyJEqN+6Aa/3D//1gZ/vLQ
t8cfLavCYHb465OV91xXZCbqRP46+Sp07VW4tH1z/lEdEVQznHFekcp0ZkGnNZP36ZkAn7t31al+
jA8gtfvkmtPjhfcR0gytdl9cIdmv8nt6xwCMKnZVHYsrzlQqa02NoK2oO+Mj/5JQq6jvZbOH/CwP
G1Al0GFbRkHj/6136JSwyKdz8Rpp8jdBV9qvSjpUjU41unt0reXYvjLEZpsezmz62mhscFs63WZs
eb236N6OTbB1Mg/6IaYzduiQ5bFV/vv76z9cQl1GuMQXS1Ztmxntnz9Cx+vanMG9tiqehnhXUij0
JBsSDz02xg4dsjO2yiU9M0bEPSGOLYOENEuYsoVOtAQtNu0uaYG6L6PUxNM7c3YRhpz8c4eXeu7s
Br1HYnPQ9hGTrinINZ4xxXvTe6cAkCrah0hMPWVupXCupHdAQe401dmjdYif3TPIs8q/jG6/QunX
aiyLKZiPixKG14x+urkXX9Kra76ldNo9HTept+W2owcPj/4xGJtyxGg2PXoOoZyOvR9b94yHtfdm
0s/39PXJWX3pX/hc7tppGBt/7fb31/jHY/jPt6kuK7ZhC4blXOZfvyYSWyY8BIW26mPAZDitklut
ShtGSlhFPPaWXQz0wdePGWDl/8XeeS1HjmxZ9lf6B3ANDod8jUBohqAWLzBmMgmtHBpfPwtpPdZV
de9U2bz3C42ZxUpGIAD34+fsvfYIINeMvqts3S2n/Jd6OfG7z9Oxp4BV4CJAqnAY0SJGi0pVj9N3
7jT2ZiKHtzoUClXYXI6fIUxU1dNHVbqxigDpjdDXMhcQjjX9ajRBgT7W39b0EUZA6dSMR7c2GRnP
9SYIfYbPfhfRPcPSurEbOg12LO9hoD7a45txCPZZ9l3n6UlaIzTru9pFR9x3i1bTOhPSua2L5MOx
VrYLyTjXX8dw7E/KTg4Qhtb/cG2Xtf/P1xa9n6ublqFb7BHiL6N94kAYuBWGsc/sLvPVIAhQiR9p
ZD+WL4YbX0uSOMtP701/6Z/SrIYikq1QVtVNb/suMbVVX/uh7YF/6I8cyirfK/T3hNaGt7Q4aHXk
S8+DV4Ck7TWjFYJ58Jz+UEt/pPrZE1cJwHqTvuS0F7sX7814qYgAZqYq4Tx5qypq7/HEEa5IQyHB
U0M5YpjivZTNQ2QN6TVMuw2XBiNP2nb0uKluZAMG10qf66f+Ylrsb2olhwegESe3ILi7D9Wu0O0D
dmkPY/oqd+Bj/f1VFSg7/u2yejoqKeYyhuAF/WVld8tiSPBri/18Ne7zF71bbGjQykhj/Dy3sWGu
QXBv6Ux4T/rDdN+/dekRiAaEjpdxKK9Mq5nfsllTpDrWJoBg0KIExsYmWiLHYfJ76/nav81vbnnR
pgJd93BbqtUqbp4sgEZL8JX5Zbr9N8O+gyv6/XC0cE1iP+JzzTkpjvZE7/cTjRnmArWxHtPRvZkf
YXnRl8YOMVabcWn1uEvTB+T2dSnVloW1eTUfYrpDWI1X4y14doyv7A6/zQtZ9J23TTxcS5vcEuUq
f0meupcxQf3ce+1HvdLhacXfNK0V+gzc853yC7QA3FLOt4GSNyZ0hdYa6RHVV/SQ3up4/uhzCBO8
7+8oH29e+ZNQQSP7KvF5Jqs+SM+VyaB9ZlCQtUujZ+eZKBi8miYB2UYgGifS3t3PnIZKxhuma/wY
wkUJUhJYHJBATmnv7ArOkwK/7s+yegABSSumSld0NpYui9zyvBOzmw5Xp/9o5lvw2BQK12EQIhC1
9ouGvkbjNS5ToFzdMFCkq7pTSAlvsMQ5zIJd5FzcwIihZ7Rcxul1eA3oJTnRYwrQiL/LPqZX7z16
bvbkp29Tv33W+ZnmVd4SelM9PSr1XD1nz+6DvBmXkh7W39+x8t9LYYZ70vZMBMHoUv56w6b5YNO1
rcW+GtRrdIehtHno23GbetlmINp1pbk41eaQyMTqR7/61c19uNNVdXXy/El5vmnuAL4SGL30mRoa
TtlO696zpQfVnLQ75JO+vVFLh+qfjq6/l6g/L2E2k1HbQC8Epli6fzkfigrT9Tzb+t6Q+Z16qh8s
JKucHOgf1YxWIK8OHaHG0wlBwlcktH8oAX7Lkf7t95sSd6X0dNcw/vL7GaRrqi1dfR/QxCqpl8tf
9vtc+ouMWf4of6UA/mY8aiuYJStJbBYqhcfwXuO+pk2W32fXirYZwp6tiTwkFOITAOe7UxIS9Pcf
8n9+pY6DrFwYnsDS+udiRRB1l7fpKPbyMX1JP2Wa/+joUI4361EXT1H1NP9ctMjF+mzapIuaH6T+
4FN7t0GPBw8iE4S7RDmJY3jD6GLWr6xel394jda/rZx8mujcPIv1k1HzXw4rQjP5iNJG7Adv2DjX
6Mmmq2p8g2MlCRwpf7i3dKKddGCalFoo+iWit35VcYZNZkLkyS26KeZyj0kJZTeSjHm9179/jf/x
YXFcx0H4x2VkG/7zdcx0MTYVopy9gUfKe4vemwcseitowTRMKXmvSyULgua5pqFKAvkuY8SaOmAX
8xFVd3TIKvtqV2aznqxNmwbnstZeDXs3dZhKU8Ji4aqp6Pv3q/5fUQYzBPSdn1/5IsZvSCn/2f5J
YcG5hpvs/81Tf2L1z/7r8vnV/Yf/7b+FGfq/pLWojQ1vKZf+qAy1/4XIFy+2vSg5PLlINv6vMlT+
y/R05NK69GyO3ha3yX8rQ1FzOIvsD3mjswhDeRL/P6QZYnlu/2cFQjBJleF6fLH4dZzmlmrkDx0y
VeM6tDmmbeKwupWDc+kacy8dwjQYp5uWtjGN4CiAOjk2aTaRZhGTxoy1pg9s2dtMjpAgq90fruF/
UF1Q5iyPwR9fFp5+hwrI4HItC469aLj/8LJGTWBScqps04CJWo1kT65M3BYrNYqftuvCi26ce47n
97WdbPqYhNsJYqCPZx0niCYwkRTBV20lLj6ftjwE6bGexXTDDFLs4JwLwoy7ozkl+cHNv0QCNEMz
W+euqSRnwVDPDkVc3HDx0NZechz64D2uZn6T5TYrwt+rlS2NCZdv+UNK0ipEjByzCdqdi7xANR5I
r4LOP9SyiYFsnjbBBYQ1LiNp3zhiAZtLBPPM2dub2ZBvTDLz/NYf69Q7tDPNoQCc2rkp2nflSDgb
NcNpsA4PekUt0g74unPbQ4NR981ToU1Y6GKym0ODAbinxfODM+b1Oam1q9ccgc/o+G1wg5BNnOod
aIlo/FH1WLYzW2Rbj1J4lVckr+RwYnoObJdUvaTgpMELhc5Ts0SMy2JYgnx487ZqNjEhzGuY5T0N
c3UbBCU0FNd5qy0yPhQM9XeJ/WKQkXZwiiMhKx/V5J2sJO22YWxYHHAz69jOSEEcyK1eoDZ5RGsr
6TZ0FKgYB63YN47xQmqs3LlZy8TcJPiLo4MOV2HC+HEk1BFc2B3ZsWhOY3iXNVtfrIudcNURQgiy
fhpmgw65R6YfupHbN1LVzpr9C7aDtzNd84OEbgakWtH4TUSopp0+eN2X2RB3Frs/RqPx1qqjVm5R
vbXpALK1I+OqpDpIs27eJiUETXAgNyFS0Fl4xCybBEfIJjPhjVvdHJhdXusY3AFoeq58qcn1WIXa
OTaBMEDP/5qVM0HsHLxNdZcWcfpc5gl3YGx+lA4cYH1h/gPdajFTj8ljWJfvJgaQTzlCFXAYM3Te
fcYHus0GHROu07/ocBgvTKMx2LUxWG2wyivoTO5ODjh867RIVzLy6l1ixjFaFb3FNc4RuBTaFZrh
c+XYya6Fbe8XNaeG0dPqbVwwkzDleNMywztalVWtmqE/dV2snWTOSqAKILJmSXhq22Q/tO7GGwhP
9eRqmwaPMlZWE4MPqqGaQ8NulNM6M4J6MUAGeKi4oVpQAhuynmScHVVhqnu4WsnWbAgvHAahneI2
e8Ani53WMxntGjW7X8aRDWzt8p9YWJfMQYp4wUJ0iKB3JJDhCiGPHfJv+ijRcEpAZcXzeNFCJsqz
SVbmUAQrHfPJarBhp4+Do8iV1we0XEO8HWWJjXFoAsS/4a8gN5Kz06GTAUN1jOi3IftmBo5zhViZ
DqiNY3sX5X7jvA8IokLQWRcODYbujK3TXRloP7jaDq9QU295GkPjm+VzEbE62HCrDnpWdH4U22Cs
uBNXCbqXAJBbLSH/iZ5JZxJ193NfN/emSu2VLpNXwMfFcyTyAY0UNN85D8nUy+L9GHM0bckVXDeJ
fQCoM304AWYarzlEIfy8qqeqwed6aqbK42xAurecCKbSmuBkZ0c7nz2UEA6BRlrE4zZm326UMisO
3rw0M0CIv2JSFafC+4kGYyF4Zu7Ga9W0DoO5oFzqb3E6v2YGRlpbMOhJYxyNsBm2Vp1CTJ3n19n0
EEOE5jVWPEVNjKsxNF3QPh3wLZ2D9qSKYT064i5uTXWQHeCMIpQ3XtrGVFGHxSzzdi386HUbhpfG
i2BkGvDaDbiTm1BWx3Ewtu6sP1btoA7hoBrfKsg4mq54R5fgnWreyShnyjDad5N+7ssSYUXOIxr1
ot3MDl8Sd9jjUsrXU149Y2GW5OisE+M2WAw+XL0qb2l27PTsQQh+2tMZYGiW/g4Wyj1mEuJLZZXW
OeqQJ4QMVdR8QeGNAD9lSCyx828RwUwPWp2qtWoDta60jKi1l2To+q0djwCJW+R/DXqS35teExD/
xOkIwfasDo6FC1AkclwbA1EYdFiFjw7bb1FOb2sL0msr7jXzJSGHYgwlT94i/oV8+kPiVLctALEO
WRSuqCULan3VRmhzHhqupo+HXUhqPRHJVznzWsaWBzSa0ZxFrvNmGgB2gurs9ERyzla/kfrY+HUf
3Zqm+mXrg/suq+DkinQbhArNhzs0ftTVjj+V7FtBCNM4pF9mRcQIgrsNtnnrLogfmyk0k93CQ4cT
dAwHuHlRBwBXPXYNcV0VXv8N3BKIQ8uXMUGaPUvO1JRvDO4w1RmN69zZVtQzkF6+bdkwW11ORGa7
w7nqS3aorNV8WeTjGZHkdNd1dThsVdjo5BXA2usxFOvWChWf9WRGwc8hjeTByiKawG39MfXNuBtt
c8l/53Tt6dWdxaW4uybEqp5EkZKjEE1YS39/Wf5oBzhNt9D0cVa33VyhamFp3eA4xE2sSGHI27A8
FWVQrhOdZwMgbsdlzhL36GZOvMwaflJDNNt4EVs3i+y6XQTYIP8Bx/RJe6kWeXaMThv0ebO2rKkl
Pvq9BoKHnhunnoV0a/jEScIgsIyTNUz+4jRxK3jowfWuMCFY9if+UZzSaRkcw1C5YAcihKGLpLxf
xOXJIjNPws9wLOzDXAJpyhcpehAiSs9Rp9uLTL0X3i8I588gQsGXEp18+v1daPPd//wxGKGIGr1m
+L8v15Q69WmWMexPxaiCe/RuXL7w/mY/7D+q2kjWE/fLJSABamP19EPI3zbBBxp0sWQR+skEJgrX
M6gwp0c6F/p2VNG7kaWxHUcUeHqbdZu2BPncM+S6jTHa+rLYS7wxD2aXvGgePCl8M0hqYSRGkQnI
yyOzN2rEzQYShDemJO8liKguUM7GTXMgIZdgTZg+a91qTZ/zZagZwbmymgBYzXCeAYad7Lp2rlBm
/KkQ0cFV+gW4hjinnSPOrezCdfXbodPTcFST1d4aKyZAuGajBnDuLsaDCQcCcHpsLVgSCBOhqwNp
em8VETkj4zNSF9J6G5ATdboPQOhhd91EeU2xCiVqxp1aq2Hbh/22n/J7fFaba26Z/SoG4bbS1VuT
YamhxgzhrfLDNlEP+eK28BbfBTioEAIXXgyBKcNxQJykPHVWQ8VpL84Ne/Fw6HXeoNEeHpO+nU4m
OW1rAtfLTTx66FIEwA3cIEEKTxh3SL/4RGoMI/biHOHyo/zm7LqZlffhanNCuC9C0RbQlR9SiLqw
sylE78TiShkXf8q4OFW8xbPCXothFMvwlrRE3+augPwxXpolz9WKKLYTkBKbzCuCYye1nebQf5sX
l4xtPrN8H3D5AqZx5MBCMaW+4Sigds5XuGgjFs8N6MODObJKJYWVfXDrUV5WEeG89JVBeADYJLJg
cfGM2HnKRXkiF4ePhdVnXjw/EdvwQ48cVI+nFwtbUL/4gzKMQmwi7L2T9dJWg+67LU6nIImQ/WAw
okGp7yA/ktpds1UP6LuYaawG/poTQgxkVdR7qiPzdJlhP/JMQzO7gwe4y0sbEaW1EqjLB9Nap6pb
jwamqPQjNagTB/OoyFrVEJ43dnvCPYo1rNgr9VYCs1nHmOifsO8eB8xAvqkqZNlRc8gXu1a2GLfQ
8ztHROJ+F9ZIcrCRqSUKxSjdBBIfXPiiIO3aBTYJvj4+dvDrV9FCxaFKe+6rTAIboN4luKJcFaWp
fUhY56gpDJ6mF0w7zknkuVhRFG/wBeY/uzgiFdI4Sl7pI9MNa58GAr5q3lQfAp1wrRk8YJWG6q13
jQfDCD6JJSLKI2RQ3HXlQZpRsYHOsR/rOngg108AVQnbLx3eteCfC8I83Ocj3Amccd5NDArkoebi
bae1tDKsYDrNAoVTbSB5tMaZUXWeJ2e9UcEOSBTHQ8dqH+04P+mty4Q/VkdA5s6+p8gmy9dR9zm4
hDAIjwaHN0i+2ejbYTxc+IZOYmmQJGhcis4gaHz5k8Ph894gUbCmw3aL629wPP2FRT6M5ha2U5Nu
yyAc1wm6cqoYI76LimLljQmgxcFF4YZ6/+CGzoFM3vBSeSbpZ8hL+87zO3Do2OzS9JKRJ4lxpGMN
4qetYnjBTg4+0m11Gkys8/D43zgGX3lSW7+Pi+9hjuGEwY5muewpULTiVrT7Glrfbp4D/GZj3sAo
VlQMlilWIckTpomawfGe6ZqFG2FrFctZ8hvMx4GWfWgzuiA8EZ05d3odBD6fK2RJJDpXXEpfGiSU
XZJ1e4dHknsdXyWSL+ZA4irBPG8USaaYth3iQTTjOHeApZ0SmGQ1we/VMCkwJ9NWadfR6kNDf2QA
ERzTozCT5WDtBlcQWoIlYiKLSsXNcyWPRqrv4t64hxqRHSUWAAN1mg90AAhYWquTblTLJmAPTwbs
IGl+tqUSiBWdTTnH6p6pAdQABfmrZ8npKgtvpDW8Eiee+Ci11I3FBd9+YTyyS9tvkbZxc31476gS
90UsJ+7S2sA6waQ013XjPLm0eiu5pMtX9GBa7vaggA8bCerU+tDEGaMYJycePrYmv6SVgDIYxBuf
kRNY9cGrRvtUBZuIevlcDIbv0F5CGMbJA7B3fkIDWE/wetruJppU3nLyRw5OmVCNZmjfKrqI1LPb
mV7/PX3SYN0xNC/zKrpPRMyOYFYAUfrct5GfbqYist+m4BwGnvs+GjZn6jgYt5WEKSFiYR6UqEdI
Pcbst8XY7oXmEoee1TfaKNDuhlFsGo3ap3NBxzkoRmuynTl8zbD4CKYThnPoZdPshKJzPEnOW8nI
MSEOOW6WFOrLdkNGh8uCg25a4QjF4rz1ivG+dQO1nzM7Oqk8I+6S1AJrcpAJYhk+tsOna0b1Wnoy
PeBR3KcwMxGdpwo0qfWrRoKJ4YiOUq/uLB0G56hbBMVZvWDTriE1eVm451ORB44PO9cuyHlJspc4
RtjXOt0Pdsr5pmsU/yVcjEplPyB3NgcjQ5XRjO5n4KnuCA301GGs29Ljna56WUgfSoq5L6v3NnLw
NKR5vBdLUk9cM0Meqx5Ut3CfDXBsh6EcqqsV2NU1GCfDT4hEQPVQ7BH3twdVQN/BskRHqK7syxJF
sRrYJh6yJNSIrQitG0YRvAqiP0JTlHduQbeJRSVl44C9EJWNzZS/x6Y79R/oaiAHteAUaX2shnSA
gRXCDHbJwenTmd1KRytul010jBEXEscNz1LO5aUx44cUXe4TLbvq1JsDp4jaKJ6K7KVEXb8cnfLT
JSKN/MkuAQBPFTHOYwVjBLf4Vk35yjUpCEbhGWDweQ8MNN5jN052gK2gHcdrNivtN9FRG+5KvTH2
KTMWP3J0zBvkDKwIXJKfxOY+5cTnzhZlDakgw3Nuuj/qqd+Cfyi3Q4rTGXZx4Pf0FrZjGPBhlhZ0
78ie4L5X9kGMs3mgP/KDLPFPe6jk/RBo8NaIHO7yem9CzFslanIvZQzAu3S71xmGRzLmb6pkni/j
/qeGp2M7cma61eBTffIrCVTQIOazG4bvmF9/ElPQPVVt80Y8x5NNcfQmAfn5pkgbpO/xj6oGHp71
MrwEhe5us3TsiZVQi1fM2+C6VfiLuJPj6rNTxnjfpPljDqlkHXPYwpjr3asEXpuauHu7OD3lCmzq
WBenrpp50jzYrT1ry8K0841ZJ6Vam8ODATRwO6IsvSYRHOPM+dCnnFDLuJ1PQcj4gkG0X9p1to2R
b1JvVunOaBmG1lVQ7KZsL8nfe/D0C73t6dyhY3CqVh2L2np0TfR7ueaRFp6S9Szb4Wk2HIj7lbU2
4y4521C63Ka2aHw5hHRqFu7oqfs1jtN0m/P+7MXeAfGdvMzQVzKASqQ2QhAcs/mnnrbTQ2dtCNYE
pKO90CuTa1IjUzJOSH00M7UmFKc/WPkYY+8nDqUzc7SbafIzt5ueMqh/UYWDXNVFIw9hl7GVEXEz
ZCD1ZlgHl5aYB2U3D3UUnYBaoykAFraPHZfE95xJThwzK0Yo29yXZYMwDo0ezCIT4jln7ldvbPZT
hgkdybta5bhOVkIcOqsgGqq6QMpG/MwmxyNdd0dE2ttYVXu9tofrtHwBDthBIKX5oVsbj6ahHwC1
PWTQFLPW/FKdPvoj/7sJrnilQl3bJyQy0mH51qBXYQbvqkNFNt1kii/Fw+n3VnNchtbG3K7JVQkq
Bu4xARLkebnZurIB7LAQKueJELZkl9Hk7EtkHi+QucJTB+gS7A7QXjf4wfTNIMHA79ONDX6zTybC
0RIWQTtKW4IREWjq9B5LggArk0PrTDQ57FR2ygBFLY1HCRU0mZIXO0GXQ7A8pSCi+WZKYrqgFN2Z
8M2qz9Y4m5iCwlUQU/cxmka2oyf12YxXCx3PWmROv7Us7JUtdDUaX6TeLBlUzX6s8CJ56c2z6NyG
JUlmNHWH0X3VQIzjozIgtefQmzSEy41Vqc1gHKqyo/7T1oGtf865fjIc83MqzV1ceyW1hHfWpX5B
WwwjVGW8H44BhyQNrLUzVsRTWNpd0LvflC3TakIsYCNiTZp+V0oGuEb2AkR7r6f1i2W/kqSQrd2I
Xj7Ivg5eI0ketRKfml7iwXfkaQhyeghzpt25dblVdU/cCiIZYr0LxrB6iqwopO8D+vLcQjTiw2fN
UwCg6dGlGwO8AMqb+VYXfMLhSKiOnn4yeUQrDheaDcEo9y337oMuagCWoD+rD6KeEGHmMxD+Ot9I
h+wNMiJ2tYIXLTR6li5XKbLKlyHrKJXFLbeyHq/AOnTpiAW5o+03DbHqjEjWfXy1M0au5KuyFFws
6Nq+56W1LwCYZsZe6h2nFFqym87hPBAWfHq6ThMSESPOEucSBRM5TUBVU2JJygqjogbPaZVZV6MR
R2OO9oUVNj7jYbEiARFUYUoErcfOhoZ3XgsXRPeiQ+dwD7IpscINK/85jCuoj2XnB0BBVnkDLRRK
tXNk53mhwYKXbAQYMQHbtxrAjC4d76KJMAi4DZAF/GH4WzWAUh+2O8JE9XaD/MGUYmV6O+JLvhTB
hsEwfdeJu7eMRDLbyLPT7y9Fq+mHiRKIrod2V0Z0lSUhHImFCMFS1oF3SDpOTI4GqJYqJ+h0NoV5
AX3wlubhV0HxT7ks1jIG7+jp/dE0c3VHz/NRKvZ8Kd7saQSiyxmkyCvnKmL9h9epeR8kGCES27lf
vkkK0b0rAwdgNmwrZ3Z91/F+xSo3trYMK59zL+0KwrtJSObAKuLJxKndGudcJGdtxIjSR71zrgfj
U3Eu8YXo8w340/pZ5hZaxErQM+irg5zVR2ZyUEjF0KwNfCTQQAubYC7kL/Axt17vGEevTUomAgoq
ahwsARFJO60Ci/WfJjOtAGiixzybzkMdwtdvmOrTxSNIcPnSVniUiC1M6vZku4NHZV6RCGwX+QZV
5bmNwBPPMveOxBmmqUfc86DfsiKi+6/qdFMWtnzSb54J4KUmCuRc8fmxjsbpt0FuERpgkmZHqc61
N4abUIjxMMTFvT7ozWOcLfldL8UsdOJZ1onpzuty7objzIDXD+O+2AMlY0Ee3PkOIPZe6wVuiV9D
J6vzmLT7KCd6iv3V8gdUKr5Kimk9Ro6Di3wkg3Uwz0GAjEaDstF0pyFu1GbyOI8G47JWxagdJj6Z
i1trAN1a4uSL1FkDsTeedB3uKg11xP7mmRhMwVtBgtiRqAuddQwxbyX2XnchjHOmLo9VF1Urpofa
XW6xDGXpAqAe06uM58Sn25E/07+cwmBTTHxv2DwgPEbXnvZgRKNmVfE4aYnRHmQqD5kuCz55ulfa
JIDLEJkCg5qBRKV5e46j5DaYHWyXPhV35NIkT6093NmFbbwPRvvWu3qKRLOJd3aGzAsc3rhRCgJ3
YGjDThek/oXx7G09ClNf5YARM6jMiughJ2ah4Ucf9G6cb00EMzOetfNbSVpU3VRk6OnZtO4U/wJ7
vfkEi3dVwGBe2bpiceqGpzTP3ywBBHHOsxIh0yS2MXnZWVRRiTtFfjJGbHT6wJpQmIRXZApQLPYX
rl1S1DsSEpzVIiEVSe4sk0G2SilXkhMMqXM6qchzBu6mbB3GX2K4pVH3GCdWydEaPKAa9btWa3Gr
A6G9Twxn2mIY09YEHe4DPceCJCyKkMp862OgulHcP2aNkzzXoqZ9WjB085Z5eIK0KgmaH5EYPfo9
/RnMbbMl1iUgqAKGvja6o1/pM3bMSeY0pQn1Ji9KrebKrH2zzI0rCQifQYA6tmva6KLwgAy11h68
wL0areEQ2YDj1IqJd9CIPku7w+DFAElbhmvhJL3f2CGyrKK1GQ4P7kzwnogyjR56SIrNWGyzmiwL
B/UrXb6hvydf8JLPmM+scfSeY7zGYzTCJBUtAbWW7M+FjSi5EDRsCnYeb3lMaFyMcAuTHmNYZBK+
lDB1avSnHmYyDBiIVyo6BY1sPHzRSttmScc+m1NLtc0HSxAetMrAWN3b5kHLY5v0O2c3qbQ46oWh
n+usLTeFqRcrd/bEKdes6qAtL5iOa8WQmfNylGG21OseKjin7QYf76yHJp9nk14QJN8gvBALNLXu
eYwaPCGqqfZM5LSjqysce1HzarTC+EXDk9qRqE6v0rFY5HnOaaszfWJYsCql3ldTomadnSr0HRJ6
rmGFF9ecp0MbTsPFrmf3DtnSejTT/lXPUpi5E63dUK/odFporbMx3RIth5y9zt77rCQz0FI7koOB
+4/MkbAThHToZPjKMIXaR8r1bMTxnauRGGKkzUPj0QjZQLpONrBdyVPXQGySSLyr4366U4Y53TWd
UnsVOudIj6xj3tfWkdPPrgSMeqx0YnybmaDsefpkqE47UJbAnOTi7wV/2GYTibExR/ZqSB4Jt7L3
ucUtNmGapKSVqAjVlkwesRExKsxSj4t3pu8jAXDEAgRNROSYETx7qZU/uMQnEBL2TuFf7aSTWdtM
h8HcFv3ZCfX0YTLPCV3hWVzTzn0JBPT1bukORDNC2lQvxKVlFCXLwPIrklhOXTBSRUbBaWTsXcFP
p+k7kpUAKFkMQNQIETWfq6Tc5R5gcCptLlMznsi4X4c5g4SsH9TJysLwrcvRFFeVfE7CQl66mUFk
VjuwuRs67J1NYyuHq6rahPXYdMSpNJNt2M4Jk7Xq4PXzSAAq9X09dN1ldmrrFApv240Ji9SEpj+f
0no7JHz6ZtYVB2AGS651dsMIoF4zckAKggWapH8wqPJSyj/wTtC2rYLdQAW0syyHAUmSZfkmiL1y
H83gazF2ZrdK0tT0CMGTbZNfiJvZYzox0HoE4UW21QvNsOre1GF6TpwHj3lY3yuNOA2X/tFDSbAP
ERmtuTOh026F9B4G3tU+1yESkKlKgBQDUcThoCeAXa1r+lNPgdmGjOScK5s2QKk+b14dLb7OII4G
7O/h9LMzqu7JYgLt1vFzPbfgueaYztlwjqgI1nqIt69MSHqpZ6J9deSnjG/AeOs4+6q9E5r9rS/S
rWHhUFVuqLYxZZtlpPOmkY6P+IcOXWFSt6rlCF1unV5YO8JIYOgrne2TfKZNiCEzUqecDqI7g/LX
4NyDPIADYubZbmxycfQYxq2aPByPoTNv4068GiOW4yDQSr/v0AkVADBWzghKhGKOkalVlkzWHvsK
8EcSPZUx8U+pzZYSoCrZm3SeVnaia2fef8LlCxAwyyE4G68hOQ53IEIuZUS92I2ttW1kycFVD7GL
Nqm5qnP5MFWJfsgkhoCSG2dduPZ7MqP0miQRpbmDC6uxyTbrK/yxsnVXMxXeA7HgoiHOWVhueMVx
iy++bNdDMm6LVAcnh0ZpHRcZ1m0BBFvUK3QF5pI4SYuRGdKqzIABaJ5zwKotrzHk9FWkOe1WMM09
2xtpta4/t81EMmkZX5Sap80/iMoWydifJGWWgcmG0Q4oUleYv+lcf5CUwXtouyw2240RZB+SAoPI
anQHZXHnjfKC3uuxFtXbgOYdqh13iXk/T9pnlRWbQWdJh/eP08zrH0THhIWiaDVU0Q93Nvdm51wW
xYcTQBavi/ybox3KDlWv/v4dLML/v74BW9dd06P0wDr0F79FGjRGng5aC1e5vC0oviCw22OcKo5/
00sikvvRIgf073+pEH+FR9KggVC56PB0fq/l/UWKNzVzbwwz7tKiCV7MAs2MGGEFG6XsD51nNztr
6N414o/vsogGYGrQeihdI3zWkKnltB7s/qxi49a1bfGm6f0T7fYVtnN7O2oIAXrtnA8hRId0vqGY
d/08GdpNfxqM3mb8j3Kn41SCni5E/4H2hkO+YFZSWD7Qw2RRMiS9BrCfX9/AjhhiR/qgm1FfUSeu
6bD+LHP8VHXsnoMaVVNi7ocQMkJMJLnN3h6VGyn7W4O4sBSfKGKOow6YNpLFY24BRSlw30t4Nxw2
MhLByAEA2bf3hPNkJPF3M4Rf5mhdEgD08Ik+CQS7xcq6pUF/T3j1s9Ebv0zNvlYNxPtwfrFyDYN6
fiDukPwZT3uap4BguHDfQp5YjQ1hg1LuqlDf/x/2zmw5Tmzttq9yXoAdLJoF3CbZSikp1ViSfUPY
skQPi3YBT38Grtrxl70rXP++OVfnpiJcbjKVCYuvmXPMZIouaqqYi2afSLOuNEK79jEpq4ssUHnp
/MvMPinI5J615r03GPZp7Exy+wrnsJhNs1WTTxBKLq1jkBJSmTiVQwRU3rAFTokRyxMERJlJPiDz
Ohs51Q4pzTpT8AEVZyR6oKb2r6t8ZxiIkn5cVP9fT/wPemIhBSYJVqZ/uQf/A/T2qe+/tl9zGN3f
/yoq/svf/VNYLP6FHzeQAhPmD+YbN+6fyFnvXy62ZNwYvxDfbPEvBzmxtcqQechKhzfyp6zY8v/F
b/hgaOEJ/8GP+y9kxbb3q4tJ8n55W6zjTc/DPvwLpHReGmm7c5qQZd6v4XVwdrqgYJXX1Afghg52
dKXDrrf1OXYRBE5W2r8vYM/uyQvuSB8F1YWFJvbZGy/VtFqDXYLCzDrrNlAj2B5muvjkGAwvCRzM
r4begysVe4H5hqjOPg6ZxZniGIyU7YkuSWMla9xR7pc2M1Nujpzxc4EwjM64OhS1lFvUwp+NqgCc
QZLYbLJeC5gUqq6pQ+WiOgB10d3ih9YP88SNw7AW1wM1ItuK2odKJH1iECNjDUX22VA0HG6Ja1J1
F3lO5aoAh49zl51tVnChOcSP/jzmJxYzVA2j4N/35GPdNo+jjnA++cSfSzskvxr63dIYzWYWPsjN
XH64UFN5Y4yHj5By8quFJJt9zrMfQfbUklhBdJv73WIMiP/XidGSzSWUnt1oiPplsUrCi1XqcxK0
iRzPkefNp9FP5BObZ4N2wpL3ecI0LG/z8ehM5t1qQwSV4hRf1dDnu5myYmT5vaHO5DNmLLgBNwoa
Joh4kPvsQSGq6LNq/TUgpodU3+pTZtWfywxabi/4P4iUc6LSOic0c0Nu29F87+TksKFyHjXaOoNm
vKvbm1qn33JjIaUVIeyBvouuofCGQzuSqm1ocizEqjXUzGucfjCOg68TvszIw5gWBwdjWZ7Nnqd5
rotDKvMvWZEGeGlAzvXMk/eZ72YswxwvCctZlded3w57pF6vMf0u7b3DZJrYSaQmpPo4Nu26r8y3
Mc7XESpKmzboWZyVEEl0VoJ27wP/U2wM8b43PZLkDKb5jRMjaIvbmim5psZ1rQT9A9IfagjGxmyp
Yd9GNKuwC24W2AHI8NyFqxvFcksg2t6NRL5ryoC9e0vVjZqJVLkZZY5gacJSlFhDmyjLp4rCPHSx
gdz3s2GiqGYj1XeGu0tbmR/igAmF2RvqomfFYs9HhBqMw4OZy+A6n6LxcyBKhiwIBU7oiQm2MJeR
PIHczHk8Rtk5I3Ph2nWZf9Rm3CCtEuJLSZnJBzFHp3k1rgWGCF49soWu2cfLh3aO7GvTjbz7WdNF
MH+LD53VZ/smQRPpyKzcuW3qoRuZsXIjyHg0Ws869PFEUWDPZCXktvGgfKmOcdIX0IJgOQ2cN5c0
Q4RejDxKzcx/ZNZbbBdrol/tuxi0E8VJM6N3sVOEEm6PWp7RJXP8yEST3XfJchjZEe9K5Tuf7D4y
yQ8wPPSeSI+SCDbfRhPAR70uX1o7LjIGO9nJ78uzGAlCQ3EF62PKmugTCcT2hflifUWhQCtc0DD4
SFqIXpkKMC2lfTSlCkXufiIPCFChEMV9Ma2koSn6mrTGnamwYc+O2thl9KwcqGReXXinHEk9PWXV
3dWFae1akaa7xmNWbho/8NmEbQ4kOzW3IKLRvlT8cAQ72bb83Lk0vLNPzYZIqOI6Rm/0jUd9/pVE
r+wQVYMMi3aetpXV1h2eRYvWJyGBmvBbUnMASEbEaqzKTe/Z5Pw+GH4v7lCVJftyWQ2KDe9qs2TY
j4IE2S8bnaOwjOfA0xyddrojg6AKaTLSEwOku2Aye2S6xJJvJO7fY28wC4qXksgYM3luGps71mQO
hJaBskr7MgRU3pNHQrxFDvht649AV4oAd9wmiwbCGiDLhUM+Lfe+mPvboqtIDJysw6JB8S8xq5hy
Wi8DZnO+8UzIB2YDJq+71q9Icyl79WKmKj7KJAkOHX3lLq3EBxpZSRbdJLcBr0GTxci/n9sHdi0z
ZpIO3NjACPipTOvhiWS16ooaqz04GlstXWlP2F1i4tt34pZszirOrHJTiZavkCW9o9FX5REsSd1V
M+dJVWPkRDx4ZSoTc3fXMzltUMumyUj8aV8//qV2uPzRHvw1fOGPJ+3/tA2SAuGnJ7H/C2aAvQnK
BltahzhzaUm9QuolDLRuTnKpCYdj/3bfLwRg50MXDDuU4X0GVTj1DoHnmlcog2EZuiX3vDWm7H1t
dUCIV5yaxS1fVbNoJKpBg1TUsLBd9DFK6mCp0B2PvrucjBlKXuh7qfkwFTFDp67ogebV2TGDgliT
PmY0O13bTBwzBIkbqv1sG6mSJerQoipzVc6dw2T/HPuWIDwiS7cBQ9NHp2dW1hHze80ULgirgdMs
IZz+OyenIAqxmQGbijLaE/YjH70lTe9yJZsDVZC3LakJIH72erlqPTHtyCFnlS4qSmQ3dgmWqlaw
p9nYvdjUvcmqOh7nXId5YDuMA7mV5rqEazD6jvrWxX362KcDZJaRI53BvE2+p9UcdDT5D00v3Nck
I3BjWxuyKELKMnFxKar9jRiV95YaI+jQuhgjczsXBZNr7NQbo+mrk+qCkWBGrsrHPljHr8jG6q+G
bcw3DHSiL0FGAFe2+OpSoikm0hif1zZv+oUVwszGUxrmjZ821YcVL0weSRZk1BPNaA8sD0WfU5C9
N6bmFfvx5X60XVZn7PDnfGNIX20zTbN3dlEUop4OmuBdUgD13L8KQ2raRgqogtd8V16J7dNYby42
Z/WMK8r1kWXORCfuYtKDvyaqqZkZCKAwc98T21xWIEo7Mb5kE6xYshYRx6z+ElZi1rhlTozEFx8A
KpmqR2URjTVrjkAnp7pJ58cpjcnCQf56WRSw4LD+cZaxh4Yaws+JYpfvJ1sPvTpN5LdxPQg7zgNU
IS5ZAG1UpUAr1jOzSgJY5SIu0+4W7hfx7GB7DSLBlOF/FkyBP8h0758TQ05Ha+y7Q+5Vvh2ykQou
o5TlszZLlw4VAPC4S388Oww1YzWyMlR/vk3mGIoJi0B6kyQOsjtqvRvXJ9jg9UaynebUvoYyEGFT
qUwCpdbHYb0QWbgt3D79pEigjJnpodQNFz8gDixfn8LEHohXc66p2jphnGi/2XYjKzmKRqlxbf5S
MJVEGefG1J5TMI4h5RmylW6R6dEnGZxUt6qYL7SWess3Js+GVY8EkUv/kDuKsziNCKKEGywwXwyi
tkMDImzAd6K712wykc1FY39K49bJWdfhfmcnbW4dL4bemwr8LrMuMSANeXIhQj64n10XdaRftz3L
RM+Dk4GEyK2DaA/v1d/PMuL89ozmYtTkUuk491/sxvZegtgV3w0Ji8/THFMxPNatIPDkw1KIlMbO
cp/xXFpT2HhmfhsbcvzcVGCf7KTmJHdrU3D3zOUj4yS1z+186Dc8bskelyI/DpbvX5tkwwGPi7uw
Fw2hYR2t85NmxIaFqIeQNTVW+pB2MfwEawmWI3GspERk7QIKNcc50gx42XIv9c/kyYPbMtroZFf9
9GxWoE4ETuO9LMr0YMluuB1lUX2bvX7cO4IUNwsJ25fFtVqin90M/oiRbtESMHtL0oT0PitPks9Z
WbkAK6OxvXYI6btKVm/yiH3qOAa5usMNWO8tk0raXiy571rXxbJZI0V1arTh2L8ABi+BeY6wQjwO
PJc+lB+IJ5SbVcFDPw9AByHx2cqZ5zIokar4bs5LfMbbNlyziYw+S7Qwn9N5cretCeBNxQxpkEZO
u9pn+D4H0y2RJsBkWowKXKDz3qyI16ZmJpE1QyVFjAB3ZgrcJNMzIWMWh5jYMGqyiysC6k2y7LMn
ds8RLhqzFnvVGaufJyGTpNP+eqtbFbvboUr3TFmqnQDSehoHAufCRoJhpkqN0mem6vUt+nX1xRfd
Mm/TIrVeEGAxIfV9CTVIDQs+n6G78GGpb2qw+XhG40V3efE0DZqqAFfrIaMMuRA2FbO8YltjJmO7
IfKMrqerMTx5xXJeLBWdpoiUKRPn0VkvMA5L36l2rjm5h95lbKKk8K4D4dSkOrngHBJh3plLWj2X
iUQv0xrZdBcb1UrTjWqYaG5iOqQekA7oo0j4wka0e0KR0T7j2m3OdtL2R7wurME9c3ot+3IkUlV5
V72llq8mwSWf4rGMHhOg3cA/K7+5Lm2qT9+a+x1zpeQWpW22tbn1Kfba+MbyGqTodmXidUzLVz2a
424Em2qGgByI3tU4X4+1aZGhPeMEizh87YLYSL1Y1b6sy+UxxYUGrRxZ/rupPfE9rpug2hpdJcna
mrxS7cfEq9E1xoyPEKb30Sd3aEkTOZmdYJ7nuHpSt+1S+Xc6aAuAdXb6XgqJpNOeuilsfdffcFM0
T7E/GNvMsfxwZHzx6Epd7yc3/lLM3oSVRjvFzkcfcyyjJN3bbEvpypx2b+lxOCD+d64GT6uHyi/P
8MrCCgjMNLXdyaXVO+rJrgjh0jQHzryA7hlW5fwQsPnOXSe9xG66nIZl6I8Lkd4UQJZ5oBadvngd
LAOufNJlsFChd3FRMbjJk7VoukhL07GBrUfXW6Elscphuu15SBC2AiYbdWd/4HiWoQM+/KaYqvQ7
HOKcSw+lo0EK9s5vJ/1gYrMFrEBqfBJ1wOVifJVeYkKTXMZ+P5VIR9j2xJ9iL27Z0o2MSq0I5GfR
sLayJAcMBJKqScPUZbDZYPNeXTTBvZtP2CwSm5Rlr+uhqWTuLb8qQ9in447YWaIHl4XxCNBOCK5p
OrnUz/jclNHDo7NS7e2SyEz2GZ7VHsCYQKoNavPKmzWya78dd6KdHDT2UjxGfYB7RiN2z4oaAykb
nkM+ayh+LU4SZXVcpUM3MoqMyZHG7EcNiWwtfXVTrnlMhurBtJFqgQTStw4Kd0rJBSA5SM43M3Lr
Y2P5wOKo77dVKonu0n5+lQqS0b2oH3ZDrKoPv8r9G9m5xScYqd6ePhSDiJLOnnmCuoqJq995GRBE
R6B9n4ucwok68pvu/PdgmOUW3mlw3Zn9vWt2+8gJYIoRxbAvbaMMp7Z6M6IarlUP/XEhMtSnJtvp
NhNXbgZbagY4fOORA7qrbau6UhbyV+UmPfDPqmw3k5Pq3dCxSpED3+gm6QYJgKdHsmvmrnziRrW3
HnOr7B+WCf8BkJOWzSrEDWAJ+KbHVuZnh33QUto404znaPNvDqXx2jzo2+6erI/qzij+Ac/hrP/i
/zQipBXZrBCcwGP3EoA88H7ZX+godkrA6NFhlOgFya1LSerJObk2ph2MjN9dItodRWcHk8jQH8Jd
uOicKP/IjAJfFmqw+iC0yv1NbQaQr5fI5oPLajTgmAfT5nlxI+OFhoxRFukWBOBVtRaw19NyPf3s
5tFBCjThj0nFfpxEdFTW5DyUdc4E0GEjOhJYdG0vqfqo20w+qchITyQhzI8kJalxm2bl2NNQNjNR
DxnXx6kN5vKcTWn7TKahgeUR793L7xu4H3FvP31sjmUGjpCSeS7pMf4vk9QOeEM+Ng1eJjE111Hf
QxxbQ3Tjpck+KZaE0J7GEUAAe8IbbP3iM6m+4HRa6CHffQIbwsA2wQtgsMBsKbqLz2j4NXHq9lAY
NcBMX51TG9YuTAIwALalcVGtFKNznmdg+mdovRfh2MKBm+Iln2RseFeZtOZiS4Z5/WIHlMahjwH4
a7sMBDyUvQQ8uKwzyPzHODL7MZpcRBvE1M5KrHGrjDJ/fE7/z3YK6wu94edqU6ZJpJv8+cLreP6n
X+yg3vXz/fDezg/v3VD0/x6Tr3/yf/ubf8bL/cO6wOK6/+uH8N+8wm/f2//u5W1WC7+ln7y8d/3/
2bxX8dfir5uKP//eH1uKwPyXKbnf2VQ4znrecNf/mUvjEnHHQck17QV/BNb8O5jG+xcgYQ8gCeE0
luetKW//XlMI0vTAToK99Hyf+Zb1X9FPfj2SWHdweZJO6SJ+8ri5fj4EIUDHTeHT9lhV9hntyY3n
mE+TdI9Bpr5git8MMY9Za75lrd9tpvpxLRF/f3//QpL1wBX5DjscaC4+pyM/3c/vIbOmCMpL4B1a
Cxc4m4YPzzNvkJWRFtAiqQzeWAiQdWGRXCfxSnfPnsdIa5pH9gkZ6uiq8Y+z7e4MMFcYszUK7piQ
CFbvLvEiLWFfvn2SDbIzULZ3syo+3FolobvMx962saf389FPeuwqOEwbQ2wXyW87cMUrwZpbpEQA
Ly3/Ie/ZRkHLc2zaZZ7Dy7QlxwzptKh4lv0ssovTj9h48I0f5xNfbUrpZ3z7/Qcm1oXzXw/E9QPj
meWvUYtAdbxfn1wAt52MsRIIY+dpGa8TwOHb3Dwy6ccpgq95xvQTupqSBlAmuqFY7RLN+7fc6ox6
B/NqwCxSFdfaTL/8w5v7ee/1x7dpk8uHYUsK21rBPX8F1+R+I6MJV9PBN5lyT1iXfTTAvpW8sYJ6
ctFnM7iHnFI13VXp8RaN2Hj6/XtYHwi/fj58QAxZ7AC8T/ALqsvjysiSJQP7UbtHN9cvE0Jx9H3m
C/yIC3ZyBRkdBedAMMDvX/lvvhnXNvmxGfFY4LZ/uZ1aqxUmm6sAzRU6ypW1ZXTTCzrDYqOROYVc
oJvfvyLn0a8/a8BpEASBBCANgO7nj9uKctFodgwHYgXVpqG0ZEE0PIxl+vb7F/qbD5V+jbYtWMdX
Uv7yQq6x8Emvd6nnF2+Vg/rAyD56rr5RZd9zu7qkSpwc6480NB41f5+c9YMB+8t3GQjocOChHCi/
5i8vO9Hx117neGt+0xss6rsCoVE8q08BU8Wh9W8IHg/LRUJEQcf7+x/5R0H264tbwrdthzPSIVXz
5w835SENoyb2Dk6C/t4AhgMfCXY4SwMkQjq60t0SYuj3CCMAJpKax7lXKR6ts9l9SlMRFkPu72N2
epmRL+xzppdREM/YdjUJzeufbwogG9CxEnaJfnswrI1jrBinidD3wDkJ5OeHbPTbMAnselPHYSuh
rA8YFvcN1KfQW3vvFNPlQv74jpr+G63nrYF1ao/aRIeMeUJvFnZowWO4Rol6RghcHaG+zRtyrtlP
5sI+RTW95uyg2zVNuv2p/FaTM4kcrWCh2yyXSUwW/T9aunhp6WEURO6B2MzMXpJthj08rCtQpsqM
wUJxS5PevpkjTwGv8sROuuLVn7qBEnOCYVCL4h++J/tvzpwATDUPUxNw0X/cdrpKLc2u3TvEMv8w
KuhUGbCpNHav6cGOpTVe5CA/+3P+xTGLj9GaDtM0HZ26v5rz+jIEuDxrdbHK2eQJI/aYybaBJus0
eLfi9KMhfUgg0Mkzr4Ncqdmopz5hgvzp2XJu1bq+QxN9+f3F97dXPpFCloOUhlHQKlX460HKANup
3AjWy9LUVyKLwnFEZS9baKJLDlBhk86rMdChWLVsd/v7V1//8Z+vfNhrFB4cSL4LF/KXF09U0ukg
C3zIRs2TV3sXpPcXHJVPbV1+kZV5kygmhr9/Tc4R+29elirftGxqJY+okJ9/5qYUtuFZHTdcgCm7
K7ubKiU4IAsYzDSkyQRwPVuHwzRdhy+ZYEpueOxkbGIDRHRLnm25iVZAwVwwRxniG7HVXO9n02AK
mOEgg0PEoxmu+IYdAl5Nlp29zwBDeTVzl3E6kD9JUunMtFNL95btHyHjkuGeruyrOK+e+o4FAz3H
xoyI51NrzFcfE9dmkpc0NNoLTV8Bec8+lyYJpGrGLKaMJ1u6T+wOmHCkH+WISt5hAYdxcnwgO52c
sByHeUk6TlOh2OoeZB+8pSMgm8J8ywz8CgSqGdV+GDghUHCGucuFGiSn3qm7g2mDoa2LY13RzwSQ
YYF4D8SXbpyyQueAAxva/nmtegRWCNFGpFZq3AJSN+fes1jB+zw0uioKzXT6VkiLvAI6ospCCBJr
fPlUOfeNli9rJdOqibQaglrRtfEMZyURKgTTa3hYapa3hZpMaJ1fidcjEqZq4EcY3+J8fGh1zuB9
PE0LdCh7eh99m0RWD5qQiX2eZQoL8vE164iVX0kNgyzPpTZRq1kL8aBJ+UVj+N9DZEpHsu2wTEWO
s6u78QWNdRrGA3VfVX80tLhhVxUfZbQq7Rl/TNVj0R/7ke/TLcq3JRseA2ahjODIkZ2nB1nzam3E
izDeDWFygEB2iufB5dIq+httobvGP/yBFuCliseDDZRaqODWDqplJRUxJYY+1GVQZaq0OUTpTEJA
5D9FE+eJJbcaPz5ernY7t/CPBorfEG/+a57FxzjmAGlyXt9puZTANBPv1lKpxd5X0TSEVVCShn5G
HodR7zmYISJE5hhmsFY2+mnq+nvU+zgB16YVx8KmSvkHIetsKAeebJpqFjsBoGSdv+GOeC47cGqm
U1+mHpy8bZKSkrX8DRgxfMfzd2PGw9MRpcUeeDIWM8TWqbeLyvqNo8BzVnxPfhNc4hlk1cIQsvdj
F5gZ/BANRDSIuRVqV2mcZEx4G2aSDHPkCwdpuuv55XaC3iPO7ghSSWTzNshxoxDl+Z6UfbDB0UGo
msn9CyLnGmVMetAy+5zz3OLeg1ghqoQQExYzI6HIMN2ODSu5TTFh67P6+NN6xQj0NiCerE3qeS+1
dpEIDR46pQEPeWHg/2cZsVMzMVAIroDGS/QJNG4bt+lfTOESl81obRPnLM9BBXajsc+RHuwKCxEV
2/tp01qBCuM5/m4w/GWqQJSTnQbWRqr8mon21iqMNXQt8QAR8UTlBN/kaKHAmFCGoxbN4L7lj7px
vnUJk7KeADdsg+NeDMUhq5wkNHBohK3rvxPYsdrAOGYKgfaau6kouXPEquioogxkOBcwpWayoR7g
lidhzlTqIokkgFow8WrIMLLIxkbvMedL8BkDJcCokmJfz0TorNqRAUdEgKMSeYh6TtnPbCCVGWGg
movpN3CAqPBwpV+SSr/AUnmLBvasBR9RbpaXsVMktJj5dm3RdNXeRT2mG4BjUkFOqUBmjav0Wdjg
lGQF+B6dt2XmSdj0TAoT3TNfN14gQ2KKYH5EPBPkGrWxFHC7H8/W0kAPEFd0MkWpriU3pIwaQDjE
GA+FEXKuf1OKb4ZEc86/QIegPF3+gn4ZXFeELjATMaschtfcbcZMXyld9nsspTdDRg4TYtJnUt6a
w5LXNArziz1xK1ZxA9/SHA/jYKPrRUSv4lptBm6STc8GYscuhxpNAcTP6w9YBng2057N4iiZ4knl
b+vZbUlnK15bHM4AHmGVOXP1RY7TakMxNhbRVltjzG+5YB4QhohtvWybzkyPlc8EG+/YkxF395Wi
XNPrKdXxnxhZyCb1szfQBsGOXA4KGzzcdfGmAroZVgnw0QaFa4aLhAcTfu3IeVDdylV2DoM5342p
PFg2lF81jj70muyeNok0m3gmgETa8HuqfQuDxhDl2QlQUgUnprm3dllfZMTDNqLIovixj3UzbVfT
b5UOJytv76SsUQO5oZ9ymg6wHBmaNYinvOdAlfdY6dmgFHemFuJGWYAN5ka0p3pk8xPXTOSXaX40
MOhuhVIeDl4XGyi7Ukzc4qWqkeWQe/edxfQD0NCvs518rrKiPaZ2s7GymPbKwiUk0QRUARdQ3/uc
/1F3ldbzgz0qg4a/vFBS3Cze+KaZIYYxHCpi0F7M3O+A7xPMbj8YUw5HouORqa3mq4iXR8z5Fdvp
LN3FMYgIPtTOKS9kiYE2dHiWmHPAUQqlMU65LPk29xpdwDA12w6Xzyaq8SDX8XbKzS9DzhHy4xEL
bgL/AczTnW4WqEABSUQFoM9iQmKlzJYEuL1RAbkxjYwz3yEEp0rugIjn14WlT/noU+msJ7pnYLAe
BZdYPwPYWTFPecsRoQwNvcQYzzmjX6173OoJ6rYoL84OBD4TdHzjOUcRzAThYb2qVNCeZ/iaf1Qw
I29UxYGF5ZcfhvHo1WiqRydmiOHOGigQq++RjyJL+Tlc+7GIzGmjysjfoKNJtpAL7mpDXC9lV4VQ
HLy9VGriYY9ryOGfHuroHdXcQ+RnKI7gRqmMk9ZX/QtJf5tGOneiqM5Jzr+XkgsaBm0JGwC2RmgT
m0s1wxa7Ns6uA42N4dmFVwSXEtoRCilUTOVhNAQCosYiApD4klGiH5ALa6leJQcrNLSvbn1lv3R8
Z9ts1XSQ+nvE7V4+DLH11KfS2eYpcbeQdU+eqs0L4hdWQSykDk2T1OTQCQIunNaAATd9G1vo9Frg
ySor8gGKrDmIlrWzzPMXNTK7Mlg9bSTLdSGgQZSOAWwLJWad5V/UbZZnem/UELJGasYfwzWz4HHf
OWhq0Hdwm+n+MFrOHT3bwQcBcd3U1atoDNLRPHVbOC8JI6krNqGbeo2hcwwzhNhpI3in98OIc1uI
Jjk52VUu08dFJBYfRAJMy8pOtMz4aiz/htm4hRxuRHw19XcW6+8qqpMT3zTQGurmPZqwvQ2C8zA2
Zn81RgwEZ7IiaJc4zHPKW5nvvKQgURjRbeSlKEcq3zoYEvL9MClcWMB9Paf4nsJE2hgV8isQkAfZ
DC8542WD2yizp9uRaUwcVBfuuEMAnoc1tz7Art2LCI1LRKIqX8K7AR6om70N+cilOsjcuErUfMmd
+mWozROyfWObIrDbsTDAU4toVTlwXBAcSVQUW8dCFGWXLeWWN247/H1AQPr73qkuib1K6dSKAHJf
Fnu5Vq79HqXrmPCmbpndLG4HJC3oLjOVzZSUHP5WqCUa1KAf0G7aVXoYeOvsb7bw7xi5RcGjQ/10
8mYe8bHVxpiL+jsXcgDAmgAage/uxHVfdR8d3RREQFq7Oo9alis2klI7Y2k4T/dlG5Psl5ztFn8n
+sJkhRk86WJGxZhlHFp5aHVApLrBLo7t8tz6vbyp4WqGfYAJrFLeztI3wFKP3cpEMB3cya3YlT0E
SzOY+23dOEcjc58ljTW7PPEJ9sXR8edvSyap6URFit6o2rBx9XnQ5ruWeJTt6CRTB3l2zCygxBVt
BmC+WHlXRX+d2HBfVHUf6SDe2mXyregx8ptdcB14JYHKDu20aI2zHcGFjI2LjcEwFCZHqFMvVyyB
ns2azsNjC2wt6X5pkufcIdU44YdavOHZxu67tV3srFHD/+ZyJ2ET3RZ6onQFs1Tk0LkQMIR5s5jb
6rs/wYgoreRGjM2JiL17DXxmg3N/n8JIi4oF69WAb7Y/aY8AcduuyQXO2ssip/OMMHkfd8bTzDKe
lhgMiwvNM1DW96bUCAat6DxyQK40JXibzS4wNOJvx5Noqpdrq6nREltoHAqYL5WCvEJY4Zg+6fTa
i0bG2d0jmMdhJ3yYt3r4omMyRhDD7Vs14IyzGTCI+En70EtrFMlRiqt98I13tynfDKM9s5tGW1A9
+AjpaVcWiis3IUhpvXoCFOSRyh5pCHaV1C5oKCI+kpRDawB63PvlIUB7AbENeadvw1hAli9I4uhP
Fq76rYu1zlL48qSVopdreCZkSIqgG5e7UdukrAT1E9yvR0egZGosiEB9cBs3Q2gUzrCxCLWB8ENZ
poHIkCx9Aop27wXiMeOjCe1soMY622P/CldLhtxtDKSarKWXkvuq1WIbxeM7LE1v4xmUOAs8bNLG
G4zVNmN4FUk4TcmnQbh7vbasAZLYqvPe2xzyRoE1uzGJy4zACHEPHczIv5nj28Fh+JY6utkL5NUe
os8D8Lh9L/QrkEatd3XmJnuoHw6ohQIRq0UBQp0ZCQvo4PuP32gZ8W2nyocOWXoPxWT4B5H4UBId
2rAkIgWZ8UC3qY3jkt518TjsAtJiR2R2KW09GtP0I8OQtcmy/t4gKdCbvmH2XnYcJIwo2mtqEegs
0HQ3Vjd/V31EMZUNQCHSdYThVN5OEyFRcc6RL2ptegcgFKfQKvUHGpTrM/hq5Ib0uIv93UGgvrOx
nXmkkuZzcl2gWuaY25ozdXlVgX4HuE44VThOydnM1GdC1xFSjbcmg4ZN6anrRtYDMk+KZTdFVFVy
WVl5HIV6em5HbkIDHgH0TlHO72zTd3WJ/4N4+IfGqb6z7DnYo3iaPHTyqO5eM8/41iRAG+Vw8jF5
OhmjSSeV6RYGFGDhJN+MXfIYLNFdQ+netibWhdWzqnhf4FIO2DuGXYp5bEPSJC0KJW17BEV+YWd9
5zSYp9EDHxcU0X1zI6MFykZCY6+89OKwIeqjKSJvlf6IIDtplNG21ZwGs4CIhY0+qQIZtoPCGTN/
RHJlLdsjsVWIxusCOjfabOBABruooAfIx2ygt8AgzNhBj1PC1o8UW2qC/LQkXIX21FrwIOebIiX5
ha+EaBuEyDSYUxB6gO/64KVUVnGkDrj3li0Pd8DlRKKFTXv2EgeTqxXzrHSWnQv6Jg2YN/GYiPue
kQTOF5/ElE7fx6l5H5FKg+C0gTjh3rXeOsbs77IVRBNkr1kzfBIJZsT+qPzp0iejGXYJxeDgZC/Q
XXcel49Tu9d9TT6YpzwawkGE6Bm+YjAhrzIumIbN5VvkLscaAByWvOltSOp3tFRMOBweu8Mbu4MN
Mh3upr59I3jggMBOQJ5KESssQMJmie/QpSfHZHejARptuwgFahytsMAlK0KvLb95NBIStmCIyOm9
oTfB1kgNBproeloCOt6Unh8iJIzUorvpnOyQTwwIfEhoqwLytS8DMAsEtbW5S0eBDUZZ4DYAqOwJ
QS3JE8GnpKV6sdVnlg0pNIj/y9F57EaOQ1H0iwQoUZS2pcrJLmd7I7jdbeWcKH79nJpNYwYzaNtl
iXzh3nMF2Koq/skqrDmJi6/aiughIF5B790w8dymmd5UJijROE2ws0hxVBKKlrT5XbcCbgkc4J+x
42TyVH8lKXndTHlwdBrPXNupgrfV6kPfYwYgsJgbklBLo9o0EhyCB2cxHaALGmJN7NItkcNX8LNE
z3xYejfM01pE489IeoxmghRzvoNAXek0/yhc0rj6HOYrZGS6vRmU/+BU12CoHiPLRSUUTGfUqbdW
kH1Kel+HJQeiQYkRJJxin8sWlKzV8pF4nDuQo5hJ1vpjLPKbk2gX2JHzlep6V1W6XOkpD5Wyv+3e
9MIqrw6LrGBlwfmWqAI3SVJsstL2wFAIFMstGDWga+0UnVsT9SAWk9sUdOTMoLjbOUv6UTAa20Ud
nuzBNN+z+iOKamAZTBZgaD2wxkTGkS9H7hDQhqjvF7+eKCWjf8UguBiChsYZXrc9mvGhfgJldYFQ
VFBAgXGMc/mVdimWtSp48VUtznPNjZUt5t7e4GwlR0z7xtbr+Ypo0ojNMPGLEldzsmPEvAlF86Sc
BtiMugGIgziRF1cvNTeBKl5ahpM3DAGrUczG1pR1s2M6GhaURDsXls4atsS6YDYaNhZv2exzY6pZ
JZsFacmK3GaXYy7BzbeKRfYV+YN7yMlfgAa6Y4VlnsYMGaSVYMktFKmA5Lonbro1RrBcxBoWYH0R
8LctEHxPVRh/wbOvLfMO2DIvsHmofRv/B9SVehuqTK08jvm7lg7KBo6fVR+X9TYDqoLpLLnAymkP
dRF/lU4mNhnNcmnY+mwrWOGdy4I4IrRgzED2uaPVEFuvo1NlmmchR3jHc+kfeon1w6u+WQVBZm78
13aekLUm474wMQDmjOUPLRrZ0NVGvPcxRBDYsYOi14XCxOUz3D1JMaPabFn4AiboxtmK/Zcgkl+x
2d/HkBVpah2eK5poIPWIIvajcv6mpCzue0dcHHO4Gtd8Mpq9Nqe/6UygdybxNunqQTbojcsyCXFC
8mz0UQtRP6Y8mcu92zUcpDnAF3weP/wemWwW72aE0HEAewh5NVvnhZBhENt/cS53s7us8wSZj+DT
IcN1U5PF2jn5ke21DMsafZF0ULCPjn0p5pM1RTvLi/pNvvjQtYZXO+66o1RwALyxK1d8fPcSeteN
Y7Rqe6/ZSpoFFJhPuged7AemYhIkqXPl0/8FgR6mF7MfzSPPza8HfJWQc7YOzK1YGJQjUxixLXMm
cYWACO32wxmKQwheVxyCxHwCrLWfyyTeRK5AqwtVul0wrMWd81Tl4gup5LKPnW8XZ+KUBBHuqDLa
mFU5IZyf2H5FoXvv/VA7fY7e8JHBzKkiayBSKMc41H2gQXzNTNGEc1pCzhEfCrTZqseAHUZRhcB6
qNuNO8Tcri6TeMm+EzghVDYuEOalz8lIs05oCe695aAqcPBLMz7NyoXmN+bvyquGzeLNJUxDY0+p
2ao+Dxd8+TtBgTp7FxaALDIiY6sd9xdDZ3xi5H32eB22LEtyLFPi37xAl8ypZmT6hNcNYUlDKlIf
pnVRhj0wEEbSyR+W6WhL0ZtUnWPgfWH2hZoh34xF9gzm7b5yvVvIs+qziPK/BD4aoUZatpFpdWnr
02STq7lQEe4rdOxhRZZpyOryu5X9K4ZluM+ueWAGHW8DgiuXzlt2QpHPWvM49v6XEg9FS7XBZw8T
O9m37vCqUa/v0qo5IAtaO2puQgNc81654gAoGo9Y3gEs44WzGLTiWqdAQ/UO6T3zwobZ3rYzod+k
+Sa+00l8qbjoUvrYgvN39ug4fP85IKnbLJrH3ozJU4EvG+b+ZB50R8s2ph5gOqc/olEuD6VVh5E2
nhwbV7HjR49jVlWbuKCiYg88RsR3Mr94TBJ/3vUZ1REvx88dsfdUUUItgODCsW+M7VCORyVIJwQg
/V5am0KCzjNR59djtDV76Hqd/ydvsafGLW91Kw3w9r77x2ViErrljudcrfJU5vy01HPIVOlr4pXw
7XeSwvR6McSAWbG82qiktT+h8zOZrwai+RipAKD02Q8M4bdzyQEuGe+vMnGvQZVtbuPSUoxGo/cu
I2W3S/nrvEx/Eq2mV/Hg+XgFYC6a1pnf4yMoI3A4VhKc/ADbjqEJLFJdFCItvI/QuWJVXGGGXdiw
BR/Fc2AH8Yk39EVOxSsX7x/huuqYOxyBvn3fH9SeuMd2bBKy0nhzOL0LRrGMhcxL2ahXs20QSBV3
RHNOIqDt0u9QCnauGvdtDEY9s7udyF5qOQPIMjV3rIWgNbInMjOLLzR3f1jVKNY7OMmdIH5rKus5
COIHzNDjGgX1JosmJpEtsbZVXO0s4b7MPWxLaf8GwfTaSEOtBvBTGhX6ygIVt2lH7zdzrWHlVAG8
67z6mt1cMAUoNrJkMZqMQsKv5MKIVh1rNyJTIpZzPRA8KJnMTgVUdc2qdYkiVqn5qIhytCtekCAn
wSiGXLyxdH8vNCbEHjURREv9OHmKE2MmDGiaumcbWjvkmPmcFox50T4cC7Ewc4ig/ju23P24FMlb
2teM9YVYSXP+YDZ/HdP0KLwIj/YcXIAzHVKVMCMB8QxyD5OA2fY/7t3drmTWcwlKCfYme9QMBPgL
L/1S4L9v8uVS5W3I9cPYWLfvEWfgzmeY1BnFVljLFvQ2W6+RcQoxuRCNggzCVP/X67W9VibYipxe
BPZvvu4TD6lu1IS9PUFu3ZKJcjfBT39EkuJs7so1Y3Njk7LyLiI7v1i5fcUJiHsmocVr7Zc8YJ53
n7df40IzEr9/rMI0QnT1ILRSvSpRB8/Ttkk4x2CTvpN0AxXbwknaesUh6G5jQgWeV51CVe9xvgLe
ncpxV0roAcnM73CO5sM0gR/x++m3aip+jQlcJzTKVx7F+tX1WVrj8YekPW0ZUizrvs+BMg48tV1u
0id77XvliJ9lVO+EDI9hO1ZvcTMZGHJKcmlVvmGJ9ZhPdJaJFNS2Izd342F0GjqCqu9XXwYvuyvF
j09awGZ2N35S3SyblkIy0KL6c7p1u2wpzdjwQFHEofqCE75irqyf+oqBoYfEBY+b3ksG82Rp36En
DBbjfIPlkg6jg36NXeXuanRfhIAloGUHL4UAg0msq8wndsa0WEEaZ2m4LBBOQ8lq34n6L+GKvxRT
cHLyCbzW8kbb6ZPGunbIS2GNCCt3Bi1nldiAkujdLWP8fbl4ADlyLBF5A5fflC2npK45XKakIeJJ
PxALfpgtgK6dTD98owXjSKxoi0DTqorDPUE0RkDF3FODWwhJ3OaaH2litPsNxe2lqfmBE1u/RrH9
4EfYAd3C/ZO2RG1NJvu6pmaxKek0eSgel6D5mlOxwX3y7uF3nysfMqj2IDqZx0UbuxGteCg9+YE5
E/Abm4Aay6rp2OektUkmdojkzIK/yTxu5cheH7hEgiZ6pI+FZMlmAPNSL0FcGu4rMDYyRxvqatXX
7AKq9sMcqnXjoPAUC0P1yvC/zAjKYb98lcX8xWWLvgE5R5q5LJjwxZAYl/0to/GSQUxWltijKHio
HP3V4jfkEQamHTGTwT1r7TA7dgFqOdo4d1MahHZXJrc8go01dgeCk7NqxRTgOfdI+zMaxJUwybqD
GOHJYac/LZGgaqNEazNkC36a0IWxiJS2OZMciEhK3GFSQeyErXsjtg1GBFp0kBPLtxlDwiHwaGFI
3hoQ97LzhEZgNbWCxW35O/GRHKwKLlOOLpdqzr+0xAmzc4EstEwOk6uyw3RTJD9eZqN6AJQaY2pf
FaK9RNwBjM6XTTwRRtdqcl+siu0lMdWvwuT87MFuwVQt/3leBOiqIv4Zvhewd/aZQ8Vtopnnhmxg
2IQNZMF1/lG6LW6EPDsq8mtXOf+0Mkt4uREdO3KLUI3y3GUsaeqWa7uhuson68mCBuUlXOFjcFKj
fWsyuIPs8cRA3NqQ3VjmQF03u6++rra8VdYKCjC//TS6wSN1hHsdFnGwxYsS3jvLoGkbx6Xmi/Lw
zxElqa2OPTb4I9bHU2yOxANfilxa+5F16QaO2xmnJgXowAsSTcs6qqo/ycSIPEH5E2T3hC75OlMz
XeZgX2l+34QA8krXa3tyb3k/qOdRfS74jtb11D96OMixNzE1JUx9xxbQ26edcQUL8TUlxnQsrQej
DeRzxxgCn+tvA098nRNQpU1Q7JHzYs8lKWkluQpI9DjH3DCaTMy6WBWFC8i3BebIlFwm82tlCmgV
9x2CrZ5hrZ0Cb3q4M2PTDvaz0Zt8wmKfem+QRSYYr0w/Fur06L7Q6vCTV6ZXbdt7hgAKpGJngdbY
pGSIdbhLwqJIeffMjNDoYRa73mfyO1GCV+o1iWJjhZud67aR1KF5wQqIaEA9oHSAdAj8jbjpfqwv
jptBEx/bf3LOqCdHJwZDJSGJNeUqK/XVIzzOHieWgQx5BozyfdKVW/INRrJ9ahjUS3wgnYkHhRbE
ZpCzInNpO2TxizljQPKq6a3NZHq2DDtdD4oVgdpZQ3fq8ngz5+2PDV354Ed3ALWaX3NzRljT0fSQ
QSLt+gAq+Jw7sGeMeVCrqbGQyIjqTfbxLcaNFTrS3OSDP3AJoXuPYbai7frFbs6jqZdntL3/EPk5
HAyNvxnUzLS+ea3YjeCfTb+XWSHVmFGeWMkL6G7exZyd3aiQfRPf/QX11t14afQWxYyTa4jZQj2n
MtM7QIN7ww66Ff4edCOdQHAVbb0SD1fa4An33jyEPeXC0RVFX7pzGV03CbrldIExH8PcHeUDmOq3
IkuJtS64avLIIXc7E8xlCV5ZpWNkI4BgAh1zNERtjWyodaia1nnFC+84PH+SYgZ6dOGv8qCceE0E
z6PRPxMyYzN7ve8K9FNhs3KAUXyOiUxFXgOhD6P/emZruw5sY+sCQ7V7/l5H6iIEoUwg1YjajSc+
9/HwWob8rXLUlbASQneZzG1nNPThSAjswa9DVaIiy0iz23G9PFUOyTqLL0PZ8r3P3rq2WhgbfCOr
SRxoY4g8Sd2P0oifSq9+l6KglJjvPF0QKGG0eMxD3Sag8j4FRB8ex5jAj3lZAHqBQq/M/sx2y7wy
8jyhNKE9Ib0D1+z4+NtVAQ+fZBSg6g3y0GUlu6Uh4ugujVIQVSMusZnlkjMtqHYljztjSFQTDVbY
uYRwwfQMRVAJkY2B20fAMnmViHNtZ3+7UuYn6XwPrtpFQwKgrLo5XN2CEJau4py0W8JVZDltSlli
dXbg8RdNFLIx0JSe3hJO7livWx291aK3mT4ytnGZ2mJE+C1Fv2uW8nFQyavqQS47wm9JrSTept9o
iP9EvZkEHKBkCX3dmatawVYB1c2dTx4HY40TI9pfU8fJxuvtK6XXzlhILuGCJV1NJxdRgvJodRN2
GZsj+SGCCQANStTZZM/aNMdlOOqi/BoxgW/yuP5OTcVGRrWb3swE65rlcTStpybuXuKSvSaQh1PG
nHuW06kTTbJNzHttyGlcbFnhUaMyj4vAHuLMrJ4bYWznqILm2qY8MxVJ6EgLn/Uyfy+jUaJfQUkS
NcNjU3a31HbeR2BHAFoEw8aJtnSqNr5lPWg85GUBdGgQ3qNixLNi3riyo7sgCKZhEaNCsKcoZR/B
0sXR5DTGID0TdGaA7BG/idln8ZJjF1AznEhAknVtrJOGoRgs90PJPPKEeOuvnKELdWBbwqmJn7oS
/HI5GcHWKD4ZZLGl7C+ZI77zgk2W1VrVYWDTbaWwDAqv+odHE55y+h35zaXOAtj3FAY2V670KPL9
lFCU4KDa13leTtJs2DML/HpmRWte1kjbdugjXPZ/w7tA4hRGjECs0rhq0/2WFNpu9mgm5nAyk+FX
cR6Gg6p+RuePz1B77XcOguhkYi41kbs5uzR9ZhohvIg5VAz5MWbl9+LugVGhJXLkCu7+TMejDpZp
wUEh3dS4LR2NcQ15p9YdOTW5/FwsIjuQH8ZrbTh6K+ziMBdgF7gyvouM8hH2r7GSnmJOc/PcxTta
zx5zSzbn1I7z2G977Yais+MXu01HJDHBY8pydTXlDA0zW/FAIO0wWaQiK9wqDYyqCd7ycvpjDDVT
7Sw4TUEbb8CTPXKKFZx+7pti/3iIM4bzNv11Fo9E0SzRxnPa92KZYEsF+t0tmk8bijyyVxJwLV6n
DAZK0RP5lJJ6w4dqnLPm7jHye3o0776nY+3Uouf15+nO+3jF8DKBUVGvVpDy/3VqATdzszLjpAe3
fRlTpuQqKK+dsS1dbOUVR2/dOq/od4LQ7XMaWijBssmOS9HmB2Rjz31mMSx3eV0RpZxTpoXAWxbz
aOj3voRbhRCmLh/NqC+22VSnZ9D3ASo0SbyEaDcpy52xUfMuGemvU1Vcs97515bmP8XmMrLQNFcV
U0zrYJebZEFMmAeAuKi5yi2+3jjsDY2MwbsrKKJ6ZyQGnAVrvLV19mRxWMCAsJnFMP3w+q1TyEe6
vQ81ZVuU7cERm/+xjOo3ZtcsbqHQ141Xn62hfYoS66gSRiy6fYhcsk3zaI64WWnz0Cby+SwwSkcd
Mqp+TwY6i0Dj/UyhfNFNozkiYAaMc07nXUODWSPUvIwMcuICeORM2x78HcZ/TRkQ6p0BVLCDp9br
z918x4tVz3VBFZ/rmBObyD4C86A/BNFlEi6zM/al02CpXZywyRjTEyErmqkDURrV9JK2PCMTbBMu
wYN0hVzNuttR8C5sC+QYSmJjVnnlfPugL9couahvEwb3pvfXD/Cdo+LjgLDgWyOy3xeYyVd9Lx4A
7tKMMpzomd/hS7fVRkHfQAa07VJ/vL8goRiX/C1SUHJsT+b7Ei4cbfsHVX/zzASeON3gQNrofQxo
HpgutYBTDHEYbYYacULMMcFDRZrlWw4rEvdg77v5YDwltUifpZXtoWTCxkX/vo88eiZW3hvHABik
qoI9WsJHVvDDHeNIvSRz+wrG3Tr7tWQ/1FQzQgZbn5z7H6qQ5aGOIowibnDx6zG4ZPZ4rCtjOWWz
/sV2mB66BpDDNNt/fMqwE4XbfML3rDcBGKuQGsygPoAFY+Bde1HMUx/YsF2CLHfvIsGNsbiPOdfi
tm3iBYw/UeylJ96HIu92WVnrMxZfhWCrSUO890wMneRmFp96hF7X+cpgZ6XXXK3B1iXNbpXaBYqm
yb0uPSRyRAp/vegGzPgLCkp19IoEWlt+i82Azqb7Iaz0/3wORCwTywKYrWhgov6sE2h1KN4Bo+SR
BOVt+AiQD1paMB0WdqUE9JgI+J1wcXEmG1whsJKgO90pUQtF0yGx3EeECpIscBJiIl2/ZAYDUEbk
7ibldfKrl6DndOZj+OyXOtmUi2InqJp1XMU9OvjqPTEfI5qNdSl858hwam340OFwJXwri9XWMuEw
16n3rUqUQehx1WppbO6V1LzYWSYf3Ek8DSgT42q4WuZn0nLWEsQlw8nDY9bVnDtTc2xzJm4mkuOw
o8u/I/4M2HiMr8a6+HIpdNOECxmBvtwQDkLRsyTnMvK2shy9dVtU7clsyPAt9LNATxIKw36arYi4
ZBXlJyvFcYPrADb7MqQ7Bd6WQ5mOGm8kTRqjzpK0JGpvwOmSr5VI1o6doj0ds+A16C3r3IlqOBST
sRPwLLe2O7/NbY6C3GZTbcZyotwXiJ08uhm7FAhLl/7BIcpJ9kW77iC42ARarDMNhsVzMTr0wnTY
haFOT/KY78hMQ3f8dBVqM5v6qaqZkw/Uh6RX94cOR1LYiAOzzfJkifY8OVofxX3mhpP8bDklU1DF
bOQu8AoikPKCEPdeR+VWomV5vCOm7BZ1Xqb4jmbCDJHqBS23wAhgZkmn4NznYEgSBpH2uE8WfvJk
dModyhgy3RI2QpF6JhoPBnGVoLE+TDbVRT+7IfPD+eBqH3LheHDY32WLMtZixp5S2c2tIxpCdGO5
BwSF2R+D4arQcCcqtl1uML/iNGPO45EoWs4SvUVP7OrcjhvD7IneI7q8mxWtjxP4YcyxxcirF+Qh
o9Xik0YYlXNKqn7PGJgJj0KQg100QyVkUoqRN8Nyy9h4xZ0L6FjMsv5FbJB25X0XaafjLVBzyaNC
imtcTVjLOJW4I/P15LrELbXJj0ja8kKS5nYYl/QgbVqJtHOzTTcEB80+d6+dmMzRev7TES7QaPvV
tPKnjL3ATgomfm1W34/sglBjjzleH1MAuH+yYVpngtRbYreYh0STx42d3fB7hB6iYHRJX+4sGP7d
ciPAfpKfwT1y+KFjjNzuif6FAtct14VRoQN3HV4x+xq51U6X89WgN95a+oFWvN7cAzkQTnHOmgcG
riiGXJLFgJSdmSSdi9mlU+kBgnoBBIS2tw5a/YAmDZe24UzpcXXkMn8uWpaXPid16OYUpI1+st06
DVnaIfcjPaQXyyP7+43rpmi6CNfCZEl1UB2FXzz2UrO2sadsY9dJhbd5ERumsDMnksrXLknQxOCe
BhXIs48zblNpRj12mv2qDldD5HQK/jVe0OqXEzM9+Hy0Gbo+IUmWVyYasf7NUbxjleu86am5BH5k
Pu5syXQ1nrw3zvVdNRp56C2S/D0MklyjmxnoWZgkbgdVzn2QxvRetAkIpgluV+tdu9l/cxOqQKu9
63I1UsmSuJaQpFwUCyCrusa/e7q/YGqsXXYp2xEDGCOV3zInyBcHoYBFwgRj7pFdqKAAgs7iyLtH
tizL3WY67mOfifjdSpTAn93Kpmih0ke/5Zz83ivouaBTRHAd7zKBqCuK23WxZFTtY7XzMupkrY1r
XdsfGjG/DzkDgNVQ4RFlT8RO30XYlT2Iu7xotK1DZM3tCb01js+kWfNMW+Aoj3BcX3GhqDM82xXB
pumrcArm3PGDVTb90XaD9zsOXzlKh3FVUll5BsEpxNyZHU7UAbbltEDzjtU/32RaQGyzgFb40fXs
RbqeotHzbJfd1fKAjTg6AuN+sof0cbSwn5a5/DDheQcu4xanR9Rqx6VxcBx5hXXf8hAtuKPueSQd
E+OB9efUDjfghPO5qcmlzPuGXaSvH0s0r492lv8MaAOP//+bf0fqG6N2QJ/ea7oa8ffoQhVakB7v
MsfgGW3kx4Jb70iqUnazQHHuo2ReQLnxlukAETRs2OwcG7QPhFQhZQJHe8z8KLmMFqTcsSPoOCGG
6z7StLFx/yR3nSbJUVZQDNump+3pTVMhXfPiHU4c90hGJYFHvfmaDtlX71PtMFCqCjTu/ypzeJvH
0vwby4EyzWyfOPrb+1zN2EAVQAltIeDt739Y7dWso+I8tvGVQkTuC4OCz2mCV5dwdEEK4Vne/4jt
+JLmfXVqyL8IR6NwjoCEU+wVLLp00pxSfzg1NZF8kZ+zm1HPcKWwPHW5h0q32iHbtNaTSAs2aoa/
JYfNCqsSgVztA+eV9ylpVxTMWxaKi1RwqDgXt0whtclTjcjV8v7WgVtdenT5RVcxeGNf1Y/2AdqT
RSgrcd1FkCab3vL/aZn9qf3hmFftVbJTfpycEaViHK8HHF5r8gd2RspiNU1ZwRTXBAWJ8MnXCMq7
0hSA67Ik6bpOmq92QYTgVePaRIEVKSqbRYGSrHK0NykD66surJG1c3KLWzYq7chd60uveDUnzZbm
nveTzWzDso6pO5VNTr2lk8ex9Rvq0eaj9uyM7JEu2g7Cbp56EWShZQzjN6TWvdW16dVbxLu6eLF7
kffy0XrF6/asA5tMLmab3tLBmpCkVltg/prxESHVPjPcZztCKdJ4lBS6bV6H3r0ldoKgJ1G7riWP
tOI6FCqcA+eEisYgFRrtQ11UjHDUGGpdAmrLTtyDM1JO5y1hxhc2pjPv46ov1zQSLOY1ogYAuHaJ
IIZ9Fyk6O8RsNA98mBwT68i59hGyL75jIpERiDocC+J67xZSHr2QzPIj+iiWmbZ5yJKCbSQ2pq2y
HZSvmLeN2j+18Pzy/Lm2LT5/Ss5qZKhAhPYTDMyncqYVDhrnI80IDVkSohVRhzqG96vQLDu8EDka
vz0JHpBt4vubFhsXHZEV5RvuWQHaWGVT9aDnlPTHaWoemyXPSSzIfqaOJyDEYNQeWG7HAWSOmUW6
gbc6HiMjFGXz6eRoIPrJiWAXU3ePC4u8nt02yhLj2qa9d2DFDP7NxNOFBKonYrKZazqMGv5m2b31
COM/jCoHlaSb7mizLfS74trYFkKXxTXCnLDjsCDpQvPQRi0iydJyz3PjHRHAidNSdj8JrwqZ3yaa
LM7ICHgOAx6U4lrf6sxnnyKxw5Q8cpvCjIeNQHxuBX62MS024/38yK8VgDhSEXbjZxZ8z6O2g33v
qptSPLYdJQHNpzJOTm75eHA/k9r5mUdO6qHrzas1dWzIFwoOeogLd5p+OCH3U2thuB+jq77b+L5d
iYzyOWOfdzYG5oi1/0mV539n/MMcEbKsgG3tEs7sM/YXwJszyakdP+DM+7JGlPiaSOTShT/RzsRn
1iy8RdGMLruJw8GugrU5m/vGJTt6qQh48/FNB6MJdbYzh9sCqmWr2cdQBzXqtCw9z6X3nWJU5F30
rVc8TFhwmJAIE4UZjAkglE5xi3Hjr3ufjYKe4cqZC75GVlljV28L3BVkmqGVbwGycnWizgGXhV5M
0sk6QYM80oi+6fKmlktMbxIA7lewH9aGgN51HujxRmHKVELM1JVMeBsun4hEw2NkBcjdwKZK2Vsn
vwb9OCbZo0wb5ppWDxJGE29ehq4p02s9gt83a796yqU8T+UA8tkal/2sEYzbWsYHpXH2aXJpGL9T
SKTJnF240U5F6dS8CLSvnD0GO1DM5Spws/VcRj2JF7OzarQxr3NdO6ckYeyKYWd88jJxtih+VmCa
l1dPe+ZFFOY/D5X+MdJetoFZ+yloU64ZtSvO5pk+oluOrug4oohx9Jgh21HH5kTv3biNj6yxCRSq
yohFIeNus4ymi1+208UNWmzz4yHbN5GbEUDdIrJKiEDGtspOfzx2xNOU0o2OauHIwbThr2XJxmGx
8igcmorA24DaPGCotcq7vriazadVjc6ZjX17nDECBWMxnQXky/OgiX2Mg5vhmdNZWv2tReJ+KEqL
+iDGgZYmO5oBrhxq0KSKis/ON3lbyu6hmQbq8SEHgz2xI5it6TxYOZHbcXCwosTcOCZbeLIV6nUM
mX5tomxVMtLHwaUyimp5Qsk3UdK4+SH/x9w3QY3afixlUjwbFwv295GMVfJ8FDoNzKCIlLrgt8O/
/JDb3EYEnvS6zD+Rbn+7hVOcSeFlJGUXoIas+bEpLEWQKlQ3px3YfefZxYpzLEwxt/eylPQhKSj3
viC8ixjvFdvD5Wh65qlCQY3rP8vpHFVwchycRP9jaKecYwguUxDaYzMQpTtmROxwwPZpfm0Xnohc
GtsYLSHSTutS33XCZI2SZTYSApy7b0bOQqdo031gz8ekHAugaf3nMMASUQ3jBtYvFyOw9t5iY8Pq
X2d7sdYcy20oy/xM9tyXaKeNdGy0rI3dcxLgtqMbXDFaNdHSN4+6+0MVyjh3QfiVeKhQM8FzAEdp
gH3Gdn/+QEZNO9xmz+1UPVml5m6zMzaMrE+CHDtAmnA1AEOclvhWQ6xbtdYsTgwLVhMu8q/ZdH9H
T3jbrp2pEyinpiuYb6aX83hCjfLpSO/AJixemXx4Sbls3Z7FuO3z/c4S42of/yZescftw10G+MDv
6ajZcXw2DVTBwLkOxDI6pHiuJhRojGs9dcg7Spaxb/96cCVBmNd/GQzmBiMmkS/FypTdGWlBBdJ4
7broK+1UMNsAD4wemIotA1RHYjlrWt/hCSE4iReHRq5HB2Kx+zKH6doPwWsS+M22RYQ857hYjAgJ
XiGBB/g9bp6m5dmxk8cWheqECWeV4ePQwn2whf6csOjFTvrr3oO4B9ImO+8rKRBfBIt88TCrBFI9
EduGZz39o5Pou+vYKbLZIujRQhcw9H8s9wLl/SGrMM5WAf+1b+Y/2qlvia6/7tgLo2N21ZfnqANJ
OLGtXw3tcNABpMzZO+C8/fCXLFh1NuGHWR+9pAI9UE50wpgT3YVGEKT5cqOd8QXZGol5MM2oZnu9
Fnc6vCj+VUNe3N31nEqo05HpwsZdzm4beevBMtxVZuASAMzPeGUePvwZKPr9qbE12nM1gsnvXnw2
NBo1ZONC4rGWlAQQtScMGO3ILNnGoIpux2FDLzaEhiADglR6hSJmgyCR+yJKwSi0jCEMJLEJrUHF
Tmgd254fOngdJiogIinfYPfh7hwxkjelRp2AMXNlBGJbQ5xd0+6vreBZ1kPBUo9lbJ+TllEY/rM8
qvKwtC6Pm4UlrBI32BLEgJOTosBg44QXzQbigxXPOMG9+MXqxpbdF9mZk3+0tfHg23cRJxQakx4V
cM+Xy4of34jWrLyJqqwDBCJcbzFt3bAr0ydIMWfXkNah0wTnFd5o3yMMktvQBQQPQxdoK29BX3ZP
kWjs/7g7s+a2kSwL/xVHPczTgIN9iYnqiJFIcddiyZLtFwStBQux78Cv7w8k5SJllau6WNHNGD4o
qkQrASQyb97l3HM0iMziT1CkhNekkkRT7A9OYkGqKJdksa6FXAEV4UI7i+pqegFhxksmktyH9+Oj
7Kd4ZAgbO5G/0iswBXIi9l4BGo9h1ahTPB/adiaEpV0fhppzzW2B87NKOhcREUmvi7uo7iadW9zg
U95DNos6FT1ovq3hI0dqMCGyW5/nbVMMHbJSRIV+Ql4VroMMzOlSrRv6riDbxlVlF4oTGIEs8HMU
J0y7bD4T/p3D4lOuYKS8Sd3kPAzX1lSTC56rCWeFcZtSg511SkJDyHrNfRsA5UaGA+KR/gOhOsPy
0SUGm0FCLpFK+8QPHXMpls0CUn/Be0ZIDtJ5YmoF+ReKB1dyA/ORFlJWBAF4bQBUUguaoN3Y+JQK
9IKYhjlqVfVT2YAgKiq3nIn0sFxTvLuuhbY+T+jLGRZR8VEwPXTAxQsv7JBeXTYa2Ze2uXZnvKsL
kR6NmBzoyJBpIa6mmlLc5k13p5KLGwLcerQUQDlS+qnK6bqoIY1V6+AWSS2wYIk26jjJAd8Id9iz
mIqOc684qGk0gdjL0aBPFJb0uiEwY4jCi5UQ7JEpWCHQPndp+fOi9NpPK8RKu0fLaMcKiFGYxtYv
YhJeOrTyjPOM9nJRoA+SellamvOCAu3S0J0rk5zyBBZ19Hkz9zICv+16sJOUtoETSs5oLn2hoIvv
31TKRdWV9nK9jka5TBnI1VST5Dk33GV6sWiqibEurmDJ9j4FhY8KQUSZ0Fvzx77bd4zqcBZgb3BU
QH/CrCDaV76M+BlRxrhEJ/QcwNFnSLLXC5lML40P1qyD9nACdcrCEsRsZsJVPo0akk9qai0Nars2
cRtRkynONY3ow0jk2zYQxSlpxFXqIkTcWSEqiCo4PVDNTVEvKye4k2KbvjytASwQK8lCDcJu1qip
31ffntC+JPSk5AZ7wbdkrVMJU7Wxn6Uy+6av0oGoq/R4iIqispTEulmkINrkGGBQrvCW3BI+fLdP
i5bW+iOPeiHavdNGz+I0zeor8sTxnQp5gGZ5/hVql6Kp2zMjD1mTrZFQWgy0OSIS8YWpOEDGgnik
I2d8L9nyo5hZ89B2kk8aCD3FtFp2KeCRFD7oSe0p9h3O6cj0rjQkLb+KsKwMTVcLp0kTXjT+OujP
ZnEWZEE3aWrnOlFEb+Y7rrTo2nbW5bwLmGe0sacR5rX0sy4A+SK8Gl9Zij53WukzWYZq4hQqojVB
zOxZxCRV22FaQcT1dJT49KVKl6/dkXMAb0F6qJWaF8UXp6UdkOMRMZ7gmBZSXo7CkPbAEjlOQyin
dl/EhDkkgKGjQBGEXSqnI6Ppzmoxgx4DHZgJNwzeKcNzEIMwRcO40i5bNZs0sJt97VRvqkP8k5VG
R9+d0S6aQplAgvYIRKK5Twz/Js30R3KS7cRCbdShLHTuyN4azVHppsFYzxVLeGnUYhVlRrNsmly6
cDrtlmgeUBLCVJeNKz4jakMDtxxT3qosBei+2Hc80/OdgVWY51I49LAXtMeZd60hyWNVT8ZS6qoc
JpW3tELjXqg099JpL5seYiMl+hXxH6ecH0P8TKbtksNmEtRxMC4SEba53j+GpqcGThgCNEPuBsoG
EvbiWpl3yETPYbWdl2mlXsOMj05IZBgjszBoFPeCRQVR/vZHRAxAbVyoz2RDRTePXqQMcP6D7gfa
MKD8TXutBlMn3fYFEJhRFcbBrexRh0uSeZEi9lnnd+sQzQSv/0G2XQ7TdqGzRic0cbmjEi3mHl6A
okxB8ReSIm+YKbiNyToHIW5HxXKNdFoU6/CD19mTvNbXs8y71ASbtqo0f3ajIqPphkQNfTkKLVVD
VGLHZZYNM8p1d5HaV40aZZZla4QfeilteF2Ky3XhrFKWvFk554qqAMWGzKGM19K5ZNqfcgSBg5yO
gVwBBkH2ElBbiXG0lHGdCw/QH3m++EW0sjXF9O4LsLZH+iwjtNBBqyCPUGmIOTn4l2FJ8r52i4sc
GeqzM9R66Xsus2AkymwHsRsC8JKeAcn0NYE5B3yP/FXa57BSjLniOegUr/XsIoCHgt59pbq24Pue
ooV8rrpihjqleSMoOWFV6epjxCB6fsL8WgY7Ng5966MtZNaideSHfkOTum7uy1wHNmnm49qKnaVm
hOm4rvCOgxTkDroIpnPTWbRlBlTlRpaUwPUgBd5SxeCF9EWXrmAu0CQF0ycGIO1haHHNkIwGRBeW
3EijdcTJHtHkA7MBVOIO3eK6ny+bjr68XPIfxYi6YG7lOdt2DmbKnFsKYNxaTK6lGFiuG8IDq9N2
pADHJKcNU04ZOTRgChDJUp1cCKAxSYEHj4ja3loEAFEG31+hroeaRAcjbvSnxm68sWCnj1VirqfI
2hPlWPkIyhJ0sXSdKmZhznKq9vjYZXUBjYN27uWKNjXXM+SbpPrG9T7iU7VDnghUl21oc1nQFyWR
Mp1GK9l9ydPuVsqya5ccLeTPPHzEDze3LgBBqrSzRFb8Vc+Ba5uAOj4NRZIGZegIUxCX5TQGMW2M
8NLsa9UH8Aap6TgNSaJ5Hk0OInCAopXlcaQ/OS7oJrd7iGliGSHAnNPhKc4dFdR2btAG4JI/SUpt
QWODfc25GaYKdaQQHDfyFQtPjkjg3OUwq5FK9C+NTpsYBpGDqytDvLbr1OmprNqejGIVZ9QkkMJL
1h7YY6dLgXbDug90I702azLUUBDUdCty+kXJyHaNnm3mTk34RpR8c6Jqnyku43JE2ojK9wsCHNUI
8MfQT+WLMq5xwBoeovIrC1sun8eaPGx1PM6U7jRsMnUBxyOPeGVEOqAbFx4qeQ35HmONRWS8AoBh
k0T62HZUFNLGJMATtW8fxVEpcivrDlYQ8sKQZnm9U5WbFEMdBhXX63GeOpMsoZ5j1xCfZC0gZ62B
ICKwVpUJBU8jOZ/zjr6jOmPRpqnxOZTobrQb8RyOl8fYU8B8dvMggIqiMkoIkUD8+UKbUy2mSVVq
olsgSCMrLZ/gG6P0bsIrARUFIoMw6PekRW1mv8SOcZ1JwR01F9BN4de0RlzMMmCEKCXcbZXgK3CN
SQVxw3lHfQmXZRiQw4LIz3uRc4r8hg6nCm3DEQ2FhZl/8xN8Lvi24N+1aLXTC3KF6k1hE88ivjP2
HZGKs8cpnhhELgn2KCsggGs6kOpmryfVZ0hb/SkPm1stbgk+CarbLD2DdUgAbBs/1BImrjUQgnVc
d4WTWDZ8TSEYqQ/BQEoEOHAjY73ocDqv2haARXDfyW120WThmCzi+kILiTMiWKDOcrmC6S8lkink
8KqQaSEwwIbaVGjo/OMHClmXquUuYgdQnVPBnOhb1UXoVfcV5LdSwsxTcQ9a159a5Ln0/Kvjd81Y
hq0AVHNyXXX9n7SwIWt43fRV4rUWhUx7TYkii69eqAQzDvz6BWfruUTauCqFZ7f0FxKkr5AW13L4
wp5Z0JwPoVkEowv+x/LnnJgbxss4aJ04mj79+ktPp2yJKukI0s2ySidYz//7uProAeX49Rfpv136
n5LETc1xZSvNyLZyCN0g2qsk55FdjgQHlRnASqD2egKsXPQWdZFfR4r+GXaLpx6pfK43QKDrTEWa
Iu1h7GM5uVMMeYnSejKjNXgJDsI77+JvsVt/4aj8uEZKk/R7fCMWxQg2FJxEoAycLFZifqukOdyc
+R/QGEvKjxyuPKipyyKs2Og3mW+IfjtspulZjTnG0+45zKA7TBz6EFsU7EzgAAD1PldZro9NOaTR
rEpEgBo00AuxBmdAxdrOtKVT5hMqRVQ8eyJkCwumkAcjoItu4ojyiGJTOYeTjRSjPNS75Bu4iiCJ
IV4ha+Wbs8KhwzYjny+tswgTFM+VWJ8FBZsmS2+DBMhH07ORoA+OXFjwBQqdz0JQX9WC0C8j0idU
AumFsO87hjyjUDv3PFpD2hrA3tpNJ5Yt0Och1dkYvLSWXuFtzNR4LIuQK5aK9rHq0CiXXGUmKBbA
7KS3MBgMELBzEIj0cwo+dY+C3yLxire3gFNXBBTjWCxZyvmmd7/ZOIkGESO0RTOlNR9oXIBv6MLJ
yniqwnwLpc0wE/RpaOjNmeGDX8iD4jYolClAT4PEJ30rUGnpivuQ68Vl569fIM55iVL/MRHpIPTZ
vkqYC/SStlPRoVCBOANcZPBT6KxEtL+uAqu9yHX/a5H0ZVh6qNK+5llXzYSCJgqkCntMkuVPhgQh
QHCnIr/Ud9eYFYRdqUCTQlPd1J74AD8eCEpSIdg18bHJ02RkhjrejazOXJErKjyxL138fNdtyKzf
7DpLRXSCCF6G/dZ4w0MbRrnKglTh3jXts7DDr0hIcsITIpIlAeVOs58OU0b4FOeZPaZJlbYwjnQT
XDYdkenSbMqnzghlFGbIIvc9oLYhfCUEoq85eMmlDKWMSn+g9xoKFJ3GDcub6BnYDdmP5aELJVBI
4ytVZEZAJoSsE5W4BtlaV0tfIlFpR4UQzGmi6CZiRoWCfu2+SSq+132Hi3M4NJr92WjKO7tvRUmg
EEZBS+CYgGUTqhYeI8tnYk+uZidgxI047Cd2ammQa6vkW2We1AzhHGp1CcIUHNOfz7D2znZHxR01
BJOf0AyjcLBv17yosqFSzKxxln92K+9BSmaBUMxbnWKb75L6kSS9AuQSTOE2hFpXLYfC2qHYL7Ui
zqP6pc4Jgo0KDa90PSyqCuo913lE7QXcgECFM/bhcEiSe2p6pNGaieFVj47HDg1WGgqzZN+WSqZO
YKubJXnxEIWsXEsyHky5ntQ6E0NjMC1i0AJoog26JVhszk6cfhpGjGBIFmXK3T4GCWC31P/qRXhH
ppdFnEXPP5+sXnTiLRszVDm6iWGELpR28cPJcmQE+CQ9tMaNHH9tFf9RAlYIUe39V4RCcSkoGsMN
Hnxta/vFVBvK2FACQzY7slEEGIpa9QeSLMY7PM2Wpcpib6wl0ZLe3FDisznI+VhjAyAYxRtvZQa3
wRrGKBUd6LqeRaLwpasg8OxccxrZszLJbpGTwM2SAfGBnye6Z3u0ivIIyansu2QBEvplSnm0btgC
VLi+emEyU3tSTlWG1dQ2tc8K7B2iAGs/1P1P62ffq3HHguohNONZvK7ps+O8G5a5JbHk4YRqwzs5
tqHKSWnq7xvoAnkJB0Y9tCBUPKtk1CGWTfGxdozspsvtZY0k7lAXKJDXSnYuPEUmzVkwzj50aeMs
wQmKUg/8dgJcm9AaKgoqt1Gw6A2dkrLeKtX74jTEfoaEwoHbcijxZmCf+1on2q2bdJ9/vjDU/lDc
t1OGSG1LA3cITS18kcobsQVwmR0M8NipmLscIuGMNgX0tg3pscJYL5L1RzUNbjzPe4QBdtqK0Tff
xqMPEGFQaz89b3p6ZYoe0Rk9wGeyQBTgwwDrtSxwzLFXQg8NckGpTWDupjbMC7XtlQxGSkskUrWf
Kh13GsmLxzCg+1NI45uGFMEQXtUR+DfzXPecq7zfnHA2MRGJubUj/zbRG4QIvmve/GP8HF+uwud8
I33z268P//c0lHForsAWqFjV/9mX39np2vRP8esvw1W4ij6soqcPJAb29Wl+++OtRI0hD9CQ4LdA
1XU8DR3th61EjSEOTEOBDl2SVHxRTsRfPrxq1IgDvjForUV1oleg4F5eNWrEgYJkg2URU+lIgSjq
v6JRY701NhryLKqMXpsuwSWnif1RsucCJ5mQ1mqE+pLkey+loV8amTZOdOvOtwlBRGAovRTeWSVQ
i3LoNe30Lwacb6X1FVgydWvBmdtud78u9XFCKQ+A3chfdH42owXyHC4nejbwgWvxPgUVQ6rnIulI
xnbZJEOrdi1QcU/mUoY+mXmhA+6yA2dodShSAqxid/V95Dd6pl1qdJrXqXqj2hLUiMDznW+N4160
iTUyg/TWFJLbrrFHtg4fDpXfdSieBcW3LrhtHcSDww4eELDRar00EnNaOtBZJ+olyZH7hO70BF4n
HRaEpIVcOSSszlBqk+27rqVL2EQGJteJWmv/KgRUivKNFYKTySYdMSxEFsFN4RgTJclJP2vVV6pC
d6IJG5vKtDnQHym2PqVQgQdQPAqFMkwTSID9YLS3+q63ZmlfiVl6e+ZvXqQhEs2woFg5b858wDT0
S4iCOgpS1CIi/Sw0wgVFsCutba+MDBfadZGT74yRUBIg8nZ+fgPqW3kWzaKwbugidWNDFRXtzbHl
kaaKLdmz4WY965LEW8DPdNFAsU2GGdnQtStfobamj0tyy37a3VeRpyzwX4RpCA3VmXH2TPonu+j0
TD+v6Aa9MCQ7HNm0GjSQEtMKR9nAJG8jkmwJO3qVKSKFw3FUw3MKlTiV2DoY1YpF5TEAQExv0sQG
HZai9gGA3SY7kcuPHOLYWOgMS9EbdzkqIuy/ByWV5zYpY9Mv51FKl2NM18N8Mz//b4zpniLZ6K0I
GWYZW46oTK8Rdh17UXEX/7V/9POB/qRymMp5vLc4v9/URjbtZ2MEK9TVyifMt6wPLJk1Kkkc8v2H
7RTEkbP72hQHmq4rGgodiP/wwWxyFuzN0e/Nws8f8OMPmm4/jnPwAI9xSdYcLTjHi6ODY0ba3tKb
9/LjFLwZYW8K5AEPqElMw/YZOZj2psCw+nNGR6BkN0X4zf+RKVg9hTBFeTlJicdifwroJ+Tk/JPT
8GaU36ZBkgc671+Gie7g+S15YCoci6aCAPvmc2rPTyrn6KdnH2imqsiE4d+fcn8RKIPeJ5BNegk3
n5NbBNBusW4P/LTNlvpxI/z+CtAGhsahRaR8sALYAZauoU4FsH/z4cQ7rR0g4bQBVxG3N/aHpuB3
Z0CWBjKepkoAv33Nb6yhPBBVSTYAkJ7cDIh41tz6kUtANgfKZgNIvS3gczgBljrQeiPJMvm+S05s
JeBxEb8etQ8UaXsm9kJ370yC0etm6rLURyybDw7eaU2CwlY9cg5kbaD3WSDSZu/NgcnXqNYgOXpy
O0EmiDz24XU8ApT4LKmXPOw/B/awPxExAugQ/oedojd27HnjrvYVHbRWxWP9AYWoHLkCFW3Yg6c3
tAEyyVhbRd2ujNM7Cjdpi77IdZQZwCUQdcnECEjbRfBmFagDkqWSYeyswO7w+fe7xr+7CiSM1LFb
QVIH5F7RB+zzsP3n8EAw9IGEncBKnOpW2KWh/obdYMgIGFM8/J15YB1okqHt3Ed86NM6E5gH0aC+
e+ymEAeSTOVD6pN0hw4y4ZEqa8ZunZzeBMBOdLRJsAZ0VfHs2Lz9h+e8UIFHUVreLo6T8wh2u+BY
zwj3EIVahQTX+7vAGEgQtRq4DVuLeXrz0GugH7kFJIIEQ7dUq9cr3V8FKtGBzPjGyZ2IBu4AoIdj
H1zrMyEy3uW7bpHB82t4HroMmK//nOQ0yH1we5xfQKKkr0iSENg+56FfYEgDDYiUIuonZwIV0nzb
l3JEiNxnQlQJ6nxci73VbxoDy+DtqztH4PTePk7KLn35159eUciHGlCfve8T4htzyupYx5M1gLtM
ybG5IlkZUN/AFXhNDB/aQuJDTVclcC07U3Fye0Eidt3e1F9fDZI4UEmJ4fW8bxD1gSqaMvOwOy1P
LlamtquIsMdRAtD5DxkA4JHGkQ1i4WyYMufj9nNgJcidaHgHKq7S1lPa+qOnFDT1B/iRk8Dm0BRC
Q03b+YNvgiZzIJumRfF6ZyVObhKogMvH+sqSNVBJo3JYWNtX/SaNQOQomuDfpJPbFa/Z5GMdRTIo
WED2lw6+tv8c2kjS6iAu2XLa6c3ANoNy9D4geaCoFM/2Skd7LoOFK0GO0SBs3s7P9lA6IWMAGPpo
l0GmhIqVVVF++/6Ue5NgkkYC1KQyRdttcnJe8zZ2VI72GHAJyJ9I5CDemwerj6oMbK+42ywntxg2
GRTZOnpTKAMQUP2RyxPuLQQmwFDlHge1y6Cc4kIQSYIdezBwOqKcjDSqcmgPN4VmXaRVa+c6nNyx
CEq7hxsdFT2SPUChh9QsJ8Pm88Y3sAZsgr6ivf22z7eeViJR4Ug/eg/gBlJIx+V8N4Q2zYFqsNKo
Lm1n4eTySAQ2+rGRNCuBkm3vLL9rEA0mQTSYod1sn9CxyF2biozrcuxeMAY4yLoBwOjAFOIZAfrW
AR3tNsG/YAn+xDR9R3Gdu17wtMFvec/5BiixxSX94T94BTf9OMAOtNQX4SSQSQf/8K5NnrdDbyt1
/f//46B6swFW7X35CrTaXGf357sH/PHSB9d6farXX06852wFjVi7+aLd3eYWwvt/0ZObrT5cZ6un
59zdRxZtQSW/3dCvvxzc7t7r/+n4WRmtHt1V8N4lZGDlr5fsn/AvXiLPV+HrMJsK6KYKfOydww+0
yvaH3VbWjx12ssraVbTaHxhezb46cfTIXvi7My1toRHHXmK2CsPyw3+twuR/P8xXuRt6BzO0y7Id
e5X5KovAWK4PJ2lb0Dx6bLZC8GbgTTLo2IEXKxpbV0/183Py+io3hmBbdDh29OXqyW3f36bbnMWx
F7h68rj9/TvfxT/HDnxdPpWP7nOWtQeDb72p4weHA+jb4cAb9MOxA39c+au8cFcHcNMd1vDYsW89
WHMPDNbOrTp24LtV6AUfLldP5f6M7NyVYwf/VBSr7D0jTpDfI5GPHf/hOS8+nD1Hzip4HazfP7uy
xbGjL1cYcwxWkR2s8V2u69jRx6XP6MX+ffdVt0256eix44M7/l7NO3ZcDv7v3TuX3mP8jbc7zQOa
efLD59jhi4++3s8cgT683iIYj73MEsnw7NAd2MXuf8MJe5d5SXm4gnaDExQde+fD1ROOWN9Mdbly
eBmTVfUceK/jbs6S7zCOY6/VX6F/1W9Gp+GrR04dO/pyFfXz9DrQ7tb7wf+GaVo+O3iTq/ZgV/AW
+uH/Bmdy+By4byedofu+yGOn5c90y21QfH/dFT7nxHryWD2HnvxmdnqY/LGPAP39qii8/Icr/IbB
PvYSm3Nmte4f5PV+Nwtod4W/4aSZcRT87vh/wxK6e2ZrOW99/N/C5mNnaLF6Yn72J+fdUt7PL/Ne
JPm9t+fH+PK1Z+e9PzsMnvt/8Rg8r7J//BMAAP//</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30000"/>
          </a:schemeClr>
        </a:solidFill>
        <a:round/>
      </a:ln>
    </cs:spPr>
  </cs:gridlineMajor>
  <cs:gridlineMinor>
    <cs:lnRef idx="0"/>
    <cs:fillRef idx="0"/>
    <cs:effectRef idx="0"/>
    <cs:fontRef idx="minor">
      <a:schemeClr val="lt1"/>
    </cs:fontRef>
    <cs:spPr>
      <a:ln>
        <a:solidFill>
          <a:schemeClr val="lt1">
            <a:lumMod val="95000"/>
            <a:alpha val="3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4/relationships/chartEx" Target="../charts/chartEx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latin typeface="Times New Roman" panose="02020603050405020304" pitchFamily="18" charset="0"/>
                <a:cs typeface="Times New Roman" panose="02020603050405020304" pitchFamily="18" charset="0"/>
              </a:rPr>
              <a:t>Analysis Of COVID-19 Data</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5188526" cy="805597"/>
          </a:xfrm>
        </p:spPr>
        <p:txBody>
          <a:bodyPr>
            <a:normAutofit/>
          </a:bodyPr>
          <a:lstStyle/>
          <a:p>
            <a:r>
              <a:rPr lang="en-US" sz="900" dirty="0">
                <a:latin typeface="Times New Roman" panose="02020603050405020304" pitchFamily="18" charset="0"/>
                <a:cs typeface="Times New Roman" panose="02020603050405020304" pitchFamily="18" charset="0"/>
              </a:rPr>
              <a:t>Manish Hemnani</a:t>
            </a:r>
          </a:p>
          <a:p>
            <a:r>
              <a:rPr lang="en-US" sz="900" dirty="0">
                <a:latin typeface="Times New Roman" panose="02020603050405020304" pitchFamily="18" charset="0"/>
                <a:cs typeface="Times New Roman" panose="02020603050405020304" pitchFamily="18" charset="0"/>
              </a:rPr>
              <a:t>Piyush Prakash</a:t>
            </a:r>
          </a:p>
          <a:p>
            <a:r>
              <a:rPr lang="en-US" sz="900" dirty="0">
                <a:latin typeface="Times New Roman" panose="02020603050405020304" pitchFamily="18" charset="0"/>
                <a:cs typeface="Times New Roman" panose="02020603050405020304" pitchFamily="18" charset="0"/>
              </a:rPr>
              <a:t>Avinash Kumar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0000000-0008-0000-0500-000002000000}"/>
              </a:ext>
            </a:extLst>
          </p:cNvPr>
          <p:cNvGraphicFramePr>
            <a:graphicFrameLocks/>
          </p:cNvGraphicFramePr>
          <p:nvPr>
            <p:extLst>
              <p:ext uri="{D42A27DB-BD31-4B8C-83A1-F6EECF244321}">
                <p14:modId xmlns:p14="http://schemas.microsoft.com/office/powerpoint/2010/main" val="3220759410"/>
              </p:ext>
            </p:extLst>
          </p:nvPr>
        </p:nvGraphicFramePr>
        <p:xfrm>
          <a:off x="73513" y="70338"/>
          <a:ext cx="11938733" cy="66274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559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a:extLst>
              <a:ext uri="{FF2B5EF4-FFF2-40B4-BE49-F238E27FC236}">
                <a16:creationId xmlns:a16="http://schemas.microsoft.com/office/drawing/2014/main" id="{E7C4A432-EABC-4979-8951-A4C57907553B}"/>
              </a:ext>
            </a:extLst>
          </p:cNvPr>
          <p:cNvSpPr txBox="1"/>
          <p:nvPr/>
        </p:nvSpPr>
        <p:spPr>
          <a:xfrm>
            <a:off x="3177474" y="248846"/>
            <a:ext cx="6094378" cy="430887"/>
          </a:xfrm>
          <a:prstGeom prst="rect">
            <a:avLst/>
          </a:prstGeom>
          <a:noFill/>
        </p:spPr>
        <p:txBody>
          <a:bodyPr wrap="square">
            <a:spAutoFit/>
          </a:bodyPr>
          <a:lstStyle/>
          <a:p>
            <a:pPr algn="ctr" rtl="0">
              <a:defRPr sz="2200" b="1" i="0" u="none" strike="noStrike" kern="1200" cap="all" spc="50" baseline="0">
                <a:solidFill>
                  <a:prstClr val="white">
                    <a:lumMod val="65000"/>
                    <a:lumOff val="35000"/>
                  </a:prstClr>
                </a:solidFill>
                <a:latin typeface="+mn-lt"/>
                <a:ea typeface="+mn-ea"/>
                <a:cs typeface="+mn-cs"/>
              </a:defRPr>
            </a:pPr>
            <a:r>
              <a:rPr lang="en-US" dirty="0"/>
              <a:t>No</a:t>
            </a:r>
            <a:r>
              <a:rPr lang="en-US" baseline="0" dirty="0"/>
              <a:t> of cases For each month of 2020</a:t>
            </a:r>
          </a:p>
        </p:txBody>
      </p:sp>
      <p:graphicFrame>
        <p:nvGraphicFramePr>
          <p:cNvPr id="2" name="Chart 1">
            <a:extLst>
              <a:ext uri="{FF2B5EF4-FFF2-40B4-BE49-F238E27FC236}">
                <a16:creationId xmlns:a16="http://schemas.microsoft.com/office/drawing/2014/main" id="{00000000-0008-0000-0F00-000002000000}"/>
              </a:ext>
            </a:extLst>
          </p:cNvPr>
          <p:cNvGraphicFramePr>
            <a:graphicFrameLocks/>
          </p:cNvGraphicFramePr>
          <p:nvPr>
            <p:extLst>
              <p:ext uri="{D42A27DB-BD31-4B8C-83A1-F6EECF244321}">
                <p14:modId xmlns:p14="http://schemas.microsoft.com/office/powerpoint/2010/main" val="1270662802"/>
              </p:ext>
            </p:extLst>
          </p:nvPr>
        </p:nvGraphicFramePr>
        <p:xfrm>
          <a:off x="931068" y="961086"/>
          <a:ext cx="10329864" cy="57197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5507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66893B29-E665-9A40-CDA5-D168C316FCCB}"/>
              </a:ext>
            </a:extLst>
          </p:cNvPr>
          <p:cNvSpPr>
            <a:spLocks noGrp="1"/>
          </p:cNvSpPr>
          <p:nvPr>
            <p:ph type="title"/>
          </p:nvPr>
        </p:nvSpPr>
        <p:spPr>
          <a:xfrm>
            <a:off x="838200" y="365125"/>
            <a:ext cx="10515600" cy="1325563"/>
          </a:xfrm>
        </p:spPr>
        <p:txBody>
          <a:bodyPr/>
          <a:lstStyle/>
          <a:p>
            <a:r>
              <a:rPr lang="en-US" dirty="0"/>
              <a:t>Total Number of Confirmed and Deceased Cases</a:t>
            </a:r>
          </a:p>
        </p:txBody>
      </p:sp>
      <p:graphicFrame>
        <p:nvGraphicFramePr>
          <p:cNvPr id="2" name="Chart 1">
            <a:extLst>
              <a:ext uri="{FF2B5EF4-FFF2-40B4-BE49-F238E27FC236}">
                <a16:creationId xmlns:a16="http://schemas.microsoft.com/office/drawing/2014/main" id="{00000000-0008-0000-0700-000002000000}"/>
              </a:ext>
            </a:extLst>
          </p:cNvPr>
          <p:cNvGraphicFramePr>
            <a:graphicFrameLocks/>
          </p:cNvGraphicFramePr>
          <p:nvPr>
            <p:extLst>
              <p:ext uri="{D42A27DB-BD31-4B8C-83A1-F6EECF244321}">
                <p14:modId xmlns:p14="http://schemas.microsoft.com/office/powerpoint/2010/main" val="100941549"/>
              </p:ext>
            </p:extLst>
          </p:nvPr>
        </p:nvGraphicFramePr>
        <p:xfrm>
          <a:off x="261938" y="1456227"/>
          <a:ext cx="11758124" cy="52571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638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5EE622F5-D840-7A3E-50EC-C275314B8DEF}"/>
              </a:ext>
            </a:extLst>
          </p:cNvPr>
          <p:cNvSpPr>
            <a:spLocks noGrp="1"/>
          </p:cNvSpPr>
          <p:nvPr>
            <p:ph type="title"/>
          </p:nvPr>
        </p:nvSpPr>
        <p:spPr>
          <a:xfrm>
            <a:off x="838200" y="83772"/>
            <a:ext cx="10515600" cy="1325563"/>
          </a:xfrm>
        </p:spPr>
        <p:txBody>
          <a:bodyPr/>
          <a:lstStyle/>
          <a:p>
            <a:r>
              <a:rPr lang="en-US" dirty="0"/>
              <a:t>TOTAL NUMBER OF TESTED AND VACCINATED CASES</a:t>
            </a:r>
          </a:p>
        </p:txBody>
      </p:sp>
      <p:graphicFrame>
        <p:nvGraphicFramePr>
          <p:cNvPr id="9" name="Chart 8">
            <a:extLst>
              <a:ext uri="{FF2B5EF4-FFF2-40B4-BE49-F238E27FC236}">
                <a16:creationId xmlns:a16="http://schemas.microsoft.com/office/drawing/2014/main" id="{EDEEC3E9-E4DD-481F-86C1-A59641558675}"/>
              </a:ext>
            </a:extLst>
          </p:cNvPr>
          <p:cNvGraphicFramePr>
            <a:graphicFrameLocks/>
          </p:cNvGraphicFramePr>
          <p:nvPr>
            <p:extLst>
              <p:ext uri="{D42A27DB-BD31-4B8C-83A1-F6EECF244321}">
                <p14:modId xmlns:p14="http://schemas.microsoft.com/office/powerpoint/2010/main" val="4220391893"/>
              </p:ext>
            </p:extLst>
          </p:nvPr>
        </p:nvGraphicFramePr>
        <p:xfrm>
          <a:off x="282103" y="1488332"/>
          <a:ext cx="11741284" cy="51751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365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E1D589-1899-4CA9-86FE-32F35E87068C}"/>
              </a:ext>
            </a:extLst>
          </p:cNvPr>
          <p:cNvPicPr>
            <a:picLocks noChangeAspect="1"/>
          </p:cNvPicPr>
          <p:nvPr/>
        </p:nvPicPr>
        <p:blipFill>
          <a:blip r:embed="rId2"/>
          <a:stretch>
            <a:fillRect/>
          </a:stretch>
        </p:blipFill>
        <p:spPr>
          <a:xfrm>
            <a:off x="123512" y="732813"/>
            <a:ext cx="11944975" cy="5392373"/>
          </a:xfrm>
          <a:prstGeom prst="rect">
            <a:avLst/>
          </a:prstGeom>
        </p:spPr>
      </p:pic>
      <p:sp>
        <p:nvSpPr>
          <p:cNvPr id="8" name="TextBox 7">
            <a:extLst>
              <a:ext uri="{FF2B5EF4-FFF2-40B4-BE49-F238E27FC236}">
                <a16:creationId xmlns:a16="http://schemas.microsoft.com/office/drawing/2014/main" id="{32C41881-FF69-74B6-4C93-E7360A73444B}"/>
              </a:ext>
            </a:extLst>
          </p:cNvPr>
          <p:cNvSpPr txBox="1"/>
          <p:nvPr/>
        </p:nvSpPr>
        <p:spPr>
          <a:xfrm>
            <a:off x="3069202" y="144731"/>
            <a:ext cx="6073985" cy="461665"/>
          </a:xfrm>
          <a:prstGeom prst="rect">
            <a:avLst/>
          </a:prstGeom>
          <a:noFill/>
        </p:spPr>
        <p:txBody>
          <a:bodyPr wrap="square">
            <a:spAutoFit/>
          </a:bodyPr>
          <a:lstStyle/>
          <a:p>
            <a:pPr algn="ctr" rtl="0">
              <a:defRPr sz="2200" b="1" i="0" u="none" strike="noStrike" kern="1200" cap="all" spc="50" baseline="0">
                <a:solidFill>
                  <a:prstClr val="white">
                    <a:lumMod val="65000"/>
                    <a:lumOff val="35000"/>
                  </a:prstClr>
                </a:solidFill>
                <a:latin typeface="+mn-lt"/>
                <a:ea typeface="+mn-ea"/>
                <a:cs typeface="+mn-cs"/>
              </a:defRPr>
            </a:pPr>
            <a:r>
              <a:rPr lang="en-US" sz="2400" dirty="0"/>
              <a:t>Excel dashboard</a:t>
            </a:r>
            <a:endParaRPr lang="en-US" sz="2400" baseline="0" dirty="0"/>
          </a:p>
        </p:txBody>
      </p:sp>
    </p:spTree>
    <p:extLst>
      <p:ext uri="{BB962C8B-B14F-4D97-AF65-F5344CB8AC3E}">
        <p14:creationId xmlns:p14="http://schemas.microsoft.com/office/powerpoint/2010/main" val="195097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665018" y="348499"/>
            <a:ext cx="10515600" cy="1325563"/>
          </a:xfrm>
        </p:spPr>
        <p:txBody>
          <a:bodyPr/>
          <a:lstStyle/>
          <a:p>
            <a:r>
              <a:rPr lang="en-US" dirty="0">
                <a:latin typeface="Times New Roman" panose="02020603050405020304" pitchFamily="18" charset="0"/>
                <a:cs typeface="Times New Roman" panose="02020603050405020304" pitchFamily="18" charset="0"/>
              </a:rPr>
              <a:t>Challenges Faced</a:t>
            </a:r>
          </a:p>
        </p:txBody>
      </p:sp>
      <p:sp>
        <p:nvSpPr>
          <p:cNvPr id="6" name="TextBox 5">
            <a:extLst>
              <a:ext uri="{FF2B5EF4-FFF2-40B4-BE49-F238E27FC236}">
                <a16:creationId xmlns:a16="http://schemas.microsoft.com/office/drawing/2014/main" id="{D1485CB2-3161-454A-B925-B2C169327613}"/>
              </a:ext>
            </a:extLst>
          </p:cNvPr>
          <p:cNvSpPr txBox="1"/>
          <p:nvPr/>
        </p:nvSpPr>
        <p:spPr>
          <a:xfrm>
            <a:off x="665018" y="1953491"/>
            <a:ext cx="11039302"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Due to huge amount of data, It was difficult to segregate the data into usable format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 Handling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Creation, and figuring out which table to use to draw insight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Selection of type of Graph, which can display the data in most accurate way possible.</a:t>
            </a:r>
          </a:p>
        </p:txBody>
      </p:sp>
    </p:spTree>
    <p:extLst>
      <p:ext uri="{BB962C8B-B14F-4D97-AF65-F5344CB8AC3E}">
        <p14:creationId xmlns:p14="http://schemas.microsoft.com/office/powerpoint/2010/main" val="249968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Data Extraction and Sanitization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With the help of one of the most powerful tool, named python  </a:t>
            </a:r>
          </a:p>
          <a:p>
            <a:r>
              <a:rPr lang="en-US" dirty="0"/>
              <a:t>We extracted the data from the source file and the same tool helped us achieve our dataset in usable format.</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Data Manipulation</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Data was Manipulated with help of SQL, which not only gave up power to select the required data, but it helped us in maintain a uniform Structure throughout the process.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Data Visualization</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With the help of Microsoft Excel, we were able to achieve insights and visualize them in Real time with different changing Parameters.</a:t>
            </a:r>
          </a:p>
        </p:txBody>
      </p:sp>
    </p:spTree>
    <p:extLst>
      <p:ext uri="{BB962C8B-B14F-4D97-AF65-F5344CB8AC3E}">
        <p14:creationId xmlns:p14="http://schemas.microsoft.com/office/powerpoint/2010/main" val="142942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00843B5-DD52-0B12-3762-8F7245C42268}"/>
              </a:ext>
            </a:extLst>
          </p:cNvPr>
          <p:cNvSpPr txBox="1">
            <a:spLocks/>
          </p:cNvSpPr>
          <p:nvPr/>
        </p:nvSpPr>
        <p:spPr>
          <a:xfrm>
            <a:off x="2533815" y="1607785"/>
            <a:ext cx="7007750" cy="29562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sz="6600" dirty="0"/>
              <a:t>THANK YOU</a:t>
            </a:r>
          </a:p>
        </p:txBody>
      </p:sp>
    </p:spTree>
    <p:extLst>
      <p:ext uri="{BB962C8B-B14F-4D97-AF65-F5344CB8AC3E}">
        <p14:creationId xmlns:p14="http://schemas.microsoft.com/office/powerpoint/2010/main" val="404708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a:bodyPr>
          <a:lstStyle/>
          <a:p>
            <a:r>
              <a:rPr lang="en-US" dirty="0"/>
              <a:t>Introduction</a:t>
            </a:r>
          </a:p>
          <a:p>
            <a:r>
              <a:rPr lang="en-US" dirty="0"/>
              <a:t>Primary goals</a:t>
            </a:r>
          </a:p>
          <a:p>
            <a:r>
              <a:rPr lang="en-US" dirty="0"/>
              <a:t>Dashboard Description</a:t>
            </a:r>
          </a:p>
          <a:p>
            <a:r>
              <a:rPr lang="en-US" dirty="0"/>
              <a:t>Challenges</a:t>
            </a:r>
          </a:p>
          <a:p>
            <a:r>
              <a:rPr lang="en-US" dirty="0"/>
              <a:t>Outcomes</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006642"/>
          </a:xfrm>
        </p:spPr>
        <p:txBody>
          <a:bodyPr/>
          <a:lstStyle/>
          <a:p>
            <a:r>
              <a:rPr lang="en-US" dirty="0">
                <a:latin typeface="Times New Roman" panose="02020603050405020304" pitchFamily="18" charset="0"/>
                <a:cs typeface="Times New Roman" panose="02020603050405020304" pitchFamily="18" charset="0"/>
              </a:rPr>
              <a:t>Covid-19 has major impact on India, with most of the population ​affected by it. And this project was done to extract the Gist of the data provided by the Government of India, and draw Insight based on different parameter present in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505299"/>
          </a:xfrm>
        </p:spPr>
        <p:txBody>
          <a:bodyPr>
            <a:noAutofit/>
          </a:bodyPr>
          <a:lstStyle/>
          <a:p>
            <a:pPr marL="285750" indent="-285750">
              <a:buFont typeface="Arial" panose="020B0604020202020204" pitchFamily="34" charset="0"/>
              <a:buChar char="•"/>
            </a:pPr>
            <a:r>
              <a:rPr lang="en-US" sz="1400" dirty="0"/>
              <a:t>Understand the data.</a:t>
            </a:r>
          </a:p>
          <a:p>
            <a:pPr marL="285750" indent="-285750">
              <a:buFont typeface="Arial" panose="020B0604020202020204" pitchFamily="34" charset="0"/>
              <a:buChar char="•"/>
            </a:pPr>
            <a:r>
              <a:rPr lang="en-US" sz="1400" dirty="0"/>
              <a:t>Convert Data in a Usable Format (using Python)</a:t>
            </a:r>
          </a:p>
          <a:p>
            <a:pPr marL="285750" indent="-285750">
              <a:buFont typeface="Arial" panose="020B0604020202020204" pitchFamily="34" charset="0"/>
              <a:buChar char="•"/>
            </a:pPr>
            <a:r>
              <a:rPr lang="en-US" sz="1400" dirty="0"/>
              <a:t>Design Dataset which can give useful insight (Using SQL)</a:t>
            </a:r>
          </a:p>
          <a:p>
            <a:pPr marL="285750" indent="-285750">
              <a:buFont typeface="Arial" panose="020B0604020202020204" pitchFamily="34" charset="0"/>
              <a:buChar char="•"/>
            </a:pPr>
            <a:r>
              <a:rPr lang="en-US" sz="1400" dirty="0"/>
              <a:t>Visualize data to see different trends (Using Excel)</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ble&#10;&#10;Description automatically generated">
            <a:extLst>
              <a:ext uri="{FF2B5EF4-FFF2-40B4-BE49-F238E27FC236}">
                <a16:creationId xmlns:a16="http://schemas.microsoft.com/office/drawing/2014/main" id="{5583C36E-B7C7-4F40-B4E2-11032F9611CF}"/>
              </a:ext>
            </a:extLst>
          </p:cNvPr>
          <p:cNvPicPr>
            <a:picLocks noChangeAspect="1"/>
          </p:cNvPicPr>
          <p:nvPr/>
        </p:nvPicPr>
        <p:blipFill>
          <a:blip r:embed="rId2"/>
          <a:stretch>
            <a:fillRect/>
          </a:stretch>
        </p:blipFill>
        <p:spPr>
          <a:xfrm>
            <a:off x="4875805" y="1809923"/>
            <a:ext cx="6638676" cy="4953342"/>
          </a:xfrm>
          <a:prstGeom prst="rect">
            <a:avLst/>
          </a:prstGeom>
        </p:spPr>
      </p:pic>
      <p:sp>
        <p:nvSpPr>
          <p:cNvPr id="12" name="TextBox 11">
            <a:extLst>
              <a:ext uri="{FF2B5EF4-FFF2-40B4-BE49-F238E27FC236}">
                <a16:creationId xmlns:a16="http://schemas.microsoft.com/office/drawing/2014/main" id="{2A0FD2A4-36CC-4523-8A29-B774BBA2D16E}"/>
              </a:ext>
            </a:extLst>
          </p:cNvPr>
          <p:cNvSpPr txBox="1"/>
          <p:nvPr/>
        </p:nvSpPr>
        <p:spPr>
          <a:xfrm>
            <a:off x="6767283" y="1144954"/>
            <a:ext cx="41065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Table Attributes</a:t>
            </a:r>
            <a:endParaRPr lang="en-US" sz="3200"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2FF5-2A60-45CA-A75F-8D4F2E5B22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5B7FE5BC-1D12-46BC-AF21-5D0D892D470F}"/>
              </a:ext>
            </a:extLst>
          </p:cNvPr>
          <p:cNvSpPr>
            <a:spLocks noGrp="1"/>
          </p:cNvSpPr>
          <p:nvPr>
            <p:ph type="body" sz="quarter" idx="13"/>
          </p:nvPr>
        </p:nvSpPr>
        <p:spPr/>
        <p:txBody>
          <a:bodyPr>
            <a:normAutofit/>
          </a:bodyPr>
          <a:lstStyle/>
          <a:p>
            <a:r>
              <a:rPr lang="en-US" dirty="0">
                <a:latin typeface="Times New Roman" panose="02020603050405020304" pitchFamily="18" charset="0"/>
                <a:cs typeface="Times New Roman" panose="02020603050405020304" pitchFamily="18" charset="0"/>
              </a:rPr>
              <a:t>Weekly Evolution</a:t>
            </a:r>
          </a:p>
        </p:txBody>
      </p:sp>
      <p:sp>
        <p:nvSpPr>
          <p:cNvPr id="4" name="Text Placeholder 3">
            <a:extLst>
              <a:ext uri="{FF2B5EF4-FFF2-40B4-BE49-F238E27FC236}">
                <a16:creationId xmlns:a16="http://schemas.microsoft.com/office/drawing/2014/main" id="{128D7BC7-FF44-4679-9362-C88E198515D2}"/>
              </a:ext>
            </a:extLst>
          </p:cNvPr>
          <p:cNvSpPr>
            <a:spLocks noGrp="1"/>
          </p:cNvSpPr>
          <p:nvPr>
            <p:ph type="body" sz="quarter" idx="14"/>
          </p:nvPr>
        </p:nvSpPr>
        <p:spPr/>
        <p:txBody>
          <a:bodyPr/>
          <a:lstStyle/>
          <a:p>
            <a:r>
              <a:rPr lang="en-US" dirty="0">
                <a:latin typeface="Times New Roman" panose="02020603050405020304" pitchFamily="18" charset="0"/>
                <a:cs typeface="Times New Roman" panose="02020603050405020304" pitchFamily="18" charset="0"/>
              </a:rPr>
              <a:t>Categorization</a:t>
            </a:r>
          </a:p>
        </p:txBody>
      </p:sp>
      <p:sp>
        <p:nvSpPr>
          <p:cNvPr id="5" name="Text Placeholder 4">
            <a:extLst>
              <a:ext uri="{FF2B5EF4-FFF2-40B4-BE49-F238E27FC236}">
                <a16:creationId xmlns:a16="http://schemas.microsoft.com/office/drawing/2014/main" id="{57976305-2DE2-4F1C-87B5-3E812C7F3385}"/>
              </a:ext>
            </a:extLst>
          </p:cNvPr>
          <p:cNvSpPr>
            <a:spLocks noGrp="1"/>
          </p:cNvSpPr>
          <p:nvPr>
            <p:ph type="body" sz="quarter" idx="15"/>
          </p:nvPr>
        </p:nvSpPr>
        <p:spPr/>
        <p:txBody>
          <a:bodyPr>
            <a:normAutofit fontScale="92500"/>
          </a:bodyPr>
          <a:lstStyle/>
          <a:p>
            <a:r>
              <a:rPr lang="en-US" dirty="0">
                <a:latin typeface="Times New Roman" panose="02020603050405020304" pitchFamily="18" charset="0"/>
                <a:cs typeface="Times New Roman" panose="02020603050405020304" pitchFamily="18" charset="0"/>
              </a:rPr>
              <a:t>Delta 7 Comparison</a:t>
            </a:r>
          </a:p>
        </p:txBody>
      </p:sp>
      <p:sp>
        <p:nvSpPr>
          <p:cNvPr id="6" name="Text Placeholder 5">
            <a:extLst>
              <a:ext uri="{FF2B5EF4-FFF2-40B4-BE49-F238E27FC236}">
                <a16:creationId xmlns:a16="http://schemas.microsoft.com/office/drawing/2014/main" id="{BD1959B7-FD3D-469E-B035-183EC8413161}"/>
              </a:ext>
            </a:extLst>
          </p:cNvPr>
          <p:cNvSpPr>
            <a:spLocks noGrp="1"/>
          </p:cNvSpPr>
          <p:nvPr>
            <p:ph type="body" sz="quarter" idx="16"/>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Monthly categorization</a:t>
            </a:r>
          </a:p>
        </p:txBody>
      </p:sp>
      <p:sp>
        <p:nvSpPr>
          <p:cNvPr id="7" name="Text Placeholder 6">
            <a:extLst>
              <a:ext uri="{FF2B5EF4-FFF2-40B4-BE49-F238E27FC236}">
                <a16:creationId xmlns:a16="http://schemas.microsoft.com/office/drawing/2014/main" id="{62A9D3D1-5B77-4FBF-BCAE-C6CAF4945166}"/>
              </a:ext>
            </a:extLst>
          </p:cNvPr>
          <p:cNvSpPr>
            <a:spLocks noGrp="1"/>
          </p:cNvSpPr>
          <p:nvPr>
            <p:ph type="body" sz="quarter" idx="17"/>
          </p:nvPr>
        </p:nvSpPr>
        <p:spPr/>
        <p:txBody>
          <a:bodyPr/>
          <a:lstStyle/>
          <a:p>
            <a:r>
              <a:rPr lang="en-US" dirty="0">
                <a:latin typeface="Times New Roman" panose="02020603050405020304" pitchFamily="18" charset="0"/>
                <a:cs typeface="Times New Roman" panose="02020603050405020304" pitchFamily="18" charset="0"/>
              </a:rPr>
              <a:t>With the help of time series data, An evolution of Covid-19 cases was plotted, which includes data related to (Confirmed, recovered, deceased, vaccinated)</a:t>
            </a:r>
          </a:p>
        </p:txBody>
      </p:sp>
      <p:sp>
        <p:nvSpPr>
          <p:cNvPr id="8" name="Text Placeholder 7">
            <a:extLst>
              <a:ext uri="{FF2B5EF4-FFF2-40B4-BE49-F238E27FC236}">
                <a16:creationId xmlns:a16="http://schemas.microsoft.com/office/drawing/2014/main" id="{8BD2C579-A4F9-4CBE-9275-9B713C48A67B}"/>
              </a:ext>
            </a:extLst>
          </p:cNvPr>
          <p:cNvSpPr>
            <a:spLocks noGrp="1"/>
          </p:cNvSpPr>
          <p:nvPr>
            <p:ph type="body" sz="quarter" idx="18"/>
          </p:nvPr>
        </p:nvSpPr>
        <p:spPr>
          <a:xfrm>
            <a:off x="5038783" y="2584097"/>
            <a:ext cx="5102680" cy="1010842"/>
          </a:xfrm>
        </p:spPr>
        <p:txBody>
          <a:bodyPr>
            <a:normAutofit lnSpcReduction="10000"/>
          </a:bodyPr>
          <a:lstStyle/>
          <a:p>
            <a:r>
              <a:rPr lang="en-US" dirty="0">
                <a:latin typeface="Times New Roman" panose="02020603050405020304" pitchFamily="18" charset="0"/>
                <a:cs typeface="Times New Roman" panose="02020603050405020304" pitchFamily="18" charset="0"/>
              </a:rPr>
              <a:t>In this every state is categorized in 5 different category, based on testing ratio. </a:t>
            </a:r>
          </a:p>
          <a:p>
            <a:r>
              <a:rPr lang="en-US" dirty="0">
                <a:latin typeface="Times New Roman" panose="02020603050405020304" pitchFamily="18" charset="0"/>
                <a:cs typeface="Times New Roman" panose="02020603050405020304" pitchFamily="18" charset="0"/>
              </a:rPr>
              <a:t>Formula (</a:t>
            </a:r>
            <a:r>
              <a:rPr lang="en-US" dirty="0">
                <a:solidFill>
                  <a:srgbClr val="EB5757"/>
                </a:solidFill>
                <a:effectLst/>
                <a:latin typeface="Times New Roman" panose="02020603050405020304" pitchFamily="18" charset="0"/>
                <a:cs typeface="Times New Roman" panose="02020603050405020304" pitchFamily="18" charset="0"/>
              </a:rPr>
              <a:t>testing ratio(tr) = (number of tests done) / (population)</a:t>
            </a:r>
            <a:r>
              <a:rPr lang="en-US"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252DB1BC-3388-4038-A968-021646373F1F}"/>
              </a:ext>
            </a:extLst>
          </p:cNvPr>
          <p:cNvSpPr>
            <a:spLocks noGrp="1"/>
          </p:cNvSpPr>
          <p:nvPr>
            <p:ph type="body" sz="quarter" idx="19"/>
          </p:nvPr>
        </p:nvSpPr>
        <p:spPr/>
        <p:txBody>
          <a:bodyPr/>
          <a:lstStyle/>
          <a:p>
            <a:r>
              <a:rPr lang="en-US" dirty="0">
                <a:latin typeface="Times New Roman" panose="02020603050405020304" pitchFamily="18" charset="0"/>
                <a:cs typeface="Times New Roman" panose="02020603050405020304" pitchFamily="18" charset="0"/>
              </a:rPr>
              <a:t>This was done to get an insight of ‘No of Confirmed Cases’ with respect to ‘No of Recovered population’ on a weekly based data.</a:t>
            </a:r>
          </a:p>
        </p:txBody>
      </p:sp>
      <p:sp>
        <p:nvSpPr>
          <p:cNvPr id="10" name="Text Placeholder 9">
            <a:extLst>
              <a:ext uri="{FF2B5EF4-FFF2-40B4-BE49-F238E27FC236}">
                <a16:creationId xmlns:a16="http://schemas.microsoft.com/office/drawing/2014/main" id="{EAC0F78B-758E-4534-BED6-EB7CD7332071}"/>
              </a:ext>
            </a:extLst>
          </p:cNvPr>
          <p:cNvSpPr>
            <a:spLocks noGrp="1"/>
          </p:cNvSpPr>
          <p:nvPr>
            <p:ph type="body" sz="quarter" idx="20"/>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This was done in accordance to get the monthly data of total number of Covid19 cases, and to find out which month was most devasting for India.</a:t>
            </a:r>
          </a:p>
          <a:p>
            <a:r>
              <a:rPr lang="en-US" dirty="0">
                <a:latin typeface="Times New Roman" panose="02020603050405020304" pitchFamily="18" charset="0"/>
                <a:cs typeface="Times New Roman" panose="02020603050405020304" pitchFamily="18" charset="0"/>
              </a:rPr>
              <a:t>Spoilers :- It was December of 2020</a:t>
            </a:r>
          </a:p>
        </p:txBody>
      </p:sp>
    </p:spTree>
    <p:extLst>
      <p:ext uri="{BB962C8B-B14F-4D97-AF65-F5344CB8AC3E}">
        <p14:creationId xmlns:p14="http://schemas.microsoft.com/office/powerpoint/2010/main" val="416063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557A20F-D416-FDB5-BFBE-BA8206C77AE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mc:AlternateContent xmlns:mc="http://schemas.openxmlformats.org/markup-compatibility/2006" xmlns:cx4="http://schemas.microsoft.com/office/drawing/2016/5/10/chartex">
        <mc:Choice Requires="cx4">
          <p:graphicFrame>
            <p:nvGraphicFramePr>
              <p:cNvPr id="66" name="Chart 65">
                <a:extLst>
                  <a:ext uri="{FF2B5EF4-FFF2-40B4-BE49-F238E27FC236}">
                    <a16:creationId xmlns:a16="http://schemas.microsoft.com/office/drawing/2014/main" id="{BDA52607-9900-432E-9EDB-F748CF41A364}"/>
                  </a:ext>
                </a:extLst>
              </p:cNvPr>
              <p:cNvGraphicFramePr/>
              <p:nvPr>
                <p:extLst>
                  <p:ext uri="{D42A27DB-BD31-4B8C-83A1-F6EECF244321}">
                    <p14:modId xmlns:p14="http://schemas.microsoft.com/office/powerpoint/2010/main" val="2667616250"/>
                  </p:ext>
                </p:extLst>
              </p:nvPr>
            </p:nvGraphicFramePr>
            <p:xfrm>
              <a:off x="5980233" y="136525"/>
              <a:ext cx="6100397" cy="648374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6" name="Chart 65">
                <a:extLst>
                  <a:ext uri="{FF2B5EF4-FFF2-40B4-BE49-F238E27FC236}">
                    <a16:creationId xmlns:a16="http://schemas.microsoft.com/office/drawing/2014/main" id="{BDA52607-9900-432E-9EDB-F748CF41A364}"/>
                  </a:ext>
                </a:extLst>
              </p:cNvPr>
              <p:cNvPicPr>
                <a:picLocks noGrp="1" noRot="1" noChangeAspect="1" noMove="1" noResize="1" noEditPoints="1" noAdjustHandles="1" noChangeArrowheads="1" noChangeShapeType="1"/>
              </p:cNvPicPr>
              <p:nvPr/>
            </p:nvPicPr>
            <p:blipFill>
              <a:blip r:embed="rId3"/>
              <a:stretch>
                <a:fillRect/>
              </a:stretch>
            </p:blipFill>
            <p:spPr>
              <a:xfrm>
                <a:off x="5980233" y="136525"/>
                <a:ext cx="6100397" cy="6483741"/>
              </a:xfrm>
              <a:prstGeom prst="rect">
                <a:avLst/>
              </a:prstGeom>
            </p:spPr>
          </p:pic>
        </mc:Fallback>
      </mc:AlternateContent>
      <p:sp>
        <p:nvSpPr>
          <p:cNvPr id="68" name="TextBox 67">
            <a:extLst>
              <a:ext uri="{FF2B5EF4-FFF2-40B4-BE49-F238E27FC236}">
                <a16:creationId xmlns:a16="http://schemas.microsoft.com/office/drawing/2014/main" id="{38CF28A9-3D1C-48FD-9253-8566955137AA}"/>
              </a:ext>
            </a:extLst>
          </p:cNvPr>
          <p:cNvSpPr txBox="1"/>
          <p:nvPr/>
        </p:nvSpPr>
        <p:spPr>
          <a:xfrm>
            <a:off x="228600" y="4004828"/>
            <a:ext cx="5751633"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Map shows the distribution of confirmed cases in every state of India throughout the Covid19 Period.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Maharashtra was the State which was most impacted with </a:t>
            </a:r>
          </a:p>
          <a:p>
            <a:r>
              <a:rPr lang="en-US" dirty="0">
                <a:latin typeface="Times New Roman" panose="02020603050405020304" pitchFamily="18" charset="0"/>
                <a:cs typeface="Times New Roman" panose="02020603050405020304" pitchFamily="18" charset="0"/>
              </a:rPr>
              <a:t>Covid19.</a:t>
            </a:r>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3205568596"/>
              </p:ext>
            </p:extLst>
          </p:nvPr>
        </p:nvGraphicFramePr>
        <p:xfrm>
          <a:off x="2570649" y="318477"/>
          <a:ext cx="9472859" cy="62210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891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680315-C83A-48E0-AD59-610377D8F63F}"/>
              </a:ext>
            </a:extLst>
          </p:cNvPr>
          <p:cNvSpPr txBox="1"/>
          <p:nvPr/>
        </p:nvSpPr>
        <p:spPr>
          <a:xfrm>
            <a:off x="650631" y="5503985"/>
            <a:ext cx="8934369"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Graph for Karnataka, shows that the testing Count was the higher in Bengaluru Urban.</a:t>
            </a:r>
          </a:p>
          <a:p>
            <a:r>
              <a:rPr lang="en-US" dirty="0">
                <a:latin typeface="Times New Roman" panose="02020603050405020304" pitchFamily="18" charset="0"/>
                <a:cs typeface="Times New Roman" panose="02020603050405020304" pitchFamily="18" charset="0"/>
              </a:rPr>
              <a:t>Similarly, for each state district wise data has been plotted which can be referenced with the </a:t>
            </a:r>
          </a:p>
          <a:p>
            <a:r>
              <a:rPr lang="en-US" dirty="0">
                <a:latin typeface="Times New Roman" panose="02020603050405020304" pitchFamily="18" charset="0"/>
                <a:cs typeface="Times New Roman" panose="02020603050405020304" pitchFamily="18" charset="0"/>
              </a:rPr>
              <a:t>Help of dashboard Created.</a:t>
            </a:r>
          </a:p>
        </p:txBody>
      </p:sp>
      <p:graphicFrame>
        <p:nvGraphicFramePr>
          <p:cNvPr id="3" name="Chart 2">
            <a:extLst>
              <a:ext uri="{FF2B5EF4-FFF2-40B4-BE49-F238E27FC236}">
                <a16:creationId xmlns:a16="http://schemas.microsoft.com/office/drawing/2014/main" id="{00000000-0008-0000-0300-000004000000}"/>
              </a:ext>
            </a:extLst>
          </p:cNvPr>
          <p:cNvGraphicFramePr>
            <a:graphicFrameLocks/>
          </p:cNvGraphicFramePr>
          <p:nvPr>
            <p:extLst>
              <p:ext uri="{D42A27DB-BD31-4B8C-83A1-F6EECF244321}">
                <p14:modId xmlns:p14="http://schemas.microsoft.com/office/powerpoint/2010/main" val="3013054212"/>
              </p:ext>
            </p:extLst>
          </p:nvPr>
        </p:nvGraphicFramePr>
        <p:xfrm>
          <a:off x="1529862" y="533400"/>
          <a:ext cx="10302630" cy="49705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633137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946</TotalTime>
  <Words>524</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Tenorite</vt:lpstr>
      <vt:lpstr>Times New Roman</vt:lpstr>
      <vt:lpstr>Office Theme</vt:lpstr>
      <vt:lpstr>Analysis Of COVID-19 Data</vt:lpstr>
      <vt:lpstr>Content</vt:lpstr>
      <vt:lpstr>INTRODUCTION</vt:lpstr>
      <vt:lpstr>PRIMARY GOALS</vt:lpstr>
      <vt:lpstr>PowerPoint Presentation</vt:lpstr>
      <vt:lpstr>Results</vt:lpstr>
      <vt:lpstr>PowerPoint Presentation</vt:lpstr>
      <vt:lpstr>PowerPoint Presentation</vt:lpstr>
      <vt:lpstr>PowerPoint Presentation</vt:lpstr>
      <vt:lpstr>PowerPoint Presentation</vt:lpstr>
      <vt:lpstr>PowerPoint Presentation</vt:lpstr>
      <vt:lpstr>Total Number of Confirmed and Deceased Cases</vt:lpstr>
      <vt:lpstr>TOTAL NUMBER OF TESTED AND VACCINATED CASES</vt:lpstr>
      <vt:lpstr>PowerPoint Presentation</vt:lpstr>
      <vt:lpstr>Challenges Faced</vt:lpstr>
      <vt:lpstr>HOW WE GET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COVID-19 Data</dc:title>
  <dc:creator>Piyush Prakash</dc:creator>
  <cp:lastModifiedBy>manish Hemnani</cp:lastModifiedBy>
  <cp:revision>9</cp:revision>
  <dcterms:created xsi:type="dcterms:W3CDTF">2022-12-06T09:21:32Z</dcterms:created>
  <dcterms:modified xsi:type="dcterms:W3CDTF">2023-03-03T16:06:51Z</dcterms:modified>
</cp:coreProperties>
</file>