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2" r:id="rId4"/>
  </p:sldMasterIdLst>
  <p:notesMasterIdLst>
    <p:notesMasterId r:id="rId19"/>
  </p:notesMasterIdLst>
  <p:sldIdLst>
    <p:sldId id="274" r:id="rId5"/>
    <p:sldId id="275" r:id="rId6"/>
    <p:sldId id="258" r:id="rId7"/>
    <p:sldId id="276" r:id="rId8"/>
    <p:sldId id="260" r:id="rId9"/>
    <p:sldId id="285" r:id="rId10"/>
    <p:sldId id="286" r:id="rId11"/>
    <p:sldId id="277" r:id="rId12"/>
    <p:sldId id="282" r:id="rId13"/>
    <p:sldId id="278" r:id="rId14"/>
    <p:sldId id="279" r:id="rId15"/>
    <p:sldId id="280" r:id="rId16"/>
    <p:sldId id="284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A"/>
    <a:srgbClr val="F7E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2" d="100"/>
          <a:sy n="62" d="100"/>
        </p:scale>
        <p:origin x="419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0BC0-473F-E3AB-E7E8-8E4499E00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96136-8208-EE7B-88CC-D8E1D65A5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FA09A-4BE7-2F1C-0FFA-8A22A094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C34E4-78D6-E93A-C813-09A3DE3A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28DC-8A7C-47BA-386A-B20E4485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8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16BC-1801-104D-58AC-9449282C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9CF80-0C9F-670B-EF7B-BFAABE10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19A8-4ABD-353B-E91F-2CE2DB49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3AB4C-3A07-3ABE-9244-458318B9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4628-7387-749D-23D1-35986279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DE50D-CFE3-B9A0-885A-25DE17062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B9AA6-D6D8-160F-56DA-C1559726D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AF06-B9F8-1A6F-47D8-BF84658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D005-2569-5239-ACBE-53301021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5DEEF-A8DE-0EAA-B78E-40FDD12A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3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0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2EFA-420F-293E-DF66-CE4AD01A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FA94-1EAB-8A22-F456-3D51338D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F3CB-13E8-59E2-5D9E-A874ECCB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A86F-CD32-CC93-78E6-5F195247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6F8CD-6F63-39F6-4390-012833E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08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0F03-9ABA-82B4-E9FF-9E0A15E6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BFBEA-F0E1-724E-62C2-1898FEAC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CDC21-6252-5346-C7A4-97293789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6749C-9B9F-4362-D99D-0BC02C2A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73CC6-0563-6AE9-2541-B87C39FA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0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7E4C-8680-AED2-48A8-1E30CE72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19F6-B0CD-0D88-9AE9-78410589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29B61-748E-D161-7AEF-9BFECFF6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0F636-0EA0-EAC8-8386-79D09A88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FEFC6-8272-E750-D6F7-2E9CF26B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AF11-E45B-CE57-97A3-E7C6115D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3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980A-E685-C55B-82CD-0F087F31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E3B7-A5A1-7F9E-4DD3-D656BD34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9969A-7AF9-8355-5DFF-E20FE2C0A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C56280-2486-8481-D833-F92A15D4D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66277-0748-401E-85FB-F50DEA5FE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D564A-21BF-2854-C1C1-82A420B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E1C9-0A46-5A57-14B7-276A7F07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6CB91-4DCD-3D4C-775A-B215E252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5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EB45-E71E-76BA-FCD0-5D97151D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030F5-AC51-BED7-74A2-D683B003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67197-045B-1DFB-DA15-3D3B7CDD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8809-C12D-83D6-1D18-C8E671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3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BCAF8-92B8-C460-7FEE-4D51BF7B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BBB78-A014-E434-7D28-84E1775F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069D7-A013-7D1B-C6E4-CB573F25D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3DAE-FC0B-BEFC-6BD6-748B6AF1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1265-C2DF-E5C5-7427-843109AE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7F1C3-1DA2-D42F-8736-44B9BACC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4507-A022-362F-B1BB-5E2BF717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A73BC-FB5C-186F-C226-4A9F98D8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0A8D-F81C-1F9B-C8B8-1350897B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1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E4CD-6EDC-E6A5-EDAF-1D79EC9B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0D7EB-402F-F128-4A71-B8D6066644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F25B8-A90D-9861-B2C8-427D65B88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8CA78-81AC-6B30-DAB3-563A156E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3DEBC-5850-BE94-F964-068DE54C3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F33B-1539-B0FD-C9D3-24B3B1CB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B70FD-09EB-7095-5827-79D1D42F4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9A02-00DA-B416-9F94-7A40460E1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6E7D-8126-B09C-B60C-4268D799D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BEBF-A646-A4E5-A75A-68FCE4088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C2A8-4D38-42FE-218D-8F148A98B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1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76656"/>
            <a:ext cx="10225531" cy="2084832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Bahnschrift" panose="020B0502040204020203" pitchFamily="34" charset="0"/>
              </a:rPr>
              <a:t>Image Classification Using CNN</a:t>
            </a:r>
            <a:br>
              <a:rPr lang="en-US" sz="4800" b="1" dirty="0">
                <a:latin typeface="Bahnschrift" panose="020B0502040204020203" pitchFamily="34" charset="0"/>
              </a:rPr>
            </a:br>
            <a:r>
              <a:rPr lang="en-US" sz="4800" b="1" dirty="0">
                <a:latin typeface="Bahnschrift" panose="020B0502040204020203" pitchFamily="34" charset="0"/>
              </a:rPr>
              <a:t>   (CIFAR-10 Dataset)</a:t>
            </a:r>
            <a:endParaRPr lang="en-US" sz="48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4569" y="3126814"/>
            <a:ext cx="3062476" cy="53993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( GROUP – 9 )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29BB-BF55-04F5-5E49-ADFCA7D62173}"/>
              </a:ext>
            </a:extLst>
          </p:cNvPr>
          <p:cNvSpPr txBox="1"/>
          <p:nvPr/>
        </p:nvSpPr>
        <p:spPr>
          <a:xfrm>
            <a:off x="907160" y="4242352"/>
            <a:ext cx="5168647" cy="193899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Presented by: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en-US" sz="2400" b="1" dirty="0"/>
          </a:p>
          <a:p>
            <a:pPr marL="342900" indent="-342900">
              <a:buFont typeface="Calibri" panose="020F0502020204030204" pitchFamily="34" charset="0"/>
              <a:buChar char="◊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SATYAJEET SAHU</a:t>
            </a:r>
          </a:p>
          <a:p>
            <a:pPr marL="342900" indent="-342900">
              <a:buFont typeface="Calibri" panose="020F0502020204030204" pitchFamily="34" charset="0"/>
              <a:buChar char="◊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ANIRBAN DUTTA</a:t>
            </a:r>
          </a:p>
          <a:p>
            <a:pPr marL="342900" indent="-342900">
              <a:buFont typeface="Calibri" panose="020F0502020204030204" pitchFamily="34" charset="0"/>
              <a:buChar char="◊"/>
            </a:pPr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SATYAM DIBYAJYOTI NAYAK</a:t>
            </a:r>
            <a:endParaRPr lang="en-IN" sz="2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BE229F-095B-F5F7-A428-73A8C32B69FA}"/>
              </a:ext>
            </a:extLst>
          </p:cNvPr>
          <p:cNvSpPr txBox="1"/>
          <p:nvPr/>
        </p:nvSpPr>
        <p:spPr>
          <a:xfrm>
            <a:off x="842905" y="181292"/>
            <a:ext cx="46230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Compiling and Training the Model</a:t>
            </a:r>
            <a:endParaRPr lang="en-IN" sz="2400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E281E3-7D92-3C43-F336-4872DB70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3" t="2058" r="8367" b="23163"/>
          <a:stretch/>
        </p:blipFill>
        <p:spPr>
          <a:xfrm>
            <a:off x="962526" y="642957"/>
            <a:ext cx="7356451" cy="10862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04FB22-C413-7596-3299-5CC71FCBF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774" b="94852"/>
          <a:stretch/>
        </p:blipFill>
        <p:spPr>
          <a:xfrm>
            <a:off x="962526" y="1808806"/>
            <a:ext cx="4717054" cy="419386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BBE6FB-871C-0BA3-9793-A5C00A96C6D5}"/>
              </a:ext>
            </a:extLst>
          </p:cNvPr>
          <p:cNvSpPr/>
          <p:nvPr/>
        </p:nvSpPr>
        <p:spPr>
          <a:xfrm>
            <a:off x="110003" y="82656"/>
            <a:ext cx="732903" cy="656504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5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D05530-DFBC-2795-C9D5-8BC3A8079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" t="24500" r="24707" b="7183"/>
          <a:stretch/>
        </p:blipFill>
        <p:spPr>
          <a:xfrm>
            <a:off x="978568" y="2259636"/>
            <a:ext cx="8105847" cy="45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A675A3-170C-2B95-CF39-577E0BD58B5D}"/>
              </a:ext>
            </a:extLst>
          </p:cNvPr>
          <p:cNvSpPr txBox="1"/>
          <p:nvPr/>
        </p:nvSpPr>
        <p:spPr>
          <a:xfrm>
            <a:off x="866274" y="16844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Evaluating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264BD-4680-E755-3641-CF6F231F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109" b="15248"/>
          <a:stretch/>
        </p:blipFill>
        <p:spPr>
          <a:xfrm>
            <a:off x="866274" y="630105"/>
            <a:ext cx="7644904" cy="1117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C5356-F396-8803-DCA6-5C03AABA6BBC}"/>
              </a:ext>
            </a:extLst>
          </p:cNvPr>
          <p:cNvSpPr txBox="1"/>
          <p:nvPr/>
        </p:nvSpPr>
        <p:spPr>
          <a:xfrm>
            <a:off x="866274" y="180909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Model Predictions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68403F-FD31-BE58-5CBD-48F421F67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7" t="1510" r="58776" b="87167"/>
          <a:stretch/>
        </p:blipFill>
        <p:spPr>
          <a:xfrm>
            <a:off x="910001" y="2270761"/>
            <a:ext cx="3616349" cy="662335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E531DF4-F5C9-267A-4C05-9AA956622DFF}"/>
              </a:ext>
            </a:extLst>
          </p:cNvPr>
          <p:cNvSpPr/>
          <p:nvPr/>
        </p:nvSpPr>
        <p:spPr>
          <a:xfrm>
            <a:off x="96625" y="165227"/>
            <a:ext cx="769649" cy="662335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6</a:t>
            </a:r>
            <a:endParaRPr lang="en-IN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8ABEF44-A448-621C-DF92-CF0E1A67144E}"/>
              </a:ext>
            </a:extLst>
          </p:cNvPr>
          <p:cNvSpPr/>
          <p:nvPr/>
        </p:nvSpPr>
        <p:spPr>
          <a:xfrm>
            <a:off x="140352" y="1669990"/>
            <a:ext cx="769649" cy="662335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7</a:t>
            </a:r>
            <a:endParaRPr lang="en-IN" b="1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557D5E-61B6-5732-B344-9C42600B2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761" r="5678" b="2673"/>
          <a:stretch/>
        </p:blipFill>
        <p:spPr>
          <a:xfrm>
            <a:off x="866274" y="2957820"/>
            <a:ext cx="6723934" cy="37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C379D0-A72B-74F4-83C4-38082298A794}"/>
              </a:ext>
            </a:extLst>
          </p:cNvPr>
          <p:cNvSpPr txBox="1"/>
          <p:nvPr/>
        </p:nvSpPr>
        <p:spPr>
          <a:xfrm>
            <a:off x="625004" y="79980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latin typeface="Dubai Medium" panose="020B0603030403030204" pitchFamily="34" charset="-78"/>
                <a:cs typeface="Dubai Medium" panose="020B0603030403030204" pitchFamily="34" charset="-78"/>
              </a:rPr>
              <a:t>Visualizing Training History (GRAPH)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863EB-4A97-3A8C-4A0F-E1424CFD4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43" r="1000" b="47956"/>
          <a:stretch/>
        </p:blipFill>
        <p:spPr>
          <a:xfrm>
            <a:off x="6875" y="591748"/>
            <a:ext cx="8265127" cy="390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ABD09-3416-40D8-9356-FB1CAF564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59" y="2375667"/>
            <a:ext cx="8867420" cy="4482333"/>
          </a:xfrm>
          <a:prstGeom prst="rect">
            <a:avLst/>
          </a:prstGeo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658332C-A18D-398D-7BEA-21C0B88970FF}"/>
              </a:ext>
            </a:extLst>
          </p:cNvPr>
          <p:cNvSpPr/>
          <p:nvPr/>
        </p:nvSpPr>
        <p:spPr>
          <a:xfrm>
            <a:off x="83353" y="50835"/>
            <a:ext cx="541651" cy="485913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9</a:t>
            </a:r>
            <a:endParaRPr lang="en-IN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5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3B6B3-FA2F-DB4C-0A02-444491F6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991" b="5857"/>
          <a:stretch/>
        </p:blipFill>
        <p:spPr>
          <a:xfrm>
            <a:off x="-1" y="-1"/>
            <a:ext cx="10138591" cy="4310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93A27-D31A-1205-D7D9-926651E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816" y="2204901"/>
            <a:ext cx="8176890" cy="461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9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1695B4-1BFC-7B32-0128-92898362AEB3}"/>
              </a:ext>
            </a:extLst>
          </p:cNvPr>
          <p:cNvSpPr txBox="1"/>
          <p:nvPr/>
        </p:nvSpPr>
        <p:spPr>
          <a:xfrm>
            <a:off x="216056" y="18853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FH Phemister Test SemiBold" pitchFamily="50" charset="0"/>
                <a:cs typeface="FH Phemister Test SemiBold" pitchFamily="50" charset="0"/>
              </a:rPr>
              <a:t>Summary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32B83D-5038-0DD1-5ECF-4184E65A7BB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034" y="1179156"/>
            <a:ext cx="12059931" cy="3510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achieved a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accuracy of ~70%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indicating it correctly classified over 70% of unseen images.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test loss was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0.9105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suggests room for further optimization.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improvements could include: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data augmentation to improve generalization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Adding dropout layers or batch normalization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Experimenting with more complex architectures like ResNet or VGG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46346C-36D4-2AE7-1B3D-AA2FADF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63" y="5612377"/>
            <a:ext cx="1134987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Thanks for taking the time to view this project on image classification using CNNs.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 free to reach out with any questions or suggestions!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Happy Learning! </a:t>
            </a:r>
          </a:p>
        </p:txBody>
      </p:sp>
    </p:spTree>
    <p:extLst>
      <p:ext uri="{BB962C8B-B14F-4D97-AF65-F5344CB8AC3E}">
        <p14:creationId xmlns:p14="http://schemas.microsoft.com/office/powerpoint/2010/main" val="158800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8E8EB2-AA91-C51F-32A3-439CF5724ECD}"/>
              </a:ext>
            </a:extLst>
          </p:cNvPr>
          <p:cNvSpPr txBox="1"/>
          <p:nvPr/>
        </p:nvSpPr>
        <p:spPr>
          <a:xfrm>
            <a:off x="490728" y="307040"/>
            <a:ext cx="11210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Content</a:t>
            </a:r>
            <a:r>
              <a:rPr lang="en-IN" sz="4800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DB7AD2-BE95-D107-BFDA-5960E44916F8}"/>
              </a:ext>
            </a:extLst>
          </p:cNvPr>
          <p:cNvSpPr/>
          <p:nvPr/>
        </p:nvSpPr>
        <p:spPr>
          <a:xfrm>
            <a:off x="646268" y="1065655"/>
            <a:ext cx="10931549" cy="27326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Calibri" panose="020F0502020204030204" pitchFamily="34" charset="0"/>
              <a:buChar char="ﷺ"/>
            </a:pPr>
            <a:r>
              <a:rPr lang="en-IN" sz="2000" b="1" u="sng" dirty="0"/>
              <a:t>CIFAR-10</a:t>
            </a:r>
            <a:r>
              <a:rPr lang="en-IN" sz="2000" b="1" dirty="0"/>
              <a:t>: 60,000 images (32×32 px) across 10 classes (e.g., cat, dog, car, plane).</a:t>
            </a:r>
          </a:p>
          <a:p>
            <a:pPr marL="342900" indent="-342900">
              <a:lnSpc>
                <a:spcPct val="200000"/>
              </a:lnSpc>
              <a:buFont typeface="Calibri" panose="020F0502020204030204" pitchFamily="34" charset="0"/>
              <a:buChar char="ﷺ"/>
            </a:pPr>
            <a:r>
              <a:rPr lang="en-IN" sz="2000" b="1" u="sng" dirty="0"/>
              <a:t>CNNs</a:t>
            </a:r>
            <a:r>
              <a:rPr lang="en-IN" sz="2000" b="1" dirty="0"/>
              <a:t>: Deep learning models ideal for image pattern recognition.</a:t>
            </a:r>
          </a:p>
          <a:p>
            <a:pPr marL="342900" indent="-342900">
              <a:lnSpc>
                <a:spcPct val="200000"/>
              </a:lnSpc>
              <a:buFont typeface="Calibri" panose="020F0502020204030204" pitchFamily="34" charset="0"/>
              <a:buChar char="ﷺ"/>
            </a:pPr>
            <a:r>
              <a:rPr lang="en-IN" sz="2000" b="1" u="sng" dirty="0"/>
              <a:t>Project Focus</a:t>
            </a:r>
            <a:r>
              <a:rPr lang="en-IN" sz="2000" b="1" dirty="0"/>
              <a:t>: Load data, build CNN, train, evaluate, and predict.</a:t>
            </a:r>
          </a:p>
          <a:p>
            <a:pPr marL="342900" indent="-342900">
              <a:lnSpc>
                <a:spcPct val="200000"/>
              </a:lnSpc>
              <a:buFont typeface="Calibri" panose="020F0502020204030204" pitchFamily="34" charset="0"/>
              <a:buChar char="ﷺ"/>
            </a:pPr>
            <a:r>
              <a:rPr lang="en-IN" sz="2000" b="1" u="sng" dirty="0"/>
              <a:t>Goal</a:t>
            </a:r>
            <a:r>
              <a:rPr lang="en-IN" sz="2000" b="1" dirty="0"/>
              <a:t>: Classify images accurately using a custom CNN in TensorFlow/Keras.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63B76C-3570-D09D-8D35-8EC5F41BB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74" y="3882762"/>
            <a:ext cx="7849362" cy="207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 </a:t>
            </a:r>
            <a:r>
              <a:rPr lang="en-IN" sz="2200" b="1" dirty="0"/>
              <a:t>Data Preparation</a:t>
            </a:r>
            <a:r>
              <a:rPr lang="en-IN" sz="2200" dirty="0"/>
              <a:t>: Load and normalize CIFAR-10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 </a:t>
            </a:r>
            <a:r>
              <a:rPr lang="en-IN" sz="2200" b="1" dirty="0"/>
              <a:t>Model Design</a:t>
            </a:r>
            <a:r>
              <a:rPr lang="en-IN" sz="2200" dirty="0"/>
              <a:t>: Build a CNN using TensorFlow &amp; Keras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 </a:t>
            </a:r>
            <a:r>
              <a:rPr lang="en-IN" sz="2200" b="1" dirty="0"/>
              <a:t>Training &amp; Evaluation</a:t>
            </a:r>
            <a:r>
              <a:rPr lang="en-IN" sz="2200" dirty="0"/>
              <a:t>: Train the model and check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 </a:t>
            </a:r>
            <a:r>
              <a:rPr lang="en-IN" sz="2200" b="1" dirty="0"/>
              <a:t>Result Analysis</a:t>
            </a:r>
            <a:r>
              <a:rPr lang="en-IN" sz="2200" dirty="0"/>
              <a:t>: Visualize performance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153048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9086" y="594391"/>
            <a:ext cx="5037940" cy="880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4400" b="1" dirty="0">
                <a:solidFill>
                  <a:srgbClr val="1F1E1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 Setup :</a:t>
            </a:r>
            <a:endParaRPr lang="en-US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2441" y="1548717"/>
            <a:ext cx="2737064" cy="440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</a:rPr>
              <a:t>Platform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20056" y="1989644"/>
            <a:ext cx="5645128" cy="440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Arial" panose="020B0604020202020204" pitchFamily="34" charset="0"/>
                <a:ea typeface="Arimo Medium" panose="020B0604020202020204" pitchFamily="34" charset="0"/>
                <a:cs typeface="Arial" panose="020B0604020202020204" pitchFamily="34" charset="0"/>
              </a:rPr>
              <a:t>Jupyter Notebook with GPUs: T4, V100, A100</a:t>
            </a:r>
            <a:endParaRPr lang="en-US" sz="2000" b="1" dirty="0">
              <a:latin typeface="Arial" panose="020B0604020202020204" pitchFamily="34" charset="0"/>
              <a:ea typeface="Arimo Medium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2441" y="2704739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Alexandria Semi Bold" pitchFamily="34" charset="-122"/>
                <a:cs typeface="Arial" panose="020B0604020202020204" pitchFamily="34" charset="0"/>
              </a:rPr>
              <a:t>Libraries :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A84C8-F93B-0A54-B815-D836ADB31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40737" y="6403473"/>
            <a:ext cx="1751263" cy="4545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12413-6E35-BF77-75E6-F36BCCB4C685}"/>
              </a:ext>
            </a:extLst>
          </p:cNvPr>
          <p:cNvSpPr txBox="1"/>
          <p:nvPr/>
        </p:nvSpPr>
        <p:spPr>
          <a:xfrm>
            <a:off x="1078806" y="3075676"/>
            <a:ext cx="2049229" cy="177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9" indent="-285739">
              <a:lnSpc>
                <a:spcPct val="150000"/>
              </a:lnSpc>
              <a:buSzPct val="10000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</a:rPr>
              <a:t>TensorFlow</a:t>
            </a:r>
          </a:p>
          <a:p>
            <a:pPr marL="285739" indent="-285739">
              <a:lnSpc>
                <a:spcPct val="150000"/>
              </a:lnSpc>
              <a:buSzPct val="100000"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</a:rPr>
              <a:t>Numpy</a:t>
            </a:r>
          </a:p>
          <a:p>
            <a:pPr marL="285739" indent="-285739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b="1" dirty="0">
                <a:solidFill>
                  <a:srgbClr val="3B3535"/>
                </a:solidFill>
                <a:latin typeface="Arial" panose="020B0604020202020204" pitchFamily="34" charset="0"/>
                <a:ea typeface="Sora Light" pitchFamily="34" charset="-122"/>
                <a:cs typeface="Arial" panose="020B0604020202020204" pitchFamily="34" charset="0"/>
              </a:rPr>
              <a:t>Matplotlib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39" indent="-285739">
              <a:lnSpc>
                <a:spcPts val="2250"/>
              </a:lnSpc>
              <a:buSzPct val="10000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5DD45-164E-9912-5A15-4D17FCE82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0"/>
            <a:ext cx="10315575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320E26-D637-DED1-1C8D-411C669DCF05}"/>
              </a:ext>
            </a:extLst>
          </p:cNvPr>
          <p:cNvSpPr txBox="1"/>
          <p:nvPr/>
        </p:nvSpPr>
        <p:spPr>
          <a:xfrm>
            <a:off x="528888" y="593558"/>
            <a:ext cx="56047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#0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#1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#2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#3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#4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#5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#6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#7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#8</a:t>
            </a:r>
          </a:p>
          <a:p>
            <a:endParaRPr lang="en-IN" sz="2000" b="1" dirty="0">
              <a:latin typeface="Arimo Medium" panose="020B0604020202020204" pitchFamily="34" charset="0"/>
              <a:ea typeface="Arimo Medium" panose="020B0604020202020204" pitchFamily="34" charset="0"/>
              <a:cs typeface="Arimo Medium" panose="020B0604020202020204" pitchFamily="34" charset="0"/>
            </a:endParaRPr>
          </a:p>
          <a:p>
            <a:r>
              <a:rPr lang="en-IN" sz="2000" b="1" dirty="0">
                <a:latin typeface="Arimo Medium" panose="020B0604020202020204" pitchFamily="34" charset="0"/>
                <a:ea typeface="Arimo Medium" panose="020B0604020202020204" pitchFamily="34" charset="0"/>
                <a:cs typeface="Arimo Medium" panose="020B0604020202020204" pitchFamily="34" charset="0"/>
              </a:rPr>
              <a:t>#9</a:t>
            </a:r>
          </a:p>
        </p:txBody>
      </p:sp>
    </p:spTree>
    <p:extLst>
      <p:ext uri="{BB962C8B-B14F-4D97-AF65-F5344CB8AC3E}">
        <p14:creationId xmlns:p14="http://schemas.microsoft.com/office/powerpoint/2010/main" val="307997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3799" y="866267"/>
            <a:ext cx="8367713" cy="593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Preprocessing &amp; Visualization</a:t>
            </a:r>
            <a:endParaRPr lang="en-US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982559" y="1878447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800" b="1" u="sng" dirty="0">
                <a:solidFill>
                  <a:srgbClr val="1F1E1E"/>
                </a:solidFill>
                <a:latin typeface="Arimo SemiBold" panose="020B0604020202020204" pitchFamily="34" charset="0"/>
                <a:ea typeface="Arimo SemiBold" panose="020B0604020202020204" pitchFamily="34" charset="0"/>
                <a:cs typeface="Arimo SemiBold" panose="020B0604020202020204" pitchFamily="34" charset="0"/>
              </a:rPr>
              <a:t>Normalization</a:t>
            </a:r>
            <a:endParaRPr lang="en-US" sz="2800" b="1" u="sng" dirty="0">
              <a:latin typeface="Arimo SemiBold" panose="020B0604020202020204" pitchFamily="34" charset="0"/>
              <a:ea typeface="Arimo SemiBold" panose="020B0604020202020204" pitchFamily="34" charset="0"/>
              <a:cs typeface="Arimo SemiBold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202825" y="2417902"/>
            <a:ext cx="5243810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400" dirty="0">
                <a:solidFill>
                  <a:srgbClr val="3B3535"/>
                </a:solidFill>
                <a:latin typeface="Berlin Sans FB" panose="020E0602020502020306" pitchFamily="34" charset="0"/>
                <a:ea typeface="Sora Light" pitchFamily="34" charset="-122"/>
                <a:cs typeface="Sora Light" pitchFamily="34" charset="-120"/>
              </a:rPr>
              <a:t>(images / 255)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82559" y="3338392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800" b="1" u="sng" dirty="0">
                <a:solidFill>
                  <a:srgbClr val="1F1E1E"/>
                </a:solidFill>
                <a:latin typeface="Arimo SemiBold" panose="020B0604020202020204" pitchFamily="34" charset="0"/>
                <a:ea typeface="Arimo SemiBold" panose="020B0604020202020204" pitchFamily="34" charset="0"/>
                <a:cs typeface="Arimo SemiBold" panose="020B0604020202020204" pitchFamily="34" charset="0"/>
              </a:rPr>
              <a:t>Visualization</a:t>
            </a:r>
            <a:endParaRPr lang="en-US" sz="2800" b="1" u="sng" dirty="0">
              <a:latin typeface="Arimo SemiBold" panose="020B0604020202020204" pitchFamily="34" charset="0"/>
              <a:ea typeface="Arimo SemiBold" panose="020B0604020202020204" pitchFamily="34" charset="0"/>
              <a:cs typeface="Arimo SemiBold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02825" y="3869909"/>
            <a:ext cx="5243810" cy="288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400" dirty="0">
                <a:solidFill>
                  <a:srgbClr val="3B3535"/>
                </a:solidFill>
                <a:latin typeface="Berlin Sans FB" panose="020E0602020502020306" pitchFamily="34" charset="0"/>
                <a:ea typeface="Sora Light" pitchFamily="34" charset="-122"/>
                <a:cs typeface="Sora Light" pitchFamily="34" charset="-120"/>
              </a:rPr>
              <a:t>Plot sample images with labels</a:t>
            </a:r>
            <a:endParaRPr lang="en-US" sz="2400" dirty="0">
              <a:latin typeface="Berlin Sans FB" panose="020E0602020502020306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F8AFAD-AF8D-D9AF-74E8-8A0C54C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81368" y="6510421"/>
            <a:ext cx="1510632" cy="347579"/>
          </a:xfrm>
          <a:prstGeom prst="rect">
            <a:avLst/>
          </a:prstGeom>
          <a:solidFill>
            <a:srgbClr val="FFFAFA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0F847-3C67-CFDC-A5C3-852F6DCEFEF1}"/>
              </a:ext>
            </a:extLst>
          </p:cNvPr>
          <p:cNvSpPr txBox="1"/>
          <p:nvPr/>
        </p:nvSpPr>
        <p:spPr>
          <a:xfrm>
            <a:off x="2668419" y="134084"/>
            <a:ext cx="6340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2">
                    <a:lumMod val="75000"/>
                  </a:schemeClr>
                </a:solidFill>
                <a:latin typeface="FH Phemister Display Test SmBd" pitchFamily="50" charset="0"/>
                <a:cs typeface="FH Phemister Display Test SmBd" pitchFamily="50" charset="0"/>
              </a:rPr>
              <a:t>Code Architecture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1C84AB-2195-90EF-3988-2D927FDCF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49" y="920617"/>
            <a:ext cx="11609901" cy="573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/ keras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deep learning libraries used to build and train the CNN model.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numerical operations and array handling.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matplotlib.pyplot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visualizing images from the dataset.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cifar10.load_data()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Loads the CIFAR-10 dataset, splitting it into training and testing sets.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x_train, y_train / x_test, y_test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Variables that hold training and testing data and their corresponding labels.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x_train.shape / x_test.shape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check the dimensions of the data.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plt.imshow()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image data visually.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 / 255.0, x_test / 255.0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Normalizes pixel values to the [0, 1] range for better model performance.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Sequential()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Initializes a linear stack of layers for the CNN model.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Conv2D(filters, kernel_size, activation)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Adds a 2D convolutional layer that extracts features from input images.</a:t>
            </a:r>
          </a:p>
          <a:p>
            <a:pPr marL="179388" marR="0" lvl="0" indent="-17938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MaxPooling2D(pool_size)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the spatial dimensions of the feature maps.</a:t>
            </a:r>
          </a:p>
        </p:txBody>
      </p:sp>
    </p:spTree>
    <p:extLst>
      <p:ext uri="{BB962C8B-B14F-4D97-AF65-F5344CB8AC3E}">
        <p14:creationId xmlns:p14="http://schemas.microsoft.com/office/powerpoint/2010/main" val="15806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0260A-18C2-5D99-FA1B-C07CA3AC8B29}"/>
              </a:ext>
            </a:extLst>
          </p:cNvPr>
          <p:cNvSpPr txBox="1"/>
          <p:nvPr/>
        </p:nvSpPr>
        <p:spPr>
          <a:xfrm>
            <a:off x="417953" y="636697"/>
            <a:ext cx="11356093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Flatten()</a:t>
            </a:r>
            <a:r>
              <a:rPr lang="en-IN" sz="2000" dirty="0"/>
              <a:t>: Converts the 2D feature maps into a 1D vector for input into dense layers.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Dense(units, activation)</a:t>
            </a:r>
            <a:r>
              <a:rPr lang="en-IN" sz="2000" dirty="0"/>
              <a:t>: Fully connected layer that performs classification based on extracted features.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model.compile()</a:t>
            </a:r>
            <a:r>
              <a:rPr lang="en-IN" sz="2000" dirty="0"/>
              <a:t>: Configures the model with optimizer, loss function, and evaluation metric.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optimizer='adam'</a:t>
            </a:r>
            <a:r>
              <a:rPr lang="en-IN" sz="2000" dirty="0"/>
              <a:t>: Optimizer that adjusts learning rate adaptively during training.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loss='sparse_categorical_crossentropy'</a:t>
            </a:r>
            <a:r>
              <a:rPr lang="en-IN" sz="2000" dirty="0"/>
              <a:t>: Suitable loss function for multi-class classification with integer labels.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metrics=['accuracy']</a:t>
            </a:r>
            <a:r>
              <a:rPr lang="en-IN" sz="2000" dirty="0"/>
              <a:t>: Tracks the accuracy of the model during training and evaluation.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model.fit(x_train, y_train, epochs, validation_data)</a:t>
            </a:r>
            <a:r>
              <a:rPr lang="en-IN" sz="2000" dirty="0"/>
              <a:t>: Trains the model using training data over multiple iterations (epochs).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model.evaluate(x_test, y_test)</a:t>
            </a:r>
            <a:r>
              <a:rPr lang="en-IN" sz="2000" dirty="0"/>
              <a:t>: Evaluates model performance on unseen test data.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model.predict(x_test)</a:t>
            </a:r>
            <a:r>
              <a:rPr lang="en-IN" sz="2000" dirty="0"/>
              <a:t>: Predicts class probabilities for the test images.</a:t>
            </a:r>
          </a:p>
          <a:p>
            <a:pPr marL="179388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np.argmax()</a:t>
            </a:r>
            <a:r>
              <a:rPr lang="en-IN" sz="2000" dirty="0"/>
              <a:t>: Converts prediction probabilities into final class labels.</a:t>
            </a:r>
          </a:p>
        </p:txBody>
      </p:sp>
    </p:spTree>
    <p:extLst>
      <p:ext uri="{BB962C8B-B14F-4D97-AF65-F5344CB8AC3E}">
        <p14:creationId xmlns:p14="http://schemas.microsoft.com/office/powerpoint/2010/main" val="18013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7686D-3E68-5E7A-12FD-CC583C507FD1}"/>
              </a:ext>
            </a:extLst>
          </p:cNvPr>
          <p:cNvSpPr txBox="1"/>
          <p:nvPr/>
        </p:nvSpPr>
        <p:spPr>
          <a:xfrm>
            <a:off x="935328" y="411613"/>
            <a:ext cx="417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/>
              <a:t>Importing Necessary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71F12-0109-6817-6CBC-C5A7CFD7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8" y="1060327"/>
            <a:ext cx="7712112" cy="1610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DADF6-23BA-309C-779B-8F3EBB6CBF07}"/>
              </a:ext>
            </a:extLst>
          </p:cNvPr>
          <p:cNvSpPr txBox="1"/>
          <p:nvPr/>
        </p:nvSpPr>
        <p:spPr>
          <a:xfrm>
            <a:off x="930302" y="312575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Loading the Dataset</a:t>
            </a:r>
            <a:endParaRPr lang="en-IN" sz="24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0EEA5-18F6-81A0-C095-DCF212F54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88" y="3717377"/>
            <a:ext cx="10015300" cy="3073972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2AFA6EA1-0141-9F90-2DAF-7490AB494051}"/>
              </a:ext>
            </a:extLst>
          </p:cNvPr>
          <p:cNvSpPr/>
          <p:nvPr/>
        </p:nvSpPr>
        <p:spPr>
          <a:xfrm>
            <a:off x="237744" y="287601"/>
            <a:ext cx="697584" cy="6292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en-IN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397E0A9-0C2E-63A2-754A-551AB5D34F43}"/>
              </a:ext>
            </a:extLst>
          </p:cNvPr>
          <p:cNvSpPr/>
          <p:nvPr/>
        </p:nvSpPr>
        <p:spPr>
          <a:xfrm>
            <a:off x="232718" y="2995788"/>
            <a:ext cx="697584" cy="6292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5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762A02B-DD46-1029-8D09-967B8C6D32C0}"/>
              </a:ext>
            </a:extLst>
          </p:cNvPr>
          <p:cNvSpPr/>
          <p:nvPr/>
        </p:nvSpPr>
        <p:spPr>
          <a:xfrm>
            <a:off x="52371" y="104593"/>
            <a:ext cx="790710" cy="689158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E34DD0-D5CA-2602-A659-FF0F1F75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554" b="3973"/>
          <a:stretch/>
        </p:blipFill>
        <p:spPr>
          <a:xfrm>
            <a:off x="843081" y="708705"/>
            <a:ext cx="6334615" cy="13681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7D4BB3-09C0-A047-9A6C-1DC83528C1FF}"/>
              </a:ext>
            </a:extLst>
          </p:cNvPr>
          <p:cNvSpPr txBox="1"/>
          <p:nvPr/>
        </p:nvSpPr>
        <p:spPr>
          <a:xfrm>
            <a:off x="843081" y="218338"/>
            <a:ext cx="464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Normalization of dataset</a:t>
            </a:r>
          </a:p>
          <a:p>
            <a:endParaRPr lang="en-IN" sz="2400" b="1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D14137A-BCE4-8B9C-5E48-9C2A8CE749FC}"/>
              </a:ext>
            </a:extLst>
          </p:cNvPr>
          <p:cNvSpPr/>
          <p:nvPr/>
        </p:nvSpPr>
        <p:spPr>
          <a:xfrm>
            <a:off x="52371" y="1887638"/>
            <a:ext cx="790710" cy="70776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A51A52-22A4-0E53-5857-C9F9D72C7AB3}"/>
              </a:ext>
            </a:extLst>
          </p:cNvPr>
          <p:cNvSpPr txBox="1"/>
          <p:nvPr/>
        </p:nvSpPr>
        <p:spPr>
          <a:xfrm>
            <a:off x="914371" y="2076867"/>
            <a:ext cx="5048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Defining the CNN Architecture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2D61C7-B91C-9038-E6E5-CA07B347D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3" r="1967" b="7932"/>
          <a:stretch/>
        </p:blipFill>
        <p:spPr>
          <a:xfrm>
            <a:off x="52372" y="2652278"/>
            <a:ext cx="11944832" cy="41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6D3478-2986-4664-940C-67E0CAA21E04}">
  <ds:schemaRefs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689</Words>
  <Application>Microsoft Office PowerPoint</Application>
  <PresentationFormat>Widescreen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Alexandria Semi Bold</vt:lpstr>
      <vt:lpstr>Arial</vt:lpstr>
      <vt:lpstr>Arimo Medium</vt:lpstr>
      <vt:lpstr>Arimo SemiBold</vt:lpstr>
      <vt:lpstr>Bahnschrift</vt:lpstr>
      <vt:lpstr>Berlin Sans FB</vt:lpstr>
      <vt:lpstr>Calibri</vt:lpstr>
      <vt:lpstr>Calibri Light</vt:lpstr>
      <vt:lpstr>Cascadia Mono SemiBold</vt:lpstr>
      <vt:lpstr>Dubai Medium</vt:lpstr>
      <vt:lpstr>FH Phemister Display Test SmBd</vt:lpstr>
      <vt:lpstr>FH Phemister Test SemiBold</vt:lpstr>
      <vt:lpstr>Sora Light</vt:lpstr>
      <vt:lpstr>Wingdings</vt:lpstr>
      <vt:lpstr>Office Theme</vt:lpstr>
      <vt:lpstr>Image Classification Using CNN    (CIFAR-10 Dataset)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Satyajeet Sahu</dc:creator>
  <cp:lastModifiedBy>Satyam Dibyajyoti</cp:lastModifiedBy>
  <cp:revision>6</cp:revision>
  <dcterms:created xsi:type="dcterms:W3CDTF">2025-05-12T06:57:07Z</dcterms:created>
  <dcterms:modified xsi:type="dcterms:W3CDTF">2025-05-14T15:17:51Z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