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100968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68D82-620B-4D37-BAAD-E158E34AC2F4}"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69648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480428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74833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2397199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2712020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13863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4255471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398147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111535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28062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F68D82-620B-4D37-BAAD-E158E34AC2F4}"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41174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F68D82-620B-4D37-BAAD-E158E34AC2F4}" type="datetimeFigureOut">
              <a:rPr lang="en-IN" smtClean="0"/>
              <a:t>18-12-2020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243206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16414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89931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F68D82-620B-4D37-BAAD-E158E34AC2F4}" type="datetimeFigureOut">
              <a:rPr lang="en-IN" smtClean="0"/>
              <a:t>18-12-2020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201530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68D82-620B-4D37-BAAD-E158E34AC2F4}" type="datetimeFigureOut">
              <a:rPr lang="en-IN" smtClean="0"/>
              <a:t>18-12-2020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80FF-D79D-42D0-9E1A-F09095F698B5}" type="slidenum">
              <a:rPr lang="en-IN" smtClean="0"/>
              <a:t>‹#›</a:t>
            </a:fld>
            <a:endParaRPr lang="en-IN"/>
          </a:p>
        </p:txBody>
      </p:sp>
    </p:spTree>
    <p:extLst>
      <p:ext uri="{BB962C8B-B14F-4D97-AF65-F5344CB8AC3E}">
        <p14:creationId xmlns:p14="http://schemas.microsoft.com/office/powerpoint/2010/main" val="95273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F68D82-620B-4D37-BAAD-E158E34AC2F4}" type="datetimeFigureOut">
              <a:rPr lang="en-IN" smtClean="0"/>
              <a:t>18-12-2020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1280FF-D79D-42D0-9E1A-F09095F698B5}" type="slidenum">
              <a:rPr lang="en-IN" smtClean="0"/>
              <a:t>‹#›</a:t>
            </a:fld>
            <a:endParaRPr lang="en-IN"/>
          </a:p>
        </p:txBody>
      </p:sp>
    </p:spTree>
    <p:extLst>
      <p:ext uri="{BB962C8B-B14F-4D97-AF65-F5344CB8AC3E}">
        <p14:creationId xmlns:p14="http://schemas.microsoft.com/office/powerpoint/2010/main" val="36040653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888E-5E6F-4F71-8153-30F44493910B}"/>
              </a:ext>
            </a:extLst>
          </p:cNvPr>
          <p:cNvSpPr>
            <a:spLocks noGrp="1"/>
          </p:cNvSpPr>
          <p:nvPr>
            <p:ph type="ctrTitle"/>
          </p:nvPr>
        </p:nvSpPr>
        <p:spPr>
          <a:xfrm>
            <a:off x="1021791" y="1880729"/>
            <a:ext cx="10581324" cy="3291423"/>
          </a:xfrm>
        </p:spPr>
        <p:txBody>
          <a:bodyPr/>
          <a:lstStyle/>
          <a:p>
            <a:r>
              <a:rPr lang="en-GB" sz="3600" dirty="0"/>
              <a:t>Patient Appointment Management System</a:t>
            </a:r>
            <a:br>
              <a:rPr lang="en-GB" sz="3600" dirty="0"/>
            </a:br>
            <a:br>
              <a:rPr lang="en-GB" sz="3600" dirty="0"/>
            </a:br>
            <a:br>
              <a:rPr lang="en-GB" sz="3600" dirty="0"/>
            </a:br>
            <a:br>
              <a:rPr lang="en-GB" sz="3600" dirty="0"/>
            </a:br>
            <a:r>
              <a:rPr lang="en-GB" sz="3600" dirty="0"/>
              <a:t>								</a:t>
            </a:r>
            <a:r>
              <a:rPr lang="en-GB" sz="2000" dirty="0"/>
              <a:t>- Manish Hundekar</a:t>
            </a:r>
            <a:endParaRPr lang="en-IN" sz="3600" dirty="0"/>
          </a:p>
        </p:txBody>
      </p:sp>
      <p:sp>
        <p:nvSpPr>
          <p:cNvPr id="3" name="Subtitle 2">
            <a:extLst>
              <a:ext uri="{FF2B5EF4-FFF2-40B4-BE49-F238E27FC236}">
                <a16:creationId xmlns:a16="http://schemas.microsoft.com/office/drawing/2014/main" id="{19BF23FC-BAFD-4003-A2FD-92AA01AFFD6F}"/>
              </a:ext>
            </a:extLst>
          </p:cNvPr>
          <p:cNvSpPr>
            <a:spLocks noGrp="1"/>
          </p:cNvSpPr>
          <p:nvPr>
            <p:ph type="subTitle" idx="1"/>
          </p:nvPr>
        </p:nvSpPr>
        <p:spPr>
          <a:xfrm>
            <a:off x="4967914" y="1880729"/>
            <a:ext cx="1921158" cy="861420"/>
          </a:xfrm>
        </p:spPr>
        <p:txBody>
          <a:bodyPr/>
          <a:lstStyle/>
          <a:p>
            <a:r>
              <a:rPr lang="en-GB" dirty="0"/>
              <a:t>Case study </a:t>
            </a:r>
            <a:endParaRPr lang="en-IN" dirty="0"/>
          </a:p>
        </p:txBody>
      </p:sp>
    </p:spTree>
    <p:extLst>
      <p:ext uri="{BB962C8B-B14F-4D97-AF65-F5344CB8AC3E}">
        <p14:creationId xmlns:p14="http://schemas.microsoft.com/office/powerpoint/2010/main" val="111340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9442-4650-4758-A6FE-E1686B0A532B}"/>
              </a:ext>
            </a:extLst>
          </p:cNvPr>
          <p:cNvSpPr>
            <a:spLocks noGrp="1"/>
          </p:cNvSpPr>
          <p:nvPr>
            <p:ph type="title"/>
          </p:nvPr>
        </p:nvSpPr>
        <p:spPr>
          <a:xfrm>
            <a:off x="708255" y="656904"/>
            <a:ext cx="9404723" cy="1400530"/>
          </a:xfrm>
        </p:spPr>
        <p:txBody>
          <a:bodyPr/>
          <a:lstStyle/>
          <a:p>
            <a:r>
              <a:rPr lang="en-GB" sz="4400" dirty="0"/>
              <a:t>Future Scope</a:t>
            </a:r>
            <a:endParaRPr lang="en-IN" dirty="0"/>
          </a:p>
        </p:txBody>
      </p:sp>
      <p:sp>
        <p:nvSpPr>
          <p:cNvPr id="3" name="Content Placeholder 2">
            <a:extLst>
              <a:ext uri="{FF2B5EF4-FFF2-40B4-BE49-F238E27FC236}">
                <a16:creationId xmlns:a16="http://schemas.microsoft.com/office/drawing/2014/main" id="{A1C15580-9585-48AB-B1FD-286D0D982539}"/>
              </a:ext>
            </a:extLst>
          </p:cNvPr>
          <p:cNvSpPr>
            <a:spLocks noGrp="1"/>
          </p:cNvSpPr>
          <p:nvPr>
            <p:ph idx="1"/>
          </p:nvPr>
        </p:nvSpPr>
        <p:spPr>
          <a:xfrm>
            <a:off x="1104293" y="2558945"/>
            <a:ext cx="8946541" cy="4716348"/>
          </a:xfrm>
        </p:spPr>
        <p:txBody>
          <a:bodyPr>
            <a:normAutofit/>
          </a:bodyPr>
          <a:lstStyle/>
          <a:p>
            <a:pPr algn="just"/>
            <a:r>
              <a:rPr lang="en-GB" dirty="0"/>
              <a:t>This Application can be integrated with the Hospital Management Application by which the modules can interact mutually for implementing business operations.</a:t>
            </a:r>
          </a:p>
          <a:p>
            <a:pPr algn="just"/>
            <a:r>
              <a:rPr lang="en-GB" dirty="0"/>
              <a:t>This Application can be made online by which the Patients can book or manage booking at their convenience.</a:t>
            </a:r>
          </a:p>
          <a:p>
            <a:pPr algn="just"/>
            <a:endParaRPr lang="en-GB" dirty="0"/>
          </a:p>
          <a:p>
            <a:pPr algn="just"/>
            <a:endParaRPr lang="en-IN" dirty="0"/>
          </a:p>
          <a:p>
            <a:pPr marL="457200" lvl="1" indent="0" algn="just">
              <a:buNone/>
            </a:pPr>
            <a:endParaRPr lang="en-IN" dirty="0"/>
          </a:p>
          <a:p>
            <a:pPr marL="457200" lvl="1" indent="0" algn="just">
              <a:buNone/>
            </a:pPr>
            <a:endParaRPr lang="en-IN" dirty="0"/>
          </a:p>
          <a:p>
            <a:pPr marL="57150" indent="0" algn="just">
              <a:buNone/>
            </a:pPr>
            <a:endParaRPr lang="en-IN" dirty="0"/>
          </a:p>
          <a:p>
            <a:pPr marL="857250" lvl="1" indent="-400050" algn="just">
              <a:buFont typeface="+mj-lt"/>
              <a:buAutoNum type="romanUcPeriod"/>
            </a:pPr>
            <a:endParaRPr lang="en-IN" dirty="0"/>
          </a:p>
          <a:p>
            <a:pPr marL="857250" lvl="1" indent="-400050" algn="just">
              <a:buFont typeface="+mj-lt"/>
              <a:buAutoNum type="romanUcPeriod"/>
            </a:pPr>
            <a:endParaRPr lang="en-IN" dirty="0"/>
          </a:p>
        </p:txBody>
      </p:sp>
    </p:spTree>
    <p:extLst>
      <p:ext uri="{BB962C8B-B14F-4D97-AF65-F5344CB8AC3E}">
        <p14:creationId xmlns:p14="http://schemas.microsoft.com/office/powerpoint/2010/main" val="116752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9442-4650-4758-A6FE-E1686B0A532B}"/>
              </a:ext>
            </a:extLst>
          </p:cNvPr>
          <p:cNvSpPr>
            <a:spLocks noGrp="1"/>
          </p:cNvSpPr>
          <p:nvPr>
            <p:ph type="title"/>
          </p:nvPr>
        </p:nvSpPr>
        <p:spPr>
          <a:xfrm>
            <a:off x="4197179" y="3039453"/>
            <a:ext cx="6198573" cy="1400530"/>
          </a:xfrm>
        </p:spPr>
        <p:txBody>
          <a:bodyPr/>
          <a:lstStyle/>
          <a:p>
            <a:r>
              <a:rPr lang="en-GB" sz="4400" dirty="0"/>
              <a:t>Thank You</a:t>
            </a:r>
            <a:endParaRPr lang="en-IN" dirty="0"/>
          </a:p>
        </p:txBody>
      </p:sp>
    </p:spTree>
    <p:extLst>
      <p:ext uri="{BB962C8B-B14F-4D97-AF65-F5344CB8AC3E}">
        <p14:creationId xmlns:p14="http://schemas.microsoft.com/office/powerpoint/2010/main" val="275013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A269-01EA-4E76-A705-01A9D560F1DC}"/>
              </a:ext>
            </a:extLst>
          </p:cNvPr>
          <p:cNvSpPr>
            <a:spLocks noGrp="1"/>
          </p:cNvSpPr>
          <p:nvPr>
            <p:ph type="title"/>
          </p:nvPr>
        </p:nvSpPr>
        <p:spPr>
          <a:xfrm>
            <a:off x="1103312" y="609601"/>
            <a:ext cx="9404723" cy="1400530"/>
          </a:xfrm>
        </p:spPr>
        <p:txBody>
          <a:bodyPr/>
          <a:lstStyle/>
          <a:p>
            <a:r>
              <a:rPr lang="en-GB" dirty="0"/>
              <a:t>Contents</a:t>
            </a:r>
            <a:endParaRPr lang="en-IN" dirty="0"/>
          </a:p>
        </p:txBody>
      </p:sp>
      <p:sp>
        <p:nvSpPr>
          <p:cNvPr id="3" name="Content Placeholder 2">
            <a:extLst>
              <a:ext uri="{FF2B5EF4-FFF2-40B4-BE49-F238E27FC236}">
                <a16:creationId xmlns:a16="http://schemas.microsoft.com/office/drawing/2014/main" id="{21E9529D-A10A-4E67-A9A8-A2EA08B73D6D}"/>
              </a:ext>
            </a:extLst>
          </p:cNvPr>
          <p:cNvSpPr>
            <a:spLocks noGrp="1"/>
          </p:cNvSpPr>
          <p:nvPr>
            <p:ph idx="1"/>
          </p:nvPr>
        </p:nvSpPr>
        <p:spPr>
          <a:xfrm>
            <a:off x="1103312" y="1759955"/>
            <a:ext cx="8946541" cy="4195481"/>
          </a:xfrm>
        </p:spPr>
        <p:txBody>
          <a:bodyPr/>
          <a:lstStyle/>
          <a:p>
            <a:r>
              <a:rPr lang="en-GB" dirty="0"/>
              <a:t>Problem Statement</a:t>
            </a:r>
          </a:p>
          <a:p>
            <a:r>
              <a:rPr lang="en-GB" dirty="0"/>
              <a:t>Abstract</a:t>
            </a:r>
          </a:p>
          <a:p>
            <a:r>
              <a:rPr lang="en-GB" dirty="0"/>
              <a:t>Technologies used</a:t>
            </a:r>
          </a:p>
          <a:p>
            <a:r>
              <a:rPr lang="en-GB" dirty="0"/>
              <a:t>Database Schema</a:t>
            </a:r>
          </a:p>
          <a:p>
            <a:r>
              <a:rPr lang="en-GB" dirty="0"/>
              <a:t>API Features</a:t>
            </a:r>
          </a:p>
          <a:p>
            <a:r>
              <a:rPr lang="en-GB" dirty="0"/>
              <a:t>Future Scope</a:t>
            </a:r>
            <a:endParaRPr lang="en-IN" dirty="0"/>
          </a:p>
        </p:txBody>
      </p:sp>
    </p:spTree>
    <p:extLst>
      <p:ext uri="{BB962C8B-B14F-4D97-AF65-F5344CB8AC3E}">
        <p14:creationId xmlns:p14="http://schemas.microsoft.com/office/powerpoint/2010/main" val="223726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344C-7736-42A4-B54E-C27B5327344B}"/>
              </a:ext>
            </a:extLst>
          </p:cNvPr>
          <p:cNvSpPr>
            <a:spLocks noGrp="1"/>
          </p:cNvSpPr>
          <p:nvPr>
            <p:ph type="title"/>
          </p:nvPr>
        </p:nvSpPr>
        <p:spPr>
          <a:xfrm>
            <a:off x="548457" y="257409"/>
            <a:ext cx="9404723" cy="1400530"/>
          </a:xfrm>
        </p:spPr>
        <p:txBody>
          <a:bodyPr/>
          <a:lstStyle/>
          <a:p>
            <a:r>
              <a:rPr lang="en-GB" sz="4000" dirty="0"/>
              <a:t>Problem Statement</a:t>
            </a:r>
            <a:endParaRPr lang="en-IN" sz="4000" dirty="0"/>
          </a:p>
        </p:txBody>
      </p:sp>
      <p:sp>
        <p:nvSpPr>
          <p:cNvPr id="3" name="Content Placeholder 2">
            <a:extLst>
              <a:ext uri="{FF2B5EF4-FFF2-40B4-BE49-F238E27FC236}">
                <a16:creationId xmlns:a16="http://schemas.microsoft.com/office/drawing/2014/main" id="{7E24D95C-8205-4E44-94D5-3F459BACC9FA}"/>
              </a:ext>
            </a:extLst>
          </p:cNvPr>
          <p:cNvSpPr>
            <a:spLocks noGrp="1"/>
          </p:cNvSpPr>
          <p:nvPr>
            <p:ph idx="1"/>
          </p:nvPr>
        </p:nvSpPr>
        <p:spPr>
          <a:xfrm>
            <a:off x="996780" y="4393265"/>
            <a:ext cx="10411026" cy="1759140"/>
          </a:xfrm>
        </p:spPr>
        <p:txBody>
          <a:bodyPr>
            <a:normAutofit/>
          </a:bodyPr>
          <a:lstStyle/>
          <a:p>
            <a:pPr algn="just"/>
            <a:r>
              <a:rPr lang="en-GB" sz="1800" dirty="0"/>
              <a:t>Doctors are lifesavers and that is why they shouldn’t be too far from those who need healthcare on time. With more and more people having the need to seek medical attention, doctors need to make their services accessible and available to their clients. One way they can do this is offering appointment scheduling for patients in a more centralised manner.</a:t>
            </a:r>
          </a:p>
          <a:p>
            <a:pPr marL="1371600" lvl="3" indent="0" algn="just">
              <a:buNone/>
            </a:pPr>
            <a:endParaRPr lang="en-IN" sz="1200" dirty="0"/>
          </a:p>
        </p:txBody>
      </p:sp>
      <p:pic>
        <p:nvPicPr>
          <p:cNvPr id="1028" name="Picture 4" descr="Top 10 Reasons to Use Online Appointment System For Doctors">
            <a:extLst>
              <a:ext uri="{FF2B5EF4-FFF2-40B4-BE49-F238E27FC236}">
                <a16:creationId xmlns:a16="http://schemas.microsoft.com/office/drawing/2014/main" id="{2DFF8A9D-F692-4146-8E75-C028FB904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843" y="1238158"/>
            <a:ext cx="5520986" cy="276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66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344C-7736-42A4-B54E-C27B5327344B}"/>
              </a:ext>
            </a:extLst>
          </p:cNvPr>
          <p:cNvSpPr>
            <a:spLocks noGrp="1"/>
          </p:cNvSpPr>
          <p:nvPr>
            <p:ph type="title"/>
          </p:nvPr>
        </p:nvSpPr>
        <p:spPr>
          <a:xfrm>
            <a:off x="1010096" y="267789"/>
            <a:ext cx="2718526" cy="683624"/>
          </a:xfrm>
        </p:spPr>
        <p:txBody>
          <a:bodyPr/>
          <a:lstStyle/>
          <a:p>
            <a:r>
              <a:rPr lang="en-GB" sz="4000" dirty="0"/>
              <a:t>Abstract</a:t>
            </a:r>
            <a:endParaRPr lang="en-IN" sz="4000" dirty="0"/>
          </a:p>
        </p:txBody>
      </p:sp>
      <p:sp>
        <p:nvSpPr>
          <p:cNvPr id="3" name="Content Placeholder 2">
            <a:extLst>
              <a:ext uri="{FF2B5EF4-FFF2-40B4-BE49-F238E27FC236}">
                <a16:creationId xmlns:a16="http://schemas.microsoft.com/office/drawing/2014/main" id="{7E24D95C-8205-4E44-94D5-3F459BACC9FA}"/>
              </a:ext>
            </a:extLst>
          </p:cNvPr>
          <p:cNvSpPr>
            <a:spLocks noGrp="1"/>
          </p:cNvSpPr>
          <p:nvPr>
            <p:ph idx="1"/>
          </p:nvPr>
        </p:nvSpPr>
        <p:spPr>
          <a:xfrm>
            <a:off x="1156578" y="4243527"/>
            <a:ext cx="10313372" cy="2191303"/>
          </a:xfrm>
        </p:spPr>
        <p:txBody>
          <a:bodyPr/>
          <a:lstStyle/>
          <a:p>
            <a:pPr algn="just"/>
            <a:r>
              <a:rPr lang="en-GB" dirty="0"/>
              <a:t>Patient Appointment Management Application focuses on maintaining an centralised way of managing appointments which helps the Receptionist in handling many Doctor’s appointment . The application also maintains the patient records , doctor and patient information.</a:t>
            </a:r>
            <a:endParaRPr lang="en-IN" dirty="0"/>
          </a:p>
        </p:txBody>
      </p:sp>
      <p:pic>
        <p:nvPicPr>
          <p:cNvPr id="1026" name="Picture 2" descr="Appointment Schedule - Archer Travels">
            <a:extLst>
              <a:ext uri="{FF2B5EF4-FFF2-40B4-BE49-F238E27FC236}">
                <a16:creationId xmlns:a16="http://schemas.microsoft.com/office/drawing/2014/main" id="{D343C452-79AE-41D7-9F06-F643C750B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622" y="1102333"/>
            <a:ext cx="4160760" cy="277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6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344C-7736-42A4-B54E-C27B5327344B}"/>
              </a:ext>
            </a:extLst>
          </p:cNvPr>
          <p:cNvSpPr>
            <a:spLocks noGrp="1"/>
          </p:cNvSpPr>
          <p:nvPr>
            <p:ph type="title"/>
          </p:nvPr>
        </p:nvSpPr>
        <p:spPr>
          <a:xfrm>
            <a:off x="1152138" y="480852"/>
            <a:ext cx="4751512" cy="683624"/>
          </a:xfrm>
        </p:spPr>
        <p:txBody>
          <a:bodyPr/>
          <a:lstStyle/>
          <a:p>
            <a:r>
              <a:rPr lang="en-GB" sz="4000" dirty="0"/>
              <a:t>Technologies </a:t>
            </a:r>
            <a:endParaRPr lang="en-IN" sz="4000" dirty="0"/>
          </a:p>
        </p:txBody>
      </p:sp>
      <p:sp>
        <p:nvSpPr>
          <p:cNvPr id="3" name="Content Placeholder 2">
            <a:extLst>
              <a:ext uri="{FF2B5EF4-FFF2-40B4-BE49-F238E27FC236}">
                <a16:creationId xmlns:a16="http://schemas.microsoft.com/office/drawing/2014/main" id="{7E24D95C-8205-4E44-94D5-3F459BACC9FA}"/>
              </a:ext>
            </a:extLst>
          </p:cNvPr>
          <p:cNvSpPr>
            <a:spLocks noGrp="1"/>
          </p:cNvSpPr>
          <p:nvPr>
            <p:ph idx="1"/>
          </p:nvPr>
        </p:nvSpPr>
        <p:spPr>
          <a:xfrm>
            <a:off x="1035327" y="1482572"/>
            <a:ext cx="4414842" cy="4450693"/>
          </a:xfrm>
        </p:spPr>
        <p:txBody>
          <a:bodyPr>
            <a:normAutofit fontScale="92500" lnSpcReduction="10000"/>
          </a:bodyPr>
          <a:lstStyle/>
          <a:p>
            <a:r>
              <a:rPr lang="en-GB" dirty="0"/>
              <a:t>Languages used : Java/Kotlin</a:t>
            </a:r>
          </a:p>
          <a:p>
            <a:r>
              <a:rPr lang="en-GB" dirty="0"/>
              <a:t>Build Tool : Maven</a:t>
            </a:r>
          </a:p>
          <a:p>
            <a:r>
              <a:rPr lang="en-GB" dirty="0"/>
              <a:t>Spring Boot</a:t>
            </a:r>
          </a:p>
          <a:p>
            <a:pPr algn="just"/>
            <a:r>
              <a:rPr lang="en-GB" dirty="0"/>
              <a:t>MySQL Server</a:t>
            </a:r>
          </a:p>
          <a:p>
            <a:pPr algn="just"/>
            <a:r>
              <a:rPr lang="en-GB" dirty="0"/>
              <a:t>Mockito</a:t>
            </a:r>
          </a:p>
          <a:p>
            <a:pPr algn="just"/>
            <a:r>
              <a:rPr lang="en-GB" dirty="0"/>
              <a:t>Swagger</a:t>
            </a:r>
          </a:p>
          <a:p>
            <a:pPr algn="just"/>
            <a:r>
              <a:rPr lang="en-GB" dirty="0"/>
              <a:t>UI : HTML/CSS/JS</a:t>
            </a:r>
          </a:p>
          <a:p>
            <a:pPr algn="just"/>
            <a:r>
              <a:rPr lang="en-GB" dirty="0"/>
              <a:t>ReactJS</a:t>
            </a:r>
          </a:p>
          <a:p>
            <a:pPr algn="just"/>
            <a:r>
              <a:rPr lang="en-GB" dirty="0"/>
              <a:t>Bootstrap</a:t>
            </a:r>
          </a:p>
          <a:p>
            <a:pPr algn="just"/>
            <a:r>
              <a:rPr lang="en-GB" dirty="0"/>
              <a:t>Redux</a:t>
            </a:r>
          </a:p>
          <a:p>
            <a:pPr algn="just"/>
            <a:r>
              <a:rPr lang="en-GB" dirty="0"/>
              <a:t>SMS Gateway</a:t>
            </a:r>
          </a:p>
          <a:p>
            <a:pPr algn="just"/>
            <a:endParaRPr lang="en-GB" dirty="0"/>
          </a:p>
          <a:p>
            <a:pPr algn="just"/>
            <a:endParaRPr lang="en-GB" dirty="0"/>
          </a:p>
          <a:p>
            <a:pPr algn="just"/>
            <a:endParaRPr lang="en-GB" dirty="0"/>
          </a:p>
          <a:p>
            <a:pPr algn="just"/>
            <a:endParaRPr lang="en-IN" dirty="0"/>
          </a:p>
        </p:txBody>
      </p:sp>
      <p:pic>
        <p:nvPicPr>
          <p:cNvPr id="1026" name="Picture 2" descr="Consolidated JDK 8 Release Notes">
            <a:extLst>
              <a:ext uri="{FF2B5EF4-FFF2-40B4-BE49-F238E27FC236}">
                <a16:creationId xmlns:a16="http://schemas.microsoft.com/office/drawing/2014/main" id="{8F24B438-7FCD-4370-8599-2A6908A61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923" y="1292119"/>
            <a:ext cx="1840638" cy="1687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ring Boot CRUD REST API Project Example | CodeFlex">
            <a:extLst>
              <a:ext uri="{FF2B5EF4-FFF2-40B4-BE49-F238E27FC236}">
                <a16:creationId xmlns:a16="http://schemas.microsoft.com/office/drawing/2014/main" id="{56CB2471-5B68-4521-B6C0-CAAD6F757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5923" y="3184448"/>
            <a:ext cx="1840638" cy="15651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w to customize your SwaggerUI document with CSS and Javascript. [Site  Logo / Favicon] (.Net Core) | CaveDweller92's Blog">
            <a:extLst>
              <a:ext uri="{FF2B5EF4-FFF2-40B4-BE49-F238E27FC236}">
                <a16:creationId xmlns:a16="http://schemas.microsoft.com/office/drawing/2014/main" id="{D96182C2-A9AB-4648-9BE2-8E2C3B252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1719" y="4954802"/>
            <a:ext cx="4414842" cy="129392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4c - import: Mockito - unit testing FacesContext using PowerMock, JUnit  and Maven">
            <a:extLst>
              <a:ext uri="{FF2B5EF4-FFF2-40B4-BE49-F238E27FC236}">
                <a16:creationId xmlns:a16="http://schemas.microsoft.com/office/drawing/2014/main" id="{D456B349-F8F7-4141-AF0A-A2D3C9D411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1719" y="3184448"/>
            <a:ext cx="2191307" cy="160933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Logo Mysql PNG images, Free Download - Free Transparent PNG Logos">
            <a:extLst>
              <a:ext uri="{FF2B5EF4-FFF2-40B4-BE49-F238E27FC236}">
                <a16:creationId xmlns:a16="http://schemas.microsoft.com/office/drawing/2014/main" id="{5C4D10AA-05F6-41BA-A0DA-7BFE21E436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0828" y="1292120"/>
            <a:ext cx="2048312" cy="168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43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344C-7736-42A4-B54E-C27B5327344B}"/>
              </a:ext>
            </a:extLst>
          </p:cNvPr>
          <p:cNvSpPr>
            <a:spLocks noGrp="1"/>
          </p:cNvSpPr>
          <p:nvPr>
            <p:ph type="title"/>
          </p:nvPr>
        </p:nvSpPr>
        <p:spPr>
          <a:xfrm>
            <a:off x="1152138" y="480852"/>
            <a:ext cx="5852344" cy="683624"/>
          </a:xfrm>
        </p:spPr>
        <p:txBody>
          <a:bodyPr/>
          <a:lstStyle/>
          <a:p>
            <a:r>
              <a:rPr lang="en-GB" sz="4000" dirty="0"/>
              <a:t>Database Schema</a:t>
            </a:r>
            <a:endParaRPr lang="en-IN" sz="4000" dirty="0"/>
          </a:p>
        </p:txBody>
      </p:sp>
      <p:pic>
        <p:nvPicPr>
          <p:cNvPr id="6" name="Content Placeholder 5">
            <a:extLst>
              <a:ext uri="{FF2B5EF4-FFF2-40B4-BE49-F238E27FC236}">
                <a16:creationId xmlns:a16="http://schemas.microsoft.com/office/drawing/2014/main" id="{39FB3AA9-422F-4AB3-BC51-5E651070B564}"/>
              </a:ext>
            </a:extLst>
          </p:cNvPr>
          <p:cNvPicPr>
            <a:picLocks noGrp="1" noChangeAspect="1"/>
          </p:cNvPicPr>
          <p:nvPr>
            <p:ph idx="1"/>
          </p:nvPr>
        </p:nvPicPr>
        <p:blipFill>
          <a:blip r:embed="rId2"/>
          <a:stretch>
            <a:fillRect/>
          </a:stretch>
        </p:blipFill>
        <p:spPr>
          <a:xfrm>
            <a:off x="1838962" y="1564323"/>
            <a:ext cx="7912290" cy="4721024"/>
          </a:xfrm>
          <a:prstGeom prst="rect">
            <a:avLst/>
          </a:prstGeom>
        </p:spPr>
      </p:pic>
    </p:spTree>
    <p:extLst>
      <p:ext uri="{BB962C8B-B14F-4D97-AF65-F5344CB8AC3E}">
        <p14:creationId xmlns:p14="http://schemas.microsoft.com/office/powerpoint/2010/main" val="10794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9442-4650-4758-A6FE-E1686B0A532B}"/>
              </a:ext>
            </a:extLst>
          </p:cNvPr>
          <p:cNvSpPr>
            <a:spLocks noGrp="1"/>
          </p:cNvSpPr>
          <p:nvPr>
            <p:ph type="title"/>
          </p:nvPr>
        </p:nvSpPr>
        <p:spPr/>
        <p:txBody>
          <a:bodyPr/>
          <a:lstStyle/>
          <a:p>
            <a:r>
              <a:rPr lang="en-GB" sz="4400" dirty="0"/>
              <a:t>API Functions</a:t>
            </a:r>
            <a:endParaRPr lang="en-IN" dirty="0"/>
          </a:p>
        </p:txBody>
      </p:sp>
      <p:sp>
        <p:nvSpPr>
          <p:cNvPr id="3" name="Content Placeholder 2">
            <a:extLst>
              <a:ext uri="{FF2B5EF4-FFF2-40B4-BE49-F238E27FC236}">
                <a16:creationId xmlns:a16="http://schemas.microsoft.com/office/drawing/2014/main" id="{A1C15580-9585-48AB-B1FD-286D0D982539}"/>
              </a:ext>
            </a:extLst>
          </p:cNvPr>
          <p:cNvSpPr>
            <a:spLocks noGrp="1"/>
          </p:cNvSpPr>
          <p:nvPr>
            <p:ph idx="1"/>
          </p:nvPr>
        </p:nvSpPr>
        <p:spPr>
          <a:xfrm>
            <a:off x="1023413" y="1688934"/>
            <a:ext cx="8946541" cy="4195481"/>
          </a:xfrm>
        </p:spPr>
        <p:txBody>
          <a:bodyPr>
            <a:normAutofit lnSpcReduction="10000"/>
          </a:bodyPr>
          <a:lstStyle/>
          <a:p>
            <a:r>
              <a:rPr lang="en-GB" dirty="0"/>
              <a:t>Appointment Controller</a:t>
            </a:r>
          </a:p>
          <a:p>
            <a:pPr marL="857250" lvl="1" indent="-400050">
              <a:buFont typeface="+mj-lt"/>
              <a:buAutoNum type="romanUcPeriod"/>
            </a:pPr>
            <a:r>
              <a:rPr lang="en-IN" dirty="0"/>
              <a:t>New Appointment</a:t>
            </a:r>
          </a:p>
          <a:p>
            <a:pPr marL="857250" lvl="1" indent="-400050">
              <a:buFont typeface="+mj-lt"/>
              <a:buAutoNum type="romanUcPeriod"/>
            </a:pPr>
            <a:r>
              <a:rPr lang="en-IN" dirty="0"/>
              <a:t>View all Appointments</a:t>
            </a:r>
          </a:p>
          <a:p>
            <a:pPr marL="857250" lvl="1" indent="-400050">
              <a:buFont typeface="+mj-lt"/>
              <a:buAutoNum type="romanUcPeriod"/>
            </a:pPr>
            <a:r>
              <a:rPr lang="en-IN" dirty="0"/>
              <a:t>View Appointment by Appointment ID</a:t>
            </a:r>
          </a:p>
          <a:p>
            <a:pPr marL="857250" lvl="1" indent="-400050">
              <a:buFont typeface="+mj-lt"/>
              <a:buAutoNum type="romanUcPeriod"/>
            </a:pPr>
            <a:r>
              <a:rPr lang="en-IN" dirty="0"/>
              <a:t>View Appointments by Patient ID</a:t>
            </a:r>
          </a:p>
          <a:p>
            <a:pPr marL="857250" lvl="1" indent="-400050">
              <a:buFont typeface="+mj-lt"/>
              <a:buAutoNum type="romanUcPeriod"/>
            </a:pPr>
            <a:r>
              <a:rPr lang="en-IN" dirty="0"/>
              <a:t>View  all Upcoming Appointments</a:t>
            </a:r>
          </a:p>
          <a:p>
            <a:pPr marL="857250" lvl="1" indent="-400050">
              <a:buFont typeface="+mj-lt"/>
              <a:buAutoNum type="romanUcPeriod"/>
            </a:pPr>
            <a:r>
              <a:rPr lang="en-IN" dirty="0"/>
              <a:t>View  all Upcoming Appointments by Doctor ID</a:t>
            </a:r>
          </a:p>
          <a:p>
            <a:pPr marL="857250" lvl="1" indent="-400050">
              <a:buFont typeface="+mj-lt"/>
              <a:buAutoNum type="romanUcPeriod"/>
            </a:pPr>
            <a:r>
              <a:rPr lang="en-IN" dirty="0"/>
              <a:t>View all Upcoming Appointments by Doctor Name</a:t>
            </a:r>
          </a:p>
          <a:p>
            <a:pPr marL="857250" lvl="1" indent="-400050">
              <a:buFont typeface="+mj-lt"/>
              <a:buAutoNum type="romanUcPeriod"/>
            </a:pPr>
            <a:r>
              <a:rPr lang="en-IN" dirty="0"/>
              <a:t>Modify Appointment</a:t>
            </a:r>
          </a:p>
          <a:p>
            <a:pPr marL="857250" lvl="1" indent="-400050">
              <a:buFont typeface="+mj-lt"/>
              <a:buAutoNum type="romanUcPeriod"/>
            </a:pPr>
            <a:r>
              <a:rPr lang="en-IN" dirty="0"/>
              <a:t>Cancel Appointment</a:t>
            </a:r>
          </a:p>
          <a:p>
            <a:pPr marL="857250" lvl="1" indent="-400050">
              <a:buFont typeface="+mj-lt"/>
              <a:buAutoNum type="romanUcPeriod"/>
            </a:pPr>
            <a:r>
              <a:rPr lang="en-IN" dirty="0"/>
              <a:t>Confirm Appointment</a:t>
            </a:r>
          </a:p>
          <a:p>
            <a:pPr marL="857250" lvl="1" indent="-400050">
              <a:buFont typeface="+mj-lt"/>
              <a:buAutoNum type="romanUcPeriod"/>
            </a:pPr>
            <a:endParaRPr lang="en-IN" dirty="0"/>
          </a:p>
          <a:p>
            <a:pPr marL="857250" lvl="1" indent="-400050">
              <a:buFont typeface="+mj-lt"/>
              <a:buAutoNum type="romanUcPeriod"/>
            </a:pPr>
            <a:endParaRPr lang="en-IN" dirty="0"/>
          </a:p>
        </p:txBody>
      </p:sp>
    </p:spTree>
    <p:extLst>
      <p:ext uri="{BB962C8B-B14F-4D97-AF65-F5344CB8AC3E}">
        <p14:creationId xmlns:p14="http://schemas.microsoft.com/office/powerpoint/2010/main" val="139934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9442-4650-4758-A6FE-E1686B0A532B}"/>
              </a:ext>
            </a:extLst>
          </p:cNvPr>
          <p:cNvSpPr>
            <a:spLocks noGrp="1"/>
          </p:cNvSpPr>
          <p:nvPr>
            <p:ph type="title"/>
          </p:nvPr>
        </p:nvSpPr>
        <p:spPr/>
        <p:txBody>
          <a:bodyPr/>
          <a:lstStyle/>
          <a:p>
            <a:r>
              <a:rPr lang="en-GB" sz="4400" dirty="0"/>
              <a:t>API Functions</a:t>
            </a:r>
            <a:endParaRPr lang="en-IN" dirty="0"/>
          </a:p>
        </p:txBody>
      </p:sp>
      <p:sp>
        <p:nvSpPr>
          <p:cNvPr id="3" name="Content Placeholder 2">
            <a:extLst>
              <a:ext uri="{FF2B5EF4-FFF2-40B4-BE49-F238E27FC236}">
                <a16:creationId xmlns:a16="http://schemas.microsoft.com/office/drawing/2014/main" id="{A1C15580-9585-48AB-B1FD-286D0D982539}"/>
              </a:ext>
            </a:extLst>
          </p:cNvPr>
          <p:cNvSpPr>
            <a:spLocks noGrp="1"/>
          </p:cNvSpPr>
          <p:nvPr>
            <p:ph idx="1"/>
          </p:nvPr>
        </p:nvSpPr>
        <p:spPr>
          <a:xfrm>
            <a:off x="1104293" y="1475874"/>
            <a:ext cx="8946541" cy="5089829"/>
          </a:xfrm>
        </p:spPr>
        <p:txBody>
          <a:bodyPr>
            <a:normAutofit lnSpcReduction="10000"/>
          </a:bodyPr>
          <a:lstStyle/>
          <a:p>
            <a:r>
              <a:rPr lang="en-GB" dirty="0"/>
              <a:t>Department Controller</a:t>
            </a:r>
          </a:p>
          <a:p>
            <a:pPr marL="857250" lvl="1" indent="-400050">
              <a:buFont typeface="+mj-lt"/>
              <a:buAutoNum type="romanUcPeriod"/>
            </a:pPr>
            <a:r>
              <a:rPr lang="en-IN" dirty="0"/>
              <a:t>Add Department</a:t>
            </a:r>
          </a:p>
          <a:p>
            <a:pPr marL="857250" lvl="1" indent="-400050">
              <a:buFont typeface="+mj-lt"/>
              <a:buAutoNum type="romanUcPeriod"/>
            </a:pPr>
            <a:r>
              <a:rPr lang="en-IN" dirty="0"/>
              <a:t>View all Departments</a:t>
            </a:r>
          </a:p>
          <a:p>
            <a:pPr marL="857250" lvl="1" indent="-400050">
              <a:buFont typeface="+mj-lt"/>
              <a:buAutoNum type="romanUcPeriod"/>
            </a:pPr>
            <a:r>
              <a:rPr lang="en-IN" dirty="0"/>
              <a:t>View Department by ID</a:t>
            </a:r>
          </a:p>
          <a:p>
            <a:pPr marL="857250" lvl="1" indent="-400050">
              <a:buFont typeface="+mj-lt"/>
              <a:buAutoNum type="romanUcPeriod"/>
            </a:pPr>
            <a:r>
              <a:rPr lang="en-IN" dirty="0"/>
              <a:t>View Department by Name</a:t>
            </a:r>
          </a:p>
          <a:p>
            <a:pPr marL="857250" lvl="1" indent="-400050">
              <a:buFont typeface="+mj-lt"/>
              <a:buAutoNum type="romanUcPeriod"/>
            </a:pPr>
            <a:r>
              <a:rPr lang="en-IN" dirty="0"/>
              <a:t>Modify Department details</a:t>
            </a:r>
          </a:p>
          <a:p>
            <a:r>
              <a:rPr lang="en-GB" dirty="0"/>
              <a:t>Doctor Controller</a:t>
            </a:r>
          </a:p>
          <a:p>
            <a:pPr marL="857250" lvl="1" indent="-400050">
              <a:buFont typeface="+mj-lt"/>
              <a:buAutoNum type="romanUcPeriod"/>
            </a:pPr>
            <a:r>
              <a:rPr lang="en-IN" dirty="0"/>
              <a:t>Add Doctor</a:t>
            </a:r>
          </a:p>
          <a:p>
            <a:pPr marL="857250" lvl="1" indent="-400050">
              <a:buFont typeface="+mj-lt"/>
              <a:buAutoNum type="romanUcPeriod"/>
            </a:pPr>
            <a:r>
              <a:rPr lang="en-IN" dirty="0"/>
              <a:t>View all Doctors</a:t>
            </a:r>
          </a:p>
          <a:p>
            <a:pPr marL="857250" lvl="1" indent="-400050">
              <a:buFont typeface="+mj-lt"/>
              <a:buAutoNum type="romanUcPeriod"/>
            </a:pPr>
            <a:r>
              <a:rPr lang="en-IN" dirty="0"/>
              <a:t>View Doctor by ID</a:t>
            </a:r>
          </a:p>
          <a:p>
            <a:pPr marL="857250" lvl="1" indent="-400050">
              <a:buFont typeface="+mj-lt"/>
              <a:buAutoNum type="romanUcPeriod"/>
            </a:pPr>
            <a:r>
              <a:rPr lang="en-IN" dirty="0"/>
              <a:t>View Doctor by Name</a:t>
            </a:r>
          </a:p>
          <a:p>
            <a:pPr marL="857250" lvl="1" indent="-400050">
              <a:buFont typeface="+mj-lt"/>
              <a:buAutoNum type="romanUcPeriod"/>
            </a:pPr>
            <a:r>
              <a:rPr lang="en-IN" dirty="0"/>
              <a:t>View In-Patient list</a:t>
            </a:r>
          </a:p>
          <a:p>
            <a:pPr marL="857250" lvl="1" indent="-400050">
              <a:buFont typeface="+mj-lt"/>
              <a:buAutoNum type="romanUcPeriod"/>
            </a:pPr>
            <a:r>
              <a:rPr lang="en-IN" dirty="0"/>
              <a:t>Modify Doctor details</a:t>
            </a:r>
          </a:p>
          <a:p>
            <a:pPr marL="457200" lvl="1" indent="0">
              <a:buNone/>
            </a:pPr>
            <a:endParaRPr lang="en-IN" dirty="0"/>
          </a:p>
          <a:p>
            <a:pPr marL="57150" indent="0">
              <a:buNone/>
            </a:pPr>
            <a:endParaRPr lang="en-IN" dirty="0"/>
          </a:p>
          <a:p>
            <a:pPr marL="857250" lvl="1" indent="-400050">
              <a:buFont typeface="+mj-lt"/>
              <a:buAutoNum type="romanUcPeriod"/>
            </a:pPr>
            <a:endParaRPr lang="en-IN" dirty="0"/>
          </a:p>
          <a:p>
            <a:pPr marL="857250" lvl="1" indent="-400050">
              <a:buFont typeface="+mj-lt"/>
              <a:buAutoNum type="romanUcPeriod"/>
            </a:pPr>
            <a:endParaRPr lang="en-IN" dirty="0"/>
          </a:p>
        </p:txBody>
      </p:sp>
    </p:spTree>
    <p:extLst>
      <p:ext uri="{BB962C8B-B14F-4D97-AF65-F5344CB8AC3E}">
        <p14:creationId xmlns:p14="http://schemas.microsoft.com/office/powerpoint/2010/main" val="364910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9442-4650-4758-A6FE-E1686B0A532B}"/>
              </a:ext>
            </a:extLst>
          </p:cNvPr>
          <p:cNvSpPr>
            <a:spLocks noGrp="1"/>
          </p:cNvSpPr>
          <p:nvPr>
            <p:ph type="title"/>
          </p:nvPr>
        </p:nvSpPr>
        <p:spPr/>
        <p:txBody>
          <a:bodyPr/>
          <a:lstStyle/>
          <a:p>
            <a:r>
              <a:rPr lang="en-GB" sz="4400" dirty="0"/>
              <a:t>API Functions</a:t>
            </a:r>
            <a:endParaRPr lang="en-IN" dirty="0"/>
          </a:p>
        </p:txBody>
      </p:sp>
      <p:sp>
        <p:nvSpPr>
          <p:cNvPr id="3" name="Content Placeholder 2">
            <a:extLst>
              <a:ext uri="{FF2B5EF4-FFF2-40B4-BE49-F238E27FC236}">
                <a16:creationId xmlns:a16="http://schemas.microsoft.com/office/drawing/2014/main" id="{A1C15580-9585-48AB-B1FD-286D0D982539}"/>
              </a:ext>
            </a:extLst>
          </p:cNvPr>
          <p:cNvSpPr>
            <a:spLocks noGrp="1"/>
          </p:cNvSpPr>
          <p:nvPr>
            <p:ph idx="1"/>
          </p:nvPr>
        </p:nvSpPr>
        <p:spPr>
          <a:xfrm>
            <a:off x="1104293" y="1688934"/>
            <a:ext cx="8946541" cy="4716348"/>
          </a:xfrm>
        </p:spPr>
        <p:txBody>
          <a:bodyPr>
            <a:normAutofit/>
          </a:bodyPr>
          <a:lstStyle/>
          <a:p>
            <a:r>
              <a:rPr lang="en-GB" dirty="0"/>
              <a:t>Patient Controller</a:t>
            </a:r>
          </a:p>
          <a:p>
            <a:pPr marL="857250" lvl="1" indent="-400050">
              <a:buFont typeface="+mj-lt"/>
              <a:buAutoNum type="romanUcPeriod"/>
            </a:pPr>
            <a:r>
              <a:rPr lang="en-IN" dirty="0"/>
              <a:t>Add Patient</a:t>
            </a:r>
          </a:p>
          <a:p>
            <a:pPr marL="857250" lvl="1" indent="-400050">
              <a:buFont typeface="+mj-lt"/>
              <a:buAutoNum type="romanUcPeriod"/>
            </a:pPr>
            <a:r>
              <a:rPr lang="en-IN" dirty="0"/>
              <a:t>View all Patients</a:t>
            </a:r>
          </a:p>
          <a:p>
            <a:pPr marL="857250" lvl="1" indent="-400050">
              <a:buFont typeface="+mj-lt"/>
              <a:buAutoNum type="romanUcPeriod"/>
            </a:pPr>
            <a:r>
              <a:rPr lang="en-IN" dirty="0"/>
              <a:t>View Patient by ID</a:t>
            </a:r>
          </a:p>
          <a:p>
            <a:pPr marL="857250" lvl="1" indent="-400050">
              <a:buFont typeface="+mj-lt"/>
              <a:buAutoNum type="romanUcPeriod"/>
            </a:pPr>
            <a:r>
              <a:rPr lang="en-IN" dirty="0"/>
              <a:t>View In-Patient list</a:t>
            </a:r>
          </a:p>
          <a:p>
            <a:pPr marL="857250" lvl="1" indent="-400050">
              <a:buFont typeface="+mj-lt"/>
              <a:buAutoNum type="romanUcPeriod"/>
            </a:pPr>
            <a:r>
              <a:rPr lang="en-IN" dirty="0"/>
              <a:t>View Out-Patient list</a:t>
            </a:r>
          </a:p>
          <a:p>
            <a:pPr marL="857250" lvl="1" indent="-400050">
              <a:buFont typeface="+mj-lt"/>
              <a:buAutoNum type="romanUcPeriod"/>
            </a:pPr>
            <a:r>
              <a:rPr lang="en-IN" dirty="0"/>
              <a:t>Modify Patient details</a:t>
            </a:r>
          </a:p>
          <a:p>
            <a:endParaRPr lang="en-GB" dirty="0"/>
          </a:p>
          <a:p>
            <a:r>
              <a:rPr lang="en-GB" dirty="0"/>
              <a:t>Patient Record Controller</a:t>
            </a:r>
          </a:p>
          <a:p>
            <a:pPr marL="857250" lvl="1" indent="-400050">
              <a:buFont typeface="+mj-lt"/>
              <a:buAutoNum type="romanUcPeriod"/>
            </a:pPr>
            <a:r>
              <a:rPr lang="en-IN" dirty="0"/>
              <a:t>View Patient Records by ID</a:t>
            </a:r>
          </a:p>
          <a:p>
            <a:pPr marL="457200" lvl="1" indent="0">
              <a:buNone/>
            </a:pPr>
            <a:endParaRPr lang="en-IN" dirty="0"/>
          </a:p>
          <a:p>
            <a:pPr marL="457200" lvl="1" indent="0">
              <a:buNone/>
            </a:pPr>
            <a:endParaRPr lang="en-IN" dirty="0"/>
          </a:p>
          <a:p>
            <a:pPr marL="57150" indent="0">
              <a:buNone/>
            </a:pPr>
            <a:endParaRPr lang="en-IN" dirty="0"/>
          </a:p>
          <a:p>
            <a:pPr marL="857250" lvl="1" indent="-400050">
              <a:buFont typeface="+mj-lt"/>
              <a:buAutoNum type="romanUcPeriod"/>
            </a:pPr>
            <a:endParaRPr lang="en-IN" dirty="0"/>
          </a:p>
          <a:p>
            <a:pPr marL="857250" lvl="1" indent="-400050">
              <a:buFont typeface="+mj-lt"/>
              <a:buAutoNum type="romanUcPeriod"/>
            </a:pPr>
            <a:endParaRPr lang="en-IN" dirty="0"/>
          </a:p>
        </p:txBody>
      </p:sp>
    </p:spTree>
    <p:extLst>
      <p:ext uri="{BB962C8B-B14F-4D97-AF65-F5344CB8AC3E}">
        <p14:creationId xmlns:p14="http://schemas.microsoft.com/office/powerpoint/2010/main" val="726344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658</TotalTime>
  <Words>326</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Patient Appointment Management System            - Manish Hundekar</vt:lpstr>
      <vt:lpstr>Contents</vt:lpstr>
      <vt:lpstr>Problem Statement</vt:lpstr>
      <vt:lpstr>Abstract</vt:lpstr>
      <vt:lpstr>Technologies </vt:lpstr>
      <vt:lpstr>Database Schema</vt:lpstr>
      <vt:lpstr>API Functions</vt:lpstr>
      <vt:lpstr>API Functions</vt:lpstr>
      <vt:lpstr>API Functions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Appointment Management System</dc:title>
  <dc:creator>manish hundekar</dc:creator>
  <cp:lastModifiedBy>manish hundekar</cp:lastModifiedBy>
  <cp:revision>19</cp:revision>
  <dcterms:created xsi:type="dcterms:W3CDTF">2020-11-12T09:31:35Z</dcterms:created>
  <dcterms:modified xsi:type="dcterms:W3CDTF">2020-12-18T12:08:01Z</dcterms:modified>
</cp:coreProperties>
</file>