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4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5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5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2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6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8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  <p:sp>
        <p:nvSpPr>
          <p:cNvPr id="1048712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7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6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7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3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4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75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7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78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81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68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7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7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6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6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1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2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7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1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2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69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65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69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7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8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7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395244" y="365920"/>
            <a:ext cx="9001462" cy="3840162"/>
          </a:xfrm>
          <a:noFill/>
        </p:spPr>
        <p:txBody>
          <a:bodyPr>
            <a:normAutofit/>
          </a:bodyPr>
          <a:lstStyle/>
          <a:p>
            <a:r>
              <a:rPr lang="en-I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Babasaheb Ambedkar technological university’s</a:t>
            </a:r>
            <a:b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institute of </a:t>
            </a:r>
            <a:r>
              <a:rPr lang="en-I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pertrochemical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engineering</a:t>
            </a:r>
            <a:b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information technology               </a:t>
            </a:r>
            <a:br>
              <a:rPr lang="en-IN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 on</a:t>
            </a:r>
            <a:r>
              <a:rPr lang="en-IN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ROVER technology</a:t>
            </a:r>
            <a:r>
              <a:rPr lang="en-IN" sz="1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                                                      </a:t>
            </a:r>
            <a:endParaRPr lang="en-IN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595269" y="7350709"/>
            <a:ext cx="153632" cy="97655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2097152" name="Picture 4"/>
          <p:cNvPicPr>
            <a:picLocks noChangeAspect="1"/>
          </p:cNvPicPr>
          <p:nvPr/>
        </p:nvPicPr>
        <p:blipFill rotWithShape="1">
          <a:blip r:embed="rId3"/>
          <a:srcRect l="19316" r="54686" b="22696"/>
          <a:stretch>
            <a:fillRect/>
          </a:stretch>
        </p:blipFill>
        <p:spPr>
          <a:xfrm>
            <a:off x="3331728" y="3429000"/>
            <a:ext cx="399502" cy="620801"/>
          </a:xfrm>
          <a:prstGeom prst="rect">
            <a:avLst/>
          </a:prstGeom>
        </p:spPr>
      </p:pic>
      <p:pic>
        <p:nvPicPr>
          <p:cNvPr id="2097153" name="Picture 5"/>
          <p:cNvPicPr>
            <a:picLocks noChangeAspect="1"/>
          </p:cNvPicPr>
          <p:nvPr/>
        </p:nvPicPr>
        <p:blipFill rotWithShape="1">
          <a:blip r:embed="rId4"/>
          <a:srcRect l="-35240" t="-20285" r="-41905" b="-52938"/>
          <a:stretch>
            <a:fillRect/>
          </a:stretch>
        </p:blipFill>
        <p:spPr>
          <a:xfrm>
            <a:off x="4667250" y="-209550"/>
            <a:ext cx="2276475" cy="2798762"/>
          </a:xfrm>
          <a:prstGeom prst="rect">
            <a:avLst/>
          </a:prstGeom>
        </p:spPr>
      </p:pic>
      <p:sp>
        <p:nvSpPr>
          <p:cNvPr id="1048588" name="TextBox 9"/>
          <p:cNvSpPr txBox="1"/>
          <p:nvPr/>
        </p:nvSpPr>
        <p:spPr>
          <a:xfrm>
            <a:off x="600075" y="5030173"/>
            <a:ext cx="47244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: Shruti Sanjay Gurav</a:t>
            </a:r>
          </a:p>
          <a:p>
            <a:r>
              <a:rPr lang="en-US" dirty="0"/>
              <a:t>Roll no: 2201929</a:t>
            </a:r>
          </a:p>
          <a:p>
            <a:r>
              <a:rPr lang="en-US" dirty="0"/>
              <a:t>PRN: 2030408246053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48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9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9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4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6" grpId="0"/>
      <p:bldP spid="1048587" grpId="0" build="p"/>
      <p:bldP spid="104858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+mn-lt"/>
              </a:rPr>
              <a:t>Rover architecture</a:t>
            </a:r>
            <a:endParaRPr lang="en-IN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>
          <a:xfrm>
            <a:off x="913795" y="2077014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There are two types of Rover Architecture 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1]Rover physical architecture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2]Rover logical architecture</a:t>
            </a:r>
            <a:r>
              <a:rPr lang="en-US" sz="2800" dirty="0"/>
              <a:t>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48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Rover Physical Architecture</a:t>
            </a:r>
          </a:p>
        </p:txBody>
      </p:sp>
      <p:sp>
        <p:nvSpPr>
          <p:cNvPr id="10486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2097158" name="Picture 5"/>
          <p:cNvPicPr>
            <a:picLocks noChangeAspect="1"/>
          </p:cNvPicPr>
          <p:nvPr/>
        </p:nvPicPr>
        <p:blipFill rotWithShape="1">
          <a:blip r:embed="rId3"/>
          <a:srcRect l="14374" t="30564" r="39063" b="26666"/>
          <a:stretch>
            <a:fillRect/>
          </a:stretch>
        </p:blipFill>
        <p:spPr>
          <a:xfrm>
            <a:off x="1028700" y="1935921"/>
            <a:ext cx="9620249" cy="43124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9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Rover Logical Architecture</a:t>
            </a: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9" name="Picture 4"/>
          <p:cNvPicPr>
            <a:picLocks noChangeAspect="1"/>
          </p:cNvPicPr>
          <p:nvPr/>
        </p:nvPicPr>
        <p:blipFill rotWithShape="1">
          <a:blip r:embed="rId3"/>
          <a:srcRect l="14766" t="28229" r="39375" b="26528"/>
          <a:stretch>
            <a:fillRect/>
          </a:stretch>
        </p:blipFill>
        <p:spPr>
          <a:xfrm>
            <a:off x="1038226" y="1935921"/>
            <a:ext cx="9829800" cy="4344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9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+mn-lt"/>
              </a:rPr>
              <a:t>Rover controller</a:t>
            </a:r>
          </a:p>
        </p:txBody>
      </p:sp>
      <p:sp useBgFill="1">
        <p:nvSpPr>
          <p:cNvPr id="1048627" name="Content Placeholder 3"/>
          <p:cNvSpPr>
            <a:spLocks noGrp="1"/>
          </p:cNvSpPr>
          <p:nvPr>
            <p:ph idx="1"/>
          </p:nvPr>
        </p:nvSpPr>
        <p:spPr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 fontScale="88929"/>
          </a:bodyPr>
          <a:lstStyle/>
          <a:p>
            <a:r>
              <a:rPr lang="en-IN" sz="2800" dirty="0"/>
              <a:t>Rover controller interacts with components of system through following interfaces:</a:t>
            </a:r>
          </a:p>
          <a:p>
            <a:pPr marL="0" indent="0">
              <a:buNone/>
            </a:pPr>
            <a:r>
              <a:rPr lang="en-IN" sz="2800" b="1" dirty="0"/>
              <a:t>         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◦Location Interface</a:t>
            </a:r>
          </a:p>
          <a:p>
            <a:pPr marL="0" indent="0">
              <a:buNone/>
            </a:pP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◦Admin Interface</a:t>
            </a:r>
          </a:p>
          <a:p>
            <a:pPr marL="0" indent="0">
              <a:buNone/>
            </a:pP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◦Content Interface</a:t>
            </a:r>
          </a:p>
          <a:p>
            <a:pPr marL="0" indent="0">
              <a:buNone/>
            </a:pP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IN" sz="2800" b="1" dirty="0"/>
              <a:t> 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◦Back-end Interface</a:t>
            </a:r>
          </a:p>
          <a:p>
            <a:pPr marL="0" indent="0">
              <a:buNone/>
            </a:pP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◦Transport Interface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4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4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4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4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+mn-lt"/>
              </a:rPr>
              <a:t>Rover controller</a:t>
            </a:r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8929"/>
          </a:bodyPr>
          <a:lstStyle/>
          <a:p>
            <a:r>
              <a:rPr lang="en-IN" sz="2800" dirty="0"/>
              <a:t>Location Interface: This interface is used by Rover Controller to query the location service about positions of client devices.</a:t>
            </a:r>
          </a:p>
          <a:p>
            <a:r>
              <a:rPr lang="en-IN" sz="2800" dirty="0"/>
              <a:t>Admin </a:t>
            </a:r>
            <a:r>
              <a:rPr lang="en-IN" sz="2800" dirty="0" err="1"/>
              <a:t>Interface:This</a:t>
            </a:r>
            <a:r>
              <a:rPr lang="en-IN" sz="2800" dirty="0"/>
              <a:t> interface is used by the administrator to over see the rover </a:t>
            </a:r>
            <a:r>
              <a:rPr lang="en-IN" sz="2800" dirty="0" err="1"/>
              <a:t>system,including</a:t>
            </a:r>
            <a:r>
              <a:rPr lang="en-IN" sz="2800" dirty="0"/>
              <a:t> monitoring Rover </a:t>
            </a:r>
            <a:r>
              <a:rPr lang="en-IN" sz="2800" dirty="0" err="1"/>
              <a:t>Controller,quering</a:t>
            </a:r>
            <a:r>
              <a:rPr lang="en-IN" sz="2800" dirty="0"/>
              <a:t> client </a:t>
            </a:r>
            <a:r>
              <a:rPr lang="en-IN" sz="2800" dirty="0" err="1"/>
              <a:t>devicces,updating</a:t>
            </a:r>
            <a:r>
              <a:rPr lang="en-IN" sz="2800" dirty="0"/>
              <a:t> security policies.</a:t>
            </a:r>
          </a:p>
          <a:p>
            <a:r>
              <a:rPr lang="en-IN" sz="2800" dirty="0"/>
              <a:t>Content Interface: This interface is used by content provider to update content that is </a:t>
            </a:r>
            <a:r>
              <a:rPr lang="en-IN" sz="2800" dirty="0" err="1"/>
              <a:t>seved</a:t>
            </a:r>
            <a:r>
              <a:rPr lang="en-IN" sz="2800" dirty="0"/>
              <a:t> by rover controller to client device.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48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+mn-lt"/>
              </a:rPr>
              <a:t>Rover controller</a:t>
            </a:r>
          </a:p>
        </p:txBody>
      </p:sp>
      <p:sp>
        <p:nvSpPr>
          <p:cNvPr id="10486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Backend Interface: This interface used for interaction between rover controller and external services may be required.</a:t>
            </a:r>
          </a:p>
          <a:p>
            <a:r>
              <a:rPr lang="en-IN" sz="2800" dirty="0"/>
              <a:t>Transport </a:t>
            </a:r>
            <a:r>
              <a:rPr lang="en-IN" sz="2800" dirty="0" err="1"/>
              <a:t>Interface:This</a:t>
            </a:r>
            <a:r>
              <a:rPr lang="en-IN" sz="2800" dirty="0"/>
              <a:t> is communication interface between rover controller and the clients which identify data formats.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Rover database</a:t>
            </a:r>
          </a:p>
        </p:txBody>
      </p:sp>
      <p:sp>
        <p:nvSpPr>
          <p:cNvPr id="104863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The database in rover consists of two components:</a:t>
            </a:r>
          </a:p>
          <a:p>
            <a:pPr marL="0" indent="0">
              <a:buNone/>
            </a:pPr>
            <a:r>
              <a:rPr lang="en-IN" sz="3200" b="1" dirty="0"/>
              <a:t>       1]User Infobase</a:t>
            </a:r>
          </a:p>
          <a:p>
            <a:pPr marL="0" indent="0">
              <a:buNone/>
            </a:pPr>
            <a:r>
              <a:rPr lang="en-IN" sz="3200" b="1" dirty="0"/>
              <a:t>       2]Content Infobase</a:t>
            </a:r>
            <a:endParaRPr lang="en-IN" sz="2800" b="1" dirty="0"/>
          </a:p>
        </p:txBody>
      </p:sp>
      <p:pic>
        <p:nvPicPr>
          <p:cNvPr id="2097160" name="Picture 3"/>
          <p:cNvPicPr>
            <a:picLocks noChangeAspect="1"/>
          </p:cNvPicPr>
          <p:nvPr/>
        </p:nvPicPr>
        <p:blipFill rotWithShape="1">
          <a:blip r:embed="rId3"/>
          <a:srcRect t="5450" r="4811"/>
          <a:stretch>
            <a:fillRect/>
          </a:stretch>
        </p:blipFill>
        <p:spPr>
          <a:xfrm>
            <a:off x="8863012" y="4410075"/>
            <a:ext cx="2566987" cy="204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48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Rover database</a:t>
            </a:r>
          </a:p>
        </p:txBody>
      </p:sp>
      <p:sp>
        <p:nvSpPr>
          <p:cNvPr id="10486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b="1" dirty="0"/>
              <a:t>User Infobase:</a:t>
            </a:r>
          </a:p>
          <a:p>
            <a:pPr marL="0" indent="0">
              <a:buNone/>
            </a:pPr>
            <a:r>
              <a:rPr lang="en-IN" sz="2800" b="1" dirty="0"/>
              <a:t>                              One component of the database is the user </a:t>
            </a:r>
            <a:r>
              <a:rPr lang="en-IN" sz="2800" b="1" dirty="0" err="1"/>
              <a:t>infobase,which</a:t>
            </a:r>
            <a:r>
              <a:rPr lang="en-IN" sz="2800" b="1" dirty="0"/>
              <a:t> maintains user and device information of all active users and device in the </a:t>
            </a:r>
            <a:r>
              <a:rPr lang="en-IN" sz="2800" b="1" dirty="0" err="1"/>
              <a:t>system.It</a:t>
            </a:r>
            <a:r>
              <a:rPr lang="en-IN" sz="2800" b="1" dirty="0"/>
              <a:t> contains all client-specific context of the users and </a:t>
            </a:r>
            <a:r>
              <a:rPr lang="en-IN" sz="2800" b="1" dirty="0" err="1"/>
              <a:t>devices,namely</a:t>
            </a:r>
            <a:r>
              <a:rPr lang="en-IN" sz="2800" b="1" dirty="0"/>
              <a:t> profiles and </a:t>
            </a:r>
            <a:r>
              <a:rPr lang="en-IN" sz="2800" b="1" dirty="0" err="1"/>
              <a:t>preference,client</a:t>
            </a:r>
            <a:r>
              <a:rPr lang="en-IN" sz="2800" b="1" dirty="0"/>
              <a:t> </a:t>
            </a:r>
            <a:r>
              <a:rPr lang="en-IN" sz="2800" b="1" dirty="0" err="1"/>
              <a:t>location,and</a:t>
            </a:r>
            <a:r>
              <a:rPr lang="en-IN" sz="2800" b="1" dirty="0"/>
              <a:t> triggers set by the clients.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Rover database</a:t>
            </a:r>
          </a:p>
        </p:txBody>
      </p:sp>
      <p:sp>
        <p:nvSpPr>
          <p:cNvPr id="10486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/>
              <a:t>Content Infobase:</a:t>
            </a:r>
          </a:p>
          <a:p>
            <a:pPr marL="0" indent="0">
              <a:buNone/>
            </a:pPr>
            <a:r>
              <a:rPr lang="en-IN" sz="2800" b="1" dirty="0"/>
              <a:t>                                   The other component in database is the content </a:t>
            </a:r>
            <a:r>
              <a:rPr lang="en-IN" sz="2800" b="1" dirty="0" err="1"/>
              <a:t>infobase.This</a:t>
            </a:r>
            <a:r>
              <a:rPr lang="en-IN" sz="2800" b="1" dirty="0"/>
              <a:t> stores the content that is served by the rover controller and changes less </a:t>
            </a:r>
            <a:r>
              <a:rPr lang="en-IN" sz="2800" b="1" dirty="0" err="1"/>
              <a:t>frequently.The</a:t>
            </a:r>
            <a:r>
              <a:rPr lang="en-IN" sz="2800" b="1" dirty="0"/>
              <a:t> content provider of the rover system is responsible for keeping this </a:t>
            </a:r>
            <a:r>
              <a:rPr lang="en-IN" sz="2800" b="1" dirty="0" err="1"/>
              <a:t>infobase</a:t>
            </a:r>
            <a:r>
              <a:rPr lang="en-IN" sz="2800" b="1" dirty="0"/>
              <a:t> updated</a:t>
            </a:r>
            <a:r>
              <a:rPr lang="en-IN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+mn-lt"/>
              </a:rPr>
              <a:t>Action model</a:t>
            </a:r>
          </a:p>
        </p:txBody>
      </p:sp>
      <p:sp>
        <p:nvSpPr>
          <p:cNvPr id="10486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Allows Rover Systems to scale to large user populations by allowing real-time application specific scheduling of tasks.</a:t>
            </a:r>
          </a:p>
          <a:p>
            <a:r>
              <a:rPr lang="en-IN" sz="2800" b="1" dirty="0"/>
              <a:t>Scheduling is done in atomic units called actions.</a:t>
            </a:r>
          </a:p>
          <a:p>
            <a:r>
              <a:rPr lang="en-IN" sz="2800" b="1" dirty="0"/>
              <a:t>An action is a small piece of code.</a:t>
            </a:r>
          </a:p>
          <a:p>
            <a:r>
              <a:rPr lang="en-IN" sz="2800" b="1" dirty="0"/>
              <a:t>Sequence of action is server operation</a:t>
            </a:r>
            <a:r>
              <a:rPr lang="en-IN" sz="2800" dirty="0"/>
              <a:t>.</a:t>
            </a: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1048640" name="Thought Bubble: Cloud 6"/>
          <p:cNvSpPr/>
          <p:nvPr/>
        </p:nvSpPr>
        <p:spPr>
          <a:xfrm>
            <a:off x="10620375" y="5824537"/>
            <a:ext cx="1571625" cy="847725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641" name="Thought Bubble: Cloud 7"/>
          <p:cNvSpPr/>
          <p:nvPr/>
        </p:nvSpPr>
        <p:spPr>
          <a:xfrm>
            <a:off x="10163175" y="5517356"/>
            <a:ext cx="914400" cy="581025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48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48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Content</a:t>
            </a:r>
          </a:p>
        </p:txBody>
      </p:sp>
      <p:sp>
        <p:nvSpPr>
          <p:cNvPr id="1048595" name="Content Placeholder 5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048596" name="Rectangle 6"/>
          <p:cNvSpPr/>
          <p:nvPr/>
        </p:nvSpPr>
        <p:spPr>
          <a:xfrm>
            <a:off x="590548" y="693457"/>
            <a:ext cx="2447925" cy="125612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Introduction</a:t>
            </a:r>
          </a:p>
        </p:txBody>
      </p:sp>
      <p:sp>
        <p:nvSpPr>
          <p:cNvPr id="1048597" name="Rectangle 7"/>
          <p:cNvSpPr/>
          <p:nvPr/>
        </p:nvSpPr>
        <p:spPr>
          <a:xfrm>
            <a:off x="590548" y="2100192"/>
            <a:ext cx="2447925" cy="12549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Rover client</a:t>
            </a:r>
          </a:p>
          <a:p>
            <a:pPr algn="ctr"/>
            <a:endParaRPr lang="en-IN" dirty="0"/>
          </a:p>
        </p:txBody>
      </p:sp>
      <p:sp>
        <p:nvSpPr>
          <p:cNvPr id="1048598" name="Rectangle 8"/>
          <p:cNvSpPr/>
          <p:nvPr/>
        </p:nvSpPr>
        <p:spPr>
          <a:xfrm>
            <a:off x="590549" y="3544472"/>
            <a:ext cx="2405066" cy="1229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Rover service</a:t>
            </a:r>
          </a:p>
        </p:txBody>
      </p:sp>
      <p:sp>
        <p:nvSpPr>
          <p:cNvPr id="1048599" name="Rectangle 9"/>
          <p:cNvSpPr/>
          <p:nvPr/>
        </p:nvSpPr>
        <p:spPr>
          <a:xfrm>
            <a:off x="590549" y="4924426"/>
            <a:ext cx="2447925" cy="13239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Rover architecture</a:t>
            </a:r>
          </a:p>
        </p:txBody>
      </p:sp>
      <p:sp>
        <p:nvSpPr>
          <p:cNvPr id="1048600" name="Rectangle 10"/>
          <p:cNvSpPr/>
          <p:nvPr/>
        </p:nvSpPr>
        <p:spPr>
          <a:xfrm>
            <a:off x="8782052" y="4922079"/>
            <a:ext cx="2447925" cy="1323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Conclusion</a:t>
            </a:r>
          </a:p>
          <a:p>
            <a:pPr algn="ctr"/>
            <a:endParaRPr lang="en-IN" dirty="0"/>
          </a:p>
        </p:txBody>
      </p:sp>
      <p:sp>
        <p:nvSpPr>
          <p:cNvPr id="1048601" name="Rectangle 11"/>
          <p:cNvSpPr/>
          <p:nvPr/>
        </p:nvSpPr>
        <p:spPr>
          <a:xfrm>
            <a:off x="8782052" y="3539159"/>
            <a:ext cx="2447925" cy="1234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Action model</a:t>
            </a:r>
          </a:p>
        </p:txBody>
      </p:sp>
      <p:sp>
        <p:nvSpPr>
          <p:cNvPr id="1048602" name="Rectangle 12"/>
          <p:cNvSpPr/>
          <p:nvPr/>
        </p:nvSpPr>
        <p:spPr>
          <a:xfrm>
            <a:off x="8782052" y="2100192"/>
            <a:ext cx="2447925" cy="1254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Rover database</a:t>
            </a:r>
          </a:p>
        </p:txBody>
      </p:sp>
      <p:sp>
        <p:nvSpPr>
          <p:cNvPr id="1048603" name="Rectangle 13"/>
          <p:cNvSpPr/>
          <p:nvPr/>
        </p:nvSpPr>
        <p:spPr>
          <a:xfrm>
            <a:off x="8782052" y="677447"/>
            <a:ext cx="2447925" cy="12744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Rover controller</a:t>
            </a:r>
          </a:p>
        </p:txBody>
      </p:sp>
      <p:sp>
        <p:nvSpPr>
          <p:cNvPr id="1048604" name="Oval 14"/>
          <p:cNvSpPr/>
          <p:nvPr/>
        </p:nvSpPr>
        <p:spPr>
          <a:xfrm>
            <a:off x="4714875" y="3067050"/>
            <a:ext cx="2286000" cy="2057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485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4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5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Action model(cont..)</a:t>
            </a:r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There are three states  of action model:</a:t>
            </a:r>
          </a:p>
          <a:p>
            <a:pPr marL="0" indent="0">
              <a:buNone/>
            </a:pPr>
            <a:r>
              <a:rPr lang="en-IN" sz="2800" b="1" dirty="0"/>
              <a:t>        1)Ready to run</a:t>
            </a:r>
          </a:p>
          <a:p>
            <a:pPr marL="0" indent="0">
              <a:buNone/>
            </a:pPr>
            <a:r>
              <a:rPr lang="en-IN" sz="2800" b="1" dirty="0"/>
              <a:t>        2)Running</a:t>
            </a:r>
          </a:p>
          <a:p>
            <a:pPr marL="0" indent="0">
              <a:buNone/>
            </a:pPr>
            <a:r>
              <a:rPr lang="en-IN" sz="2800" b="1" dirty="0"/>
              <a:t>        3)Blocked</a:t>
            </a:r>
          </a:p>
          <a:p>
            <a:pPr marL="0" indent="0">
              <a:buNone/>
            </a:pP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4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4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Action model (cont..)</a:t>
            </a:r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485712"/>
          </a:xfrm>
        </p:spPr>
        <p:txBody>
          <a:bodyPr>
            <a:normAutofit fontScale="25000" lnSpcReduction="20000"/>
          </a:bodyPr>
          <a:lstStyle/>
          <a:p>
            <a:r>
              <a:rPr lang="en-IN" sz="11200" b="1" dirty="0"/>
              <a:t>Ready to run:</a:t>
            </a:r>
          </a:p>
          <a:p>
            <a:pPr marL="0" indent="0">
              <a:buNone/>
            </a:pPr>
            <a:r>
              <a:rPr lang="en-IN" sz="11200" b="1" dirty="0"/>
              <a:t>           At least one action of server operation is eligible to be executed but no action of the server operation is executing.</a:t>
            </a:r>
          </a:p>
          <a:p>
            <a:pPr marL="0" indent="0">
              <a:buNone/>
            </a:pPr>
            <a:r>
              <a:rPr lang="en-IN" sz="6400" b="1" dirty="0"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en-IN" sz="11200" b="1" dirty="0">
                <a:cs typeface="Calibri" panose="020F0502020204030204" pitchFamily="34" charset="0"/>
              </a:rPr>
              <a:t>Running:</a:t>
            </a:r>
          </a:p>
          <a:p>
            <a:pPr marL="0" indent="0">
              <a:buNone/>
            </a:pPr>
            <a:r>
              <a:rPr lang="en-IN" sz="11200" b="1" dirty="0">
                <a:cs typeface="Calibri" panose="020F0502020204030204" pitchFamily="34" charset="0"/>
              </a:rPr>
              <a:t>           One action of the server operation is executing(in a multi-processor </a:t>
            </a:r>
            <a:r>
              <a:rPr lang="en-IN" sz="11200" b="1" dirty="0" err="1">
                <a:cs typeface="Calibri" panose="020F0502020204030204" pitchFamily="34" charset="0"/>
              </a:rPr>
              <a:t>setup,several</a:t>
            </a:r>
            <a:r>
              <a:rPr lang="en-IN" sz="11200" b="1" dirty="0">
                <a:cs typeface="Calibri" panose="020F0502020204030204" pitchFamily="34" charset="0"/>
              </a:rPr>
              <a:t> actions of the operation can be executing </a:t>
            </a:r>
          </a:p>
          <a:p>
            <a:pPr marL="0" indent="0">
              <a:buNone/>
            </a:pPr>
            <a:r>
              <a:rPr lang="en-IN" sz="11200" b="1" dirty="0">
                <a:cs typeface="Calibri" panose="020F0502020204030204" pitchFamily="34" charset="0"/>
              </a:rPr>
              <a:t>Simultaneously.</a:t>
            </a:r>
          </a:p>
          <a:p>
            <a:pPr marL="0" indent="0">
              <a:buNone/>
            </a:pPr>
            <a:r>
              <a:rPr lang="en-IN" sz="11200" dirty="0">
                <a:cs typeface="Calibri" panose="020F0502020204030204" pitchFamily="34" charset="0"/>
              </a:rPr>
              <a:t>           </a:t>
            </a:r>
            <a:endParaRPr lang="en-IN" sz="6400" dirty="0"/>
          </a:p>
          <a:p>
            <a:pPr marL="0" indent="0">
              <a:buNone/>
            </a:pP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48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48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48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48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+mn-lt"/>
              </a:rPr>
              <a:t>Action model(cont..)</a:t>
            </a:r>
          </a:p>
        </p:txBody>
      </p:sp>
      <p:sp>
        <p:nvSpPr>
          <p:cNvPr id="10486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Blocked:</a:t>
            </a:r>
          </a:p>
          <a:p>
            <a:pPr marL="0" indent="0">
              <a:buNone/>
            </a:pPr>
            <a:r>
              <a:rPr lang="en-IN" sz="2800" b="1" dirty="0"/>
              <a:t>             The server operation is waiting for asynchronous I/O response and no actions are eligible to be executed.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447070" y="-190500"/>
            <a:ext cx="10353761" cy="1326321"/>
          </a:xfrm>
        </p:spPr>
        <p:txBody>
          <a:bodyPr>
            <a:normAutofit fontScale="90000"/>
          </a:bodyPr>
          <a:lstStyle/>
          <a:p>
            <a:br>
              <a:rPr lang="en-IN" dirty="0">
                <a:solidFill>
                  <a:srgbClr val="FFFF00"/>
                </a:solidFill>
              </a:rPr>
            </a:br>
            <a:br>
              <a:rPr lang="en-IN" dirty="0">
                <a:solidFill>
                  <a:srgbClr val="FFFF00"/>
                </a:solidFill>
              </a:rPr>
            </a:br>
            <a:r>
              <a:rPr lang="en-IN" dirty="0">
                <a:solidFill>
                  <a:srgbClr val="FFFF00"/>
                </a:solidFill>
              </a:rPr>
              <a:t>conclusion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447070" y="1976437"/>
            <a:ext cx="10896599" cy="4710113"/>
          </a:xfrm>
          <a:effectLst>
            <a:glow>
              <a:schemeClr val="accent1">
                <a:alpha val="18000"/>
              </a:schemeClr>
            </a:glow>
            <a:reflection endPos="65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schemeClr val="accent1">
                      <a:lumMod val="40000"/>
                      <a:lumOff val="60000"/>
                      <a:alpha val="48000"/>
                    </a:schemeClr>
                  </a:outerShdw>
                </a:effectLst>
              </a:rPr>
              <a:t>We believe that Rover Technology will greatly enhance the user experience in a large number </a:t>
            </a:r>
            <a:r>
              <a:rPr lang="en-IN" sz="2800" b="1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schemeClr val="accent1">
                      <a:lumMod val="40000"/>
                      <a:lumOff val="60000"/>
                      <a:alpha val="48000"/>
                    </a:schemeClr>
                  </a:outerShdw>
                </a:effectLst>
              </a:rPr>
              <a:t>places,including</a:t>
            </a:r>
            <a: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schemeClr val="accent1">
                      <a:lumMod val="40000"/>
                      <a:lumOff val="60000"/>
                      <a:alpha val="48000"/>
                    </a:schemeClr>
                  </a:outerShdw>
                </a:effectLst>
              </a:rPr>
              <a:t> visits to </a:t>
            </a:r>
            <a:r>
              <a:rPr lang="en-IN" sz="2800" b="1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schemeClr val="accent1">
                      <a:lumMod val="40000"/>
                      <a:lumOff val="60000"/>
                      <a:alpha val="48000"/>
                    </a:schemeClr>
                  </a:outerShdw>
                </a:effectLst>
              </a:rPr>
              <a:t>museums,shopping</a:t>
            </a:r>
            <a: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schemeClr val="accent1">
                      <a:lumMod val="40000"/>
                      <a:lumOff val="60000"/>
                      <a:alpha val="48000"/>
                    </a:schemeClr>
                  </a:outerShdw>
                </a:effectLst>
              </a:rPr>
              <a:t> </a:t>
            </a:r>
            <a:r>
              <a:rPr lang="en-IN" sz="2800" b="1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schemeClr val="accent1">
                      <a:lumMod val="40000"/>
                      <a:lumOff val="60000"/>
                      <a:alpha val="48000"/>
                    </a:schemeClr>
                  </a:outerShdw>
                </a:effectLst>
              </a:rPr>
              <a:t>malls,offices</a:t>
            </a:r>
            <a: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schemeClr val="accent1">
                      <a:lumMod val="40000"/>
                      <a:lumOff val="60000"/>
                      <a:alpha val="48000"/>
                    </a:schemeClr>
                  </a:outerShdw>
                </a:effectLst>
              </a:rPr>
              <a:t> and business </a:t>
            </a:r>
            <a:r>
              <a:rPr lang="en-IN" sz="2800" b="1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schemeClr val="accent1">
                      <a:lumMod val="40000"/>
                      <a:lumOff val="60000"/>
                      <a:alpha val="48000"/>
                    </a:schemeClr>
                  </a:outerShdw>
                </a:effectLst>
              </a:rPr>
              <a:t>centers</a:t>
            </a:r>
            <a: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schemeClr val="accent1">
                      <a:lumMod val="40000"/>
                      <a:lumOff val="60000"/>
                      <a:alpha val="48000"/>
                    </a:schemeClr>
                  </a:outerShdw>
                </a:effectLst>
              </a:rPr>
              <a:t>.</a:t>
            </a:r>
          </a:p>
          <a:p>
            <a: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schemeClr val="accent1">
                      <a:lumMod val="40000"/>
                      <a:lumOff val="60000"/>
                      <a:alpha val="48000"/>
                    </a:schemeClr>
                  </a:outerShdw>
                </a:effectLst>
              </a:rPr>
              <a:t>The system has been designed specially for user location aware and to scale large user populations.</a:t>
            </a:r>
          </a:p>
        </p:txBody>
      </p:sp>
      <p:pic>
        <p:nvPicPr>
          <p:cNvPr id="2097161" name="Picture 3"/>
          <p:cNvPicPr>
            <a:picLocks noChangeAspect="1"/>
          </p:cNvPicPr>
          <p:nvPr/>
        </p:nvPicPr>
        <p:blipFill rotWithShape="1">
          <a:blip r:embed="rId3"/>
          <a:srcRect l="10341" t="21823" r="56990" b="34020"/>
          <a:stretch>
            <a:fillRect/>
          </a:stretch>
        </p:blipFill>
        <p:spPr>
          <a:xfrm>
            <a:off x="7208588" y="229807"/>
            <a:ext cx="1323975" cy="1326322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11679037" y="6029325"/>
            <a:ext cx="45719" cy="126171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>
          <a:xfrm>
            <a:off x="999520" y="333939"/>
            <a:ext cx="10353762" cy="369513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54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5400" dirty="0"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INTRODUCTION</a:t>
            </a: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600" b="1" dirty="0"/>
              <a:t>“ROVER” Stand for Remotely Operated Video Enhanced Receiver system.</a:t>
            </a:r>
          </a:p>
          <a:p>
            <a:r>
              <a:rPr lang="en-IN" sz="3600" b="1" dirty="0"/>
              <a:t>It is an location-aware computing which involves the automatic availability of information and services based on a current location of the user.</a:t>
            </a:r>
          </a:p>
          <a:p>
            <a:endParaRPr lang="en-IN" sz="2800" dirty="0"/>
          </a:p>
        </p:txBody>
      </p:sp>
      <p:pic>
        <p:nvPicPr>
          <p:cNvPr id="2097154" name="Picture 2" descr="Settings Icon, Gear Icon Vector, Gear Symbol Illustration. for Web Sites  Our Mobile. Stock Illustration - Illustration of business, wheel: 151065188"/>
          <p:cNvPicPr>
            <a:picLocks noChangeAspect="1" noChangeArrowheads="1"/>
          </p:cNvPicPr>
          <p:nvPr/>
        </p:nvPicPr>
        <p:blipFill rotWithShape="1">
          <a:blip r:embed="rId3"/>
          <a:srcRect l="12715" t="13299" r="18587" b="26422"/>
          <a:stretch>
            <a:fillRect/>
          </a:stretch>
        </p:blipFill>
        <p:spPr bwMode="auto">
          <a:xfrm>
            <a:off x="2724912" y="609599"/>
            <a:ext cx="1426464" cy="13263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INTRODUCTION..</a:t>
            </a:r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b="1" dirty="0"/>
              <a:t>We have designed and implemented </a:t>
            </a:r>
            <a:r>
              <a:rPr lang="en-IN" sz="3200" b="1" dirty="0" err="1"/>
              <a:t>Rover,a</a:t>
            </a:r>
            <a:r>
              <a:rPr lang="en-IN" sz="3200" b="1" dirty="0"/>
              <a:t> system that enables location based </a:t>
            </a:r>
            <a:r>
              <a:rPr lang="en-IN" sz="3200" b="1" dirty="0" err="1"/>
              <a:t>services,as</a:t>
            </a:r>
            <a:r>
              <a:rPr lang="en-IN" sz="3200" b="1" dirty="0"/>
              <a:t> well as traditional time </a:t>
            </a:r>
            <a:r>
              <a:rPr lang="en-IN" sz="3200" b="1" dirty="0" err="1"/>
              <a:t>aware,user</a:t>
            </a:r>
            <a:r>
              <a:rPr lang="en-IN" sz="3200" b="1" dirty="0"/>
              <a:t>-aware &amp; device-aware services…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Rover clients</a:t>
            </a:r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913795" y="2106224"/>
            <a:ext cx="10353762" cy="3695136"/>
          </a:xfrm>
        </p:spPr>
        <p:txBody>
          <a:bodyPr>
            <a:normAutofit fontScale="92500"/>
          </a:bodyPr>
          <a:lstStyle/>
          <a:p>
            <a:r>
              <a:rPr lang="en-IN" sz="2800" b="1" dirty="0"/>
              <a:t>The Rover Technology can be ranging from </a:t>
            </a:r>
            <a:r>
              <a:rPr lang="en-IN" sz="2800" b="1" dirty="0" err="1"/>
              <a:t>powerfull</a:t>
            </a:r>
            <a:r>
              <a:rPr lang="en-IN" sz="2800" b="1" dirty="0"/>
              <a:t> laptops to simple cellular phones.</a:t>
            </a:r>
          </a:p>
          <a:p>
            <a:r>
              <a:rPr lang="en-IN" sz="2800" b="1" dirty="0"/>
              <a:t>They are categorized by…</a:t>
            </a:r>
          </a:p>
          <a:p>
            <a:pPr marL="0" indent="0">
              <a:buNone/>
            </a:pPr>
            <a:r>
              <a:rPr lang="en-IN" sz="2800" b="1" dirty="0"/>
              <a:t>                    </a:t>
            </a:r>
            <a:r>
              <a:rPr lang="en-IN" sz="3200" b="1" dirty="0"/>
              <a:t> </a:t>
            </a:r>
            <a:r>
              <a:rPr lang="en-IN" sz="2600" b="1" dirty="0">
                <a:cs typeface="Calibri" panose="020F0502020204030204" pitchFamily="34" charset="0"/>
              </a:rPr>
              <a:t>◦Display properties</a:t>
            </a:r>
          </a:p>
          <a:p>
            <a:pPr marL="0" indent="0">
              <a:buNone/>
            </a:pPr>
            <a:r>
              <a:rPr lang="en-IN" sz="2600" b="1" dirty="0">
                <a:cs typeface="Calibri" panose="020F0502020204030204" pitchFamily="34" charset="0"/>
              </a:rPr>
              <a:t>                    </a:t>
            </a:r>
            <a:r>
              <a:rPr lang="en-IN" sz="2200" b="1" dirty="0">
                <a:cs typeface="Calibri" panose="020F0502020204030204" pitchFamily="34" charset="0"/>
              </a:rPr>
              <a:t>◦</a:t>
            </a:r>
            <a:r>
              <a:rPr lang="en-IN" sz="2600" b="1" dirty="0">
                <a:cs typeface="Calibri" panose="020F0502020204030204" pitchFamily="34" charset="0"/>
              </a:rPr>
              <a:t>Text and graphics capability</a:t>
            </a:r>
          </a:p>
          <a:p>
            <a:pPr marL="0" indent="0">
              <a:buNone/>
            </a:pPr>
            <a:r>
              <a:rPr lang="en-IN" sz="2200" b="1" dirty="0">
                <a:cs typeface="Calibri" panose="020F0502020204030204" pitchFamily="34" charset="0"/>
              </a:rPr>
              <a:t>                        ◦</a:t>
            </a:r>
            <a:r>
              <a:rPr lang="en-IN" sz="2400" b="1" dirty="0">
                <a:cs typeface="Calibri" panose="020F0502020204030204" pitchFamily="34" charset="0"/>
              </a:rPr>
              <a:t>Image compression, audio and video delivery capabilities</a:t>
            </a:r>
            <a:endParaRPr lang="en-IN" sz="2200" b="1" dirty="0"/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825" y="511561"/>
            <a:ext cx="1281675" cy="1090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4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4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4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4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ROVER SERVICES</a:t>
            </a:r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The services provided by Rover to its users can be classified as follows:-</a:t>
            </a:r>
          </a:p>
          <a:p>
            <a:pPr marL="0" indent="0">
              <a:buNone/>
            </a:pPr>
            <a:r>
              <a:rPr lang="en-IN" sz="3200" b="1" dirty="0"/>
              <a:t>                 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◦</a:t>
            </a:r>
            <a:r>
              <a:rPr lang="en-IN" sz="3200" b="1" dirty="0"/>
              <a:t>    Basic data service</a:t>
            </a:r>
          </a:p>
          <a:p>
            <a:pPr marL="0" indent="0">
              <a:buNone/>
            </a:pPr>
            <a:r>
              <a:rPr lang="en-IN" sz="3200" b="1" dirty="0"/>
              <a:t>                 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◦</a:t>
            </a:r>
            <a:r>
              <a:rPr lang="en-IN" sz="3200" b="1" dirty="0"/>
              <a:t>  Transactional service</a:t>
            </a:r>
          </a:p>
          <a:p>
            <a:pPr marL="0" indent="0">
              <a:buNone/>
            </a:pPr>
            <a:r>
              <a:rPr lang="en-IN" sz="3200" b="1" dirty="0"/>
              <a:t>                 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◦</a:t>
            </a:r>
            <a:r>
              <a:rPr lang="en-IN" sz="3200" b="1" dirty="0"/>
              <a:t>    Map-based service</a:t>
            </a:r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0" y="0"/>
            <a:ext cx="1752600" cy="87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4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4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Services..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>
          <a:xfrm>
            <a:off x="913795" y="2124639"/>
            <a:ext cx="10353762" cy="3695136"/>
          </a:xfrm>
        </p:spPr>
        <p:txBody>
          <a:bodyPr>
            <a:normAutofit/>
          </a:bodyPr>
          <a:lstStyle/>
          <a:p>
            <a:r>
              <a:rPr lang="en-US" sz="2800" b="1" dirty="0"/>
              <a:t>Basic data service:-</a:t>
            </a:r>
          </a:p>
          <a:p>
            <a:pPr marL="0" indent="0">
              <a:buNone/>
            </a:pPr>
            <a:r>
              <a:rPr lang="en-US" sz="2800" b="1" dirty="0"/>
              <a:t> It enables services in different media formats including </a:t>
            </a:r>
            <a:r>
              <a:rPr lang="en-US" sz="2800" b="1" dirty="0" err="1"/>
              <a:t>text,graphics,audio,and</a:t>
            </a:r>
            <a:r>
              <a:rPr lang="en-US" sz="2800" b="1" dirty="0"/>
              <a:t> video.</a:t>
            </a:r>
          </a:p>
          <a:p>
            <a:r>
              <a:rPr lang="en-US" sz="2800" b="1" dirty="0"/>
              <a:t>Transactional service:-</a:t>
            </a:r>
          </a:p>
          <a:p>
            <a:pPr marL="0" indent="0">
              <a:buNone/>
            </a:pPr>
            <a:r>
              <a:rPr lang="en-US" sz="2800" b="1" dirty="0"/>
              <a:t>It is a coordination of state between the clients and rover servers .ex) e-commerce interaction.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48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48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+mn-lt"/>
              </a:rPr>
              <a:t>services</a:t>
            </a:r>
            <a:endParaRPr lang="en-IN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771752" y="1998408"/>
            <a:ext cx="10353762" cy="36951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b="1" dirty="0">
                <a:cs typeface="Calibri" panose="020F0502020204030204" pitchFamily="34" charset="0"/>
              </a:rPr>
              <a:t>Map based services:-</a:t>
            </a:r>
          </a:p>
          <a:p>
            <a:pPr marL="0" indent="0">
              <a:buNone/>
            </a:pPr>
            <a:r>
              <a:rPr lang="en-US" sz="1600" b="1" dirty="0">
                <a:cs typeface="Calibri" panose="020F0502020204030204" pitchFamily="34" charset="0"/>
              </a:rPr>
              <a:t>   </a:t>
            </a:r>
            <a:r>
              <a:rPr lang="en-US" sz="3200" b="1" dirty="0">
                <a:cs typeface="Calibri" panose="020F0502020204030204" pitchFamily="34" charset="0"/>
              </a:rPr>
              <a:t>Filter: Applied to maps to select the appropriate subset of objects to display to users.</a:t>
            </a:r>
          </a:p>
          <a:p>
            <a:pPr marL="0" indent="0">
              <a:buNone/>
            </a:pPr>
            <a:r>
              <a:rPr lang="en-US" sz="1600" b="1" dirty="0">
                <a:cs typeface="Calibri" panose="020F0502020204030204" pitchFamily="34" charset="0"/>
              </a:rPr>
              <a:t>   </a:t>
            </a:r>
            <a:r>
              <a:rPr lang="en-US" sz="3200" b="1" dirty="0">
                <a:cs typeface="Calibri" panose="020F0502020204030204" pitchFamily="34" charset="0"/>
              </a:rPr>
              <a:t>Zoom: </a:t>
            </a:r>
            <a:r>
              <a:rPr lang="en-US" sz="3200" b="1" dirty="0" err="1">
                <a:cs typeface="Calibri" panose="020F0502020204030204" pitchFamily="34" charset="0"/>
              </a:rPr>
              <a:t>Displyed</a:t>
            </a:r>
            <a:r>
              <a:rPr lang="en-US" sz="3200" b="1" dirty="0">
                <a:cs typeface="Calibri" panose="020F0502020204030204" pitchFamily="34" charset="0"/>
              </a:rPr>
              <a:t> map identifies its granularity.</a:t>
            </a:r>
          </a:p>
          <a:p>
            <a:pPr marL="0" indent="0">
              <a:buNone/>
            </a:pPr>
            <a:r>
              <a:rPr lang="en-IN" sz="3600" b="1" dirty="0"/>
              <a:t>  </a:t>
            </a:r>
            <a:r>
              <a:rPr lang="en-IN" sz="3200" b="1" dirty="0"/>
              <a:t>Translate: Translate from previously displayed map.</a:t>
            </a:r>
            <a:endParaRPr lang="en-IN" sz="3600" b="1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4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486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Rover architecture</a:t>
            </a:r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1065402" y="2134945"/>
            <a:ext cx="10353762" cy="3695136"/>
          </a:xfrm>
        </p:spPr>
        <p:txBody>
          <a:bodyPr>
            <a:normAutofit/>
          </a:bodyPr>
          <a:lstStyle/>
          <a:p>
            <a:r>
              <a:rPr lang="en-US" sz="2800" dirty="0"/>
              <a:t>Rover maintains a user profile for each end </a:t>
            </a:r>
            <a:r>
              <a:rPr lang="en-US" sz="2800" dirty="0" err="1"/>
              <a:t>user,that</a:t>
            </a:r>
            <a:r>
              <a:rPr lang="en-US" sz="2800" dirty="0"/>
              <a:t> defines specific interests of the user and is used to customize the content served.</a:t>
            </a:r>
          </a:p>
          <a:p>
            <a:r>
              <a:rPr lang="en-US" sz="2800" dirty="0"/>
              <a:t>Rover-clients are the client devices through which users interact with rover.</a:t>
            </a:r>
          </a:p>
          <a:p>
            <a:r>
              <a:rPr lang="en-US" sz="2800" dirty="0"/>
              <a:t>Rover maintains a device profile for each device</a:t>
            </a:r>
          </a:p>
        </p:txBody>
      </p:sp>
      <p:pic>
        <p:nvPicPr>
          <p:cNvPr id="2097157" name="Picture 4"/>
          <p:cNvPicPr>
            <a:picLocks noChangeAspect="1"/>
          </p:cNvPicPr>
          <p:nvPr/>
        </p:nvPicPr>
        <p:blipFill rotWithShape="1">
          <a:blip r:embed="rId3"/>
          <a:srcRect l="25334" t="1" r="23666" b="23810"/>
          <a:stretch>
            <a:fillRect/>
          </a:stretch>
        </p:blipFill>
        <p:spPr>
          <a:xfrm>
            <a:off x="8943975" y="609600"/>
            <a:ext cx="1457325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48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</Words>
  <Application>Microsoft Office PowerPoint</Application>
  <PresentationFormat>Widescreen</PresentationFormat>
  <Paragraphs>100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Bookman Old Style</vt:lpstr>
      <vt:lpstr>Calibri</vt:lpstr>
      <vt:lpstr>Rockwell</vt:lpstr>
      <vt:lpstr>Damask</vt:lpstr>
      <vt:lpstr>Dr. Babasaheb Ambedkar technological university’s institute of pertrochemical engineering department of information technology                Seminar on                                                      ROVER technology                                                                                                                      </vt:lpstr>
      <vt:lpstr>Content</vt:lpstr>
      <vt:lpstr>INTRODUCTION</vt:lpstr>
      <vt:lpstr>INTRODUCTION..</vt:lpstr>
      <vt:lpstr>Rover clients</vt:lpstr>
      <vt:lpstr>ROVER SERVICES</vt:lpstr>
      <vt:lpstr>Services..</vt:lpstr>
      <vt:lpstr>services</vt:lpstr>
      <vt:lpstr>Rover architecture</vt:lpstr>
      <vt:lpstr>Rover architecture</vt:lpstr>
      <vt:lpstr>Rover Physical Architecture</vt:lpstr>
      <vt:lpstr>Rover Logical Architecture</vt:lpstr>
      <vt:lpstr>Rover controller</vt:lpstr>
      <vt:lpstr>Rover controller</vt:lpstr>
      <vt:lpstr>Rover controller</vt:lpstr>
      <vt:lpstr>Rover database</vt:lpstr>
      <vt:lpstr>Rover database</vt:lpstr>
      <vt:lpstr>Rover database</vt:lpstr>
      <vt:lpstr>Action model</vt:lpstr>
      <vt:lpstr>Action model(cont..)</vt:lpstr>
      <vt:lpstr>Action model (cont..)</vt:lpstr>
      <vt:lpstr>Action model(cont..)</vt:lpstr>
      <vt:lpstr>  conclusion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on                                                      ROVER Technology</dc:title>
  <dc:creator>shrutigurav448@gmail.com</dc:creator>
  <cp:lastModifiedBy>Manish Jadhav</cp:lastModifiedBy>
  <cp:revision>1</cp:revision>
  <dcterms:created xsi:type="dcterms:W3CDTF">2022-10-13T04:58:16Z</dcterms:created>
  <dcterms:modified xsi:type="dcterms:W3CDTF">2022-11-30T12:27:00Z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85a95b1cbb69415fa972c6a69466a7ac</vt:lpwstr>
  </property>
</Properties>
</file>