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0" r:id="rId3"/>
    <p:sldId id="257" r:id="rId4"/>
    <p:sldId id="259" r:id="rId5"/>
    <p:sldId id="261" r:id="rId6"/>
    <p:sldId id="264" r:id="rId7"/>
    <p:sldId id="263" r:id="rId8"/>
    <p:sldId id="262" r:id="rId9"/>
    <p:sldId id="271"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1" d="100"/>
          <a:sy n="91"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0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23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84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78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023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270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246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2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2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14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5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74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5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79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67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15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34848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549E-B527-0D1E-B1CC-7C5FE55C5E1C}"/>
              </a:ext>
            </a:extLst>
          </p:cNvPr>
          <p:cNvSpPr>
            <a:spLocks noGrp="1"/>
          </p:cNvSpPr>
          <p:nvPr>
            <p:ph type="ctrTitle"/>
          </p:nvPr>
        </p:nvSpPr>
        <p:spPr>
          <a:xfrm flipV="1">
            <a:off x="-1797728" y="3986557"/>
            <a:ext cx="5182373" cy="45719"/>
          </a:xfrm>
        </p:spPr>
        <p:txBody>
          <a:bodyPr>
            <a:noAutofit/>
          </a:bodyPr>
          <a:lstStyle/>
          <a:p>
            <a:pPr algn="ctr"/>
            <a:r>
              <a:rPr lang="en-IN" sz="4400" dirty="0">
                <a:solidFill>
                  <a:schemeClr val="accent3">
                    <a:lumMod val="50000"/>
                  </a:schemeClr>
                </a:solidFill>
              </a:rPr>
              <a:t>   </a:t>
            </a:r>
          </a:p>
        </p:txBody>
      </p:sp>
      <p:sp>
        <p:nvSpPr>
          <p:cNvPr id="3" name="Subtitle 2">
            <a:extLst>
              <a:ext uri="{FF2B5EF4-FFF2-40B4-BE49-F238E27FC236}">
                <a16:creationId xmlns:a16="http://schemas.microsoft.com/office/drawing/2014/main" id="{C11F92D6-188A-F08B-B47E-ECB77332CFED}"/>
              </a:ext>
            </a:extLst>
          </p:cNvPr>
          <p:cNvSpPr>
            <a:spLocks noGrp="1"/>
          </p:cNvSpPr>
          <p:nvPr>
            <p:ph type="subTitle" idx="1"/>
          </p:nvPr>
        </p:nvSpPr>
        <p:spPr>
          <a:xfrm>
            <a:off x="1501872" y="4224655"/>
            <a:ext cx="8915399" cy="1126283"/>
          </a:xfrm>
        </p:spPr>
        <p:txBody>
          <a:bodyPr>
            <a:noAutofit/>
          </a:bodyPr>
          <a:lstStyle/>
          <a:p>
            <a:pPr algn="ctr"/>
            <a:r>
              <a:rPr lang="en-IN" b="1" dirty="0">
                <a:solidFill>
                  <a:schemeClr val="tx1">
                    <a:lumMod val="95000"/>
                    <a:lumOff val="5000"/>
                  </a:schemeClr>
                </a:solidFill>
              </a:rPr>
              <a:t>Submitted By:</a:t>
            </a:r>
          </a:p>
          <a:p>
            <a:pPr algn="ctr"/>
            <a:r>
              <a:rPr lang="en-IN" b="1" dirty="0">
                <a:solidFill>
                  <a:schemeClr val="tx1">
                    <a:lumMod val="95000"/>
                    <a:lumOff val="5000"/>
                  </a:schemeClr>
                </a:solidFill>
              </a:rPr>
              <a:t>Sejal Ravindra Pawar(2201967)</a:t>
            </a:r>
          </a:p>
          <a:p>
            <a:pPr algn="ctr"/>
            <a:r>
              <a:rPr lang="en-IN" b="1" dirty="0">
                <a:solidFill>
                  <a:schemeClr val="tx1">
                    <a:lumMod val="95000"/>
                    <a:lumOff val="5000"/>
                  </a:schemeClr>
                </a:solidFill>
              </a:rPr>
              <a:t>Manish Shashikant Jadhav(2201933)</a:t>
            </a:r>
          </a:p>
          <a:p>
            <a:pPr algn="ctr"/>
            <a:r>
              <a:rPr lang="en-IN" b="1" dirty="0">
                <a:solidFill>
                  <a:schemeClr val="tx1">
                    <a:lumMod val="95000"/>
                    <a:lumOff val="5000"/>
                  </a:schemeClr>
                </a:solidFill>
              </a:rPr>
              <a:t>Shruti Sanjay Gurav(2201929)</a:t>
            </a:r>
          </a:p>
          <a:p>
            <a:pPr algn="ctr"/>
            <a:r>
              <a:rPr lang="en-IN" b="1" dirty="0">
                <a:solidFill>
                  <a:schemeClr val="tx1">
                    <a:lumMod val="95000"/>
                    <a:lumOff val="5000"/>
                  </a:schemeClr>
                </a:solidFill>
              </a:rPr>
              <a:t>DIPLOMA IN</a:t>
            </a:r>
          </a:p>
          <a:p>
            <a:pPr algn="ctr"/>
            <a:r>
              <a:rPr lang="en-IN" b="1" dirty="0">
                <a:solidFill>
                  <a:schemeClr val="tx1">
                    <a:lumMod val="95000"/>
                    <a:lumOff val="5000"/>
                  </a:schemeClr>
                </a:solidFill>
              </a:rPr>
              <a:t>INFORMATION TECHNOLOGY</a:t>
            </a:r>
          </a:p>
          <a:p>
            <a:endParaRPr lang="en-IN" dirty="0"/>
          </a:p>
        </p:txBody>
      </p:sp>
      <p:sp>
        <p:nvSpPr>
          <p:cNvPr id="4" name="Rectangle 3">
            <a:extLst>
              <a:ext uri="{FF2B5EF4-FFF2-40B4-BE49-F238E27FC236}">
                <a16:creationId xmlns:a16="http://schemas.microsoft.com/office/drawing/2014/main" id="{7DCFA891-512A-83C7-A238-71C5D277A8C8}"/>
              </a:ext>
            </a:extLst>
          </p:cNvPr>
          <p:cNvSpPr/>
          <p:nvPr/>
        </p:nvSpPr>
        <p:spPr>
          <a:xfrm>
            <a:off x="215660" y="552884"/>
            <a:ext cx="11487825" cy="34778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400" b="1" cap="none" spc="0" dirty="0">
                <a:ln/>
                <a:solidFill>
                  <a:schemeClr val="accent3"/>
                </a:solidFill>
                <a:effectLst/>
              </a:rPr>
              <a:t>INSTITIUTE OF PETROCHEMICAL ENGINEERING</a:t>
            </a:r>
            <a:br>
              <a:rPr lang="en-IN" sz="4400" b="1" cap="none" spc="0" dirty="0">
                <a:ln/>
                <a:solidFill>
                  <a:schemeClr val="accent3"/>
                </a:solidFill>
                <a:effectLst/>
              </a:rPr>
            </a:br>
            <a:r>
              <a:rPr lang="en-IN" sz="4400" b="1" cap="none" spc="0" dirty="0">
                <a:ln/>
                <a:solidFill>
                  <a:schemeClr val="accent3"/>
                </a:solidFill>
                <a:effectLst/>
              </a:rPr>
              <a:t>Project Presentation  </a:t>
            </a:r>
            <a:br>
              <a:rPr lang="en-IN" sz="4400" b="1" cap="none" spc="0" dirty="0">
                <a:ln/>
                <a:solidFill>
                  <a:schemeClr val="accent3"/>
                </a:solidFill>
                <a:effectLst/>
              </a:rPr>
            </a:br>
            <a:r>
              <a:rPr lang="en-IN" sz="4400" b="1" cap="none" spc="0" dirty="0">
                <a:ln/>
                <a:solidFill>
                  <a:schemeClr val="accent3"/>
                </a:solidFill>
                <a:effectLst/>
              </a:rPr>
              <a:t>On</a:t>
            </a:r>
            <a:br>
              <a:rPr lang="en-IN" sz="4400" b="1" cap="none" spc="0" dirty="0">
                <a:ln/>
                <a:solidFill>
                  <a:schemeClr val="accent3"/>
                </a:solidFill>
                <a:effectLst/>
              </a:rPr>
            </a:br>
            <a:r>
              <a:rPr lang="en-IN" sz="4400" b="1" cap="none" spc="0" dirty="0">
                <a:ln/>
                <a:solidFill>
                  <a:schemeClr val="accent3"/>
                </a:solidFill>
                <a:effectLst/>
              </a:rPr>
              <a:t>IOPE DIARIES       </a:t>
            </a:r>
          </a:p>
        </p:txBody>
      </p:sp>
    </p:spTree>
    <p:extLst>
      <p:ext uri="{BB962C8B-B14F-4D97-AF65-F5344CB8AC3E}">
        <p14:creationId xmlns:p14="http://schemas.microsoft.com/office/powerpoint/2010/main" val="27067025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A737-56A3-6621-26A4-8BD4ED401120}"/>
              </a:ext>
            </a:extLst>
          </p:cNvPr>
          <p:cNvSpPr>
            <a:spLocks noGrp="1"/>
          </p:cNvSpPr>
          <p:nvPr>
            <p:ph type="title"/>
          </p:nvPr>
        </p:nvSpPr>
        <p:spPr>
          <a:xfrm>
            <a:off x="432819" y="0"/>
            <a:ext cx="8548622" cy="1209040"/>
          </a:xfrm>
        </p:spPr>
        <p:txBody>
          <a:bodyPr>
            <a:normAutofit/>
          </a:bodyPr>
          <a:lstStyle/>
          <a:p>
            <a:r>
              <a:rPr lang="en-IN" sz="4800" b="1" dirty="0">
                <a:solidFill>
                  <a:schemeClr val="accent3"/>
                </a:solidFill>
              </a:rPr>
              <a:t>Level 1 DFD: </a:t>
            </a:r>
          </a:p>
        </p:txBody>
      </p:sp>
      <p:sp>
        <p:nvSpPr>
          <p:cNvPr id="3" name="Oval 2">
            <a:extLst>
              <a:ext uri="{FF2B5EF4-FFF2-40B4-BE49-F238E27FC236}">
                <a16:creationId xmlns:a16="http://schemas.microsoft.com/office/drawing/2014/main" id="{D36231DE-0E1E-BB75-D4C1-F4769CDED21D}"/>
              </a:ext>
            </a:extLst>
          </p:cNvPr>
          <p:cNvSpPr/>
          <p:nvPr/>
        </p:nvSpPr>
        <p:spPr>
          <a:xfrm>
            <a:off x="4888662" y="3501887"/>
            <a:ext cx="2107096" cy="95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IOPE Diaries</a:t>
            </a:r>
          </a:p>
        </p:txBody>
      </p:sp>
      <p:sp>
        <p:nvSpPr>
          <p:cNvPr id="8" name="Rectangle: Rounded Corners 7">
            <a:extLst>
              <a:ext uri="{FF2B5EF4-FFF2-40B4-BE49-F238E27FC236}">
                <a16:creationId xmlns:a16="http://schemas.microsoft.com/office/drawing/2014/main" id="{76BDEF3C-20F7-F02F-8D00-E9F2CB371BA4}"/>
              </a:ext>
            </a:extLst>
          </p:cNvPr>
          <p:cNvSpPr/>
          <p:nvPr/>
        </p:nvSpPr>
        <p:spPr>
          <a:xfrm>
            <a:off x="7924800" y="2411897"/>
            <a:ext cx="1775791" cy="88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Event Details</a:t>
            </a:r>
          </a:p>
        </p:txBody>
      </p:sp>
      <p:sp>
        <p:nvSpPr>
          <p:cNvPr id="9" name="Rectangle: Rounded Corners 8">
            <a:extLst>
              <a:ext uri="{FF2B5EF4-FFF2-40B4-BE49-F238E27FC236}">
                <a16:creationId xmlns:a16="http://schemas.microsoft.com/office/drawing/2014/main" id="{18CC693C-99C8-4FEF-7FE8-63AF4EAD748D}"/>
              </a:ext>
            </a:extLst>
          </p:cNvPr>
          <p:cNvSpPr/>
          <p:nvPr/>
        </p:nvSpPr>
        <p:spPr>
          <a:xfrm>
            <a:off x="7924801" y="3561522"/>
            <a:ext cx="2040834" cy="725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System Login Management</a:t>
            </a:r>
          </a:p>
        </p:txBody>
      </p:sp>
      <p:sp>
        <p:nvSpPr>
          <p:cNvPr id="10" name="Rectangle: Rounded Corners 9">
            <a:extLst>
              <a:ext uri="{FF2B5EF4-FFF2-40B4-BE49-F238E27FC236}">
                <a16:creationId xmlns:a16="http://schemas.microsoft.com/office/drawing/2014/main" id="{084B4164-F3AD-E119-A55F-43371BD31812}"/>
              </a:ext>
            </a:extLst>
          </p:cNvPr>
          <p:cNvSpPr/>
          <p:nvPr/>
        </p:nvSpPr>
        <p:spPr>
          <a:xfrm>
            <a:off x="7924801" y="4573972"/>
            <a:ext cx="2040834"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Login User Management</a:t>
            </a:r>
          </a:p>
        </p:txBody>
      </p:sp>
      <p:sp>
        <p:nvSpPr>
          <p:cNvPr id="11" name="Rectangle: Rounded Corners 10">
            <a:extLst>
              <a:ext uri="{FF2B5EF4-FFF2-40B4-BE49-F238E27FC236}">
                <a16:creationId xmlns:a16="http://schemas.microsoft.com/office/drawing/2014/main" id="{D599E055-33C0-C987-B2C8-39DF10089C3B}"/>
              </a:ext>
            </a:extLst>
          </p:cNvPr>
          <p:cNvSpPr/>
          <p:nvPr/>
        </p:nvSpPr>
        <p:spPr>
          <a:xfrm>
            <a:off x="2226365" y="2463564"/>
            <a:ext cx="1775791" cy="88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 Management</a:t>
            </a:r>
          </a:p>
        </p:txBody>
      </p:sp>
      <p:sp>
        <p:nvSpPr>
          <p:cNvPr id="12" name="Rectangle: Rounded Corners 11">
            <a:extLst>
              <a:ext uri="{FF2B5EF4-FFF2-40B4-BE49-F238E27FC236}">
                <a16:creationId xmlns:a16="http://schemas.microsoft.com/office/drawing/2014/main" id="{3FEC3839-6A4E-2140-226B-4BA344CD853A}"/>
              </a:ext>
            </a:extLst>
          </p:cNvPr>
          <p:cNvSpPr/>
          <p:nvPr/>
        </p:nvSpPr>
        <p:spPr>
          <a:xfrm>
            <a:off x="2226365" y="3561522"/>
            <a:ext cx="1861803"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 Management</a:t>
            </a:r>
          </a:p>
        </p:txBody>
      </p:sp>
      <p:sp>
        <p:nvSpPr>
          <p:cNvPr id="14" name="Rectangle: Rounded Corners 13">
            <a:extLst>
              <a:ext uri="{FF2B5EF4-FFF2-40B4-BE49-F238E27FC236}">
                <a16:creationId xmlns:a16="http://schemas.microsoft.com/office/drawing/2014/main" id="{2C73D9DB-B9D3-07C1-F3AF-54F153D641FC}"/>
              </a:ext>
            </a:extLst>
          </p:cNvPr>
          <p:cNvSpPr/>
          <p:nvPr/>
        </p:nvSpPr>
        <p:spPr>
          <a:xfrm>
            <a:off x="2226365" y="4696555"/>
            <a:ext cx="1910311"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System User Management</a:t>
            </a:r>
          </a:p>
        </p:txBody>
      </p:sp>
      <p:cxnSp>
        <p:nvCxnSpPr>
          <p:cNvPr id="18" name="Straight Arrow Connector 17">
            <a:extLst>
              <a:ext uri="{FF2B5EF4-FFF2-40B4-BE49-F238E27FC236}">
                <a16:creationId xmlns:a16="http://schemas.microsoft.com/office/drawing/2014/main" id="{D7ADBDFB-DD7D-AC9D-D582-7D4C7375489B}"/>
              </a:ext>
            </a:extLst>
          </p:cNvPr>
          <p:cNvCxnSpPr>
            <a:cxnSpLocks/>
            <a:stCxn id="3" idx="1"/>
            <a:endCxn id="11" idx="3"/>
          </p:cNvCxnSpPr>
          <p:nvPr/>
        </p:nvCxnSpPr>
        <p:spPr>
          <a:xfrm flipH="1" flipV="1">
            <a:off x="4002156" y="2904199"/>
            <a:ext cx="1195083" cy="7374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08591DA-CDF2-21C6-3C3A-1921AD42A38A}"/>
              </a:ext>
            </a:extLst>
          </p:cNvPr>
          <p:cNvCxnSpPr>
            <a:cxnSpLocks/>
            <a:stCxn id="3" idx="2"/>
            <a:endCxn id="12" idx="3"/>
          </p:cNvCxnSpPr>
          <p:nvPr/>
        </p:nvCxnSpPr>
        <p:spPr>
          <a:xfrm flipH="1">
            <a:off x="4088168" y="3978965"/>
            <a:ext cx="80049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3991D6B-901E-42B7-C5D5-C9C83B9CD6D4}"/>
              </a:ext>
            </a:extLst>
          </p:cNvPr>
          <p:cNvCxnSpPr>
            <a:cxnSpLocks/>
          </p:cNvCxnSpPr>
          <p:nvPr/>
        </p:nvCxnSpPr>
        <p:spPr>
          <a:xfrm flipH="1">
            <a:off x="4136676" y="4375543"/>
            <a:ext cx="1164194" cy="615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17DB150-70B1-5906-8A06-0D4C274EBAA9}"/>
              </a:ext>
            </a:extLst>
          </p:cNvPr>
          <p:cNvCxnSpPr>
            <a:cxnSpLocks/>
            <a:stCxn id="3" idx="7"/>
            <a:endCxn id="8" idx="1"/>
          </p:cNvCxnSpPr>
          <p:nvPr/>
        </p:nvCxnSpPr>
        <p:spPr>
          <a:xfrm flipV="1">
            <a:off x="6687181" y="2852532"/>
            <a:ext cx="1237619" cy="789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9D44753-0EC9-2D36-D930-47E8CF296210}"/>
              </a:ext>
            </a:extLst>
          </p:cNvPr>
          <p:cNvCxnSpPr>
            <a:cxnSpLocks/>
            <a:stCxn id="3" idx="6"/>
            <a:endCxn id="9" idx="1"/>
          </p:cNvCxnSpPr>
          <p:nvPr/>
        </p:nvCxnSpPr>
        <p:spPr>
          <a:xfrm flipV="1">
            <a:off x="6995758" y="3924301"/>
            <a:ext cx="929043" cy="546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77D9B32B-21E6-4551-2147-701A96DD3774}"/>
              </a:ext>
            </a:extLst>
          </p:cNvPr>
          <p:cNvCxnSpPr>
            <a:cxnSpLocks/>
            <a:stCxn id="3" idx="5"/>
          </p:cNvCxnSpPr>
          <p:nvPr/>
        </p:nvCxnSpPr>
        <p:spPr>
          <a:xfrm>
            <a:off x="6687181" y="4316310"/>
            <a:ext cx="1212446" cy="74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963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96EA-56D8-3A18-F881-FD84328B1DA2}"/>
              </a:ext>
            </a:extLst>
          </p:cNvPr>
          <p:cNvSpPr>
            <a:spLocks noGrp="1"/>
          </p:cNvSpPr>
          <p:nvPr>
            <p:ph type="title"/>
          </p:nvPr>
        </p:nvSpPr>
        <p:spPr>
          <a:xfrm>
            <a:off x="260542" y="94652"/>
            <a:ext cx="8911687" cy="555333"/>
          </a:xfrm>
        </p:spPr>
        <p:txBody>
          <a:bodyPr>
            <a:normAutofit fontScale="90000"/>
          </a:bodyPr>
          <a:lstStyle/>
          <a:p>
            <a:r>
              <a:rPr lang="en-IN" b="1" dirty="0">
                <a:solidFill>
                  <a:schemeClr val="accent3"/>
                </a:solidFill>
              </a:rPr>
              <a:t>Use-Case Diagram:</a:t>
            </a:r>
          </a:p>
        </p:txBody>
      </p:sp>
      <p:sp>
        <p:nvSpPr>
          <p:cNvPr id="3" name="Oval 2">
            <a:extLst>
              <a:ext uri="{FF2B5EF4-FFF2-40B4-BE49-F238E27FC236}">
                <a16:creationId xmlns:a16="http://schemas.microsoft.com/office/drawing/2014/main" id="{467A73EF-32EF-EAF2-305A-EF3BD75B802D}"/>
              </a:ext>
            </a:extLst>
          </p:cNvPr>
          <p:cNvSpPr/>
          <p:nvPr/>
        </p:nvSpPr>
        <p:spPr>
          <a:xfrm>
            <a:off x="3154016" y="3064564"/>
            <a:ext cx="768626" cy="72887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72C7D50-CFB7-E587-E744-A90072A9E55A}"/>
              </a:ext>
            </a:extLst>
          </p:cNvPr>
          <p:cNvCxnSpPr>
            <a:cxnSpLocks/>
            <a:stCxn id="3" idx="4"/>
          </p:cNvCxnSpPr>
          <p:nvPr/>
        </p:nvCxnSpPr>
        <p:spPr>
          <a:xfrm>
            <a:off x="3538329" y="3793434"/>
            <a:ext cx="0" cy="86139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5AECB7-9898-A8A3-1A65-BBA0642E04C5}"/>
              </a:ext>
            </a:extLst>
          </p:cNvPr>
          <p:cNvCxnSpPr/>
          <p:nvPr/>
        </p:nvCxnSpPr>
        <p:spPr>
          <a:xfrm flipH="1">
            <a:off x="3154016" y="3783495"/>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BCD76-EDE9-2272-0C82-B0389164BD0D}"/>
              </a:ext>
            </a:extLst>
          </p:cNvPr>
          <p:cNvCxnSpPr>
            <a:stCxn id="3" idx="4"/>
          </p:cNvCxnSpPr>
          <p:nvPr/>
        </p:nvCxnSpPr>
        <p:spPr>
          <a:xfrm>
            <a:off x="3538329" y="3793434"/>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AA3F88-A09F-F575-F1EB-564D4E979FB9}"/>
              </a:ext>
            </a:extLst>
          </p:cNvPr>
          <p:cNvCxnSpPr/>
          <p:nvPr/>
        </p:nvCxnSpPr>
        <p:spPr>
          <a:xfrm flipH="1">
            <a:off x="3154016" y="4625009"/>
            <a:ext cx="384313" cy="2915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2E7272-0820-E90C-C4BB-636FB2C6B7FD}"/>
              </a:ext>
            </a:extLst>
          </p:cNvPr>
          <p:cNvCxnSpPr>
            <a:cxnSpLocks/>
          </p:cNvCxnSpPr>
          <p:nvPr/>
        </p:nvCxnSpPr>
        <p:spPr>
          <a:xfrm>
            <a:off x="3538330" y="4625009"/>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024216-908B-C829-FCAF-77AABF6A795D}"/>
              </a:ext>
            </a:extLst>
          </p:cNvPr>
          <p:cNvSpPr/>
          <p:nvPr/>
        </p:nvSpPr>
        <p:spPr>
          <a:xfrm>
            <a:off x="6877878" y="1001170"/>
            <a:ext cx="377687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8" name="Oval 17">
            <a:extLst>
              <a:ext uri="{FF2B5EF4-FFF2-40B4-BE49-F238E27FC236}">
                <a16:creationId xmlns:a16="http://schemas.microsoft.com/office/drawing/2014/main" id="{904409EF-95C2-37DC-D175-F1E68EF3B4D1}"/>
              </a:ext>
            </a:extLst>
          </p:cNvPr>
          <p:cNvSpPr/>
          <p:nvPr/>
        </p:nvSpPr>
        <p:spPr>
          <a:xfrm>
            <a:off x="6877878" y="1878811"/>
            <a:ext cx="396240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Register</a:t>
            </a:r>
          </a:p>
        </p:txBody>
      </p:sp>
      <p:sp>
        <p:nvSpPr>
          <p:cNvPr id="19" name="Oval 18">
            <a:extLst>
              <a:ext uri="{FF2B5EF4-FFF2-40B4-BE49-F238E27FC236}">
                <a16:creationId xmlns:a16="http://schemas.microsoft.com/office/drawing/2014/main" id="{DAA305D4-46BC-936C-2060-8AA6E2EA3CAC}"/>
              </a:ext>
            </a:extLst>
          </p:cNvPr>
          <p:cNvSpPr/>
          <p:nvPr/>
        </p:nvSpPr>
        <p:spPr>
          <a:xfrm>
            <a:off x="7031140" y="2766393"/>
            <a:ext cx="3809138" cy="6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Enter Event Details</a:t>
            </a:r>
          </a:p>
        </p:txBody>
      </p:sp>
      <p:sp>
        <p:nvSpPr>
          <p:cNvPr id="20" name="Oval 19">
            <a:extLst>
              <a:ext uri="{FF2B5EF4-FFF2-40B4-BE49-F238E27FC236}">
                <a16:creationId xmlns:a16="http://schemas.microsoft.com/office/drawing/2014/main" id="{8A8B84AE-98C2-943B-116D-EF85AC23F938}"/>
              </a:ext>
            </a:extLst>
          </p:cNvPr>
          <p:cNvSpPr/>
          <p:nvPr/>
        </p:nvSpPr>
        <p:spPr>
          <a:xfrm>
            <a:off x="7031140" y="3657598"/>
            <a:ext cx="4074177" cy="722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Modify Event Details</a:t>
            </a:r>
          </a:p>
        </p:txBody>
      </p:sp>
      <p:sp>
        <p:nvSpPr>
          <p:cNvPr id="21" name="Oval 20">
            <a:extLst>
              <a:ext uri="{FF2B5EF4-FFF2-40B4-BE49-F238E27FC236}">
                <a16:creationId xmlns:a16="http://schemas.microsoft.com/office/drawing/2014/main" id="{333FB466-F7B1-C064-F362-7E5B86804ADD}"/>
              </a:ext>
            </a:extLst>
          </p:cNvPr>
          <p:cNvSpPr/>
          <p:nvPr/>
        </p:nvSpPr>
        <p:spPr>
          <a:xfrm>
            <a:off x="7118142" y="4651513"/>
            <a:ext cx="3722134"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Delete Event Details</a:t>
            </a:r>
          </a:p>
        </p:txBody>
      </p:sp>
      <p:sp>
        <p:nvSpPr>
          <p:cNvPr id="22" name="Oval 21">
            <a:extLst>
              <a:ext uri="{FF2B5EF4-FFF2-40B4-BE49-F238E27FC236}">
                <a16:creationId xmlns:a16="http://schemas.microsoft.com/office/drawing/2014/main" id="{16B986A4-E173-EBCF-BB46-B5BB58F52A81}"/>
              </a:ext>
            </a:extLst>
          </p:cNvPr>
          <p:cNvSpPr/>
          <p:nvPr/>
        </p:nvSpPr>
        <p:spPr>
          <a:xfrm>
            <a:off x="7058506" y="5585792"/>
            <a:ext cx="3887790" cy="83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Give access to download Event Details</a:t>
            </a:r>
          </a:p>
        </p:txBody>
      </p:sp>
      <p:cxnSp>
        <p:nvCxnSpPr>
          <p:cNvPr id="24" name="Straight Connector 23">
            <a:extLst>
              <a:ext uri="{FF2B5EF4-FFF2-40B4-BE49-F238E27FC236}">
                <a16:creationId xmlns:a16="http://schemas.microsoft.com/office/drawing/2014/main" id="{C397BBAF-2CAC-D63B-366C-1F7EB7C14842}"/>
              </a:ext>
            </a:extLst>
          </p:cNvPr>
          <p:cNvCxnSpPr>
            <a:cxnSpLocks/>
          </p:cNvCxnSpPr>
          <p:nvPr/>
        </p:nvCxnSpPr>
        <p:spPr>
          <a:xfrm flipV="1">
            <a:off x="3922642" y="1514530"/>
            <a:ext cx="3195500" cy="258701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00FD17D-6496-332D-E67B-7019596125CF}"/>
              </a:ext>
            </a:extLst>
          </p:cNvPr>
          <p:cNvCxnSpPr>
            <a:cxnSpLocks/>
          </p:cNvCxnSpPr>
          <p:nvPr/>
        </p:nvCxnSpPr>
        <p:spPr>
          <a:xfrm flipV="1">
            <a:off x="3922642" y="2359515"/>
            <a:ext cx="3080141" cy="174203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64DF4F7-CB53-C2A0-47C0-7E0B8DC22CBB}"/>
              </a:ext>
            </a:extLst>
          </p:cNvPr>
          <p:cNvCxnSpPr>
            <a:cxnSpLocks/>
            <a:endCxn id="19" idx="2"/>
          </p:cNvCxnSpPr>
          <p:nvPr/>
        </p:nvCxnSpPr>
        <p:spPr>
          <a:xfrm flipV="1">
            <a:off x="3905810" y="3097697"/>
            <a:ext cx="3125330" cy="105504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63F0E27-5797-D71F-0C1B-3A31BE8D1EDF}"/>
              </a:ext>
            </a:extLst>
          </p:cNvPr>
          <p:cNvCxnSpPr>
            <a:endCxn id="20" idx="2"/>
          </p:cNvCxnSpPr>
          <p:nvPr/>
        </p:nvCxnSpPr>
        <p:spPr>
          <a:xfrm flipV="1">
            <a:off x="3922642" y="4018720"/>
            <a:ext cx="3108498" cy="9276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F8F8F60A-67E7-0231-D30B-0EC0B9B7EA62}"/>
              </a:ext>
            </a:extLst>
          </p:cNvPr>
          <p:cNvCxnSpPr>
            <a:cxnSpLocks/>
            <a:endCxn id="21" idx="2"/>
          </p:cNvCxnSpPr>
          <p:nvPr/>
        </p:nvCxnSpPr>
        <p:spPr>
          <a:xfrm>
            <a:off x="3950999" y="4150150"/>
            <a:ext cx="3167143" cy="83266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31E6FA44-4C51-61EE-BE19-0D3D30FD7BEE}"/>
              </a:ext>
            </a:extLst>
          </p:cNvPr>
          <p:cNvCxnSpPr>
            <a:cxnSpLocks/>
          </p:cNvCxnSpPr>
          <p:nvPr/>
        </p:nvCxnSpPr>
        <p:spPr>
          <a:xfrm>
            <a:off x="3914775" y="4143375"/>
            <a:ext cx="3143731" cy="1700204"/>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64BAFB07-5F49-56FB-ECF2-182F39E19F1D}"/>
              </a:ext>
            </a:extLst>
          </p:cNvPr>
          <p:cNvSpPr txBox="1"/>
          <p:nvPr/>
        </p:nvSpPr>
        <p:spPr>
          <a:xfrm>
            <a:off x="3008241" y="5136946"/>
            <a:ext cx="1086679" cy="369332"/>
          </a:xfrm>
          <a:prstGeom prst="rect">
            <a:avLst/>
          </a:prstGeom>
          <a:noFill/>
        </p:spPr>
        <p:txBody>
          <a:bodyPr wrap="square" rtlCol="0">
            <a:spAutoFit/>
          </a:bodyPr>
          <a:lstStyle/>
          <a:p>
            <a:r>
              <a:rPr lang="en-IN" b="1" dirty="0"/>
              <a:t>Admin</a:t>
            </a:r>
          </a:p>
        </p:txBody>
      </p:sp>
    </p:spTree>
    <p:extLst>
      <p:ext uri="{BB962C8B-B14F-4D97-AF65-F5344CB8AC3E}">
        <p14:creationId xmlns:p14="http://schemas.microsoft.com/office/powerpoint/2010/main" val="290647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96EA-56D8-3A18-F881-FD84328B1DA2}"/>
              </a:ext>
            </a:extLst>
          </p:cNvPr>
          <p:cNvSpPr>
            <a:spLocks noGrp="1"/>
          </p:cNvSpPr>
          <p:nvPr>
            <p:ph type="title"/>
          </p:nvPr>
        </p:nvSpPr>
        <p:spPr>
          <a:xfrm>
            <a:off x="260542" y="94652"/>
            <a:ext cx="8911687" cy="555333"/>
          </a:xfrm>
        </p:spPr>
        <p:txBody>
          <a:bodyPr>
            <a:normAutofit fontScale="90000"/>
          </a:bodyPr>
          <a:lstStyle/>
          <a:p>
            <a:r>
              <a:rPr lang="en-IN" b="1" dirty="0">
                <a:solidFill>
                  <a:schemeClr val="accent3"/>
                </a:solidFill>
              </a:rPr>
              <a:t>Use-Case Diagram:</a:t>
            </a:r>
          </a:p>
        </p:txBody>
      </p:sp>
      <p:sp>
        <p:nvSpPr>
          <p:cNvPr id="3" name="Oval 2">
            <a:extLst>
              <a:ext uri="{FF2B5EF4-FFF2-40B4-BE49-F238E27FC236}">
                <a16:creationId xmlns:a16="http://schemas.microsoft.com/office/drawing/2014/main" id="{467A73EF-32EF-EAF2-305A-EF3BD75B802D}"/>
              </a:ext>
            </a:extLst>
          </p:cNvPr>
          <p:cNvSpPr/>
          <p:nvPr/>
        </p:nvSpPr>
        <p:spPr>
          <a:xfrm>
            <a:off x="3154016" y="3064564"/>
            <a:ext cx="768626" cy="72887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72C7D50-CFB7-E587-E744-A90072A9E55A}"/>
              </a:ext>
            </a:extLst>
          </p:cNvPr>
          <p:cNvCxnSpPr>
            <a:cxnSpLocks/>
            <a:stCxn id="3" idx="4"/>
          </p:cNvCxnSpPr>
          <p:nvPr/>
        </p:nvCxnSpPr>
        <p:spPr>
          <a:xfrm>
            <a:off x="3538329" y="3793434"/>
            <a:ext cx="0" cy="86139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5AECB7-9898-A8A3-1A65-BBA0642E04C5}"/>
              </a:ext>
            </a:extLst>
          </p:cNvPr>
          <p:cNvCxnSpPr/>
          <p:nvPr/>
        </p:nvCxnSpPr>
        <p:spPr>
          <a:xfrm flipH="1">
            <a:off x="3154016" y="3783495"/>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BCD76-EDE9-2272-0C82-B0389164BD0D}"/>
              </a:ext>
            </a:extLst>
          </p:cNvPr>
          <p:cNvCxnSpPr>
            <a:stCxn id="3" idx="4"/>
          </p:cNvCxnSpPr>
          <p:nvPr/>
        </p:nvCxnSpPr>
        <p:spPr>
          <a:xfrm>
            <a:off x="3538329" y="3793434"/>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AA3F88-A09F-F575-F1EB-564D4E979FB9}"/>
              </a:ext>
            </a:extLst>
          </p:cNvPr>
          <p:cNvCxnSpPr/>
          <p:nvPr/>
        </p:nvCxnSpPr>
        <p:spPr>
          <a:xfrm flipH="1">
            <a:off x="3154016" y="4625009"/>
            <a:ext cx="384313" cy="2915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2E7272-0820-E90C-C4BB-636FB2C6B7FD}"/>
              </a:ext>
            </a:extLst>
          </p:cNvPr>
          <p:cNvCxnSpPr>
            <a:cxnSpLocks/>
          </p:cNvCxnSpPr>
          <p:nvPr/>
        </p:nvCxnSpPr>
        <p:spPr>
          <a:xfrm>
            <a:off x="3538330" y="4625009"/>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024216-908B-C829-FCAF-77AABF6A795D}"/>
              </a:ext>
            </a:extLst>
          </p:cNvPr>
          <p:cNvSpPr/>
          <p:nvPr/>
        </p:nvSpPr>
        <p:spPr>
          <a:xfrm>
            <a:off x="6877878" y="1244356"/>
            <a:ext cx="377687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8" name="Oval 17">
            <a:extLst>
              <a:ext uri="{FF2B5EF4-FFF2-40B4-BE49-F238E27FC236}">
                <a16:creationId xmlns:a16="http://schemas.microsoft.com/office/drawing/2014/main" id="{904409EF-95C2-37DC-D175-F1E68EF3B4D1}"/>
              </a:ext>
            </a:extLst>
          </p:cNvPr>
          <p:cNvSpPr/>
          <p:nvPr/>
        </p:nvSpPr>
        <p:spPr>
          <a:xfrm>
            <a:off x="6877878" y="2401956"/>
            <a:ext cx="396240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Event Details</a:t>
            </a:r>
          </a:p>
        </p:txBody>
      </p:sp>
      <p:sp>
        <p:nvSpPr>
          <p:cNvPr id="19" name="Oval 18">
            <a:extLst>
              <a:ext uri="{FF2B5EF4-FFF2-40B4-BE49-F238E27FC236}">
                <a16:creationId xmlns:a16="http://schemas.microsoft.com/office/drawing/2014/main" id="{DAA305D4-46BC-936C-2060-8AA6E2EA3CAC}"/>
              </a:ext>
            </a:extLst>
          </p:cNvPr>
          <p:cNvSpPr/>
          <p:nvPr/>
        </p:nvSpPr>
        <p:spPr>
          <a:xfrm>
            <a:off x="7204280" y="3530207"/>
            <a:ext cx="3809138" cy="6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Download Event Details</a:t>
            </a:r>
          </a:p>
        </p:txBody>
      </p:sp>
      <p:sp>
        <p:nvSpPr>
          <p:cNvPr id="20" name="Oval 19">
            <a:extLst>
              <a:ext uri="{FF2B5EF4-FFF2-40B4-BE49-F238E27FC236}">
                <a16:creationId xmlns:a16="http://schemas.microsoft.com/office/drawing/2014/main" id="{8A8B84AE-98C2-943B-116D-EF85AC23F938}"/>
              </a:ext>
            </a:extLst>
          </p:cNvPr>
          <p:cNvSpPr/>
          <p:nvPr/>
        </p:nvSpPr>
        <p:spPr>
          <a:xfrm>
            <a:off x="7031140" y="4784034"/>
            <a:ext cx="4074177" cy="722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Logout</a:t>
            </a:r>
          </a:p>
        </p:txBody>
      </p:sp>
      <p:cxnSp>
        <p:nvCxnSpPr>
          <p:cNvPr id="24" name="Straight Connector 23">
            <a:extLst>
              <a:ext uri="{FF2B5EF4-FFF2-40B4-BE49-F238E27FC236}">
                <a16:creationId xmlns:a16="http://schemas.microsoft.com/office/drawing/2014/main" id="{C397BBAF-2CAC-D63B-366C-1F7EB7C14842}"/>
              </a:ext>
            </a:extLst>
          </p:cNvPr>
          <p:cNvCxnSpPr>
            <a:cxnSpLocks/>
            <a:endCxn id="17" idx="2"/>
          </p:cNvCxnSpPr>
          <p:nvPr/>
        </p:nvCxnSpPr>
        <p:spPr>
          <a:xfrm flipV="1">
            <a:off x="3922642" y="1575660"/>
            <a:ext cx="2955236" cy="252588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00FD17D-6496-332D-E67B-7019596125CF}"/>
              </a:ext>
            </a:extLst>
          </p:cNvPr>
          <p:cNvCxnSpPr>
            <a:cxnSpLocks/>
            <a:endCxn id="18" idx="2"/>
          </p:cNvCxnSpPr>
          <p:nvPr/>
        </p:nvCxnSpPr>
        <p:spPr>
          <a:xfrm flipV="1">
            <a:off x="3922642" y="2733260"/>
            <a:ext cx="2955236" cy="1368287"/>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64DF4F7-CB53-C2A0-47C0-7E0B8DC22CBB}"/>
              </a:ext>
            </a:extLst>
          </p:cNvPr>
          <p:cNvCxnSpPr>
            <a:cxnSpLocks/>
            <a:endCxn id="19" idx="2"/>
          </p:cNvCxnSpPr>
          <p:nvPr/>
        </p:nvCxnSpPr>
        <p:spPr>
          <a:xfrm flipV="1">
            <a:off x="3957296" y="3861511"/>
            <a:ext cx="3246984" cy="24997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63F0E27-5797-D71F-0C1B-3A31BE8D1EDF}"/>
              </a:ext>
            </a:extLst>
          </p:cNvPr>
          <p:cNvCxnSpPr>
            <a:cxnSpLocks/>
            <a:endCxn id="20" idx="2"/>
          </p:cNvCxnSpPr>
          <p:nvPr/>
        </p:nvCxnSpPr>
        <p:spPr>
          <a:xfrm>
            <a:off x="3965712" y="4111486"/>
            <a:ext cx="3065428" cy="1033670"/>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64BAFB07-5F49-56FB-ECF2-182F39E19F1D}"/>
              </a:ext>
            </a:extLst>
          </p:cNvPr>
          <p:cNvSpPr txBox="1"/>
          <p:nvPr/>
        </p:nvSpPr>
        <p:spPr>
          <a:xfrm>
            <a:off x="3008241" y="5136946"/>
            <a:ext cx="1086679" cy="369332"/>
          </a:xfrm>
          <a:prstGeom prst="rect">
            <a:avLst/>
          </a:prstGeom>
          <a:noFill/>
        </p:spPr>
        <p:txBody>
          <a:bodyPr wrap="square" rtlCol="0">
            <a:spAutoFit/>
          </a:bodyPr>
          <a:lstStyle/>
          <a:p>
            <a:r>
              <a:rPr lang="en-IN" b="1" dirty="0"/>
              <a:t>Student</a:t>
            </a:r>
          </a:p>
        </p:txBody>
      </p:sp>
    </p:spTree>
    <p:extLst>
      <p:ext uri="{BB962C8B-B14F-4D97-AF65-F5344CB8AC3E}">
        <p14:creationId xmlns:p14="http://schemas.microsoft.com/office/powerpoint/2010/main" val="251055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57B1-6990-3E16-F8EE-DB48F42738F0}"/>
              </a:ext>
            </a:extLst>
          </p:cNvPr>
          <p:cNvSpPr>
            <a:spLocks noGrp="1"/>
          </p:cNvSpPr>
          <p:nvPr>
            <p:ph type="title"/>
          </p:nvPr>
        </p:nvSpPr>
        <p:spPr>
          <a:xfrm>
            <a:off x="506221" y="62753"/>
            <a:ext cx="8911687" cy="1280890"/>
          </a:xfrm>
        </p:spPr>
        <p:txBody>
          <a:bodyPr/>
          <a:lstStyle/>
          <a:p>
            <a:r>
              <a:rPr lang="en-IN" b="1" dirty="0">
                <a:solidFill>
                  <a:schemeClr val="accent3"/>
                </a:solidFill>
              </a:rPr>
              <a:t>ER Diagram:</a:t>
            </a:r>
            <a:br>
              <a:rPr lang="en-IN" b="1" dirty="0"/>
            </a:br>
            <a:endParaRPr lang="en-IN" b="1" dirty="0"/>
          </a:p>
        </p:txBody>
      </p:sp>
      <p:sp>
        <p:nvSpPr>
          <p:cNvPr id="6" name="Rectangle 5">
            <a:extLst>
              <a:ext uri="{FF2B5EF4-FFF2-40B4-BE49-F238E27FC236}">
                <a16:creationId xmlns:a16="http://schemas.microsoft.com/office/drawing/2014/main" id="{115040BC-0655-5D3E-D819-D195A5C6660C}"/>
              </a:ext>
            </a:extLst>
          </p:cNvPr>
          <p:cNvSpPr/>
          <p:nvPr/>
        </p:nvSpPr>
        <p:spPr>
          <a:xfrm>
            <a:off x="4962065" y="3233945"/>
            <a:ext cx="1974574" cy="838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IOPE Diaries</a:t>
            </a:r>
            <a:endParaRPr lang="en-IN" b="1" dirty="0"/>
          </a:p>
        </p:txBody>
      </p:sp>
      <p:sp>
        <p:nvSpPr>
          <p:cNvPr id="7" name="Diamond 6">
            <a:extLst>
              <a:ext uri="{FF2B5EF4-FFF2-40B4-BE49-F238E27FC236}">
                <a16:creationId xmlns:a16="http://schemas.microsoft.com/office/drawing/2014/main" id="{4555B4AC-AE8D-76E3-6A9D-20406597A9EC}"/>
              </a:ext>
            </a:extLst>
          </p:cNvPr>
          <p:cNvSpPr/>
          <p:nvPr/>
        </p:nvSpPr>
        <p:spPr>
          <a:xfrm>
            <a:off x="7139801" y="3291923"/>
            <a:ext cx="1845174" cy="66426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Admin</a:t>
            </a:r>
            <a:endParaRPr lang="en-IN" b="1" dirty="0"/>
          </a:p>
        </p:txBody>
      </p:sp>
      <p:sp>
        <p:nvSpPr>
          <p:cNvPr id="8" name="Diamond 7">
            <a:extLst>
              <a:ext uri="{FF2B5EF4-FFF2-40B4-BE49-F238E27FC236}">
                <a16:creationId xmlns:a16="http://schemas.microsoft.com/office/drawing/2014/main" id="{91B1E865-4AC6-A702-B339-08D09CC40451}"/>
              </a:ext>
            </a:extLst>
          </p:cNvPr>
          <p:cNvSpPr/>
          <p:nvPr/>
        </p:nvSpPr>
        <p:spPr>
          <a:xfrm>
            <a:off x="2814028" y="3291923"/>
            <a:ext cx="1815548" cy="664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Student</a:t>
            </a:r>
            <a:endParaRPr lang="en-IN" b="1" dirty="0"/>
          </a:p>
        </p:txBody>
      </p:sp>
      <p:sp>
        <p:nvSpPr>
          <p:cNvPr id="9" name="Oval 8">
            <a:extLst>
              <a:ext uri="{FF2B5EF4-FFF2-40B4-BE49-F238E27FC236}">
                <a16:creationId xmlns:a16="http://schemas.microsoft.com/office/drawing/2014/main" id="{AB3D1201-387A-8E36-4330-FFE97C11F2C0}"/>
              </a:ext>
            </a:extLst>
          </p:cNvPr>
          <p:cNvSpPr/>
          <p:nvPr/>
        </p:nvSpPr>
        <p:spPr>
          <a:xfrm>
            <a:off x="1855304" y="1809749"/>
            <a:ext cx="1953298" cy="826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College Facilities</a:t>
            </a:r>
            <a:endParaRPr lang="en-IN" b="1" dirty="0"/>
          </a:p>
        </p:txBody>
      </p:sp>
      <p:sp>
        <p:nvSpPr>
          <p:cNvPr id="10" name="Oval 9">
            <a:extLst>
              <a:ext uri="{FF2B5EF4-FFF2-40B4-BE49-F238E27FC236}">
                <a16:creationId xmlns:a16="http://schemas.microsoft.com/office/drawing/2014/main" id="{833E33D2-FE7F-D581-170C-30D4BAE36642}"/>
              </a:ext>
            </a:extLst>
          </p:cNvPr>
          <p:cNvSpPr/>
          <p:nvPr/>
        </p:nvSpPr>
        <p:spPr>
          <a:xfrm>
            <a:off x="463826" y="4214191"/>
            <a:ext cx="1533938" cy="756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Videos</a:t>
            </a:r>
            <a:endParaRPr lang="en-IN" b="1" dirty="0"/>
          </a:p>
        </p:txBody>
      </p:sp>
      <p:sp>
        <p:nvSpPr>
          <p:cNvPr id="11" name="Oval 10">
            <a:extLst>
              <a:ext uri="{FF2B5EF4-FFF2-40B4-BE49-F238E27FC236}">
                <a16:creationId xmlns:a16="http://schemas.microsoft.com/office/drawing/2014/main" id="{64CBC189-11C7-D28E-620D-7ED94B0B2920}"/>
              </a:ext>
            </a:extLst>
          </p:cNvPr>
          <p:cNvSpPr/>
          <p:nvPr/>
        </p:nvSpPr>
        <p:spPr>
          <a:xfrm>
            <a:off x="2694439" y="4201767"/>
            <a:ext cx="1435174" cy="699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Photos</a:t>
            </a:r>
            <a:endParaRPr lang="en-IN" b="1" dirty="0"/>
          </a:p>
        </p:txBody>
      </p:sp>
      <p:sp>
        <p:nvSpPr>
          <p:cNvPr id="12" name="Oval 11">
            <a:extLst>
              <a:ext uri="{FF2B5EF4-FFF2-40B4-BE49-F238E27FC236}">
                <a16:creationId xmlns:a16="http://schemas.microsoft.com/office/drawing/2014/main" id="{5FFFF020-9667-1555-5864-68E2406F165C}"/>
              </a:ext>
            </a:extLst>
          </p:cNvPr>
          <p:cNvSpPr/>
          <p:nvPr/>
        </p:nvSpPr>
        <p:spPr>
          <a:xfrm>
            <a:off x="1350629" y="5348080"/>
            <a:ext cx="2122606" cy="655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Description</a:t>
            </a:r>
            <a:endParaRPr lang="en-IN" b="1" dirty="0"/>
          </a:p>
        </p:txBody>
      </p:sp>
      <p:cxnSp>
        <p:nvCxnSpPr>
          <p:cNvPr id="14" name="Straight Arrow Connector 13">
            <a:extLst>
              <a:ext uri="{FF2B5EF4-FFF2-40B4-BE49-F238E27FC236}">
                <a16:creationId xmlns:a16="http://schemas.microsoft.com/office/drawing/2014/main" id="{70F835C7-BAE3-1BE5-5840-15948BBAC12C}"/>
              </a:ext>
            </a:extLst>
          </p:cNvPr>
          <p:cNvCxnSpPr>
            <a:cxnSpLocks/>
          </p:cNvCxnSpPr>
          <p:nvPr/>
        </p:nvCxnSpPr>
        <p:spPr>
          <a:xfrm flipV="1">
            <a:off x="1997764" y="2579825"/>
            <a:ext cx="348934" cy="829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C801ABA-D08D-F28E-143F-B5F06459B7AE}"/>
              </a:ext>
            </a:extLst>
          </p:cNvPr>
          <p:cNvCxnSpPr>
            <a:cxnSpLocks/>
          </p:cNvCxnSpPr>
          <p:nvPr/>
        </p:nvCxnSpPr>
        <p:spPr>
          <a:xfrm flipH="1">
            <a:off x="1469580" y="3850168"/>
            <a:ext cx="307400" cy="384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16E37EF-FBB1-43F7-B2D9-D6882EB3803D}"/>
              </a:ext>
            </a:extLst>
          </p:cNvPr>
          <p:cNvCxnSpPr>
            <a:cxnSpLocks/>
          </p:cNvCxnSpPr>
          <p:nvPr/>
        </p:nvCxnSpPr>
        <p:spPr>
          <a:xfrm>
            <a:off x="2197260" y="3876676"/>
            <a:ext cx="37365" cy="1471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211A83F-1CAB-8C2A-78A8-D128A92B06AE}"/>
              </a:ext>
            </a:extLst>
          </p:cNvPr>
          <p:cNvCxnSpPr>
            <a:cxnSpLocks/>
            <a:endCxn id="11" idx="1"/>
          </p:cNvCxnSpPr>
          <p:nvPr/>
        </p:nvCxnSpPr>
        <p:spPr>
          <a:xfrm>
            <a:off x="2146852" y="3626126"/>
            <a:ext cx="757763" cy="678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1359F44B-1B49-946D-D977-836A228AC655}"/>
              </a:ext>
            </a:extLst>
          </p:cNvPr>
          <p:cNvSpPr/>
          <p:nvPr/>
        </p:nvSpPr>
        <p:spPr>
          <a:xfrm>
            <a:off x="1508624" y="3390898"/>
            <a:ext cx="1095428" cy="466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VIEW</a:t>
            </a:r>
            <a:endParaRPr lang="en-IN" b="1" dirty="0"/>
          </a:p>
        </p:txBody>
      </p:sp>
      <p:cxnSp>
        <p:nvCxnSpPr>
          <p:cNvPr id="41" name="Straight Arrow Connector 40">
            <a:extLst>
              <a:ext uri="{FF2B5EF4-FFF2-40B4-BE49-F238E27FC236}">
                <a16:creationId xmlns:a16="http://schemas.microsoft.com/office/drawing/2014/main" id="{245CBE84-E8F2-82CD-C5AC-3733BA28E9BB}"/>
              </a:ext>
            </a:extLst>
          </p:cNvPr>
          <p:cNvCxnSpPr>
            <a:cxnSpLocks/>
          </p:cNvCxnSpPr>
          <p:nvPr/>
        </p:nvCxnSpPr>
        <p:spPr>
          <a:xfrm flipH="1">
            <a:off x="2604052" y="3657611"/>
            <a:ext cx="20997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E5FCAC93-C1AA-F252-F10A-62638CB60AF3}"/>
              </a:ext>
            </a:extLst>
          </p:cNvPr>
          <p:cNvCxnSpPr>
            <a:cxnSpLocks/>
          </p:cNvCxnSpPr>
          <p:nvPr/>
        </p:nvCxnSpPr>
        <p:spPr>
          <a:xfrm flipH="1">
            <a:off x="4629576" y="3624055"/>
            <a:ext cx="3379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440E8101-805E-5A7F-DC77-EA5D8C95170D}"/>
              </a:ext>
            </a:extLst>
          </p:cNvPr>
          <p:cNvSpPr/>
          <p:nvPr/>
        </p:nvSpPr>
        <p:spPr>
          <a:xfrm>
            <a:off x="7230175" y="4314330"/>
            <a:ext cx="1664426" cy="69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ENTER EVENT DETAILS</a:t>
            </a:r>
            <a:endParaRPr lang="en-IN" b="1" dirty="0"/>
          </a:p>
        </p:txBody>
      </p:sp>
      <p:sp>
        <p:nvSpPr>
          <p:cNvPr id="45" name="Oval 44">
            <a:extLst>
              <a:ext uri="{FF2B5EF4-FFF2-40B4-BE49-F238E27FC236}">
                <a16:creationId xmlns:a16="http://schemas.microsoft.com/office/drawing/2014/main" id="{25B92322-3547-3BE7-D5FE-3C481043BB76}"/>
              </a:ext>
            </a:extLst>
          </p:cNvPr>
          <p:cNvSpPr/>
          <p:nvPr/>
        </p:nvSpPr>
        <p:spPr>
          <a:xfrm>
            <a:off x="6736361" y="1931009"/>
            <a:ext cx="2158240" cy="826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Department</a:t>
            </a:r>
            <a:endParaRPr lang="en-IN" b="1" dirty="0"/>
          </a:p>
        </p:txBody>
      </p:sp>
      <p:sp>
        <p:nvSpPr>
          <p:cNvPr id="46" name="Oval 45">
            <a:extLst>
              <a:ext uri="{FF2B5EF4-FFF2-40B4-BE49-F238E27FC236}">
                <a16:creationId xmlns:a16="http://schemas.microsoft.com/office/drawing/2014/main" id="{9BF91ECF-9171-A761-D584-D9EFC1D32D13}"/>
              </a:ext>
            </a:extLst>
          </p:cNvPr>
          <p:cNvSpPr/>
          <p:nvPr/>
        </p:nvSpPr>
        <p:spPr>
          <a:xfrm>
            <a:off x="9090991" y="2185779"/>
            <a:ext cx="1528184"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Login</a:t>
            </a:r>
            <a:endParaRPr lang="en-IN" b="1" dirty="0"/>
          </a:p>
        </p:txBody>
      </p:sp>
      <p:sp>
        <p:nvSpPr>
          <p:cNvPr id="47" name="Oval 46">
            <a:extLst>
              <a:ext uri="{FF2B5EF4-FFF2-40B4-BE49-F238E27FC236}">
                <a16:creationId xmlns:a16="http://schemas.microsoft.com/office/drawing/2014/main" id="{13FB05FE-F0FC-9C80-6875-702F2D297C98}"/>
              </a:ext>
            </a:extLst>
          </p:cNvPr>
          <p:cNvSpPr/>
          <p:nvPr/>
        </p:nvSpPr>
        <p:spPr>
          <a:xfrm>
            <a:off x="10511433" y="2826025"/>
            <a:ext cx="1528184" cy="758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User_Id</a:t>
            </a:r>
            <a:endParaRPr lang="en-IN" b="1" dirty="0"/>
          </a:p>
        </p:txBody>
      </p:sp>
      <p:sp>
        <p:nvSpPr>
          <p:cNvPr id="49" name="Oval 48">
            <a:extLst>
              <a:ext uri="{FF2B5EF4-FFF2-40B4-BE49-F238E27FC236}">
                <a16:creationId xmlns:a16="http://schemas.microsoft.com/office/drawing/2014/main" id="{398421C4-0A36-A126-E2DB-0407B1919A5E}"/>
              </a:ext>
            </a:extLst>
          </p:cNvPr>
          <p:cNvSpPr/>
          <p:nvPr/>
        </p:nvSpPr>
        <p:spPr>
          <a:xfrm>
            <a:off x="9377972" y="3713922"/>
            <a:ext cx="1770996" cy="699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Password</a:t>
            </a:r>
            <a:endParaRPr lang="en-IN" b="1" dirty="0"/>
          </a:p>
        </p:txBody>
      </p:sp>
      <p:sp>
        <p:nvSpPr>
          <p:cNvPr id="50" name="Oval 49">
            <a:extLst>
              <a:ext uri="{FF2B5EF4-FFF2-40B4-BE49-F238E27FC236}">
                <a16:creationId xmlns:a16="http://schemas.microsoft.com/office/drawing/2014/main" id="{9E90ACE7-6EE1-FAB1-780B-E9DE531CE49B}"/>
              </a:ext>
            </a:extLst>
          </p:cNvPr>
          <p:cNvSpPr/>
          <p:nvPr/>
        </p:nvSpPr>
        <p:spPr>
          <a:xfrm>
            <a:off x="9767747" y="5573863"/>
            <a:ext cx="1949565" cy="707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Description</a:t>
            </a:r>
            <a:endParaRPr lang="en-IN" b="1" dirty="0"/>
          </a:p>
        </p:txBody>
      </p:sp>
      <p:sp>
        <p:nvSpPr>
          <p:cNvPr id="51" name="Oval 50">
            <a:extLst>
              <a:ext uri="{FF2B5EF4-FFF2-40B4-BE49-F238E27FC236}">
                <a16:creationId xmlns:a16="http://schemas.microsoft.com/office/drawing/2014/main" id="{FA30CC29-C6A7-2952-AA72-1014E1923430}"/>
              </a:ext>
            </a:extLst>
          </p:cNvPr>
          <p:cNvSpPr/>
          <p:nvPr/>
        </p:nvSpPr>
        <p:spPr>
          <a:xfrm>
            <a:off x="7827517" y="5575519"/>
            <a:ext cx="1702855"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Photos</a:t>
            </a:r>
            <a:endParaRPr lang="en-IN" b="1" dirty="0"/>
          </a:p>
        </p:txBody>
      </p:sp>
      <p:sp>
        <p:nvSpPr>
          <p:cNvPr id="52" name="Oval 51">
            <a:extLst>
              <a:ext uri="{FF2B5EF4-FFF2-40B4-BE49-F238E27FC236}">
                <a16:creationId xmlns:a16="http://schemas.microsoft.com/office/drawing/2014/main" id="{ACFD4D2F-CDFB-69C9-DD67-CC340B87B351}"/>
              </a:ext>
            </a:extLst>
          </p:cNvPr>
          <p:cNvSpPr/>
          <p:nvPr/>
        </p:nvSpPr>
        <p:spPr>
          <a:xfrm>
            <a:off x="5713746" y="5589104"/>
            <a:ext cx="1702855"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Videos</a:t>
            </a:r>
            <a:endParaRPr lang="en-IN" b="1" dirty="0"/>
          </a:p>
        </p:txBody>
      </p:sp>
      <p:cxnSp>
        <p:nvCxnSpPr>
          <p:cNvPr id="56" name="Straight Arrow Connector 55">
            <a:extLst>
              <a:ext uri="{FF2B5EF4-FFF2-40B4-BE49-F238E27FC236}">
                <a16:creationId xmlns:a16="http://schemas.microsoft.com/office/drawing/2014/main" id="{6A6489D8-8DE6-AFF8-4409-204FA5B3F5AD}"/>
              </a:ext>
            </a:extLst>
          </p:cNvPr>
          <p:cNvCxnSpPr>
            <a:cxnSpLocks/>
          </p:cNvCxnSpPr>
          <p:nvPr/>
        </p:nvCxnSpPr>
        <p:spPr>
          <a:xfrm>
            <a:off x="6911200" y="3628194"/>
            <a:ext cx="280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8E3E422B-3003-AB8B-A20F-9B72FE077E1E}"/>
              </a:ext>
            </a:extLst>
          </p:cNvPr>
          <p:cNvCxnSpPr>
            <a:stCxn id="7" idx="2"/>
            <a:endCxn id="44" idx="0"/>
          </p:cNvCxnSpPr>
          <p:nvPr/>
        </p:nvCxnSpPr>
        <p:spPr>
          <a:xfrm>
            <a:off x="8062388" y="3956188"/>
            <a:ext cx="0" cy="358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A7867FC8-DE12-15FD-15DC-6A7A741ED2C7}"/>
              </a:ext>
            </a:extLst>
          </p:cNvPr>
          <p:cNvCxnSpPr>
            <a:cxnSpLocks/>
            <a:stCxn id="7" idx="0"/>
            <a:endCxn id="45" idx="4"/>
          </p:cNvCxnSpPr>
          <p:nvPr/>
        </p:nvCxnSpPr>
        <p:spPr>
          <a:xfrm flipH="1" flipV="1">
            <a:off x="7815481" y="2757115"/>
            <a:ext cx="246907" cy="534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A5351137-9680-0E9B-DB45-960DD9B844C4}"/>
              </a:ext>
            </a:extLst>
          </p:cNvPr>
          <p:cNvCxnSpPr/>
          <p:nvPr/>
        </p:nvCxnSpPr>
        <p:spPr>
          <a:xfrm flipV="1">
            <a:off x="8714428" y="2944466"/>
            <a:ext cx="837578" cy="579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F3C257F1-0D6C-11D4-B6A6-18A43E8801D4}"/>
              </a:ext>
            </a:extLst>
          </p:cNvPr>
          <p:cNvCxnSpPr>
            <a:stCxn id="7" idx="3"/>
            <a:endCxn id="47" idx="2"/>
          </p:cNvCxnSpPr>
          <p:nvPr/>
        </p:nvCxnSpPr>
        <p:spPr>
          <a:xfrm flipV="1">
            <a:off x="8984975" y="3205368"/>
            <a:ext cx="1526458" cy="418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FD9A931C-54AB-C20F-0C59-06427783DE39}"/>
              </a:ext>
            </a:extLst>
          </p:cNvPr>
          <p:cNvCxnSpPr>
            <a:cxnSpLocks/>
          </p:cNvCxnSpPr>
          <p:nvPr/>
        </p:nvCxnSpPr>
        <p:spPr>
          <a:xfrm>
            <a:off x="8603225" y="3752688"/>
            <a:ext cx="851428" cy="2034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7B48CDF9-5D11-64C5-182D-F415A43E1F71}"/>
              </a:ext>
            </a:extLst>
          </p:cNvPr>
          <p:cNvCxnSpPr/>
          <p:nvPr/>
        </p:nvCxnSpPr>
        <p:spPr>
          <a:xfrm flipH="1">
            <a:off x="6911200" y="4970393"/>
            <a:ext cx="616035" cy="618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8AEFB3FF-1B67-6563-94E2-91990025BBC5}"/>
              </a:ext>
            </a:extLst>
          </p:cNvPr>
          <p:cNvCxnSpPr/>
          <p:nvPr/>
        </p:nvCxnSpPr>
        <p:spPr>
          <a:xfrm>
            <a:off x="8603225" y="4998635"/>
            <a:ext cx="0" cy="575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37CF5856-0A20-F8DE-EE07-28FF0380C382}"/>
              </a:ext>
            </a:extLst>
          </p:cNvPr>
          <p:cNvCxnSpPr>
            <a:cxnSpLocks/>
            <a:stCxn id="44" idx="3"/>
          </p:cNvCxnSpPr>
          <p:nvPr/>
        </p:nvCxnSpPr>
        <p:spPr>
          <a:xfrm>
            <a:off x="8894601" y="4664104"/>
            <a:ext cx="1455347" cy="909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8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1AB5-ED30-E1F6-B625-9AFE14B53EE1}"/>
              </a:ext>
            </a:extLst>
          </p:cNvPr>
          <p:cNvSpPr>
            <a:spLocks noGrp="1"/>
          </p:cNvSpPr>
          <p:nvPr>
            <p:ph type="title"/>
          </p:nvPr>
        </p:nvSpPr>
        <p:spPr>
          <a:xfrm>
            <a:off x="2592925" y="624110"/>
            <a:ext cx="8911687" cy="923336"/>
          </a:xfrm>
          <a:ln w="31750">
            <a:solidFill>
              <a:schemeClr val="accent1"/>
            </a:solidFill>
          </a:ln>
        </p:spPr>
        <p:txBody>
          <a:bodyPr/>
          <a:lstStyle/>
          <a:p>
            <a:pPr algn="ctr"/>
            <a:r>
              <a:rPr lang="en-US" b="1" dirty="0">
                <a:solidFill>
                  <a:schemeClr val="accent3"/>
                </a:solidFill>
              </a:rPr>
              <a:t>ADVANTAGES:</a:t>
            </a:r>
            <a:endParaRPr lang="en-IN" b="1" dirty="0">
              <a:solidFill>
                <a:schemeClr val="accent3"/>
              </a:solidFill>
            </a:endParaRPr>
          </a:p>
        </p:txBody>
      </p:sp>
      <p:sp>
        <p:nvSpPr>
          <p:cNvPr id="3" name="Content Placeholder 2">
            <a:extLst>
              <a:ext uri="{FF2B5EF4-FFF2-40B4-BE49-F238E27FC236}">
                <a16:creationId xmlns:a16="http://schemas.microsoft.com/office/drawing/2014/main" id="{901EB55A-0B1D-EA41-BE9C-4DA5C32A35F8}"/>
              </a:ext>
            </a:extLst>
          </p:cNvPr>
          <p:cNvSpPr>
            <a:spLocks noGrp="1"/>
          </p:cNvSpPr>
          <p:nvPr>
            <p:ph idx="1"/>
          </p:nvPr>
        </p:nvSpPr>
        <p:spPr>
          <a:xfrm>
            <a:off x="2592925" y="1894449"/>
            <a:ext cx="8915400" cy="3777622"/>
          </a:xfrm>
          <a:ln w="31750">
            <a:solidFill>
              <a:schemeClr val="accent1"/>
            </a:solidFill>
          </a:ln>
        </p:spPr>
        <p:txBody>
          <a:bodyPr/>
          <a:lstStyle/>
          <a:p>
            <a:r>
              <a:rPr lang="en-US" b="1" dirty="0">
                <a:solidFill>
                  <a:schemeClr val="tx1">
                    <a:lumMod val="95000"/>
                    <a:lumOff val="5000"/>
                  </a:schemeClr>
                </a:solidFill>
              </a:rPr>
              <a:t>This is easy to use and adaptable.</a:t>
            </a:r>
          </a:p>
          <a:p>
            <a:r>
              <a:rPr lang="en-US" b="1" dirty="0">
                <a:solidFill>
                  <a:schemeClr val="tx1">
                    <a:lumMod val="95000"/>
                    <a:lumOff val="5000"/>
                  </a:schemeClr>
                </a:solidFill>
              </a:rPr>
              <a:t>Use of this website can reduce the efforts of Committee members to share the events data to everyone, whereas, uploading the data on this website will help the students to view and download the data about the particular event.</a:t>
            </a:r>
          </a:p>
          <a:p>
            <a:r>
              <a:rPr lang="en-US" b="1" dirty="0">
                <a:solidFill>
                  <a:schemeClr val="tx1">
                    <a:lumMod val="95000"/>
                    <a:lumOff val="5000"/>
                  </a:schemeClr>
                </a:solidFill>
              </a:rPr>
              <a:t>Thus this website reduce human efforts and saves time.</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324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29F8-768A-103F-B3A7-E903244246DE}"/>
              </a:ext>
            </a:extLst>
          </p:cNvPr>
          <p:cNvSpPr>
            <a:spLocks noGrp="1"/>
          </p:cNvSpPr>
          <p:nvPr>
            <p:ph type="title"/>
          </p:nvPr>
        </p:nvSpPr>
        <p:spPr>
          <a:xfrm>
            <a:off x="2592925" y="624110"/>
            <a:ext cx="8911687" cy="852998"/>
          </a:xfrm>
          <a:ln w="31750">
            <a:solidFill>
              <a:schemeClr val="accent1"/>
            </a:solidFill>
          </a:ln>
        </p:spPr>
        <p:txBody>
          <a:bodyPr/>
          <a:lstStyle/>
          <a:p>
            <a:pPr algn="ctr"/>
            <a:r>
              <a:rPr lang="en-US" b="1" dirty="0">
                <a:solidFill>
                  <a:schemeClr val="accent3"/>
                </a:solidFill>
              </a:rPr>
              <a:t>CONCLUSION:</a:t>
            </a:r>
            <a:endParaRPr lang="en-IN" b="1" dirty="0">
              <a:solidFill>
                <a:schemeClr val="accent3"/>
              </a:solidFill>
            </a:endParaRPr>
          </a:p>
        </p:txBody>
      </p:sp>
      <p:sp>
        <p:nvSpPr>
          <p:cNvPr id="3" name="Content Placeholder 2">
            <a:extLst>
              <a:ext uri="{FF2B5EF4-FFF2-40B4-BE49-F238E27FC236}">
                <a16:creationId xmlns:a16="http://schemas.microsoft.com/office/drawing/2014/main" id="{FF6D0F87-0C6B-ED65-D458-0077677B79F5}"/>
              </a:ext>
            </a:extLst>
          </p:cNvPr>
          <p:cNvSpPr>
            <a:spLocks noGrp="1"/>
          </p:cNvSpPr>
          <p:nvPr>
            <p:ph idx="1"/>
          </p:nvPr>
        </p:nvSpPr>
        <p:spPr>
          <a:xfrm>
            <a:off x="2592925" y="1795975"/>
            <a:ext cx="8915400" cy="3777622"/>
          </a:xfrm>
          <a:ln w="31750">
            <a:solidFill>
              <a:schemeClr val="accent1"/>
            </a:solidFill>
          </a:ln>
        </p:spPr>
        <p:txBody>
          <a:bodyPr/>
          <a:lstStyle/>
          <a:p>
            <a:r>
              <a:rPr lang="en-US" b="1" dirty="0">
                <a:solidFill>
                  <a:schemeClr val="tx1">
                    <a:lumMod val="95000"/>
                    <a:lumOff val="5000"/>
                  </a:schemeClr>
                </a:solidFill>
              </a:rPr>
              <a:t>Our project provides all kinds of facilities for students and staffs for displaying the conducted event details as required. </a:t>
            </a:r>
          </a:p>
          <a:p>
            <a:r>
              <a:rPr lang="en-US" b="1" dirty="0">
                <a:solidFill>
                  <a:schemeClr val="tx1">
                    <a:lumMod val="95000"/>
                    <a:lumOff val="5000"/>
                  </a:schemeClr>
                </a:solidFill>
              </a:rPr>
              <a:t>This project is feasible enough.</a:t>
            </a:r>
          </a:p>
          <a:p>
            <a:r>
              <a:rPr lang="en-US" b="1" dirty="0">
                <a:solidFill>
                  <a:schemeClr val="tx1">
                    <a:lumMod val="95000"/>
                    <a:lumOff val="5000"/>
                  </a:schemeClr>
                </a:solidFill>
              </a:rPr>
              <a:t>This website will provide all the data of conducted events as possible.</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4243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93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F6D2-1BF5-EEDC-0096-A31DD44B2BF1}"/>
              </a:ext>
            </a:extLst>
          </p:cNvPr>
          <p:cNvSpPr>
            <a:spLocks noGrp="1"/>
          </p:cNvSpPr>
          <p:nvPr>
            <p:ph type="title"/>
          </p:nvPr>
        </p:nvSpPr>
        <p:spPr>
          <a:xfrm>
            <a:off x="2592925" y="624110"/>
            <a:ext cx="8773769" cy="861790"/>
          </a:xfrm>
          <a:ln w="25400">
            <a:solidFill>
              <a:schemeClr val="accent1">
                <a:shade val="50000"/>
              </a:schemeClr>
            </a:solidFill>
          </a:ln>
        </p:spPr>
        <p:txBody>
          <a:bodyPr/>
          <a:lstStyle/>
          <a:p>
            <a:r>
              <a:rPr lang="en-US" b="1" dirty="0">
                <a:solidFill>
                  <a:schemeClr val="accent3"/>
                </a:solidFill>
              </a:rPr>
              <a:t>INTRODUCTION</a:t>
            </a:r>
            <a:endParaRPr lang="en-IN" b="1" dirty="0">
              <a:solidFill>
                <a:schemeClr val="accent3"/>
              </a:solidFill>
            </a:endParaRPr>
          </a:p>
        </p:txBody>
      </p:sp>
      <p:sp>
        <p:nvSpPr>
          <p:cNvPr id="3" name="Content Placeholder 2">
            <a:extLst>
              <a:ext uri="{FF2B5EF4-FFF2-40B4-BE49-F238E27FC236}">
                <a16:creationId xmlns:a16="http://schemas.microsoft.com/office/drawing/2014/main" id="{682934E6-80D7-7778-762C-3D17DCF8739C}"/>
              </a:ext>
            </a:extLst>
          </p:cNvPr>
          <p:cNvSpPr>
            <a:spLocks noGrp="1"/>
          </p:cNvSpPr>
          <p:nvPr>
            <p:ph idx="1"/>
          </p:nvPr>
        </p:nvSpPr>
        <p:spPr>
          <a:xfrm>
            <a:off x="2589212" y="1785938"/>
            <a:ext cx="8915400" cy="4125284"/>
          </a:xfrm>
          <a:ln>
            <a:solidFill>
              <a:schemeClr val="tx1"/>
            </a:solidFill>
          </a:ln>
        </p:spPr>
        <p:txBody>
          <a:bodyPr/>
          <a:lstStyle/>
          <a:p>
            <a:r>
              <a:rPr lang="en-US" sz="1800" b="1" dirty="0">
                <a:solidFill>
                  <a:schemeClr val="tx1">
                    <a:lumMod val="95000"/>
                    <a:lumOff val="5000"/>
                  </a:schemeClr>
                </a:solidFill>
              </a:rPr>
              <a:t>As the project name defines, IOPE Diaries Website will describe all the events conducted in the IOPE , Lonere.</a:t>
            </a:r>
          </a:p>
          <a:p>
            <a:r>
              <a:rPr lang="en-US" sz="1800" b="1" dirty="0">
                <a:solidFill>
                  <a:schemeClr val="tx1">
                    <a:lumMod val="95000"/>
                    <a:lumOff val="5000"/>
                  </a:schemeClr>
                </a:solidFill>
              </a:rPr>
              <a:t>It will give the summary of the events conducted of all departments in the college of past few years.</a:t>
            </a:r>
          </a:p>
          <a:p>
            <a:r>
              <a:rPr lang="en-US" sz="1800" b="1" dirty="0">
                <a:solidFill>
                  <a:schemeClr val="tx1">
                    <a:lumMod val="95000"/>
                    <a:lumOff val="5000"/>
                  </a:schemeClr>
                </a:solidFill>
              </a:rPr>
              <a:t>It will be easy for all the students of the college and the other students who wish to take the admission in the college to know about the events.</a:t>
            </a:r>
          </a:p>
          <a:p>
            <a:r>
              <a:rPr lang="en-US" sz="1800" b="1" dirty="0">
                <a:solidFill>
                  <a:schemeClr val="tx1">
                    <a:lumMod val="95000"/>
                    <a:lumOff val="5000"/>
                  </a:schemeClr>
                </a:solidFill>
              </a:rPr>
              <a:t>Providing the data of events conducted to the students will get easier.</a:t>
            </a:r>
            <a:endParaRPr lang="en-IN" sz="1800" b="1" dirty="0">
              <a:solidFill>
                <a:schemeClr val="tx1">
                  <a:lumMod val="95000"/>
                  <a:lumOff val="5000"/>
                </a:schemeClr>
              </a:solidFill>
            </a:endParaRPr>
          </a:p>
          <a:p>
            <a:endParaRPr lang="en-IN" dirty="0"/>
          </a:p>
          <a:p>
            <a:endParaRPr lang="en-IN" dirty="0"/>
          </a:p>
        </p:txBody>
      </p:sp>
    </p:spTree>
    <p:extLst>
      <p:ext uri="{BB962C8B-B14F-4D97-AF65-F5344CB8AC3E}">
        <p14:creationId xmlns:p14="http://schemas.microsoft.com/office/powerpoint/2010/main" val="6896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D178-28CD-3FE6-CACD-70BE79AB3643}"/>
              </a:ext>
            </a:extLst>
          </p:cNvPr>
          <p:cNvSpPr>
            <a:spLocks noGrp="1"/>
          </p:cNvSpPr>
          <p:nvPr>
            <p:ph type="ctrTitle"/>
          </p:nvPr>
        </p:nvSpPr>
        <p:spPr>
          <a:xfrm>
            <a:off x="1729793" y="552661"/>
            <a:ext cx="9707241" cy="807440"/>
          </a:xfrm>
          <a:ln w="25400">
            <a:solidFill>
              <a:schemeClr val="accent1">
                <a:shade val="50000"/>
              </a:schemeClr>
            </a:solidFill>
          </a:ln>
        </p:spPr>
        <p:txBody>
          <a:bodyPr>
            <a:normAutofit/>
          </a:bodyPr>
          <a:lstStyle/>
          <a:p>
            <a:r>
              <a:rPr lang="en-US" sz="3600" b="1" dirty="0">
                <a:solidFill>
                  <a:schemeClr val="accent3"/>
                </a:solidFill>
              </a:rPr>
              <a:t>Contents</a:t>
            </a:r>
            <a:endParaRPr lang="en-IN" sz="3600" b="1" dirty="0">
              <a:solidFill>
                <a:schemeClr val="accent3"/>
              </a:solidFill>
            </a:endParaRPr>
          </a:p>
        </p:txBody>
      </p:sp>
      <p:sp>
        <p:nvSpPr>
          <p:cNvPr id="3" name="Subtitle 2">
            <a:extLst>
              <a:ext uri="{FF2B5EF4-FFF2-40B4-BE49-F238E27FC236}">
                <a16:creationId xmlns:a16="http://schemas.microsoft.com/office/drawing/2014/main" id="{B0219C51-E626-1558-D0E2-74E447AB7B3F}"/>
              </a:ext>
            </a:extLst>
          </p:cNvPr>
          <p:cNvSpPr>
            <a:spLocks noGrp="1"/>
          </p:cNvSpPr>
          <p:nvPr>
            <p:ph type="subTitle" idx="1"/>
          </p:nvPr>
        </p:nvSpPr>
        <p:spPr>
          <a:xfrm>
            <a:off x="1796001" y="1569154"/>
            <a:ext cx="9574823" cy="3438337"/>
          </a:xfrm>
          <a:ln>
            <a:solidFill>
              <a:schemeClr val="tx1"/>
            </a:solidFill>
          </a:ln>
        </p:spPr>
        <p:txBody>
          <a:bodyPr>
            <a:normAutofit/>
          </a:bodyPr>
          <a:lstStyle/>
          <a:p>
            <a:r>
              <a:rPr lang="en-US" b="1" dirty="0">
                <a:solidFill>
                  <a:schemeClr val="tx1">
                    <a:lumMod val="95000"/>
                    <a:lumOff val="5000"/>
                  </a:schemeClr>
                </a:solidFill>
              </a:rPr>
              <a:t>1.IMPLEMENTATION</a:t>
            </a:r>
          </a:p>
          <a:p>
            <a:r>
              <a:rPr lang="en-US" b="1" dirty="0">
                <a:solidFill>
                  <a:schemeClr val="tx1">
                    <a:lumMod val="95000"/>
                    <a:lumOff val="5000"/>
                  </a:schemeClr>
                </a:solidFill>
              </a:rPr>
              <a:t>2.Software and Hardware Requirements.</a:t>
            </a:r>
          </a:p>
          <a:p>
            <a:r>
              <a:rPr lang="en-US" b="1" dirty="0">
                <a:solidFill>
                  <a:schemeClr val="tx1">
                    <a:lumMod val="95000"/>
                    <a:lumOff val="5000"/>
                  </a:schemeClr>
                </a:solidFill>
              </a:rPr>
              <a:t>3.Flowchart.</a:t>
            </a:r>
          </a:p>
          <a:p>
            <a:r>
              <a:rPr lang="en-IN" b="1" dirty="0">
                <a:solidFill>
                  <a:schemeClr val="tx1">
                    <a:lumMod val="95000"/>
                    <a:lumOff val="5000"/>
                  </a:schemeClr>
                </a:solidFill>
              </a:rPr>
              <a:t>4.Data Flow Diagram(DFD).</a:t>
            </a:r>
          </a:p>
          <a:p>
            <a:r>
              <a:rPr lang="en-IN" b="1" dirty="0">
                <a:solidFill>
                  <a:schemeClr val="tx1">
                    <a:lumMod val="95000"/>
                    <a:lumOff val="5000"/>
                  </a:schemeClr>
                </a:solidFill>
              </a:rPr>
              <a:t>5.Use-Case Diagram.</a:t>
            </a:r>
          </a:p>
          <a:p>
            <a:r>
              <a:rPr lang="en-IN" b="1" dirty="0">
                <a:solidFill>
                  <a:schemeClr val="tx1">
                    <a:lumMod val="95000"/>
                    <a:lumOff val="5000"/>
                  </a:schemeClr>
                </a:solidFill>
              </a:rPr>
              <a:t>6.Entity Relationship (ER) Diagram.</a:t>
            </a:r>
          </a:p>
          <a:p>
            <a:r>
              <a:rPr lang="en-IN" b="1" dirty="0">
                <a:solidFill>
                  <a:schemeClr val="tx1">
                    <a:lumMod val="95000"/>
                    <a:lumOff val="5000"/>
                  </a:schemeClr>
                </a:solidFill>
              </a:rPr>
              <a:t>7.ADVANTAGES.</a:t>
            </a:r>
          </a:p>
          <a:p>
            <a:r>
              <a:rPr lang="en-IN" b="1" dirty="0">
                <a:solidFill>
                  <a:schemeClr val="tx1">
                    <a:lumMod val="95000"/>
                    <a:lumOff val="5000"/>
                  </a:schemeClr>
                </a:solidFill>
              </a:rPr>
              <a:t>8.CONCLUSION</a:t>
            </a:r>
          </a:p>
        </p:txBody>
      </p:sp>
    </p:spTree>
    <p:extLst>
      <p:ext uri="{BB962C8B-B14F-4D97-AF65-F5344CB8AC3E}">
        <p14:creationId xmlns:p14="http://schemas.microsoft.com/office/powerpoint/2010/main" val="25056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E53C-7871-58DB-459B-D5BF153E1E78}"/>
              </a:ext>
            </a:extLst>
          </p:cNvPr>
          <p:cNvSpPr>
            <a:spLocks noGrp="1"/>
          </p:cNvSpPr>
          <p:nvPr>
            <p:ph type="title"/>
          </p:nvPr>
        </p:nvSpPr>
        <p:spPr>
          <a:xfrm>
            <a:off x="2592926" y="632499"/>
            <a:ext cx="8122700" cy="1047528"/>
          </a:xfrm>
          <a:ln w="25400">
            <a:solidFill>
              <a:schemeClr val="accent1">
                <a:shade val="50000"/>
              </a:schemeClr>
            </a:solidFill>
          </a:ln>
        </p:spPr>
        <p:txBody>
          <a:bodyPr/>
          <a:lstStyle/>
          <a:p>
            <a:r>
              <a:rPr lang="en-US" b="1" dirty="0">
                <a:solidFill>
                  <a:schemeClr val="accent3"/>
                </a:solidFill>
              </a:rPr>
              <a:t>IMPLEMENTATION</a:t>
            </a:r>
            <a:endParaRPr lang="en-IN" b="1" dirty="0">
              <a:solidFill>
                <a:schemeClr val="accent3"/>
              </a:solidFill>
            </a:endParaRPr>
          </a:p>
        </p:txBody>
      </p:sp>
      <p:sp>
        <p:nvSpPr>
          <p:cNvPr id="3" name="Content Placeholder 2">
            <a:extLst>
              <a:ext uri="{FF2B5EF4-FFF2-40B4-BE49-F238E27FC236}">
                <a16:creationId xmlns:a16="http://schemas.microsoft.com/office/drawing/2014/main" id="{9E376059-FBA7-B145-3771-B91B49B1D316}"/>
              </a:ext>
            </a:extLst>
          </p:cNvPr>
          <p:cNvSpPr>
            <a:spLocks noGrp="1"/>
          </p:cNvSpPr>
          <p:nvPr>
            <p:ph idx="1"/>
          </p:nvPr>
        </p:nvSpPr>
        <p:spPr>
          <a:ln>
            <a:solidFill>
              <a:schemeClr val="accent1">
                <a:shade val="50000"/>
              </a:schemeClr>
            </a:solidFill>
          </a:ln>
        </p:spPr>
        <p:txBody>
          <a:bodyPr/>
          <a:lstStyle/>
          <a:p>
            <a:r>
              <a:rPr lang="en-US" b="1" dirty="0">
                <a:solidFill>
                  <a:schemeClr val="tx1">
                    <a:lumMod val="95000"/>
                    <a:lumOff val="5000"/>
                  </a:schemeClr>
                </a:solidFill>
              </a:rPr>
              <a:t>IOPE Diaries is an website has admin and student login where admin can enter the data of events conducted such as images, videos, description whereas, student can only view the data in Read-Only-Mode.</a:t>
            </a:r>
            <a:endParaRPr lang="en-IN" b="1" dirty="0">
              <a:solidFill>
                <a:schemeClr val="tx1">
                  <a:lumMod val="95000"/>
                  <a:lumOff val="5000"/>
                </a:schemeClr>
              </a:solidFill>
            </a:endParaRPr>
          </a:p>
        </p:txBody>
      </p:sp>
    </p:spTree>
    <p:extLst>
      <p:ext uri="{BB962C8B-B14F-4D97-AF65-F5344CB8AC3E}">
        <p14:creationId xmlns:p14="http://schemas.microsoft.com/office/powerpoint/2010/main" val="3509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CFFB-FA6C-D5BB-F529-549EF593A9CA}"/>
              </a:ext>
            </a:extLst>
          </p:cNvPr>
          <p:cNvSpPr>
            <a:spLocks noGrp="1"/>
          </p:cNvSpPr>
          <p:nvPr>
            <p:ph type="title"/>
          </p:nvPr>
        </p:nvSpPr>
        <p:spPr>
          <a:xfrm>
            <a:off x="2592925" y="624110"/>
            <a:ext cx="8911687" cy="1161828"/>
          </a:xfrm>
          <a:ln w="25400">
            <a:solidFill>
              <a:schemeClr val="accent1">
                <a:shade val="50000"/>
              </a:schemeClr>
            </a:solidFill>
          </a:ln>
        </p:spPr>
        <p:txBody>
          <a:bodyPr/>
          <a:lstStyle/>
          <a:p>
            <a:r>
              <a:rPr lang="en-US" b="1" dirty="0">
                <a:solidFill>
                  <a:schemeClr val="accent3"/>
                </a:solidFill>
              </a:rPr>
              <a:t>Software and Hardware Requirements</a:t>
            </a:r>
            <a:endParaRPr lang="en-IN" b="1" dirty="0">
              <a:solidFill>
                <a:schemeClr val="accent3"/>
              </a:solidFill>
            </a:endParaRPr>
          </a:p>
        </p:txBody>
      </p:sp>
      <p:sp>
        <p:nvSpPr>
          <p:cNvPr id="3" name="Content Placeholder 2">
            <a:extLst>
              <a:ext uri="{FF2B5EF4-FFF2-40B4-BE49-F238E27FC236}">
                <a16:creationId xmlns:a16="http://schemas.microsoft.com/office/drawing/2014/main" id="{BCDD8B65-5269-A02A-AB47-B7551373A182}"/>
              </a:ext>
            </a:extLst>
          </p:cNvPr>
          <p:cNvSpPr>
            <a:spLocks noGrp="1"/>
          </p:cNvSpPr>
          <p:nvPr>
            <p:ph idx="1"/>
          </p:nvPr>
        </p:nvSpPr>
        <p:spPr>
          <a:ln>
            <a:solidFill>
              <a:schemeClr val="accent1">
                <a:shade val="50000"/>
              </a:schemeClr>
            </a:solidFill>
          </a:ln>
        </p:spPr>
        <p:txBody>
          <a:bodyPr/>
          <a:lstStyle/>
          <a:p>
            <a:r>
              <a:rPr lang="en-US" b="1" dirty="0">
                <a:solidFill>
                  <a:schemeClr val="tx1">
                    <a:lumMod val="95000"/>
                    <a:lumOff val="5000"/>
                  </a:schemeClr>
                </a:solidFill>
              </a:rPr>
              <a:t>Operating System: </a:t>
            </a:r>
            <a:r>
              <a:rPr lang="en-US" dirty="0">
                <a:solidFill>
                  <a:schemeClr val="tx1">
                    <a:lumMod val="95000"/>
                    <a:lumOff val="5000"/>
                  </a:schemeClr>
                </a:solidFill>
              </a:rPr>
              <a:t>Windows 10 or Windows 11.</a:t>
            </a:r>
          </a:p>
          <a:p>
            <a:r>
              <a:rPr lang="en-US" b="1" dirty="0">
                <a:solidFill>
                  <a:schemeClr val="tx1">
                    <a:lumMod val="95000"/>
                    <a:lumOff val="5000"/>
                  </a:schemeClr>
                </a:solidFill>
              </a:rPr>
              <a:t>Platform: </a:t>
            </a:r>
            <a:r>
              <a:rPr lang="en-US" dirty="0" err="1">
                <a:solidFill>
                  <a:schemeClr val="tx1">
                    <a:lumMod val="95000"/>
                    <a:lumOff val="5000"/>
                  </a:schemeClr>
                </a:solidFill>
              </a:rPr>
              <a:t>VSCode</a:t>
            </a:r>
            <a:r>
              <a:rPr lang="en-US" dirty="0">
                <a:solidFill>
                  <a:schemeClr val="tx1">
                    <a:lumMod val="95000"/>
                    <a:lumOff val="5000"/>
                  </a:schemeClr>
                </a:solidFill>
              </a:rPr>
              <a:t>, </a:t>
            </a:r>
            <a:r>
              <a:rPr lang="en-US" dirty="0" err="1">
                <a:solidFill>
                  <a:schemeClr val="tx1">
                    <a:lumMod val="95000"/>
                    <a:lumOff val="5000"/>
                  </a:schemeClr>
                </a:solidFill>
              </a:rPr>
              <a:t>mySQL</a:t>
            </a:r>
            <a:r>
              <a:rPr lang="en-US">
                <a:solidFill>
                  <a:schemeClr val="tx1">
                    <a:lumMod val="95000"/>
                    <a:lumOff val="5000"/>
                  </a:schemeClr>
                </a:solidFill>
              </a:rPr>
              <a:t>.</a:t>
            </a:r>
            <a:endParaRPr lang="en-US" b="1" dirty="0">
              <a:solidFill>
                <a:schemeClr val="tx1">
                  <a:lumMod val="95000"/>
                  <a:lumOff val="5000"/>
                </a:schemeClr>
              </a:solidFill>
            </a:endParaRPr>
          </a:p>
          <a:p>
            <a:r>
              <a:rPr lang="en-US" b="1" dirty="0">
                <a:solidFill>
                  <a:schemeClr val="tx1">
                    <a:lumMod val="95000"/>
                    <a:lumOff val="5000"/>
                  </a:schemeClr>
                </a:solidFill>
              </a:rPr>
              <a:t>Hardware requirements:</a:t>
            </a:r>
            <a:endParaRPr lang="en-IN" b="1" dirty="0">
              <a:solidFill>
                <a:schemeClr val="tx1">
                  <a:lumMod val="95000"/>
                  <a:lumOff val="5000"/>
                </a:schemeClr>
              </a:solidFill>
            </a:endParaRPr>
          </a:p>
          <a:p>
            <a:r>
              <a:rPr lang="en-IN" dirty="0">
                <a:solidFill>
                  <a:schemeClr val="tx1">
                    <a:lumMod val="95000"/>
                    <a:lumOff val="5000"/>
                  </a:schemeClr>
                </a:solidFill>
              </a:rPr>
              <a:t>Hard disk: 256GB.</a:t>
            </a:r>
          </a:p>
          <a:p>
            <a:r>
              <a:rPr lang="en-IN" dirty="0">
                <a:solidFill>
                  <a:schemeClr val="tx1">
                    <a:lumMod val="95000"/>
                    <a:lumOff val="5000"/>
                  </a:schemeClr>
                </a:solidFill>
              </a:rPr>
              <a:t>Ram:</a:t>
            </a:r>
            <a:r>
              <a:rPr lang="en-IN" b="1" dirty="0">
                <a:solidFill>
                  <a:schemeClr val="tx1">
                    <a:lumMod val="95000"/>
                    <a:lumOff val="5000"/>
                  </a:schemeClr>
                </a:solidFill>
              </a:rPr>
              <a:t> </a:t>
            </a:r>
            <a:r>
              <a:rPr lang="en-IN" dirty="0">
                <a:solidFill>
                  <a:schemeClr val="tx1">
                    <a:lumMod val="95000"/>
                    <a:lumOff val="5000"/>
                  </a:schemeClr>
                </a:solidFill>
              </a:rPr>
              <a:t>4GB</a:t>
            </a:r>
            <a:endParaRPr lang="en-US" dirty="0">
              <a:solidFill>
                <a:schemeClr val="tx1">
                  <a:lumMod val="95000"/>
                  <a:lumOff val="5000"/>
                </a:schemeClr>
              </a:solidFill>
            </a:endParaRPr>
          </a:p>
        </p:txBody>
      </p:sp>
    </p:spTree>
    <p:extLst>
      <p:ext uri="{BB962C8B-B14F-4D97-AF65-F5344CB8AC3E}">
        <p14:creationId xmlns:p14="http://schemas.microsoft.com/office/powerpoint/2010/main" val="211913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772B-01DA-DBD3-F527-BC449C96A5CF}"/>
              </a:ext>
            </a:extLst>
          </p:cNvPr>
          <p:cNvSpPr>
            <a:spLocks noGrp="1"/>
          </p:cNvSpPr>
          <p:nvPr>
            <p:ph type="title"/>
          </p:nvPr>
        </p:nvSpPr>
        <p:spPr>
          <a:xfrm>
            <a:off x="199681" y="0"/>
            <a:ext cx="8911687" cy="1280890"/>
          </a:xfrm>
        </p:spPr>
        <p:txBody>
          <a:bodyPr/>
          <a:lstStyle/>
          <a:p>
            <a:r>
              <a:rPr lang="en-IN" b="1" dirty="0">
                <a:solidFill>
                  <a:schemeClr val="accent3"/>
                </a:solidFill>
              </a:rPr>
              <a:t>FLOWCHART:</a:t>
            </a:r>
          </a:p>
        </p:txBody>
      </p:sp>
      <p:sp>
        <p:nvSpPr>
          <p:cNvPr id="3" name="Oval 2">
            <a:extLst>
              <a:ext uri="{FF2B5EF4-FFF2-40B4-BE49-F238E27FC236}">
                <a16:creationId xmlns:a16="http://schemas.microsoft.com/office/drawing/2014/main" id="{C2E0FEF2-EFA3-4B9B-BE37-6A2FA5722CBA}"/>
              </a:ext>
            </a:extLst>
          </p:cNvPr>
          <p:cNvSpPr/>
          <p:nvPr/>
        </p:nvSpPr>
        <p:spPr>
          <a:xfrm>
            <a:off x="5847644" y="640444"/>
            <a:ext cx="1817512" cy="113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Start</a:t>
            </a:r>
          </a:p>
        </p:txBody>
      </p:sp>
      <p:sp>
        <p:nvSpPr>
          <p:cNvPr id="4" name="Rectangle 3">
            <a:extLst>
              <a:ext uri="{FF2B5EF4-FFF2-40B4-BE49-F238E27FC236}">
                <a16:creationId xmlns:a16="http://schemas.microsoft.com/office/drawing/2014/main" id="{87196FD3-7E89-8DC5-2DC0-B23F26EE8EC8}"/>
              </a:ext>
            </a:extLst>
          </p:cNvPr>
          <p:cNvSpPr/>
          <p:nvPr/>
        </p:nvSpPr>
        <p:spPr>
          <a:xfrm>
            <a:off x="3141992" y="2472267"/>
            <a:ext cx="1614311" cy="73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Student</a:t>
            </a:r>
          </a:p>
        </p:txBody>
      </p:sp>
      <p:sp>
        <p:nvSpPr>
          <p:cNvPr id="5" name="Rectangle 4">
            <a:extLst>
              <a:ext uri="{FF2B5EF4-FFF2-40B4-BE49-F238E27FC236}">
                <a16:creationId xmlns:a16="http://schemas.microsoft.com/office/drawing/2014/main" id="{9D1E82F7-56A8-FC2F-4209-31199D82222F}"/>
              </a:ext>
            </a:extLst>
          </p:cNvPr>
          <p:cNvSpPr/>
          <p:nvPr/>
        </p:nvSpPr>
        <p:spPr>
          <a:xfrm>
            <a:off x="8974666" y="2466377"/>
            <a:ext cx="1614311" cy="73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sp>
        <p:nvSpPr>
          <p:cNvPr id="6" name="Rectangle 5">
            <a:extLst>
              <a:ext uri="{FF2B5EF4-FFF2-40B4-BE49-F238E27FC236}">
                <a16:creationId xmlns:a16="http://schemas.microsoft.com/office/drawing/2014/main" id="{9C1763D5-3C32-FA4D-F215-900CD1FCDBEE}"/>
              </a:ext>
            </a:extLst>
          </p:cNvPr>
          <p:cNvSpPr/>
          <p:nvPr/>
        </p:nvSpPr>
        <p:spPr>
          <a:xfrm>
            <a:off x="993986" y="4848347"/>
            <a:ext cx="1533668" cy="73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Event Details</a:t>
            </a:r>
          </a:p>
        </p:txBody>
      </p:sp>
      <p:sp>
        <p:nvSpPr>
          <p:cNvPr id="7" name="Rectangle 6">
            <a:extLst>
              <a:ext uri="{FF2B5EF4-FFF2-40B4-BE49-F238E27FC236}">
                <a16:creationId xmlns:a16="http://schemas.microsoft.com/office/drawing/2014/main" id="{9DE2BD66-D494-9B0A-C68B-1E87D5A2899D}"/>
              </a:ext>
            </a:extLst>
          </p:cNvPr>
          <p:cNvSpPr/>
          <p:nvPr/>
        </p:nvSpPr>
        <p:spPr>
          <a:xfrm>
            <a:off x="2674164" y="4859693"/>
            <a:ext cx="1475259" cy="76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College Facilities</a:t>
            </a:r>
          </a:p>
        </p:txBody>
      </p:sp>
      <p:sp>
        <p:nvSpPr>
          <p:cNvPr id="8" name="Rectangle 7">
            <a:extLst>
              <a:ext uri="{FF2B5EF4-FFF2-40B4-BE49-F238E27FC236}">
                <a16:creationId xmlns:a16="http://schemas.microsoft.com/office/drawing/2014/main" id="{1615CD89-80CA-7A0E-D412-C1B15A2DC7CC}"/>
              </a:ext>
            </a:extLst>
          </p:cNvPr>
          <p:cNvSpPr/>
          <p:nvPr/>
        </p:nvSpPr>
        <p:spPr>
          <a:xfrm>
            <a:off x="4276664" y="4859693"/>
            <a:ext cx="1649165" cy="73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College Campus </a:t>
            </a:r>
          </a:p>
        </p:txBody>
      </p:sp>
      <p:sp>
        <p:nvSpPr>
          <p:cNvPr id="9" name="Rectangle 8">
            <a:extLst>
              <a:ext uri="{FF2B5EF4-FFF2-40B4-BE49-F238E27FC236}">
                <a16:creationId xmlns:a16="http://schemas.microsoft.com/office/drawing/2014/main" id="{EB0AE675-1883-FB38-68AF-C49125CE076A}"/>
              </a:ext>
            </a:extLst>
          </p:cNvPr>
          <p:cNvSpPr/>
          <p:nvPr/>
        </p:nvSpPr>
        <p:spPr>
          <a:xfrm>
            <a:off x="6625109" y="4859693"/>
            <a:ext cx="1743399" cy="753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Event Management</a:t>
            </a:r>
          </a:p>
        </p:txBody>
      </p:sp>
      <p:sp>
        <p:nvSpPr>
          <p:cNvPr id="10" name="Rectangle 9">
            <a:extLst>
              <a:ext uri="{FF2B5EF4-FFF2-40B4-BE49-F238E27FC236}">
                <a16:creationId xmlns:a16="http://schemas.microsoft.com/office/drawing/2014/main" id="{901E72C6-B7A0-21BA-1DEB-D2E8730652C0}"/>
              </a:ext>
            </a:extLst>
          </p:cNvPr>
          <p:cNvSpPr/>
          <p:nvPr/>
        </p:nvSpPr>
        <p:spPr>
          <a:xfrm>
            <a:off x="10417074" y="4859693"/>
            <a:ext cx="1743399" cy="76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Year Management</a:t>
            </a:r>
          </a:p>
        </p:txBody>
      </p:sp>
      <p:sp>
        <p:nvSpPr>
          <p:cNvPr id="11" name="Rectangle 10">
            <a:extLst>
              <a:ext uri="{FF2B5EF4-FFF2-40B4-BE49-F238E27FC236}">
                <a16:creationId xmlns:a16="http://schemas.microsoft.com/office/drawing/2014/main" id="{8715360B-4AA5-E9E8-EB10-EEB8F14B3BF6}"/>
              </a:ext>
            </a:extLst>
          </p:cNvPr>
          <p:cNvSpPr/>
          <p:nvPr/>
        </p:nvSpPr>
        <p:spPr>
          <a:xfrm>
            <a:off x="8527165" y="4859693"/>
            <a:ext cx="1743399" cy="739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Department Management</a:t>
            </a:r>
          </a:p>
        </p:txBody>
      </p:sp>
      <p:cxnSp>
        <p:nvCxnSpPr>
          <p:cNvPr id="15" name="Straight Connector 14">
            <a:extLst>
              <a:ext uri="{FF2B5EF4-FFF2-40B4-BE49-F238E27FC236}">
                <a16:creationId xmlns:a16="http://schemas.microsoft.com/office/drawing/2014/main" id="{26A2EDB7-903C-1F3B-DD69-A9B75DD4D556}"/>
              </a:ext>
            </a:extLst>
          </p:cNvPr>
          <p:cNvCxnSpPr/>
          <p:nvPr/>
        </p:nvCxnSpPr>
        <p:spPr>
          <a:xfrm>
            <a:off x="3949148" y="2067339"/>
            <a:ext cx="5832674"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210BD07-DD23-800C-E472-88C567A9E68A}"/>
              </a:ext>
            </a:extLst>
          </p:cNvPr>
          <p:cNvCxnSpPr>
            <a:stCxn id="3" idx="4"/>
          </p:cNvCxnSpPr>
          <p:nvPr/>
        </p:nvCxnSpPr>
        <p:spPr>
          <a:xfrm>
            <a:off x="6756400" y="1772355"/>
            <a:ext cx="0" cy="29498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BF6C429-99F0-6092-8546-EE200F223B5E}"/>
              </a:ext>
            </a:extLst>
          </p:cNvPr>
          <p:cNvCxnSpPr/>
          <p:nvPr/>
        </p:nvCxnSpPr>
        <p:spPr>
          <a:xfrm>
            <a:off x="3949148" y="2067339"/>
            <a:ext cx="0" cy="404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0836AF7-00E4-5ECF-5D50-F2E8B69EDACD}"/>
              </a:ext>
            </a:extLst>
          </p:cNvPr>
          <p:cNvCxnSpPr/>
          <p:nvPr/>
        </p:nvCxnSpPr>
        <p:spPr>
          <a:xfrm>
            <a:off x="9781822" y="2067339"/>
            <a:ext cx="0" cy="404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0472802-2421-CBDC-419C-C9A3628D42F6}"/>
              </a:ext>
            </a:extLst>
          </p:cNvPr>
          <p:cNvCxnSpPr>
            <a:cxnSpLocks/>
          </p:cNvCxnSpPr>
          <p:nvPr/>
        </p:nvCxnSpPr>
        <p:spPr>
          <a:xfrm flipV="1">
            <a:off x="1647900" y="4324319"/>
            <a:ext cx="3947953" cy="10001"/>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C66842B-7D08-2B2E-1219-3C9DA3692E0C}"/>
              </a:ext>
            </a:extLst>
          </p:cNvPr>
          <p:cNvCxnSpPr>
            <a:cxnSpLocks/>
          </p:cNvCxnSpPr>
          <p:nvPr/>
        </p:nvCxnSpPr>
        <p:spPr>
          <a:xfrm>
            <a:off x="1647901" y="4311988"/>
            <a:ext cx="1" cy="5794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C8584AA-3F46-1DFA-4B60-CEF3BD739837}"/>
              </a:ext>
            </a:extLst>
          </p:cNvPr>
          <p:cNvCxnSpPr>
            <a:cxnSpLocks/>
          </p:cNvCxnSpPr>
          <p:nvPr/>
        </p:nvCxnSpPr>
        <p:spPr>
          <a:xfrm>
            <a:off x="3545128" y="4334320"/>
            <a:ext cx="884" cy="55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6F314A9-9CA0-941C-EF4A-20D9D190129B}"/>
              </a:ext>
            </a:extLst>
          </p:cNvPr>
          <p:cNvCxnSpPr>
            <a:cxnSpLocks/>
          </p:cNvCxnSpPr>
          <p:nvPr/>
        </p:nvCxnSpPr>
        <p:spPr>
          <a:xfrm>
            <a:off x="5595853" y="4317575"/>
            <a:ext cx="0" cy="587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2D0E9826-5DDC-F735-C2BE-ED7EA9B76275}"/>
              </a:ext>
            </a:extLst>
          </p:cNvPr>
          <p:cNvCxnSpPr/>
          <p:nvPr/>
        </p:nvCxnSpPr>
        <p:spPr>
          <a:xfrm>
            <a:off x="7991061" y="4314319"/>
            <a:ext cx="3438938" cy="20001"/>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575E5ACB-8A5F-6EF2-182B-B609830E4A5E}"/>
              </a:ext>
            </a:extLst>
          </p:cNvPr>
          <p:cNvCxnSpPr>
            <a:cxnSpLocks/>
          </p:cNvCxnSpPr>
          <p:nvPr/>
        </p:nvCxnSpPr>
        <p:spPr>
          <a:xfrm>
            <a:off x="7988124" y="4334320"/>
            <a:ext cx="1" cy="563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F21DAC88-54C1-9C3A-9F23-F1FB1844E65D}"/>
              </a:ext>
            </a:extLst>
          </p:cNvPr>
          <p:cNvCxnSpPr>
            <a:cxnSpLocks/>
          </p:cNvCxnSpPr>
          <p:nvPr/>
        </p:nvCxnSpPr>
        <p:spPr>
          <a:xfrm>
            <a:off x="11429999" y="4334320"/>
            <a:ext cx="0" cy="5541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F7DA150-330A-2851-143C-425743D0ED32}"/>
              </a:ext>
            </a:extLst>
          </p:cNvPr>
          <p:cNvCxnSpPr>
            <a:cxnSpLocks/>
          </p:cNvCxnSpPr>
          <p:nvPr/>
        </p:nvCxnSpPr>
        <p:spPr>
          <a:xfrm flipH="1">
            <a:off x="3874916" y="3206044"/>
            <a:ext cx="1" cy="1128276"/>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6AF1DDD4-DDA4-561E-B1B7-AD8F8BB8FAED}"/>
              </a:ext>
            </a:extLst>
          </p:cNvPr>
          <p:cNvCxnSpPr>
            <a:stCxn id="5" idx="2"/>
          </p:cNvCxnSpPr>
          <p:nvPr/>
        </p:nvCxnSpPr>
        <p:spPr>
          <a:xfrm flipH="1">
            <a:off x="9781821" y="3200154"/>
            <a:ext cx="1" cy="1134166"/>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12A8A992-23BB-E6A6-FA3A-500478EE63BF}"/>
              </a:ext>
            </a:extLst>
          </p:cNvPr>
          <p:cNvCxnSpPr>
            <a:cxnSpLocks/>
          </p:cNvCxnSpPr>
          <p:nvPr/>
        </p:nvCxnSpPr>
        <p:spPr>
          <a:xfrm>
            <a:off x="9571283" y="4342715"/>
            <a:ext cx="0" cy="5553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508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EB8561-1BD9-EBE9-6229-39050315A13A}"/>
              </a:ext>
            </a:extLst>
          </p:cNvPr>
          <p:cNvSpPr>
            <a:spLocks noGrp="1"/>
          </p:cNvSpPr>
          <p:nvPr>
            <p:ph type="subTitle" idx="1"/>
          </p:nvPr>
        </p:nvSpPr>
        <p:spPr>
          <a:xfrm>
            <a:off x="1903413" y="1543049"/>
            <a:ext cx="9640887" cy="4329113"/>
          </a:xfrm>
          <a:ln>
            <a:solidFill>
              <a:schemeClr val="accent1">
                <a:shade val="50000"/>
              </a:schemeClr>
            </a:solidFill>
          </a:ln>
        </p:spPr>
        <p:txBody>
          <a:bodyPr/>
          <a:lstStyle/>
          <a:p>
            <a:pPr marL="285750" indent="-285750">
              <a:buFont typeface="Wingdings" panose="05000000000000000000" pitchFamily="2" charset="2"/>
              <a:buChar char="§"/>
            </a:pPr>
            <a:r>
              <a:rPr lang="en-IN" b="1" dirty="0">
                <a:solidFill>
                  <a:schemeClr val="tx1">
                    <a:lumMod val="95000"/>
                    <a:lumOff val="5000"/>
                  </a:schemeClr>
                </a:solidFill>
              </a:rPr>
              <a:t>This is the zero level DFD of IOPE Dairies System.</a:t>
            </a:r>
          </a:p>
          <a:p>
            <a:pPr marL="285750" indent="-285750">
              <a:buFont typeface="Wingdings" panose="05000000000000000000" pitchFamily="2" charset="2"/>
              <a:buChar char="§"/>
            </a:pPr>
            <a:r>
              <a:rPr lang="en-IN" b="1" dirty="0">
                <a:solidFill>
                  <a:schemeClr val="tx1">
                    <a:lumMod val="95000"/>
                    <a:lumOff val="5000"/>
                  </a:schemeClr>
                </a:solidFill>
              </a:rPr>
              <a:t>Where we have elaborate the high level process of IOPE Dairies.</a:t>
            </a:r>
          </a:p>
          <a:p>
            <a:pPr marL="285750" indent="-285750">
              <a:buFont typeface="Wingdings" panose="05000000000000000000" pitchFamily="2" charset="2"/>
              <a:buChar char="§"/>
            </a:pPr>
            <a:r>
              <a:rPr lang="en-IN" b="1" dirty="0">
                <a:solidFill>
                  <a:schemeClr val="tx1">
                    <a:lumMod val="95000"/>
                    <a:lumOff val="5000"/>
                  </a:schemeClr>
                </a:solidFill>
              </a:rPr>
              <a:t>It is basic Overview of the whole IOPE Dairies Portal or process being analysed or modelled.</a:t>
            </a:r>
          </a:p>
          <a:p>
            <a:pPr marL="285750" indent="-285750">
              <a:buFont typeface="Wingdings" panose="05000000000000000000" pitchFamily="2" charset="2"/>
              <a:buChar char="§"/>
            </a:pPr>
            <a:r>
              <a:rPr lang="en-IN" b="1" dirty="0">
                <a:solidFill>
                  <a:schemeClr val="tx1">
                    <a:lumMod val="95000"/>
                    <a:lumOff val="5000"/>
                  </a:schemeClr>
                </a:solidFill>
              </a:rPr>
              <a:t>In the zero level DFD of IOPE Dairies Portal ,we have Described the high level flow of the Event Overview</a:t>
            </a:r>
            <a:r>
              <a:rPr lang="en-IN" dirty="0"/>
              <a:t>.</a:t>
            </a:r>
          </a:p>
        </p:txBody>
      </p:sp>
      <p:sp>
        <p:nvSpPr>
          <p:cNvPr id="6" name="Title 5">
            <a:extLst>
              <a:ext uri="{FF2B5EF4-FFF2-40B4-BE49-F238E27FC236}">
                <a16:creationId xmlns:a16="http://schemas.microsoft.com/office/drawing/2014/main" id="{693392B5-A050-16B7-528C-B76BD108FBFA}"/>
              </a:ext>
            </a:extLst>
          </p:cNvPr>
          <p:cNvSpPr>
            <a:spLocks noGrp="1"/>
          </p:cNvSpPr>
          <p:nvPr>
            <p:ph type="ctrTitle"/>
          </p:nvPr>
        </p:nvSpPr>
        <p:spPr>
          <a:xfrm>
            <a:off x="1903413" y="357188"/>
            <a:ext cx="9297988" cy="857249"/>
          </a:xfrm>
          <a:noFill/>
          <a:ln w="38100">
            <a:solidFill>
              <a:schemeClr val="tx1"/>
            </a:solidFill>
          </a:ln>
        </p:spPr>
        <p:txBody>
          <a:bodyPr>
            <a:normAutofit/>
          </a:bodyPr>
          <a:lstStyle/>
          <a:p>
            <a:r>
              <a:rPr lang="en-IN" sz="3600" b="1" dirty="0">
                <a:solidFill>
                  <a:schemeClr val="accent3"/>
                </a:solidFill>
              </a:rPr>
              <a:t>Zero level Data Flow diagram:</a:t>
            </a:r>
          </a:p>
        </p:txBody>
      </p:sp>
    </p:spTree>
    <p:extLst>
      <p:ext uri="{BB962C8B-B14F-4D97-AF65-F5344CB8AC3E}">
        <p14:creationId xmlns:p14="http://schemas.microsoft.com/office/powerpoint/2010/main" val="166711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F485279-DDC1-20F2-575E-39D52863B231}"/>
              </a:ext>
            </a:extLst>
          </p:cNvPr>
          <p:cNvSpPr/>
          <p:nvPr/>
        </p:nvSpPr>
        <p:spPr>
          <a:xfrm>
            <a:off x="4910667" y="2923822"/>
            <a:ext cx="2901245" cy="1365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Arial Black" panose="020B0A04020102020204" pitchFamily="34" charset="0"/>
              </a:rPr>
              <a:t>IOPE Dairies</a:t>
            </a:r>
          </a:p>
        </p:txBody>
      </p:sp>
      <p:sp>
        <p:nvSpPr>
          <p:cNvPr id="3" name="Oval 2">
            <a:extLst>
              <a:ext uri="{FF2B5EF4-FFF2-40B4-BE49-F238E27FC236}">
                <a16:creationId xmlns:a16="http://schemas.microsoft.com/office/drawing/2014/main" id="{4D70AA98-108D-8A8F-7D07-527B8FF6481E}"/>
              </a:ext>
            </a:extLst>
          </p:cNvPr>
          <p:cNvSpPr/>
          <p:nvPr/>
        </p:nvSpPr>
        <p:spPr>
          <a:xfrm>
            <a:off x="4910667" y="809977"/>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Admin Management</a:t>
            </a:r>
          </a:p>
        </p:txBody>
      </p:sp>
      <p:sp>
        <p:nvSpPr>
          <p:cNvPr id="4" name="Oval 3">
            <a:extLst>
              <a:ext uri="{FF2B5EF4-FFF2-40B4-BE49-F238E27FC236}">
                <a16:creationId xmlns:a16="http://schemas.microsoft.com/office/drawing/2014/main" id="{8F296531-5C1F-420D-B23B-A9E3BC77561E}"/>
              </a:ext>
            </a:extLst>
          </p:cNvPr>
          <p:cNvSpPr/>
          <p:nvPr/>
        </p:nvSpPr>
        <p:spPr>
          <a:xfrm>
            <a:off x="8387648" y="4289778"/>
            <a:ext cx="2528712"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Year Management</a:t>
            </a:r>
          </a:p>
        </p:txBody>
      </p:sp>
      <p:sp>
        <p:nvSpPr>
          <p:cNvPr id="5" name="Oval 4">
            <a:extLst>
              <a:ext uri="{FF2B5EF4-FFF2-40B4-BE49-F238E27FC236}">
                <a16:creationId xmlns:a16="http://schemas.microsoft.com/office/drawing/2014/main" id="{707DA7C1-21F3-5147-71A8-F74C893B3602}"/>
              </a:ext>
            </a:extLst>
          </p:cNvPr>
          <p:cNvSpPr/>
          <p:nvPr/>
        </p:nvSpPr>
        <p:spPr>
          <a:xfrm>
            <a:off x="5350933" y="5429956"/>
            <a:ext cx="2528711" cy="10498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Department Management</a:t>
            </a:r>
          </a:p>
        </p:txBody>
      </p:sp>
      <p:sp>
        <p:nvSpPr>
          <p:cNvPr id="6" name="Oval 5">
            <a:extLst>
              <a:ext uri="{FF2B5EF4-FFF2-40B4-BE49-F238E27FC236}">
                <a16:creationId xmlns:a16="http://schemas.microsoft.com/office/drawing/2014/main" id="{FD0EEA1C-342C-90E9-CDFC-BCF2284DC6CB}"/>
              </a:ext>
            </a:extLst>
          </p:cNvPr>
          <p:cNvSpPr/>
          <p:nvPr/>
        </p:nvSpPr>
        <p:spPr>
          <a:xfrm>
            <a:off x="2015063" y="4052711"/>
            <a:ext cx="2528711" cy="10611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Log in Management</a:t>
            </a:r>
          </a:p>
        </p:txBody>
      </p:sp>
      <p:sp>
        <p:nvSpPr>
          <p:cNvPr id="7" name="Oval 6">
            <a:extLst>
              <a:ext uri="{FF2B5EF4-FFF2-40B4-BE49-F238E27FC236}">
                <a16:creationId xmlns:a16="http://schemas.microsoft.com/office/drawing/2014/main" id="{D748E86C-D737-0537-79DF-2EF8646FBD55}"/>
              </a:ext>
            </a:extLst>
          </p:cNvPr>
          <p:cNvSpPr/>
          <p:nvPr/>
        </p:nvSpPr>
        <p:spPr>
          <a:xfrm>
            <a:off x="8161868" y="1635476"/>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Event Management</a:t>
            </a:r>
          </a:p>
        </p:txBody>
      </p:sp>
      <p:sp>
        <p:nvSpPr>
          <p:cNvPr id="8" name="Oval 7">
            <a:extLst>
              <a:ext uri="{FF2B5EF4-FFF2-40B4-BE49-F238E27FC236}">
                <a16:creationId xmlns:a16="http://schemas.microsoft.com/office/drawing/2014/main" id="{89B1ACF3-09CD-3469-DFF7-EEB60D6F9E07}"/>
              </a:ext>
            </a:extLst>
          </p:cNvPr>
          <p:cNvSpPr/>
          <p:nvPr/>
        </p:nvSpPr>
        <p:spPr>
          <a:xfrm>
            <a:off x="2144886" y="1635476"/>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College campus</a:t>
            </a:r>
          </a:p>
          <a:p>
            <a:pPr algn="ctr"/>
            <a:r>
              <a:rPr lang="en-IN" b="1" dirty="0">
                <a:solidFill>
                  <a:schemeClr val="bg1"/>
                </a:solidFill>
              </a:rPr>
              <a:t>management</a:t>
            </a:r>
            <a:r>
              <a:rPr lang="en-IN" dirty="0">
                <a:solidFill>
                  <a:schemeClr val="bg1"/>
                </a:solidFill>
              </a:rPr>
              <a:t> </a:t>
            </a:r>
          </a:p>
        </p:txBody>
      </p:sp>
      <p:sp>
        <p:nvSpPr>
          <p:cNvPr id="28" name="Rectangle 27">
            <a:extLst>
              <a:ext uri="{FF2B5EF4-FFF2-40B4-BE49-F238E27FC236}">
                <a16:creationId xmlns:a16="http://schemas.microsoft.com/office/drawing/2014/main" id="{04D4E62D-0C66-2309-E02B-F3A2ED2B6A7F}"/>
              </a:ext>
            </a:extLst>
          </p:cNvPr>
          <p:cNvSpPr/>
          <p:nvPr/>
        </p:nvSpPr>
        <p:spPr>
          <a:xfrm>
            <a:off x="379913" y="0"/>
            <a:ext cx="3812163"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a:ln/>
                <a:solidFill>
                  <a:schemeClr val="accent3"/>
                </a:solidFill>
                <a:effectLst/>
              </a:rPr>
              <a:t>Zero level DFD</a:t>
            </a:r>
          </a:p>
        </p:txBody>
      </p:sp>
      <p:cxnSp>
        <p:nvCxnSpPr>
          <p:cNvPr id="11" name="Straight Arrow Connector 10">
            <a:extLst>
              <a:ext uri="{FF2B5EF4-FFF2-40B4-BE49-F238E27FC236}">
                <a16:creationId xmlns:a16="http://schemas.microsoft.com/office/drawing/2014/main" id="{62A18D44-1451-82F8-BABD-D87442FA1E9B}"/>
              </a:ext>
            </a:extLst>
          </p:cNvPr>
          <p:cNvCxnSpPr>
            <a:cxnSpLocks/>
          </p:cNvCxnSpPr>
          <p:nvPr/>
        </p:nvCxnSpPr>
        <p:spPr>
          <a:xfrm flipH="1" flipV="1">
            <a:off x="4419594" y="2453748"/>
            <a:ext cx="915950" cy="696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9597B57-E7D9-C1C0-C6DD-B4D4DBBD3CB1}"/>
              </a:ext>
            </a:extLst>
          </p:cNvPr>
          <p:cNvCxnSpPr>
            <a:cxnSpLocks/>
          </p:cNvCxnSpPr>
          <p:nvPr/>
        </p:nvCxnSpPr>
        <p:spPr>
          <a:xfrm flipH="1">
            <a:off x="4470401" y="3915630"/>
            <a:ext cx="691442" cy="4870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F480CB0-78EE-446C-81B9-AB9C1579190B}"/>
              </a:ext>
            </a:extLst>
          </p:cNvPr>
          <p:cNvCxnSpPr>
            <a:stCxn id="2" idx="0"/>
            <a:endCxn id="3" idx="4"/>
          </p:cNvCxnSpPr>
          <p:nvPr/>
        </p:nvCxnSpPr>
        <p:spPr>
          <a:xfrm flipH="1" flipV="1">
            <a:off x="6361289" y="1783644"/>
            <a:ext cx="1" cy="1140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DC5E6E3-0F1B-D796-51BA-C6CBCAF74AC1}"/>
              </a:ext>
            </a:extLst>
          </p:cNvPr>
          <p:cNvCxnSpPr>
            <a:cxnSpLocks/>
          </p:cNvCxnSpPr>
          <p:nvPr/>
        </p:nvCxnSpPr>
        <p:spPr>
          <a:xfrm flipV="1">
            <a:off x="7379337" y="2390488"/>
            <a:ext cx="1000613" cy="770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3568AEC-CCD1-3BA5-AF8E-C2D2408BC2E1}"/>
              </a:ext>
            </a:extLst>
          </p:cNvPr>
          <p:cNvCxnSpPr>
            <a:cxnSpLocks/>
          </p:cNvCxnSpPr>
          <p:nvPr/>
        </p:nvCxnSpPr>
        <p:spPr>
          <a:xfrm>
            <a:off x="7699513" y="3915630"/>
            <a:ext cx="761512" cy="6676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0AA6F7B7-900F-7DB1-02C4-E4645AD645B4}"/>
              </a:ext>
            </a:extLst>
          </p:cNvPr>
          <p:cNvCxnSpPr>
            <a:cxnSpLocks/>
          </p:cNvCxnSpPr>
          <p:nvPr/>
        </p:nvCxnSpPr>
        <p:spPr>
          <a:xfrm flipH="1">
            <a:off x="6615287" y="4289778"/>
            <a:ext cx="1" cy="1140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83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1C30-A7FF-6CF4-754D-0ED5D18A5CDF}"/>
              </a:ext>
            </a:extLst>
          </p:cNvPr>
          <p:cNvSpPr>
            <a:spLocks noGrp="1"/>
          </p:cNvSpPr>
          <p:nvPr>
            <p:ph type="title"/>
          </p:nvPr>
        </p:nvSpPr>
        <p:spPr>
          <a:xfrm>
            <a:off x="2589212" y="410818"/>
            <a:ext cx="8915399" cy="901148"/>
          </a:xfrm>
          <a:ln w="31750">
            <a:solidFill>
              <a:schemeClr val="accent1"/>
            </a:solidFill>
          </a:ln>
        </p:spPr>
        <p:txBody>
          <a:bodyPr>
            <a:normAutofit/>
          </a:bodyPr>
          <a:lstStyle/>
          <a:p>
            <a:r>
              <a:rPr lang="en-IN" b="1" dirty="0">
                <a:solidFill>
                  <a:schemeClr val="accent2">
                    <a:lumMod val="50000"/>
                  </a:schemeClr>
                </a:solidFill>
              </a:rPr>
              <a:t>First Level Data Flow Diagram</a:t>
            </a:r>
          </a:p>
        </p:txBody>
      </p:sp>
      <p:sp>
        <p:nvSpPr>
          <p:cNvPr id="3" name="Text Placeholder 2">
            <a:extLst>
              <a:ext uri="{FF2B5EF4-FFF2-40B4-BE49-F238E27FC236}">
                <a16:creationId xmlns:a16="http://schemas.microsoft.com/office/drawing/2014/main" id="{5729C2B5-8160-2905-9124-FE3252672AD8}"/>
              </a:ext>
            </a:extLst>
          </p:cNvPr>
          <p:cNvSpPr>
            <a:spLocks noGrp="1"/>
          </p:cNvSpPr>
          <p:nvPr>
            <p:ph type="body" idx="1"/>
          </p:nvPr>
        </p:nvSpPr>
        <p:spPr>
          <a:xfrm>
            <a:off x="2589211" y="1669773"/>
            <a:ext cx="8915399" cy="4014849"/>
          </a:xfrm>
          <a:ln w="31750">
            <a:solidFill>
              <a:schemeClr val="accent1"/>
            </a:solidFill>
          </a:ln>
        </p:spPr>
        <p:txBody>
          <a:bodyPr/>
          <a:lstStyle/>
          <a:p>
            <a:pPr marL="285750" indent="-285750">
              <a:buFont typeface="Wingdings" panose="05000000000000000000" pitchFamily="2" charset="2"/>
              <a:buChar char="§"/>
            </a:pPr>
            <a:r>
              <a:rPr lang="en-IN" b="1" dirty="0">
                <a:solidFill>
                  <a:schemeClr val="tx1">
                    <a:lumMod val="95000"/>
                    <a:lumOff val="5000"/>
                  </a:schemeClr>
                </a:solidFill>
              </a:rPr>
              <a:t>First level DFD of IOPE Diaries shows how the system is divide into subsystem.</a:t>
            </a:r>
          </a:p>
          <a:p>
            <a:pPr marL="285750" indent="-285750">
              <a:buFont typeface="Wingdings" panose="05000000000000000000" pitchFamily="2" charset="2"/>
              <a:buChar char="§"/>
            </a:pPr>
            <a:r>
              <a:rPr lang="en-IN" b="1" dirty="0">
                <a:solidFill>
                  <a:schemeClr val="tx1">
                    <a:lumMod val="95000"/>
                    <a:lumOff val="5000"/>
                  </a:schemeClr>
                </a:solidFill>
              </a:rPr>
              <a:t>Processing  Event and generate information of Event</a:t>
            </a:r>
          </a:p>
          <a:p>
            <a:pPr marL="285750" indent="-285750">
              <a:buFont typeface="Wingdings" panose="05000000000000000000" pitchFamily="2" charset="2"/>
              <a:buChar char="§"/>
            </a:pPr>
            <a:r>
              <a:rPr lang="en-IN" b="1" dirty="0">
                <a:solidFill>
                  <a:schemeClr val="tx1">
                    <a:lumMod val="95000"/>
                    <a:lumOff val="5000"/>
                  </a:schemeClr>
                </a:solidFill>
              </a:rPr>
              <a:t>Processing login and generate report of log in</a:t>
            </a:r>
          </a:p>
          <a:p>
            <a:pPr marL="285750" indent="-285750">
              <a:buFont typeface="Wingdings" panose="05000000000000000000" pitchFamily="2" charset="2"/>
              <a:buChar char="§"/>
            </a:pPr>
            <a:r>
              <a:rPr lang="en-IN" b="1" dirty="0">
                <a:solidFill>
                  <a:schemeClr val="tx1">
                    <a:lumMod val="95000"/>
                    <a:lumOff val="5000"/>
                  </a:schemeClr>
                </a:solidFill>
              </a:rPr>
              <a:t>Processing department and generate report of all department.</a:t>
            </a:r>
          </a:p>
          <a:p>
            <a:pPr marL="285750" indent="-285750">
              <a:buFont typeface="Wingdings" panose="05000000000000000000" pitchFamily="2" charset="2"/>
              <a:buChar char="§"/>
            </a:pPr>
            <a:r>
              <a:rPr lang="en-IN" b="1" dirty="0">
                <a:solidFill>
                  <a:schemeClr val="tx1">
                    <a:lumMod val="95000"/>
                    <a:lumOff val="5000"/>
                  </a:schemeClr>
                </a:solidFill>
              </a:rPr>
              <a:t>Processing year and generate report of all years</a:t>
            </a:r>
          </a:p>
        </p:txBody>
      </p:sp>
    </p:spTree>
    <p:extLst>
      <p:ext uri="{BB962C8B-B14F-4D97-AF65-F5344CB8AC3E}">
        <p14:creationId xmlns:p14="http://schemas.microsoft.com/office/powerpoint/2010/main" val="2825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397</TotalTime>
  <Words>580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Century Gothic</vt:lpstr>
      <vt:lpstr>Wingdings</vt:lpstr>
      <vt:lpstr>Wingdings 3</vt:lpstr>
      <vt:lpstr>Wisp</vt:lpstr>
      <vt:lpstr>   </vt:lpstr>
      <vt:lpstr>INTRODUCTION</vt:lpstr>
      <vt:lpstr>Contents</vt:lpstr>
      <vt:lpstr>IMPLEMENTATION</vt:lpstr>
      <vt:lpstr>Software and Hardware Requirements</vt:lpstr>
      <vt:lpstr>FLOWCHART:</vt:lpstr>
      <vt:lpstr>Zero level Data Flow diagram:</vt:lpstr>
      <vt:lpstr>PowerPoint Presentation</vt:lpstr>
      <vt:lpstr>First Level Data Flow Diagram</vt:lpstr>
      <vt:lpstr>Level 1 DFD: </vt:lpstr>
      <vt:lpstr>Use-Case Diagram:</vt:lpstr>
      <vt:lpstr>Use-Case Diagram:</vt:lpstr>
      <vt:lpstr>ER Diagram: </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INSTITIUTE OF PETROCHEMICAL ENGINEERING Project Presentation  On IOPE DIARIES</dc:title>
  <dc:creator>Manish Jadhav</dc:creator>
  <cp:lastModifiedBy>Manish Jadhav</cp:lastModifiedBy>
  <cp:revision>38</cp:revision>
  <dcterms:created xsi:type="dcterms:W3CDTF">2022-11-28T16:05:55Z</dcterms:created>
  <dcterms:modified xsi:type="dcterms:W3CDTF">2022-12-29T08:18:38Z</dcterms:modified>
</cp:coreProperties>
</file>