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8" r:id="rId3"/>
    <p:sldId id="279" r:id="rId4"/>
    <p:sldId id="257" r:id="rId5"/>
    <p:sldId id="259" r:id="rId6"/>
    <p:sldId id="260" r:id="rId7"/>
    <p:sldId id="261" r:id="rId8"/>
    <p:sldId id="262" r:id="rId9"/>
    <p:sldId id="263" r:id="rId10"/>
    <p:sldId id="264" r:id="rId11"/>
    <p:sldId id="265" r:id="rId12"/>
    <p:sldId id="266" r:id="rId13"/>
    <p:sldId id="274" r:id="rId14"/>
    <p:sldId id="267" r:id="rId15"/>
    <p:sldId id="268" r:id="rId16"/>
    <p:sldId id="275" r:id="rId17"/>
    <p:sldId id="269" r:id="rId18"/>
    <p:sldId id="270" r:id="rId19"/>
    <p:sldId id="271" r:id="rId20"/>
    <p:sldId id="272" r:id="rId21"/>
    <p:sldId id="277"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50" autoAdjust="0"/>
  </p:normalViewPr>
  <p:slideViewPr>
    <p:cSldViewPr>
      <p:cViewPr varScale="1">
        <p:scale>
          <a:sx n="62" d="100"/>
          <a:sy n="62" d="100"/>
        </p:scale>
        <p:origin x="142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9632239">
            <a:off x="-548997" y="2902990"/>
            <a:ext cx="10269582" cy="1323439"/>
          </a:xfrm>
          <a:prstGeom prst="rect">
            <a:avLst/>
          </a:prstGeom>
          <a:noFill/>
          <a:ln>
            <a:noFill/>
          </a:ln>
          <a:effectLst/>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n-US" sz="8000" b="1" cap="none" spc="150" dirty="0">
                <a:ln w="11430"/>
                <a:solidFill>
                  <a:srgbClr val="F8F8F8"/>
                </a:solidFill>
                <a:effectLst>
                  <a:outerShdw blurRad="25400" algn="tl" rotWithShape="0">
                    <a:srgbClr val="000000">
                      <a:alpha val="43000"/>
                    </a:srgbClr>
                  </a:outerShdw>
                </a:effectLst>
              </a:rPr>
              <a:t>MEGHANA N. – S.P.I.T.</a:t>
            </a:r>
            <a:endParaRPr lang="en-IN" sz="2800" b="1" cap="none" spc="150" dirty="0">
              <a:ln w="11430"/>
              <a:solidFill>
                <a:srgbClr val="F8F8F8"/>
              </a:solidFill>
              <a:effectLst>
                <a:outerShdw blurRad="25400" algn="tl" rotWithShape="0">
                  <a:srgbClr val="000000">
                    <a:alpha val="43000"/>
                  </a:srgbClr>
                </a:outerShdw>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8C04-5E32-40F5-9715-7AB41481CF84}"/>
              </a:ext>
            </a:extLst>
          </p:cNvPr>
          <p:cNvSpPr>
            <a:spLocks noGrp="1"/>
          </p:cNvSpPr>
          <p:nvPr>
            <p:ph type="title"/>
          </p:nvPr>
        </p:nvSpPr>
        <p:spPr/>
        <p:txBody>
          <a:bodyPr>
            <a:normAutofit fontScale="90000"/>
          </a:bodyPr>
          <a:lstStyle/>
          <a:p>
            <a:r>
              <a:rPr lang="en-IN" dirty="0"/>
              <a:t>Linear Algebra LAB</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12A61B-86F0-41B8-8C79-CB4C3E64F270}"/>
              </a:ext>
            </a:extLst>
          </p:cNvPr>
          <p:cNvSpPr>
            <a:spLocks noGrp="1"/>
          </p:cNvSpPr>
          <p:nvPr>
            <p:ph idx="1"/>
          </p:nvPr>
        </p:nvSpPr>
        <p:spPr>
          <a:xfrm>
            <a:off x="721246" y="1844824"/>
            <a:ext cx="8229600" cy="4525963"/>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Duration of LAB: 02 Hours per week</a:t>
            </a:r>
          </a:p>
          <a:p>
            <a:endParaRPr lang="en-IN" dirty="0"/>
          </a:p>
        </p:txBody>
      </p:sp>
      <p:pic>
        <p:nvPicPr>
          <p:cNvPr id="1026" name="Picture 2" descr="PPT – Computer parts PowerPoint presentation | free to download ...">
            <a:extLst>
              <a:ext uri="{FF2B5EF4-FFF2-40B4-BE49-F238E27FC236}">
                <a16:creationId xmlns:a16="http://schemas.microsoft.com/office/drawing/2014/main" id="{53607897-29D4-434B-B39D-095B6747F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700808"/>
            <a:ext cx="24003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68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fontScale="9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600" b="1" dirty="0"/>
              <a:t>OUTPUT</a:t>
            </a:r>
            <a:br>
              <a:rPr lang="en-IN" sz="2400" dirty="0"/>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//Displaying lower triangular matrix from A</a:t>
            </a:r>
            <a:br>
              <a:rPr lang="en-IN" sz="2400" dirty="0"/>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1.   0.   0.</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4.   5.   0. </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7.   8.   0.</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Displaying upper triangular matrix from A</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1.   2.   3.</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0.   5.   6. </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0.   0.   0.</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Displaying transpose of A</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4.   7.</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2.   5.   8. </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3.   6.   0.</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Displaying size of A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3.   3.  </a:t>
            </a:r>
            <a:endParaRPr lang="en-IN" sz="2000" dirty="0"/>
          </a:p>
        </p:txBody>
      </p:sp>
    </p:spTree>
    <p:extLst>
      <p:ext uri="{BB962C8B-B14F-4D97-AF65-F5344CB8AC3E}">
        <p14:creationId xmlns:p14="http://schemas.microsoft.com/office/powerpoint/2010/main" val="219545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BC8F8F"/>
                </a:solidFill>
                <a:effectLst/>
                <a:latin typeface="Monospaced"/>
                <a:ea typeface="Times New Roman" panose="02020603050405020304" pitchFamily="18" charset="0"/>
                <a:cs typeface="Courier New" panose="02070309020205020404" pitchFamily="49" charset="0"/>
              </a:rPr>
              <a:t>3</a:t>
            </a:r>
            <a:r>
              <a:rPr lang="en-IN" sz="3600" dirty="0">
                <a:solidFill>
                  <a:srgbClr val="000000"/>
                </a:solidFill>
                <a:effectLst/>
                <a:latin typeface="Monospaced"/>
                <a:ea typeface="Times New Roman" panose="02020603050405020304" pitchFamily="18" charset="0"/>
                <a:cs typeface="Courier New" panose="02070309020205020404" pitchFamily="49" charset="0"/>
              </a:rPr>
              <a:t>,</a:t>
            </a:r>
            <a:r>
              <a:rPr lang="en-IN" sz="3600" dirty="0">
                <a:solidFill>
                  <a:srgbClr val="BC8F8F"/>
                </a:solidFill>
                <a:effectLst/>
                <a:latin typeface="Monospaced"/>
                <a:ea typeface="Times New Roman" panose="02020603050405020304" pitchFamily="18" charset="0"/>
                <a:cs typeface="Courier New" panose="02070309020205020404" pitchFamily="49" charset="0"/>
              </a:rPr>
              <a:t>3</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r>
              <a:rPr lang="en-IN" sz="3600" i="1" dirty="0">
                <a:solidFill>
                  <a:srgbClr val="64AE64"/>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FFAA00"/>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t>
            </a:r>
            <a:r>
              <a:rPr lang="en-IN" sz="3600" dirty="0">
                <a:solidFill>
                  <a:srgbClr val="BC8F8F"/>
                </a:solidFill>
                <a:effectLst/>
                <a:latin typeface="Monospaced"/>
                <a:ea typeface="Times New Roman" panose="02020603050405020304" pitchFamily="18" charset="0"/>
                <a:cs typeface="Courier New" panose="02070309020205020404" pitchFamily="49" charset="0"/>
              </a:rPr>
              <a:t>2</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BC8F8F"/>
                </a:solidFill>
                <a:effectLst/>
                <a:latin typeface="Monospaced"/>
                <a:ea typeface="Times New Roman" panose="02020603050405020304" pitchFamily="18" charset="0"/>
                <a:cs typeface="Courier New" panose="02070309020205020404" pitchFamily="49" charset="0"/>
              </a:rPr>
              <a:t>3</a:t>
            </a:r>
            <a:r>
              <a:rPr lang="en-IN" sz="3600" dirty="0">
                <a:solidFill>
                  <a:srgbClr val="000000"/>
                </a:solidFill>
                <a:effectLst/>
                <a:latin typeface="Monospaced"/>
                <a:ea typeface="Times New Roman" panose="02020603050405020304" pitchFamily="18" charset="0"/>
                <a:cs typeface="Courier New" panose="02070309020205020404" pitchFamily="49" charset="0"/>
              </a:rPr>
              <a:t>,</a:t>
            </a:r>
            <a:r>
              <a:rPr lang="en-IN" sz="3600" dirty="0">
                <a:solidFill>
                  <a:srgbClr val="FFAA00"/>
                </a:solidFill>
                <a:effectLst/>
                <a:latin typeface="Monospaced"/>
                <a:ea typeface="Times New Roman" panose="02020603050405020304" pitchFamily="18" charset="0"/>
                <a:cs typeface="Courier New" panose="02070309020205020404" pitchFamily="49" charset="0"/>
              </a:rPr>
              <a:t>:</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Tree>
    <p:extLst>
      <p:ext uri="{BB962C8B-B14F-4D97-AF65-F5344CB8AC3E}">
        <p14:creationId xmlns:p14="http://schemas.microsoft.com/office/powerpoint/2010/main" val="331370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lvl="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b="1" dirty="0"/>
              <a:t>OUTPUT</a:t>
            </a:r>
            <a:br>
              <a:rPr lang="en-IN" sz="3200" dirty="0"/>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Displaying A</a:t>
            </a:r>
            <a:r>
              <a:rPr lang="en-IN" sz="3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33</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element of A</a:t>
            </a:r>
            <a:br>
              <a:rPr lang="en-IN" sz="3200" dirty="0"/>
            </a:br>
            <a:r>
              <a:rPr lang="en-IN" sz="3200" dirty="0"/>
              <a:t>  0. </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Displaying 2</a:t>
            </a:r>
            <a:r>
              <a:rPr lang="en-IN"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column of A </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2.</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5. </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8.</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Displaying 3</a:t>
            </a:r>
            <a:r>
              <a:rPr lang="en-IN" sz="3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row of A</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7.   8.   0.  </a:t>
            </a:r>
            <a:endParaRPr lang="en-IN" sz="3200" dirty="0"/>
          </a:p>
        </p:txBody>
      </p:sp>
    </p:spTree>
    <p:extLst>
      <p:ext uri="{BB962C8B-B14F-4D97-AF65-F5344CB8AC3E}">
        <p14:creationId xmlns:p14="http://schemas.microsoft.com/office/powerpoint/2010/main" val="373306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br>
              <a:rPr lang="en-IN" sz="2400" dirty="0"/>
            </a:br>
            <a:br>
              <a:rPr lang="en-IN" sz="2400" dirty="0"/>
            </a:br>
            <a:br>
              <a:rPr lang="en-IN" sz="2400" dirty="0"/>
            </a:br>
            <a:br>
              <a:rPr lang="en-IN" sz="2400" dirty="0"/>
            </a:br>
            <a:endParaRPr lang="en-IN" sz="3600" dirty="0"/>
          </a:p>
        </p:txBody>
      </p:sp>
      <p:sp>
        <p:nvSpPr>
          <p:cNvPr id="5" name="TextBox 4">
            <a:extLst>
              <a:ext uri="{FF2B5EF4-FFF2-40B4-BE49-F238E27FC236}">
                <a16:creationId xmlns:a16="http://schemas.microsoft.com/office/drawing/2014/main" id="{C8148C64-9E3F-41A3-92A6-4FA9512C6695}"/>
              </a:ext>
            </a:extLst>
          </p:cNvPr>
          <p:cNvSpPr txBox="1"/>
          <p:nvPr/>
        </p:nvSpPr>
        <p:spPr>
          <a:xfrm>
            <a:off x="611560" y="1822151"/>
            <a:ext cx="8380040" cy="3350982"/>
          </a:xfrm>
          <a:prstGeom prst="rect">
            <a:avLst/>
          </a:prstGeom>
          <a:noFill/>
        </p:spPr>
        <p:txBody>
          <a:bodyPr wrap="square">
            <a:spAutoFit/>
          </a:bodyPr>
          <a:lstStyle/>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sum</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prod</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sum</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FFAA00"/>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2</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r>
              <a:rPr lang="en-IN" sz="2800" i="1" dirty="0">
                <a:solidFill>
                  <a:srgbClr val="64AE64"/>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prod</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FFAA00"/>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2</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sum</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3</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solidFill>
                  <a:srgbClr val="FFAA00"/>
                </a:solidFill>
                <a:effectLst/>
                <a:latin typeface="Monospaced"/>
                <a:ea typeface="Times New Roman" panose="02020603050405020304" pitchFamily="18" charset="0"/>
                <a:cs typeface="Courier New" panose="02070309020205020404" pitchFamily="49" charset="0"/>
              </a:rPr>
              <a:t>:</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prod</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3</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solidFill>
                  <a:srgbClr val="FFAA00"/>
                </a:solidFill>
                <a:effectLst/>
                <a:latin typeface="Monospaced"/>
                <a:ea typeface="Times New Roman" panose="02020603050405020304" pitchFamily="18" charset="0"/>
                <a:cs typeface="Courier New" panose="02070309020205020404" pitchFamily="49" charset="0"/>
              </a:rPr>
              <a:t>:</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160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fontScale="9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b="1" dirty="0"/>
              <a:t>OUTPUT</a:t>
            </a:r>
            <a:br>
              <a:rPr lang="en-IN" sz="3200" b="1" dirty="0"/>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Displaying sum of all elements of A</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36.  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Displaying product of all elements of A</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Displaying sum of elements of 2</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column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15.</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Displaying product of elements of 2</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column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80.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Displaying sum of elements of 3</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row</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15.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Displaying product of elements of 3</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rd</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row</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0.  </a:t>
            </a:r>
            <a:br>
              <a:rPr lang="en-IN" sz="2400" dirty="0"/>
            </a:br>
            <a:endParaRPr lang="en-IN" sz="2400" dirty="0"/>
          </a:p>
        </p:txBody>
      </p:sp>
    </p:spTree>
    <p:extLst>
      <p:ext uri="{BB962C8B-B14F-4D97-AF65-F5344CB8AC3E}">
        <p14:creationId xmlns:p14="http://schemas.microsoft.com/office/powerpoint/2010/main" val="146021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sum</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000000"/>
                </a:solidFill>
                <a:effectLst/>
                <a:latin typeface="Monospaced"/>
                <a:ea typeface="Times New Roman" panose="02020603050405020304" pitchFamily="18" charset="0"/>
                <a:cs typeface="Courier New" panose="02070309020205020404" pitchFamily="49" charset="0"/>
              </a:rPr>
              <a:t>A,</a:t>
            </a:r>
            <a:r>
              <a:rPr lang="en-IN" sz="3200" dirty="0" err="1">
                <a:solidFill>
                  <a:srgbClr val="BC8F8F"/>
                </a:solidFill>
                <a:effectLst/>
                <a:latin typeface="Monospaced"/>
                <a:ea typeface="Times New Roman" panose="02020603050405020304" pitchFamily="18" charset="0"/>
                <a:cs typeface="Courier New" panose="02070309020205020404" pitchFamily="49" charset="0"/>
              </a:rPr>
              <a:t>'r</a:t>
            </a:r>
            <a:r>
              <a:rPr lang="en-IN" sz="3200" dirty="0">
                <a:solidFill>
                  <a:srgbClr val="BC8F8F"/>
                </a:solidFill>
                <a:effectLst/>
                <a:latin typeface="Monospaced"/>
                <a:ea typeface="Times New Roman" panose="02020603050405020304" pitchFamily="18" charset="0"/>
                <a:cs typeface="Courier New" panose="02070309020205020404" pitchFamily="49" charset="0"/>
              </a:rPr>
              <a: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prod</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000000"/>
                </a:solidFill>
                <a:effectLst/>
                <a:latin typeface="Monospaced"/>
                <a:ea typeface="Times New Roman" panose="02020603050405020304" pitchFamily="18" charset="0"/>
                <a:cs typeface="Courier New" panose="02070309020205020404" pitchFamily="49" charset="0"/>
              </a:rPr>
              <a:t>A,</a:t>
            </a:r>
            <a:r>
              <a:rPr lang="en-IN" sz="3200" dirty="0" err="1">
                <a:solidFill>
                  <a:srgbClr val="BC8F8F"/>
                </a:solidFill>
                <a:effectLst/>
                <a:latin typeface="Monospaced"/>
                <a:ea typeface="Times New Roman" panose="02020603050405020304" pitchFamily="18" charset="0"/>
                <a:cs typeface="Courier New" panose="02070309020205020404" pitchFamily="49" charset="0"/>
              </a:rPr>
              <a:t>'r</a:t>
            </a:r>
            <a:r>
              <a:rPr lang="en-IN" sz="3200" dirty="0">
                <a:solidFill>
                  <a:srgbClr val="BC8F8F"/>
                </a:solidFill>
                <a:effectLst/>
                <a:latin typeface="Monospaced"/>
                <a:ea typeface="Times New Roman" panose="02020603050405020304" pitchFamily="18" charset="0"/>
                <a:cs typeface="Courier New" panose="02070309020205020404" pitchFamily="49" charset="0"/>
              </a:rPr>
              <a: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sum</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000000"/>
                </a:solidFill>
                <a:effectLst/>
                <a:latin typeface="Monospaced"/>
                <a:ea typeface="Times New Roman" panose="02020603050405020304" pitchFamily="18" charset="0"/>
                <a:cs typeface="Courier New" panose="02070309020205020404" pitchFamily="49" charset="0"/>
              </a:rPr>
              <a:t>A,</a:t>
            </a:r>
            <a:r>
              <a:rPr lang="en-IN" sz="3200" dirty="0" err="1">
                <a:solidFill>
                  <a:srgbClr val="BC8F8F"/>
                </a:solidFill>
                <a:effectLst/>
                <a:latin typeface="Monospaced"/>
                <a:ea typeface="Times New Roman" panose="02020603050405020304" pitchFamily="18" charset="0"/>
                <a:cs typeface="Courier New" panose="02070309020205020404" pitchFamily="49" charset="0"/>
              </a:rPr>
              <a:t>'c</a:t>
            </a:r>
            <a:r>
              <a:rPr lang="en-IN" sz="3200" dirty="0">
                <a:solidFill>
                  <a:srgbClr val="BC8F8F"/>
                </a:solidFill>
                <a:effectLst/>
                <a:latin typeface="Monospaced"/>
                <a:ea typeface="Times New Roman" panose="02020603050405020304" pitchFamily="18" charset="0"/>
                <a:cs typeface="Courier New" panose="02070309020205020404" pitchFamily="49" charset="0"/>
              </a:rPr>
              <a: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prod</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000000"/>
                </a:solidFill>
                <a:effectLst/>
                <a:latin typeface="Monospaced"/>
                <a:ea typeface="Times New Roman" panose="02020603050405020304" pitchFamily="18" charset="0"/>
                <a:cs typeface="Courier New" panose="02070309020205020404" pitchFamily="49" charset="0"/>
              </a:rPr>
              <a:t>A,</a:t>
            </a:r>
            <a:r>
              <a:rPr lang="en-IN" sz="3200" dirty="0" err="1">
                <a:solidFill>
                  <a:srgbClr val="BC8F8F"/>
                </a:solidFill>
                <a:effectLst/>
                <a:latin typeface="Monospaced"/>
                <a:ea typeface="Times New Roman" panose="02020603050405020304" pitchFamily="18" charset="0"/>
                <a:cs typeface="Courier New" panose="02070309020205020404" pitchFamily="49" charset="0"/>
              </a:rPr>
              <a:t>'c</a:t>
            </a:r>
            <a:r>
              <a:rPr lang="en-IN" sz="3200" dirty="0">
                <a:solidFill>
                  <a:srgbClr val="BC8F8F"/>
                </a:solidFill>
                <a:effectLst/>
                <a:latin typeface="Monospaced"/>
                <a:ea typeface="Times New Roman" panose="02020603050405020304" pitchFamily="18" charset="0"/>
                <a:cs typeface="Courier New" panose="02070309020205020404" pitchFamily="49" charset="0"/>
              </a:rPr>
              <a: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endParaRPr lang="en-IN" sz="3200" dirty="0"/>
          </a:p>
        </p:txBody>
      </p:sp>
    </p:spTree>
    <p:extLst>
      <p:ext uri="{BB962C8B-B14F-4D97-AF65-F5344CB8AC3E}">
        <p14:creationId xmlns:p14="http://schemas.microsoft.com/office/powerpoint/2010/main" val="286384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br>
              <a:rPr lang="en-IN" sz="2400" dirty="0"/>
            </a:br>
            <a:br>
              <a:rPr lang="en-IN" sz="2400" dirty="0"/>
            </a:br>
            <a:br>
              <a:rPr lang="en-IN" sz="2400" dirty="0"/>
            </a:br>
            <a:endParaRPr lang="en-IN" sz="3600" dirty="0"/>
          </a:p>
        </p:txBody>
      </p:sp>
      <p:sp>
        <p:nvSpPr>
          <p:cNvPr id="5" name="TextBox 4">
            <a:extLst>
              <a:ext uri="{FF2B5EF4-FFF2-40B4-BE49-F238E27FC236}">
                <a16:creationId xmlns:a16="http://schemas.microsoft.com/office/drawing/2014/main" id="{C4E49C0D-DF49-45C2-810B-1DD87B76B3A8}"/>
              </a:ext>
            </a:extLst>
          </p:cNvPr>
          <p:cNvSpPr txBox="1"/>
          <p:nvPr/>
        </p:nvSpPr>
        <p:spPr>
          <a:xfrm>
            <a:off x="1187624" y="825500"/>
            <a:ext cx="6984776" cy="5654177"/>
          </a:xfrm>
          <a:prstGeom prst="rect">
            <a:avLst/>
          </a:prstGeom>
          <a:noFill/>
        </p:spPr>
        <p:txBody>
          <a:bodyPr wrap="square">
            <a:spAutoFit/>
          </a:bodyPr>
          <a:lstStyle/>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sum of all columns in order </a:t>
            </a: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12.   15.   9.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product of all columns in order  </a:t>
            </a: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28.   80.   0.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Displaying sum of all rows in order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15.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Displaying product of all rows in order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120.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2000" dirty="0"/>
          </a:p>
        </p:txBody>
      </p:sp>
    </p:spTree>
    <p:extLst>
      <p:ext uri="{BB962C8B-B14F-4D97-AF65-F5344CB8AC3E}">
        <p14:creationId xmlns:p14="http://schemas.microsoft.com/office/powerpoint/2010/main" val="250966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32B9B9"/>
                </a:solidFill>
                <a:effectLst/>
                <a:latin typeface="Monospaced"/>
                <a:ea typeface="Times New Roman" panose="02020603050405020304" pitchFamily="18" charset="0"/>
                <a:cs typeface="Courier New" panose="02070309020205020404" pitchFamily="49" charset="0"/>
              </a:rPr>
              <a:t>imag</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real</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err="1">
                <a:solidFill>
                  <a:srgbClr val="32B9B9"/>
                </a:solidFill>
                <a:effectLst/>
                <a:latin typeface="Monospaced"/>
                <a:ea typeface="Times New Roman" panose="02020603050405020304" pitchFamily="18" charset="0"/>
                <a:cs typeface="Courier New" panose="02070309020205020404" pitchFamily="49" charset="0"/>
              </a:rPr>
              <a:t>inv</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Monospaced"/>
                <a:ea typeface="Times New Roman" panose="02020603050405020304" pitchFamily="18" charset="0"/>
                <a:cs typeface="Courier New" panose="02070309020205020404" pitchFamily="49"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det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Tree>
    <p:extLst>
      <p:ext uri="{BB962C8B-B14F-4D97-AF65-F5344CB8AC3E}">
        <p14:creationId xmlns:p14="http://schemas.microsoft.com/office/powerpoint/2010/main" val="245991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391400" cy="6476999"/>
          </a:xfrm>
        </p:spPr>
        <p:txBody>
          <a:bodyPr>
            <a:normAutofit fontScale="9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Displaying imaginary part of matrix A, as A is real its showing all elements 0 as imaginary part</a:t>
            </a:r>
            <a:b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0.   0.   0.</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0.   0.   0.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0.   0.   0.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Displaying real part of matrix A, as A has all real elements its as it is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1.   2.   3.</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4.   5.   6.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7.   8.   0.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Displaying inverse of A</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-1.7777778   0.8888889  -0.1111111</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1.5555556  -0.7777778   0.2222222 </a:t>
            </a:r>
            <a:b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-0.1111111   0.2222222  -0.1111111</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Displaying determinant of A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27.  </a:t>
            </a:r>
            <a:endParaRPr lang="en-IN" sz="2200" dirty="0"/>
          </a:p>
        </p:txBody>
      </p:sp>
    </p:spTree>
    <p:extLst>
      <p:ext uri="{BB962C8B-B14F-4D97-AF65-F5344CB8AC3E}">
        <p14:creationId xmlns:p14="http://schemas.microsoft.com/office/powerpoint/2010/main" val="26037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9248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2400" b="1" dirty="0"/>
            </a:br>
            <a:r>
              <a:rPr lang="en-US" sz="2400" b="1" dirty="0"/>
              <a:t> </a:t>
            </a:r>
            <a:br>
              <a:rPr lang="en-US" sz="2400" dirty="0"/>
            </a:b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u="sng" dirty="0">
                <a:solidFill>
                  <a:srgbClr val="AE5CB0"/>
                </a:solidFill>
                <a:effectLst/>
                <a:latin typeface="Monospaced"/>
                <a:ea typeface="Times New Roman" panose="02020603050405020304" pitchFamily="18" charset="0"/>
                <a:cs typeface="Courier New" panose="02070309020205020404" pitchFamily="49" charset="0"/>
              </a:rPr>
              <a:t>trace</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r>
              <a:rPr lang="en-IN" sz="2800" dirty="0">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u="sng" dirty="0">
                <a:solidFill>
                  <a:srgbClr val="AE5CB0"/>
                </a:solidFill>
                <a:effectLst/>
                <a:latin typeface="Monospaced"/>
                <a:ea typeface="Times New Roman" panose="02020603050405020304" pitchFamily="18" charset="0"/>
                <a:cs typeface="Courier New" panose="02070309020205020404" pitchFamily="49" charset="0"/>
              </a:rPr>
              <a:t>rank</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32B9B9"/>
                </a:solidFill>
                <a:effectLst/>
                <a:latin typeface="Monospaced"/>
                <a:ea typeface="Times New Roman" panose="02020603050405020304" pitchFamily="18" charset="0"/>
                <a:cs typeface="Courier New" panose="02070309020205020404" pitchFamily="49" charset="0"/>
              </a:rPr>
              <a:t>eye</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3</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solidFill>
                  <a:srgbClr val="BC8F8F"/>
                </a:solidFill>
                <a:effectLst/>
                <a:latin typeface="Monospaced"/>
                <a:ea typeface="Times New Roman" panose="02020603050405020304" pitchFamily="18" charset="0"/>
                <a:cs typeface="Courier New" panose="02070309020205020404" pitchFamily="49" charset="0"/>
              </a:rPr>
              <a:t>3</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5C5C5C"/>
                </a:solidFill>
                <a:effectLst/>
                <a:latin typeface="Monospaced"/>
                <a:ea typeface="Times New Roman" panose="02020603050405020304" pitchFamily="18" charset="0"/>
                <a:cs typeface="Courier New" panose="02070309020205020404" pitchFamily="49" charset="0"/>
              </a:rPr>
              <a:t>.*</a:t>
            </a:r>
            <a:r>
              <a:rPr lang="en-IN" sz="2800">
                <a:solidFill>
                  <a:srgbClr val="000000"/>
                </a:solidFill>
                <a:effectLst/>
                <a:latin typeface="Monospaced"/>
                <a:ea typeface="Times New Roman" panose="02020603050405020304" pitchFamily="18" charset="0"/>
                <a:cs typeface="Courier New" panose="02070309020205020404" pitchFamily="49" charset="0"/>
              </a:rPr>
              <a:t>A</a:t>
            </a:r>
            <a:r>
              <a:rPr lang="en-IN" sz="2800">
                <a:solidFill>
                  <a:srgbClr val="4A55DB"/>
                </a:solidFill>
                <a:effectLst/>
                <a:latin typeface="Monospaced"/>
                <a:ea typeface="Times New Roman" panose="02020603050405020304" pitchFamily="18" charset="0"/>
                <a:cs typeface="Courier New" panose="02070309020205020404" pitchFamily="49" charset="0"/>
              </a:rPr>
              <a:t>)</a:t>
            </a:r>
            <a:r>
              <a:rPr lang="en-IN" sz="2800">
                <a:solidFill>
                  <a:srgbClr val="000000"/>
                </a:solidFill>
                <a:effectLst/>
                <a:latin typeface="Monospaced"/>
                <a:ea typeface="Times New Roman" panose="02020603050405020304" pitchFamily="18" charset="0"/>
                <a:cs typeface="Courier New" panose="02070309020205020404" pitchFamily="49" charset="0"/>
              </a:rPr>
              <a:t>; </a:t>
            </a:r>
            <a:r>
              <a:rPr lang="en-IN" sz="2800">
                <a:effectLst/>
                <a:latin typeface="Monospaced"/>
                <a:ea typeface="Times New Roman" panose="02020603050405020304" pitchFamily="18" charset="0"/>
                <a:cs typeface="Courier New" panose="02070309020205020404" pitchFamily="49" charset="0"/>
              </a:rPr>
              <a:t>  </a:t>
            </a:r>
            <a:r>
              <a:rPr lang="en-IN" sz="2800" i="1">
                <a:solidFill>
                  <a:srgbClr val="64AE64"/>
                </a:solidFill>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err="1">
                <a:solidFill>
                  <a:srgbClr val="32B9B9"/>
                </a:solidFill>
                <a:effectLst/>
                <a:latin typeface="Monospaced"/>
                <a:ea typeface="Times New Roman" panose="02020603050405020304" pitchFamily="18" charset="0"/>
                <a:cs typeface="Courier New" panose="02070309020205020404" pitchFamily="49" charset="0"/>
              </a:rPr>
              <a:t>diag</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err="1">
                <a:solidFill>
                  <a:srgbClr val="32B9B9"/>
                </a:solidFill>
                <a:effectLst/>
                <a:latin typeface="Monospaced"/>
                <a:ea typeface="Times New Roman" panose="02020603050405020304" pitchFamily="18" charset="0"/>
                <a:cs typeface="Courier New" panose="02070309020205020404" pitchFamily="49" charset="0"/>
              </a:rPr>
              <a:t>conj</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a:t>
            </a:r>
            <a:r>
              <a:rPr lang="en-IN" sz="2800" dirty="0">
                <a:solidFill>
                  <a:srgbClr val="4A55DB"/>
                </a:solidFill>
                <a:effectLst/>
                <a:latin typeface="Monospaced"/>
                <a:ea typeface="Times New Roman" panose="02020603050405020304" pitchFamily="18" charset="0"/>
                <a:cs typeface="Courier New" panose="02070309020205020404" pitchFamily="49" charset="0"/>
              </a:rPr>
              <a:t>))</a:t>
            </a:r>
            <a:r>
              <a:rPr lang="en-IN" sz="2800" dirty="0">
                <a:solidFill>
                  <a:srgbClr val="000000"/>
                </a:solidFill>
                <a:effectLst/>
                <a:latin typeface="Monospaced"/>
                <a:ea typeface="Times New Roman" panose="02020603050405020304" pitchFamily="18" charset="0"/>
                <a:cs typeface="Courier New" panose="02070309020205020404" pitchFamily="49" charset="0"/>
              </a:rPr>
              <a:t>;</a:t>
            </a:r>
            <a:r>
              <a:rPr lang="en-IN" sz="2800" dirty="0">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i="1" dirty="0">
                <a:solidFill>
                  <a:srgbClr val="64AE64"/>
                </a:solidFill>
                <a:effectLst/>
                <a:latin typeface="Monospaced"/>
                <a:ea typeface="Times New Roman" panose="02020603050405020304" pitchFamily="18" charset="0"/>
                <a:cs typeface="Courier New" panose="02070309020205020404" pitchFamily="49"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Tree>
    <p:extLst>
      <p:ext uri="{BB962C8B-B14F-4D97-AF65-F5344CB8AC3E}">
        <p14:creationId xmlns:p14="http://schemas.microsoft.com/office/powerpoint/2010/main" val="89153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br>
              <a:rPr lang="en-US" dirty="0"/>
            </a:br>
            <a:r>
              <a:rPr lang="en-US" dirty="0" err="1"/>
              <a:t>Scilab</a:t>
            </a:r>
            <a:r>
              <a:rPr lang="en-US" dirty="0"/>
              <a:t>?</a:t>
            </a:r>
            <a:endParaRPr lang="en-IN" dirty="0"/>
          </a:p>
        </p:txBody>
      </p:sp>
      <p:sp>
        <p:nvSpPr>
          <p:cNvPr id="3" name="Subtitle 2"/>
          <p:cNvSpPr>
            <a:spLocks noGrp="1"/>
          </p:cNvSpPr>
          <p:nvPr>
            <p:ph type="subTitle" idx="1"/>
          </p:nvPr>
        </p:nvSpPr>
        <p:spPr/>
        <p:txBody>
          <a:bodyPr/>
          <a:lstStyle/>
          <a:p>
            <a:endParaRPr lang="en-US" dirty="0"/>
          </a:p>
          <a:p>
            <a:endParaRPr lang="en-IN" dirty="0"/>
          </a:p>
        </p:txBody>
      </p:sp>
      <p:pic>
        <p:nvPicPr>
          <p:cNvPr id="3074" name="Picture 2" descr="Kids Discuss Homework">
            <a:extLst>
              <a:ext uri="{FF2B5EF4-FFF2-40B4-BE49-F238E27FC236}">
                <a16:creationId xmlns:a16="http://schemas.microsoft.com/office/drawing/2014/main" id="{0A4DB1CC-AD80-4484-A47F-D828F42B0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538" y="3429000"/>
            <a:ext cx="339566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589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fontScale="90000"/>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t>OUTPUT</a:t>
            </a:r>
            <a:br>
              <a:rPr lang="en-IN" sz="3600" dirty="0"/>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trace of A i.e. sum of all diagonal elements of A</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6.  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rank of A</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3.  </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diagonal matrix of A, keeping off diagonal elements zero</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1.   0.   0.</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0.   5.   0.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0.   0.   0.</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Displaying only diagonal elements of A</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5. </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0.</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Displaying conjugate of A, as A is real its as it is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1.   2.   3.</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4.   5.   6. </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7.   8.   0.</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1101820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r>
              <a:rPr lang="en-IN" sz="3600" b="1" dirty="0"/>
              <a:t>EXERCISE</a:t>
            </a:r>
            <a:br>
              <a:rPr lang="en-IN" sz="3600" dirty="0"/>
            </a:br>
            <a:br>
              <a:rPr lang="en-IN" sz="3600" dirty="0"/>
            </a:br>
            <a:br>
              <a:rPr lang="en-IN" sz="3600" dirty="0"/>
            </a:br>
            <a:r>
              <a:rPr lang="en-IN" sz="3600" dirty="0"/>
              <a:t> *Enter a random matrix C of order 4.</a:t>
            </a:r>
            <a:br>
              <a:rPr lang="en-IN" sz="3600" dirty="0"/>
            </a:br>
            <a:r>
              <a:rPr lang="en-IN" sz="3600" dirty="0"/>
              <a:t>(</a:t>
            </a:r>
            <a:r>
              <a:rPr lang="en-IN" sz="3600" dirty="0" err="1"/>
              <a:t>i</a:t>
            </a:r>
            <a:r>
              <a:rPr lang="en-IN" sz="3600" dirty="0"/>
              <a:t>) Display sum of first column elements.</a:t>
            </a:r>
            <a:br>
              <a:rPr lang="en-IN" sz="3600" dirty="0"/>
            </a:br>
            <a:r>
              <a:rPr lang="en-IN" sz="3600" dirty="0"/>
              <a:t>(ii) Display product of second row elements.</a:t>
            </a:r>
            <a:br>
              <a:rPr lang="en-IN" sz="3600" dirty="0"/>
            </a:br>
            <a:r>
              <a:rPr lang="en-IN" sz="3600" dirty="0"/>
              <a:t>(iii) Find sum of all elements of C.</a:t>
            </a:r>
            <a:br>
              <a:rPr lang="en-IN" sz="3600" dirty="0"/>
            </a:br>
            <a:r>
              <a:rPr lang="en-IN" sz="3600" dirty="0"/>
              <a:t>(iv) Find Determinant of matrix C.</a:t>
            </a:r>
            <a:br>
              <a:rPr lang="en-IN" sz="3600" dirty="0"/>
            </a:br>
            <a:r>
              <a:rPr lang="en-IN" sz="3600" dirty="0"/>
              <a:t>(v) Find Trace of </a:t>
            </a:r>
            <a:r>
              <a:rPr lang="en-IN" sz="3600"/>
              <a:t>matrix C.</a:t>
            </a:r>
            <a:br>
              <a:rPr lang="en-IN" sz="3600" dirty="0"/>
            </a:br>
            <a:endParaRPr lang="en-IN" sz="3600" dirty="0"/>
          </a:p>
        </p:txBody>
      </p:sp>
      <p:pic>
        <p:nvPicPr>
          <p:cNvPr id="3" name="Picture 2" descr="Problem Png, Vector, PSD, and Clipart With Transparent Background ...">
            <a:extLst>
              <a:ext uri="{FF2B5EF4-FFF2-40B4-BE49-F238E27FC236}">
                <a16:creationId xmlns:a16="http://schemas.microsoft.com/office/drawing/2014/main" id="{F53B82D3-58DF-4F10-9342-12714F0C1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303" y="33265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8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D# 5547 - Thank You Bounce - PowerPoint Animation">
            <a:extLst>
              <a:ext uri="{FF2B5EF4-FFF2-40B4-BE49-F238E27FC236}">
                <a16:creationId xmlns:a16="http://schemas.microsoft.com/office/drawing/2014/main" id="{23CE0C67-9F58-4CB8-8460-0797471B5F42}"/>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268760"/>
            <a:ext cx="403244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06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60648"/>
            <a:ext cx="8784976" cy="6408712"/>
          </a:xfrm>
        </p:spPr>
        <p:txBody>
          <a:bodyPr>
            <a:normAutofit/>
          </a:bodyPr>
          <a:lstStyle/>
          <a:p>
            <a:r>
              <a:rPr lang="en-IN" sz="2800" dirty="0" err="1">
                <a:latin typeface="Times New Roman" panose="02020603050405020304" pitchFamily="18" charset="0"/>
                <a:cs typeface="Times New Roman" panose="02020603050405020304" pitchFamily="18" charset="0"/>
              </a:rPr>
              <a:t>Scilab</a:t>
            </a:r>
            <a:r>
              <a:rPr lang="en-IN" sz="2800" dirty="0">
                <a:latin typeface="Times New Roman" panose="02020603050405020304" pitchFamily="18" charset="0"/>
                <a:cs typeface="Times New Roman" panose="02020603050405020304" pitchFamily="18" charset="0"/>
              </a:rPr>
              <a:t> is a free and open software.</a:t>
            </a:r>
            <a:br>
              <a:rPr lang="en-IN" sz="2800" dirty="0">
                <a:latin typeface="Times New Roman" panose="02020603050405020304" pitchFamily="18" charset="0"/>
                <a:cs typeface="Times New Roman" panose="02020603050405020304" pitchFamily="18" charset="0"/>
              </a:rPr>
            </a:br>
            <a:r>
              <a:rPr lang="en-IN" sz="2800" i="0" dirty="0" err="1">
                <a:solidFill>
                  <a:srgbClr val="222222"/>
                </a:solidFill>
                <a:effectLst/>
                <a:latin typeface="Times New Roman" panose="02020603050405020304" pitchFamily="18" charset="0"/>
                <a:cs typeface="Times New Roman" panose="02020603050405020304" pitchFamily="18" charset="0"/>
              </a:rPr>
              <a:t>Scilab</a:t>
            </a:r>
            <a:r>
              <a:rPr lang="en-IN" sz="2800" b="0" i="0" dirty="0">
                <a:solidFill>
                  <a:srgbClr val="222222"/>
                </a:solidFill>
                <a:effectLst/>
                <a:latin typeface="Times New Roman" panose="02020603050405020304" pitchFamily="18" charset="0"/>
                <a:cs typeface="Times New Roman" panose="02020603050405020304" pitchFamily="18" charset="0"/>
              </a:rPr>
              <a:t> includes hundreds of mathematical functions.</a:t>
            </a:r>
            <a:br>
              <a:rPr lang="en-IN" sz="2800" b="0" i="0" dirty="0">
                <a:solidFill>
                  <a:srgbClr val="222222"/>
                </a:solidFill>
                <a:effectLst/>
                <a:latin typeface="Times New Roman" panose="02020603050405020304" pitchFamily="18" charset="0"/>
                <a:cs typeface="Times New Roman" panose="02020603050405020304" pitchFamily="18" charset="0"/>
              </a:rPr>
            </a:br>
            <a:r>
              <a:rPr lang="en-IN" sz="2800" b="0" i="0" dirty="0">
                <a:solidFill>
                  <a:srgbClr val="222222"/>
                </a:solidFill>
                <a:effectLst/>
                <a:latin typeface="Times New Roman" panose="02020603050405020304" pitchFamily="18" charset="0"/>
                <a:cs typeface="Times New Roman" panose="02020603050405020304" pitchFamily="18" charset="0"/>
              </a:rPr>
              <a:t>    It has a high level programming language allowing access to advanced data structures, 2-D and 3-D graphical functions.</a:t>
            </a:r>
            <a:br>
              <a:rPr lang="en-IN" sz="2800" b="0" i="0" dirty="0">
                <a:solidFill>
                  <a:srgbClr val="222222"/>
                </a:solidFill>
                <a:effectLst/>
                <a:latin typeface="Times New Roman" panose="02020603050405020304" pitchFamily="18" charset="0"/>
                <a:cs typeface="Times New Roman" panose="02020603050405020304" pitchFamily="18" charset="0"/>
              </a:rPr>
            </a:br>
            <a:r>
              <a:rPr lang="en-IN" sz="2800" b="0" i="0" dirty="0">
                <a:solidFill>
                  <a:srgbClr val="222222"/>
                </a:solidFill>
                <a:effectLst/>
                <a:latin typeface="Times New Roman" panose="02020603050405020304" pitchFamily="18" charset="0"/>
                <a:cs typeface="Times New Roman" panose="02020603050405020304" pitchFamily="18" charset="0"/>
              </a:rPr>
              <a:t>  </a:t>
            </a:r>
            <a:r>
              <a:rPr lang="en-IN" sz="2800" b="0" i="0" dirty="0" err="1">
                <a:solidFill>
                  <a:srgbClr val="222222"/>
                </a:solidFill>
                <a:effectLst/>
                <a:latin typeface="Times New Roman" panose="02020603050405020304" pitchFamily="18" charset="0"/>
                <a:cs typeface="Times New Roman" panose="02020603050405020304" pitchFamily="18" charset="0"/>
              </a:rPr>
              <a:t>Scilab</a:t>
            </a:r>
            <a:r>
              <a:rPr lang="en-IN" sz="2800" b="0" i="0" dirty="0">
                <a:solidFill>
                  <a:srgbClr val="222222"/>
                </a:solidFill>
                <a:effectLst/>
                <a:latin typeface="Times New Roman" panose="02020603050405020304" pitchFamily="18" charset="0"/>
                <a:cs typeface="Times New Roman" panose="02020603050405020304" pitchFamily="18" charset="0"/>
              </a:rPr>
              <a:t> is used for usual engineering and science applications including mathematical operations and data analysis.</a:t>
            </a:r>
            <a:endParaRPr lang="en-IN" sz="28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DC90CA8F-FEAC-463B-968E-3FF68B552405}"/>
              </a:ext>
            </a:extLst>
          </p:cNvPr>
          <p:cNvSpPr/>
          <p:nvPr/>
        </p:nvSpPr>
        <p:spPr>
          <a:xfrm>
            <a:off x="527096" y="2348880"/>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8112ED10-A32F-4244-9C46-A63C075C9D2F}"/>
              </a:ext>
            </a:extLst>
          </p:cNvPr>
          <p:cNvSpPr/>
          <p:nvPr/>
        </p:nvSpPr>
        <p:spPr>
          <a:xfrm>
            <a:off x="296536" y="2780928"/>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6EECD89-BD99-4511-AE71-3740EB336C1A}"/>
              </a:ext>
            </a:extLst>
          </p:cNvPr>
          <p:cNvSpPr/>
          <p:nvPr/>
        </p:nvSpPr>
        <p:spPr>
          <a:xfrm>
            <a:off x="899592" y="4005064"/>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0BCF470-2C7C-42A2-8386-D0CCCD08AA84}"/>
              </a:ext>
            </a:extLst>
          </p:cNvPr>
          <p:cNvSpPr/>
          <p:nvPr/>
        </p:nvSpPr>
        <p:spPr>
          <a:xfrm>
            <a:off x="1763688" y="1916832"/>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03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No. 1</a:t>
            </a:r>
            <a:endParaRPr lang="en-IN" dirty="0"/>
          </a:p>
        </p:txBody>
      </p:sp>
      <p:sp>
        <p:nvSpPr>
          <p:cNvPr id="5" name="Subtitle 4">
            <a:extLst>
              <a:ext uri="{FF2B5EF4-FFF2-40B4-BE49-F238E27FC236}">
                <a16:creationId xmlns:a16="http://schemas.microsoft.com/office/drawing/2014/main" id="{E32EEB4E-4240-47BD-8880-AFD136236F1E}"/>
              </a:ext>
            </a:extLst>
          </p:cNvPr>
          <p:cNvSpPr>
            <a:spLocks noGrp="1"/>
          </p:cNvSpPr>
          <p:nvPr>
            <p:ph type="subTitle" idx="1"/>
          </p:nvPr>
        </p:nvSpPr>
        <p:spPr/>
        <p:txBody>
          <a:bodyPr/>
          <a:lstStyle/>
          <a:p>
            <a:r>
              <a:rPr lang="en-IN" b="1" dirty="0">
                <a:solidFill>
                  <a:schemeClr val="tx1"/>
                </a:solidFill>
              </a:rPr>
              <a:t>Basic Commands in </a:t>
            </a:r>
            <a:r>
              <a:rPr lang="en-IN" b="1" dirty="0" err="1">
                <a:solidFill>
                  <a:schemeClr val="tx1"/>
                </a:solidFill>
              </a:rPr>
              <a:t>Scilab</a:t>
            </a:r>
            <a:endParaRPr lang="en-IN" b="1" dirty="0">
              <a:solidFill>
                <a:schemeClr val="tx1"/>
              </a:solidFill>
            </a:endParaRPr>
          </a:p>
        </p:txBody>
      </p:sp>
    </p:spTree>
    <p:extLst>
      <p:ext uri="{BB962C8B-B14F-4D97-AF65-F5344CB8AC3E}">
        <p14:creationId xmlns:p14="http://schemas.microsoft.com/office/powerpoint/2010/main" val="7561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pPr>
            <a:r>
              <a:rPr lang="en-US" sz="3200" b="1" dirty="0" err="1">
                <a:solidFill>
                  <a:srgbClr val="92CDDC"/>
                </a:solidFill>
                <a:effectLst/>
                <a:latin typeface="Monospaced"/>
                <a:ea typeface="Calibri" panose="020F0502020204030204" pitchFamily="34" charset="0"/>
                <a:cs typeface="Times New Roman" panose="02020603050405020304" pitchFamily="18" charset="0"/>
              </a:rPr>
              <a:t>disp</a:t>
            </a:r>
            <a:r>
              <a:rPr lang="en-US" sz="3200" b="1" dirty="0">
                <a:solidFill>
                  <a:srgbClr val="92CDDC"/>
                </a:solidFill>
                <a:effectLst/>
                <a:latin typeface="Monospaced"/>
                <a:ea typeface="Calibri" panose="020F0502020204030204" pitchFamily="34" charset="0"/>
                <a:cs typeface="Times New Roman" panose="02020603050405020304" pitchFamily="18" charset="0"/>
              </a:rPr>
              <a:t>();</a:t>
            </a:r>
            <a:r>
              <a:rPr lang="en-US" sz="3200" b="1" dirty="0">
                <a:solidFill>
                  <a:srgbClr val="000000"/>
                </a:solidFill>
                <a:effectLst/>
                <a:latin typeface="Monospaced"/>
                <a:ea typeface="Calibri" panose="020F0502020204030204" pitchFamily="34" charset="0"/>
                <a:cs typeface="Times New Roman" panose="02020603050405020304" pitchFamily="18" charset="0"/>
              </a:rPr>
              <a:t>    </a:t>
            </a:r>
            <a:r>
              <a:rPr lang="en-US" sz="3200" b="1" i="1" dirty="0">
                <a:solidFill>
                  <a:srgbClr val="00B050"/>
                </a:solidFill>
                <a:effectLst/>
                <a:latin typeface="Monospaced"/>
                <a:ea typeface="Calibri" panose="020F0502020204030204" pitchFamily="34" charset="0"/>
                <a:cs typeface="Times New Roman" panose="02020603050405020304" pitchFamily="18" charset="0"/>
              </a:rPr>
              <a:t>// to display required output</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br>
              <a:rPr lang="en-IN" sz="3200" b="1" dirty="0">
                <a:effectLst/>
                <a:latin typeface="Calibri" panose="020F0502020204030204" pitchFamily="34" charset="0"/>
                <a:ea typeface="Calibri" panose="020F0502020204030204" pitchFamily="34" charset="0"/>
                <a:cs typeface="Times New Roman" panose="02020603050405020304" pitchFamily="18" charset="0"/>
              </a:rPr>
            </a:br>
            <a:r>
              <a:rPr lang="en-IN" sz="3200" b="1" dirty="0" err="1">
                <a:solidFill>
                  <a:srgbClr val="32B9B9"/>
                </a:solidFill>
                <a:effectLst/>
                <a:latin typeface="Monospaced"/>
                <a:ea typeface="Times New Roman" panose="02020603050405020304" pitchFamily="18" charset="0"/>
                <a:cs typeface="Courier New" panose="02070309020205020404" pitchFamily="49" charset="0"/>
              </a:rPr>
              <a:t>clc</a:t>
            </a:r>
            <a:r>
              <a:rPr lang="en-IN" sz="3200" b="1" dirty="0">
                <a:solidFill>
                  <a:srgbClr val="000000"/>
                </a:solidFill>
                <a:effectLst/>
                <a:latin typeface="Monospaced"/>
                <a:ea typeface="Times New Roman" panose="02020603050405020304" pitchFamily="18" charset="0"/>
                <a:cs typeface="Courier New" panose="02070309020205020404" pitchFamily="49" charset="0"/>
              </a:rPr>
              <a:t>;</a:t>
            </a:r>
            <a:r>
              <a:rPr lang="en-IN" sz="3200" b="1" dirty="0">
                <a:effectLst/>
                <a:latin typeface="Monospaced"/>
                <a:ea typeface="Times New Roman" panose="02020603050405020304" pitchFamily="18" charset="0"/>
                <a:cs typeface="Courier New" panose="02070309020205020404" pitchFamily="49" charset="0"/>
              </a:rPr>
              <a:t>      </a:t>
            </a:r>
            <a:r>
              <a:rPr lang="en-IN" sz="3200" b="1" i="1" dirty="0">
                <a:solidFill>
                  <a:srgbClr val="64AE64"/>
                </a:solidFill>
                <a:effectLst/>
                <a:latin typeface="Monospaced"/>
                <a:ea typeface="Times New Roman" panose="02020603050405020304" pitchFamily="18" charset="0"/>
                <a:cs typeface="Courier New" panose="02070309020205020404" pitchFamily="49" charset="0"/>
              </a:rPr>
              <a:t>//to clear the console screen</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br>
              <a:rPr lang="en-IN" sz="3200" b="1" dirty="0">
                <a:effectLst/>
                <a:latin typeface="Calibri" panose="020F0502020204030204" pitchFamily="34" charset="0"/>
                <a:ea typeface="Calibri" panose="020F0502020204030204" pitchFamily="34" charset="0"/>
                <a:cs typeface="Times New Roman" panose="02020603050405020304" pitchFamily="18" charset="0"/>
              </a:rPr>
            </a:br>
            <a:r>
              <a:rPr lang="en-IN" sz="3200" b="1"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32B9B9"/>
                </a:solidFill>
                <a:effectLst/>
                <a:latin typeface="Monospaced"/>
                <a:ea typeface="Times New Roman" panose="02020603050405020304" pitchFamily="18" charset="0"/>
                <a:cs typeface="Courier New" panose="02070309020205020404" pitchFamily="49" charset="0"/>
              </a:rPr>
              <a:t>eye</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BC8F8F"/>
                </a:solidFill>
                <a:effectLst/>
                <a:latin typeface="Monospaced"/>
                <a:ea typeface="Times New Roman" panose="02020603050405020304" pitchFamily="18" charset="0"/>
                <a:cs typeface="Courier New" panose="02070309020205020404" pitchFamily="49" charset="0"/>
              </a:rPr>
              <a:t>3</a:t>
            </a:r>
            <a:r>
              <a:rPr lang="en-IN" sz="3200" b="1" dirty="0">
                <a:solidFill>
                  <a:srgbClr val="000000"/>
                </a:solidFill>
                <a:effectLst/>
                <a:latin typeface="Monospaced"/>
                <a:ea typeface="Times New Roman" panose="02020603050405020304" pitchFamily="18" charset="0"/>
                <a:cs typeface="Courier New" panose="02070309020205020404" pitchFamily="49" charset="0"/>
              </a:rPr>
              <a:t>,</a:t>
            </a:r>
            <a:r>
              <a:rPr lang="en-IN" sz="3200" b="1" dirty="0">
                <a:solidFill>
                  <a:srgbClr val="BC8F8F"/>
                </a:solidFill>
                <a:effectLst/>
                <a:latin typeface="Monospaced"/>
                <a:ea typeface="Times New Roman" panose="02020603050405020304" pitchFamily="18" charset="0"/>
                <a:cs typeface="Courier New" panose="02070309020205020404" pitchFamily="49" charset="0"/>
              </a:rPr>
              <a:t>3</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000000"/>
                </a:solidFill>
                <a:effectLst/>
                <a:latin typeface="Monospaced"/>
                <a:ea typeface="Times New Roman" panose="02020603050405020304" pitchFamily="18" charset="0"/>
                <a:cs typeface="Courier New" panose="02070309020205020404" pitchFamily="49" charset="0"/>
              </a:rPr>
              <a:t>;  </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br>
              <a:rPr lang="en-IN" sz="3200" b="1" dirty="0">
                <a:effectLst/>
                <a:latin typeface="Calibri" panose="020F0502020204030204" pitchFamily="34" charset="0"/>
                <a:ea typeface="Calibri" panose="020F0502020204030204" pitchFamily="34" charset="0"/>
                <a:cs typeface="Times New Roman" panose="02020603050405020304" pitchFamily="18" charset="0"/>
              </a:rPr>
            </a:br>
            <a:r>
              <a:rPr lang="en-IN" sz="3200" b="1"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32B9B9"/>
                </a:solidFill>
                <a:effectLst/>
                <a:latin typeface="Monospaced"/>
                <a:ea typeface="Times New Roman" panose="02020603050405020304" pitchFamily="18" charset="0"/>
                <a:cs typeface="Courier New" panose="02070309020205020404" pitchFamily="49" charset="0"/>
              </a:rPr>
              <a:t>ones</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BC8F8F"/>
                </a:solidFill>
                <a:effectLst/>
                <a:latin typeface="Monospaced"/>
                <a:ea typeface="Times New Roman" panose="02020603050405020304" pitchFamily="18" charset="0"/>
                <a:cs typeface="Courier New" panose="02070309020205020404" pitchFamily="49" charset="0"/>
              </a:rPr>
              <a:t>3</a:t>
            </a:r>
            <a:r>
              <a:rPr lang="en-IN" sz="3200" b="1" dirty="0">
                <a:solidFill>
                  <a:srgbClr val="000000"/>
                </a:solidFill>
                <a:effectLst/>
                <a:latin typeface="Monospaced"/>
                <a:ea typeface="Times New Roman" panose="02020603050405020304" pitchFamily="18" charset="0"/>
                <a:cs typeface="Courier New" panose="02070309020205020404" pitchFamily="49" charset="0"/>
              </a:rPr>
              <a:t>,</a:t>
            </a:r>
            <a:r>
              <a:rPr lang="en-IN" sz="3200" b="1" dirty="0">
                <a:solidFill>
                  <a:srgbClr val="BC8F8F"/>
                </a:solidFill>
                <a:effectLst/>
                <a:latin typeface="Monospaced"/>
                <a:ea typeface="Times New Roman" panose="02020603050405020304" pitchFamily="18" charset="0"/>
                <a:cs typeface="Courier New" panose="02070309020205020404" pitchFamily="49" charset="0"/>
              </a:rPr>
              <a:t>3</a:t>
            </a:r>
            <a:r>
              <a:rPr lang="en-IN" sz="3200" b="1" dirty="0">
                <a:solidFill>
                  <a:srgbClr val="4A55DB"/>
                </a:solidFill>
                <a:effectLst/>
                <a:latin typeface="Monospaced"/>
                <a:ea typeface="Times New Roman" panose="02020603050405020304" pitchFamily="18" charset="0"/>
                <a:cs typeface="Courier New" panose="02070309020205020404" pitchFamily="49" charset="0"/>
              </a:rPr>
              <a:t>))</a:t>
            </a:r>
            <a:r>
              <a:rPr lang="en-IN" sz="3200" b="1" dirty="0">
                <a:solidFill>
                  <a:srgbClr val="000000"/>
                </a:solidFill>
                <a:effectLst/>
                <a:latin typeface="Monospaced"/>
                <a:ea typeface="Times New Roman" panose="02020603050405020304" pitchFamily="18" charset="0"/>
                <a:cs typeface="Courier New" panose="02070309020205020404" pitchFamily="49" charset="0"/>
              </a:rPr>
              <a:t>; </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Tree>
    <p:extLst>
      <p:ext uri="{BB962C8B-B14F-4D97-AF65-F5344CB8AC3E}">
        <p14:creationId xmlns:p14="http://schemas.microsoft.com/office/powerpoint/2010/main" val="42292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r>
              <a:rPr lang="en-IN" sz="4000" b="1" dirty="0"/>
              <a:t>OUTPUT</a:t>
            </a:r>
            <a:br>
              <a:rPr lang="en-IN" sz="4000" b="1" dirty="0"/>
            </a:b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//Displaying Identity matrix of order 3</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1.   0.   0.</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0.   1.   0.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0.   0.   1.</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//Displaying matrix with all elements ONE of order 3</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1.   1.   1.</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1.   1.   1. </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1.   1.   1.</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Tree>
    <p:extLst>
      <p:ext uri="{BB962C8B-B14F-4D97-AF65-F5344CB8AC3E}">
        <p14:creationId xmlns:p14="http://schemas.microsoft.com/office/powerpoint/2010/main" val="35957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5C5C5C"/>
                </a:solidFill>
                <a:effectLst/>
                <a:latin typeface="Monospaced"/>
                <a:ea typeface="Times New Roman" panose="02020603050405020304" pitchFamily="18" charset="0"/>
                <a:cs typeface="Courier New" panose="02070309020205020404" pitchFamily="49" charset="0"/>
              </a:rPr>
              <a:t>=</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BC8F8F"/>
                </a:solidFill>
                <a:effectLst/>
                <a:latin typeface="Monospaced"/>
                <a:ea typeface="Times New Roman" panose="02020603050405020304" pitchFamily="18" charset="0"/>
                <a:cs typeface="Courier New" panose="02070309020205020404" pitchFamily="49" charset="0"/>
              </a:rPr>
              <a:t>1</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2</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3</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solidFill>
                  <a:srgbClr val="BC8F8F"/>
                </a:solidFill>
                <a:effectLst/>
                <a:latin typeface="Monospaced"/>
                <a:ea typeface="Times New Roman" panose="02020603050405020304" pitchFamily="18" charset="0"/>
                <a:cs typeface="Courier New" panose="02070309020205020404" pitchFamily="49" charset="0"/>
              </a:rPr>
              <a:t>4</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5</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6</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solidFill>
                  <a:srgbClr val="BC8F8F"/>
                </a:solidFill>
                <a:effectLst/>
                <a:latin typeface="Monospaced"/>
                <a:ea typeface="Times New Roman" panose="02020603050405020304" pitchFamily="18" charset="0"/>
                <a:cs typeface="Courier New" panose="02070309020205020404" pitchFamily="49" charset="0"/>
              </a:rPr>
              <a:t>7</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8</a:t>
            </a:r>
            <a:r>
              <a:rPr lang="en-IN" sz="3200" dirty="0">
                <a:effectLst/>
                <a:latin typeface="Monospaced"/>
                <a:ea typeface="Times New Roman" panose="02020603050405020304" pitchFamily="18" charset="0"/>
                <a:cs typeface="Courier New" panose="02070309020205020404" pitchFamily="49" charset="0"/>
              </a:rPr>
              <a:t> </a:t>
            </a:r>
            <a:r>
              <a:rPr lang="en-IN" sz="3200" dirty="0">
                <a:solidFill>
                  <a:srgbClr val="BC8F8F"/>
                </a:solidFill>
                <a:effectLst/>
                <a:latin typeface="Monospaced"/>
                <a:ea typeface="Times New Roman" panose="02020603050405020304" pitchFamily="18" charset="0"/>
                <a:cs typeface="Courier New" panose="02070309020205020404" pitchFamily="49" charset="0"/>
              </a:rPr>
              <a:t>0</a:t>
            </a:r>
            <a:r>
              <a:rPr lang="en-IN" sz="3200" dirty="0">
                <a:solidFill>
                  <a:srgbClr val="4A55DB"/>
                </a:solidFill>
                <a:effectLst/>
                <a:latin typeface="Monospaced"/>
                <a:ea typeface="Times New Roman" panose="02020603050405020304" pitchFamily="18" charset="0"/>
                <a:cs typeface="Courier New" panose="02070309020205020404" pitchFamily="49" charset="0"/>
              </a:rPr>
              <a:t>]  </a:t>
            </a:r>
            <a:r>
              <a:rPr lang="en-IN" sz="3200" i="1" dirty="0">
                <a:solidFill>
                  <a:srgbClr val="64AE64"/>
                </a:solidFill>
                <a:effectLst/>
                <a:latin typeface="Monospaced"/>
                <a:ea typeface="Times New Roman" panose="02020603050405020304" pitchFamily="18" charset="0"/>
                <a:cs typeface="Courier New" panose="02070309020205020404" pitchFamily="49" charset="0"/>
              </a:rPr>
              <a:t>// defines the given 3X3 matrix</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32B9B9"/>
                </a:solidFill>
                <a:effectLst/>
                <a:latin typeface="Monospaced"/>
                <a:ea typeface="Times New Roman" panose="02020603050405020304" pitchFamily="18" charset="0"/>
                <a:cs typeface="Courier New" panose="02070309020205020404" pitchFamily="49" charset="0"/>
              </a:rPr>
              <a:t>rand</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BC8F8F"/>
                </a:solidFill>
                <a:effectLst/>
                <a:latin typeface="Monospaced"/>
                <a:ea typeface="Times New Roman" panose="02020603050405020304" pitchFamily="18" charset="0"/>
                <a:cs typeface="Courier New" panose="02070309020205020404" pitchFamily="49" charset="0"/>
              </a:rPr>
              <a:t>3</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solidFill>
                  <a:srgbClr val="BC8F8F"/>
                </a:solidFill>
                <a:effectLst/>
                <a:latin typeface="Monospaced"/>
                <a:ea typeface="Times New Roman" panose="02020603050405020304" pitchFamily="18" charset="0"/>
                <a:cs typeface="Courier New" panose="02070309020205020404" pitchFamily="49" charset="0"/>
              </a:rPr>
              <a:t>3</a:t>
            </a:r>
            <a:r>
              <a:rPr lang="en-IN" sz="3200" dirty="0">
                <a:solidFill>
                  <a:srgbClr val="4A55DB"/>
                </a:solidFill>
                <a:effectLst/>
                <a:latin typeface="Monospaced"/>
                <a:ea typeface="Times New Roman" panose="02020603050405020304" pitchFamily="18" charset="0"/>
                <a:cs typeface="Courier New" panose="02070309020205020404" pitchFamily="49" charset="0"/>
              </a:rPr>
              <a:t>))</a:t>
            </a:r>
            <a:r>
              <a:rPr lang="en-IN" sz="3200" dirty="0">
                <a:solidFill>
                  <a:srgbClr val="000000"/>
                </a:solidFill>
                <a:effectLst/>
                <a:latin typeface="Monospaced"/>
                <a:ea typeface="Times New Roman" panose="02020603050405020304" pitchFamily="18" charset="0"/>
                <a:cs typeface="Courier New" panose="02070309020205020404" pitchFamily="49" charset="0"/>
              </a:rPr>
              <a:t>;</a:t>
            </a:r>
            <a:r>
              <a:rPr lang="en-IN" sz="3200" dirty="0">
                <a:effectLst/>
                <a:latin typeface="Monospaced"/>
                <a:ea typeface="Times New Roman" panose="02020603050405020304" pitchFamily="18" charset="0"/>
                <a:cs typeface="Courier New" panose="02070309020205020404" pitchFamily="49" charset="0"/>
              </a:rPr>
              <a:t>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Tree>
    <p:extLst>
      <p:ext uri="{BB962C8B-B14F-4D97-AF65-F5344CB8AC3E}">
        <p14:creationId xmlns:p14="http://schemas.microsoft.com/office/powerpoint/2010/main" val="35852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200" b="1" dirty="0"/>
              <a:t>OUTPUT</a:t>
            </a:r>
            <a:b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//Displaying given matrix A</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1.   2.   3.</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4.   5.   6. </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7.   8.   0.</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//Displaying random matrix of order 3</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0.4826472   0.5015342   0.6325745</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0.3321719   0.4368588   0.4051954 </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0.5935095   0.2693125   0.9184708</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b="1" dirty="0"/>
          </a:p>
        </p:txBody>
      </p:sp>
    </p:spTree>
    <p:extLst>
      <p:ext uri="{BB962C8B-B14F-4D97-AF65-F5344CB8AC3E}">
        <p14:creationId xmlns:p14="http://schemas.microsoft.com/office/powerpoint/2010/main" val="228287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476999"/>
          </a:xfrm>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err="1">
                <a:solidFill>
                  <a:srgbClr val="32B9B9"/>
                </a:solidFill>
                <a:effectLst/>
                <a:latin typeface="Monospaced"/>
                <a:ea typeface="Times New Roman" panose="02020603050405020304" pitchFamily="18" charset="0"/>
                <a:cs typeface="Courier New" panose="02070309020205020404" pitchFamily="49" charset="0"/>
              </a:rPr>
              <a:t>tril</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err="1">
                <a:solidFill>
                  <a:srgbClr val="32B9B9"/>
                </a:solidFill>
                <a:effectLst/>
                <a:latin typeface="Monospaced"/>
                <a:ea typeface="Times New Roman" panose="02020603050405020304" pitchFamily="18" charset="0"/>
                <a:cs typeface="Courier New" panose="02070309020205020404" pitchFamily="49" charset="0"/>
              </a:rPr>
              <a:t>triu</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5C5C5C"/>
                </a:solidFill>
                <a:effectLst/>
                <a:latin typeface="Monospaced"/>
                <a:ea typeface="Times New Roman" panose="02020603050405020304" pitchFamily="18" charset="0"/>
                <a:cs typeface="Courier New" panose="02070309020205020404" pitchFamily="49" charset="0"/>
              </a:rPr>
              <a:t>’</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err="1">
                <a:solidFill>
                  <a:srgbClr val="32B9B9"/>
                </a:solidFill>
                <a:effectLst/>
                <a:latin typeface="Monospaced"/>
                <a:ea typeface="Times New Roman" panose="02020603050405020304" pitchFamily="18" charset="0"/>
                <a:cs typeface="Courier New" panose="02070309020205020404" pitchFamily="49" charset="0"/>
              </a:rPr>
              <a:t>disp</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32B9B9"/>
                </a:solidFill>
                <a:effectLst/>
                <a:latin typeface="Monospaced"/>
                <a:ea typeface="Times New Roman" panose="02020603050405020304" pitchFamily="18" charset="0"/>
                <a:cs typeface="Courier New" panose="02070309020205020404" pitchFamily="49" charset="0"/>
              </a:rPr>
              <a:t>size</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A</a:t>
            </a:r>
            <a:r>
              <a:rPr lang="en-IN" sz="3600" dirty="0">
                <a:solidFill>
                  <a:srgbClr val="4A55DB"/>
                </a:solidFill>
                <a:effectLst/>
                <a:latin typeface="Monospaced"/>
                <a:ea typeface="Times New Roman" panose="02020603050405020304" pitchFamily="18" charset="0"/>
                <a:cs typeface="Courier New" panose="02070309020205020404" pitchFamily="49" charset="0"/>
              </a:rPr>
              <a:t>))</a:t>
            </a:r>
            <a:r>
              <a:rPr lang="en-IN" sz="3600" dirty="0">
                <a:solidFill>
                  <a:srgbClr val="000000"/>
                </a:solidFill>
                <a:effectLst/>
                <a:latin typeface="Monospaced"/>
                <a:ea typeface="Times New Roman" panose="02020603050405020304" pitchFamily="18" charset="0"/>
                <a:cs typeface="Courier New" panose="02070309020205020404" pitchFamily="49" charset="0"/>
              </a:rPr>
              <a: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Tree>
    <p:extLst>
      <p:ext uri="{BB962C8B-B14F-4D97-AF65-F5344CB8AC3E}">
        <p14:creationId xmlns:p14="http://schemas.microsoft.com/office/powerpoint/2010/main" val="350462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Linear algebra lecture1</Template>
  <TotalTime>587</TotalTime>
  <Words>1145</Words>
  <Application>Microsoft Office PowerPoint</Application>
  <PresentationFormat>On-screen Show (4:3)</PresentationFormat>
  <Paragraphs>46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Monospaced</vt:lpstr>
      <vt:lpstr>Times New Roman</vt:lpstr>
      <vt:lpstr>Office Theme</vt:lpstr>
      <vt:lpstr>Linear Algebra LAB </vt:lpstr>
      <vt:lpstr>Why  Scilab?</vt:lpstr>
      <vt:lpstr>Scilab is a free and open software. Scilab includes hundreds of mathematical functions.     It has a high level programming language allowing access to advanced data structures, 2-D and 3-D graphical functions.   Scilab is used for usual engineering and science applications including mathematical operations and data analysis.</vt:lpstr>
      <vt:lpstr>Practical No. 1</vt:lpstr>
      <vt:lpstr>disp();    // to display required output  clc;      //to clear the console screen  disp(eye(3,3));    disp(ones(3,3));  </vt:lpstr>
      <vt:lpstr>OUTPUT  //Displaying Identity matrix of order 3    1.   0.   0.   0.   1.   0.      0.   0.   1. //Displaying matrix with all elements ONE of order 3      1.   1.   1.    1.   1.   1.     1.   1.   1. </vt:lpstr>
      <vt:lpstr>A=[1 2 3;4 5 6;7 8 0]  // defines the given 3X3 matrix  disp(A);       disp(rand(3,3));     </vt:lpstr>
      <vt:lpstr>OUTPUT //Displaying given matrix A   1.   2.   3.  4.   5.   6.   7.   8.   0.  //Displaying random matrix of order 3      0.4826472   0.5015342   0.6325745    0.3321719   0.4368588   0.4051954     0.5935095   0.2693125   0.9184708  </vt:lpstr>
      <vt:lpstr>disp(tril(A));    disp(triu(A));    disp(A’);     disp(size(A));   </vt:lpstr>
      <vt:lpstr>OUTPUT //Displaying lower triangular matrix from A 1.   0.   0. 4.   5.   0.  7.   8.   0.   // Displaying upper triangular matrix from A    1.   2.   3.    0.   5.   6.     0.   0.   0.  // Displaying transpose of A     1.   4.   7.     2.   5.   8.      3.   6.   0.  // Displaying size of A      3.   3.  </vt:lpstr>
      <vt:lpstr>disp(A(3,3));     disp(A(:,2));    disp(A(3,:));   </vt:lpstr>
      <vt:lpstr>OUTPUT // Displaying A33 element of A   0.    // Displaying 2nd column of A   2.  5.   8.  // Displaying 3rd row of A      7.   8.   0.  </vt:lpstr>
      <vt:lpstr>    </vt:lpstr>
      <vt:lpstr>OUTPUT // Displaying sum of all elements of A 36.     // Displaying product of all elements of A  0.  // Displaying sum of elements of 2nd column    15.     // Displaying product of elements of 2nd column    80.      // Displaying sum of elements of 3rd row    15.     // Displaying product of elements of 3rd row     0.   </vt:lpstr>
      <vt:lpstr>disp(sum(A,'r'));    disp(prod(A,'r'));         disp(sum(A,'c'));         disp(prod(A,'c'));           </vt:lpstr>
      <vt:lpstr>   </vt:lpstr>
      <vt:lpstr>disp(imag(A));           disp(real(A));          disp(inv(A));     disp(det(A));    </vt:lpstr>
      <vt:lpstr>OUTPUT // Displaying imaginary part of matrix A, as A is real its showing all elements 0 as imaginary part    0.   0.   0.    0.   0.   0.      0.   0.   0.           // Displaying real part of matrix A, as A has all real elements its as it is    1.   2.   3.    4.   5.   6.      7.   8.   0.           // Displaying inverse of A   -1.7777778   0.8888889  -0.1111111    1.5555556  -0.7777778   0.2222222  -0.1111111   0.2222222  -0.1111111  // Displaying determinant of A     27.  </vt:lpstr>
      <vt:lpstr>   disp(trace(A));    disp(rank(A));    disp(eye(3,3).*A);      disp(diag(A));        disp(conj(A));           </vt:lpstr>
      <vt:lpstr>OUTPUT // Displaying trace of A i.e. sum of all diagonal elements of A 6.    // Displaying rank of A    3.    // Displaying diagonal matrix of A, keeping off diagonal elements zero    1.   0.   0.    0.   5.   0.      0.   0.   0.   // Displaying only diagonal elements of A    1.    5.    0.  // Displaying conjugate of A, as A is real its as it is    1.   2.   3.    4.   5.   6.     7.   8.   0.  </vt:lpstr>
      <vt:lpstr>EXERCISE    *Enter a random matrix C of order 4. (i) Display sum of first column elements. (ii) Display product of second row elements. (iii) Find sum of all elements of C. (iv) Find Determinant of matrix C. (v) Find Trace of matrix 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LAB </dc:title>
  <dc:creator>Gaurish Nerurkar</dc:creator>
  <cp:lastModifiedBy>Meghana N</cp:lastModifiedBy>
  <cp:revision>47</cp:revision>
  <dcterms:created xsi:type="dcterms:W3CDTF">2020-08-03T08:16:54Z</dcterms:created>
  <dcterms:modified xsi:type="dcterms:W3CDTF">2021-09-23T09:58:49Z</dcterms:modified>
</cp:coreProperties>
</file>