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7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7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3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4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7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>
            <p:ph idx="2" type="pic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630238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30238" y="1681163"/>
            <a:ext cx="3868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630238" y="2505075"/>
            <a:ext cx="38688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29150" y="1681163"/>
            <a:ext cx="3887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4629150" y="2505075"/>
            <a:ext cx="38877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" name="Google Shape;91;p1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CS201: Data Structures and Discrete Mathematics I</a:t>
            </a:r>
            <a:endParaRPr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Set Theory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4" name="Google Shape;174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Proper subsets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is a proper subset (⊂) of B, or B is a proper superset of A iff A is a subset of B and A is not equal to B.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⊂ B iff A ⊆ B and A ≠ 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{1, 2, 3} ⊂ {1, 2, 3, 4, 5}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⊂  Z ⊂  Q ⊂  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 ≠ ∅ then ∅ ⊂ 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3" name="Google Shape;183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Power sets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457200" y="1447800"/>
            <a:ext cx="8229600" cy="46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set of all subsets of a set is called the power set of the set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power set of S is denoted by P(S).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P(∅) ={∅}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P({1, 2}) = {∅, {1}, {2}, {1, 2}}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P(S) = {∅, …, S}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P({1, 2, 3})?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elements does the power set of S have? Assume S has n elements.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2" name="Google Shape;192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∈ and ⊆ are different</a:t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∈ {1} is true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⊆ {1} is false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{1} ⊆ {1} is true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of the following statement is true?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⊆ P(S)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∈ P(S)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304800" y="274637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Mutual inclusion and set equality</a:t>
            </a:r>
            <a:endParaRPr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 A and B have the same members iff they mutually include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⊆ B and B ⊆ 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is, A = B iff A ⊆ B and B ⊆ 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Mutual inclusion is very useful for proving the equality of sets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prove an equality, we prove two subset relationships.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0" name="Google Shape;210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example: equality of sets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that Z = the set of (all) integers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A = {x ∈ Z | x = 2m  for m ∈ Z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B = {x ∈ Z | x = 2n-2 for n ∈ Z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show A ⊆ B, note that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 = 2(m+1) – 2 = 2n-2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show that B ⊆ A, note that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2n-2=2(n-1) = 2m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is, A = B. (A, B both denote the set of all even integers.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17" name="Google Shape;217;p27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9" name="Google Shape;219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Universal sets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Depending on the context of discussion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a set of U such that all sets of interest are subsets of U.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set U is known as a universal set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dealing with integers, U may be Z.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dealing with plane geometry, U may be the set of points in the plane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227" name="Google Shape;227;p28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8" name="Google Shape;228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Venn diagram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Venn diagram is used to visualize relationships of some sets.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subset (of U, the rectangle) is represented by a circle inside the rectangle.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3132137" y="4184650"/>
            <a:ext cx="4724400" cy="16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6119812" y="4760912"/>
            <a:ext cx="609600" cy="685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3671887" y="4616450"/>
            <a:ext cx="7620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3810000" y="4343400"/>
            <a:ext cx="6096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4953000" y="4648200"/>
            <a:ext cx="762000" cy="685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241" name="Google Shape;241;p29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2" name="Google Shape;242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 operations</a:t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A, B be subsets of some universal set U.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 set operations create new sets from A and B.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∪ B = {x ∈ U | x ∈ A or x ∈ B}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Intersection: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∩ B = {x ∈ U | x ∈ A and x ∈ B}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− B = A \ B= {x ∈ U | x ∈ A and x ∉ B}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A′ = U − A = {x ∈ U | x ∉ A}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49" name="Google Shape;249;p30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250" name="Google Shape;250;p30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1" name="Google Shape;251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 union</a:t>
            </a:r>
            <a:endParaRPr/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example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{1, 2, 3} ∪ {1, 2, 4, 5} = {1, 2, 3, 4, 5}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venn diagram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1600200" y="3733800"/>
            <a:ext cx="2935200" cy="182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0"/>
          <p:cNvSpPr/>
          <p:nvPr/>
        </p:nvSpPr>
        <p:spPr>
          <a:xfrm>
            <a:off x="2286000" y="4495800"/>
            <a:ext cx="838200" cy="838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0"/>
          <p:cNvSpPr/>
          <p:nvPr/>
        </p:nvSpPr>
        <p:spPr>
          <a:xfrm>
            <a:off x="2667000" y="4343400"/>
            <a:ext cx="990600" cy="914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2667000" y="4572000"/>
            <a:ext cx="457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57" name="Google Shape;257;p30"/>
          <p:cNvSpPr txBox="1"/>
          <p:nvPr/>
        </p:nvSpPr>
        <p:spPr>
          <a:xfrm>
            <a:off x="2819400" y="4800600"/>
            <a:ext cx="609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58" name="Google Shape;258;p30"/>
          <p:cNvSpPr txBox="1"/>
          <p:nvPr/>
        </p:nvSpPr>
        <p:spPr>
          <a:xfrm>
            <a:off x="2362200" y="4800600"/>
            <a:ext cx="373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59" name="Google Shape;259;p30"/>
          <p:cNvSpPr txBox="1"/>
          <p:nvPr/>
        </p:nvSpPr>
        <p:spPr>
          <a:xfrm>
            <a:off x="3200400" y="4724400"/>
            <a:ext cx="609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60" name="Google Shape;260;p30"/>
          <p:cNvSpPr txBox="1"/>
          <p:nvPr/>
        </p:nvSpPr>
        <p:spPr>
          <a:xfrm>
            <a:off x="3124200" y="4419600"/>
            <a:ext cx="609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261" name="Google Shape;261;p30"/>
          <p:cNvCxnSpPr/>
          <p:nvPr/>
        </p:nvCxnSpPr>
        <p:spPr>
          <a:xfrm flipH="1" rot="10800000">
            <a:off x="2339975" y="4365625"/>
            <a:ext cx="990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2" name="Google Shape;262;p30"/>
          <p:cNvCxnSpPr/>
          <p:nvPr/>
        </p:nvCxnSpPr>
        <p:spPr>
          <a:xfrm flipH="1" rot="10800000">
            <a:off x="2268537" y="4524375"/>
            <a:ext cx="12954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3" name="Google Shape;263;p30"/>
          <p:cNvCxnSpPr/>
          <p:nvPr/>
        </p:nvCxnSpPr>
        <p:spPr>
          <a:xfrm flipH="1" rot="10800000">
            <a:off x="2376487" y="4776787"/>
            <a:ext cx="12954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4" name="Google Shape;264;p30"/>
          <p:cNvCxnSpPr/>
          <p:nvPr/>
        </p:nvCxnSpPr>
        <p:spPr>
          <a:xfrm flipH="1" rot="10800000">
            <a:off x="2519362" y="4976962"/>
            <a:ext cx="1081200" cy="32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70" name="Google Shape;270;p31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271" name="Google Shape;271;p31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2" name="Google Shape;272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 intersection</a:t>
            </a:r>
            <a:endParaRPr/>
          </a:p>
        </p:txBody>
      </p:sp>
      <p:sp>
        <p:nvSpPr>
          <p:cNvPr id="273" name="Google Shape;273;p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example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{1, 2, 3} ∩ {1, 2, 4, 5} = {1, 2}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venn diagram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1600200" y="3733800"/>
            <a:ext cx="2935200" cy="182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1"/>
          <p:cNvSpPr/>
          <p:nvPr/>
        </p:nvSpPr>
        <p:spPr>
          <a:xfrm>
            <a:off x="2286000" y="4495800"/>
            <a:ext cx="838200" cy="838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1"/>
          <p:cNvSpPr/>
          <p:nvPr/>
        </p:nvSpPr>
        <p:spPr>
          <a:xfrm>
            <a:off x="2667000" y="4343400"/>
            <a:ext cx="990600" cy="914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2667000" y="4572000"/>
            <a:ext cx="457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78" name="Google Shape;278;p31"/>
          <p:cNvSpPr txBox="1"/>
          <p:nvPr/>
        </p:nvSpPr>
        <p:spPr>
          <a:xfrm>
            <a:off x="2819400" y="4800600"/>
            <a:ext cx="609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79" name="Google Shape;279;p31"/>
          <p:cNvSpPr txBox="1"/>
          <p:nvPr/>
        </p:nvSpPr>
        <p:spPr>
          <a:xfrm>
            <a:off x="2362200" y="4800600"/>
            <a:ext cx="373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80" name="Google Shape;280;p31"/>
          <p:cNvSpPr txBox="1"/>
          <p:nvPr/>
        </p:nvSpPr>
        <p:spPr>
          <a:xfrm>
            <a:off x="3200400" y="4724400"/>
            <a:ext cx="609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81" name="Google Shape;281;p31"/>
          <p:cNvSpPr txBox="1"/>
          <p:nvPr/>
        </p:nvSpPr>
        <p:spPr>
          <a:xfrm>
            <a:off x="3124200" y="4419600"/>
            <a:ext cx="609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282" name="Google Shape;282;p31"/>
          <p:cNvCxnSpPr/>
          <p:nvPr/>
        </p:nvCxnSpPr>
        <p:spPr>
          <a:xfrm flipH="1" rot="10800000">
            <a:off x="2663825" y="4581600"/>
            <a:ext cx="287400" cy="14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3" name="Google Shape;283;p31"/>
          <p:cNvCxnSpPr/>
          <p:nvPr/>
        </p:nvCxnSpPr>
        <p:spPr>
          <a:xfrm flipH="1" rot="10800000">
            <a:off x="2700337" y="4760987"/>
            <a:ext cx="358800" cy="18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4" name="Google Shape;284;p31"/>
          <p:cNvCxnSpPr/>
          <p:nvPr/>
        </p:nvCxnSpPr>
        <p:spPr>
          <a:xfrm flipH="1" rot="10800000">
            <a:off x="2808287" y="4976674"/>
            <a:ext cx="324000" cy="14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Sets</a:t>
            </a:r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collection of distinct objects.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 (let A denote a set):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{apple, pear, grape}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{1, 2, 3, 4, 5}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{1, b, c, d, e, f}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{(1, 2), (3, 4), (9, 10)}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{&lt;1, 2, 3&gt;, &lt;3, 4, 5&gt;, &lt;6, 7, 8&gt;}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a collection of anything that is meaningful.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90" name="Google Shape;290;p32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291" name="Google Shape;291;p32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2" name="Google Shape;292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 difference</a:t>
            </a:r>
            <a:endParaRPr/>
          </a:p>
        </p:txBody>
      </p:sp>
      <p:sp>
        <p:nvSpPr>
          <p:cNvPr id="293" name="Google Shape;293;p3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example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{1, 2, 3} - {1, 2, 4, 5} = {3}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venn diagram</a:t>
            </a:r>
            <a:endParaRPr/>
          </a:p>
        </p:txBody>
      </p:sp>
      <p:sp>
        <p:nvSpPr>
          <p:cNvPr id="294" name="Google Shape;294;p32"/>
          <p:cNvSpPr txBox="1"/>
          <p:nvPr/>
        </p:nvSpPr>
        <p:spPr>
          <a:xfrm>
            <a:off x="1600200" y="3733800"/>
            <a:ext cx="2935200" cy="182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2286000" y="4495800"/>
            <a:ext cx="838200" cy="838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2"/>
          <p:cNvSpPr/>
          <p:nvPr/>
        </p:nvSpPr>
        <p:spPr>
          <a:xfrm>
            <a:off x="2667000" y="4343400"/>
            <a:ext cx="990600" cy="914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2"/>
          <p:cNvSpPr txBox="1"/>
          <p:nvPr/>
        </p:nvSpPr>
        <p:spPr>
          <a:xfrm>
            <a:off x="2667000" y="4572000"/>
            <a:ext cx="457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98" name="Google Shape;298;p32"/>
          <p:cNvSpPr txBox="1"/>
          <p:nvPr/>
        </p:nvSpPr>
        <p:spPr>
          <a:xfrm>
            <a:off x="2819400" y="4800600"/>
            <a:ext cx="609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99" name="Google Shape;299;p32"/>
          <p:cNvSpPr txBox="1"/>
          <p:nvPr/>
        </p:nvSpPr>
        <p:spPr>
          <a:xfrm>
            <a:off x="2362200" y="4800600"/>
            <a:ext cx="373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00" name="Google Shape;300;p32"/>
          <p:cNvSpPr txBox="1"/>
          <p:nvPr/>
        </p:nvSpPr>
        <p:spPr>
          <a:xfrm>
            <a:off x="3200400" y="4724400"/>
            <a:ext cx="609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01" name="Google Shape;301;p32"/>
          <p:cNvSpPr txBox="1"/>
          <p:nvPr/>
        </p:nvSpPr>
        <p:spPr>
          <a:xfrm>
            <a:off x="3124200" y="4419600"/>
            <a:ext cx="609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302" name="Google Shape;302;p32"/>
          <p:cNvCxnSpPr/>
          <p:nvPr/>
        </p:nvCxnSpPr>
        <p:spPr>
          <a:xfrm flipH="1" rot="10800000">
            <a:off x="2303462" y="4689337"/>
            <a:ext cx="360300" cy="14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3" name="Google Shape;303;p32"/>
          <p:cNvCxnSpPr/>
          <p:nvPr/>
        </p:nvCxnSpPr>
        <p:spPr>
          <a:xfrm flipH="1" rot="10800000">
            <a:off x="2339975" y="4941962"/>
            <a:ext cx="324000" cy="14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4" name="Google Shape;304;p32"/>
          <p:cNvCxnSpPr/>
          <p:nvPr/>
        </p:nvCxnSpPr>
        <p:spPr>
          <a:xfrm flipH="1" rot="10800000">
            <a:off x="2484437" y="5121137"/>
            <a:ext cx="324000" cy="14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10" name="Google Shape;310;p33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311" name="Google Shape;311;p33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2" name="Google Shape;312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 complement</a:t>
            </a:r>
            <a:endParaRPr/>
          </a:p>
        </p:txBody>
      </p:sp>
      <p:sp>
        <p:nvSpPr>
          <p:cNvPr id="313" name="Google Shape;313;p3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venn diagram</a:t>
            </a:r>
            <a:endParaRPr/>
          </a:p>
        </p:txBody>
      </p:sp>
      <p:sp>
        <p:nvSpPr>
          <p:cNvPr id="314" name="Google Shape;314;p33"/>
          <p:cNvSpPr txBox="1"/>
          <p:nvPr/>
        </p:nvSpPr>
        <p:spPr>
          <a:xfrm>
            <a:off x="1835150" y="2744787"/>
            <a:ext cx="4176600" cy="2124000"/>
          </a:xfrm>
          <a:prstGeom prst="rect">
            <a:avLst/>
          </a:prstGeom>
          <a:solidFill>
            <a:srgbClr val="808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3"/>
          <p:cNvSpPr/>
          <p:nvPr/>
        </p:nvSpPr>
        <p:spPr>
          <a:xfrm>
            <a:off x="3311525" y="3429000"/>
            <a:ext cx="1152600" cy="1044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21" name="Google Shape;321;p34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322" name="Google Shape;322;p34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3" name="Google Shape;323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questions</a:t>
            </a:r>
            <a:endParaRPr/>
          </a:p>
        </p:txBody>
      </p:sp>
      <p:sp>
        <p:nvSpPr>
          <p:cNvPr id="324" name="Google Shape;324;p3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A ⊆ B.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 – B?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B – A?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A, B ⊆ C, what can you say about A ∪ B and C?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 ⊆ A, B, what can you say about C and A ∩ B?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30" name="Google Shape;330;p35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331" name="Google Shape;331;p35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2" name="Google Shape;332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Basic set identities (equalities)</a:t>
            </a:r>
            <a:endParaRPr/>
          </a:p>
        </p:txBody>
      </p:sp>
      <p:sp>
        <p:nvSpPr>
          <p:cNvPr id="333" name="Google Shape;333;p3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Commutative laws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∪ B = B ∪ 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∩ B = B ∩ A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Associative laws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 ∪ B) ∪ C = A ∪ (B ∪ C)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 ∩ B) ∩ C = A ∩ (B ∩ C)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Distributive laws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∪ (B ∩ C) = (A ∪ B) ∩ (A ∪ C)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∩ (B ∪ C) = (A ∩ B) ∪ (A ∩ C)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39" name="Google Shape;339;p36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340" name="Google Shape;340;p36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1" name="Google Shape;341;p36"/>
          <p:cNvSpPr txBox="1"/>
          <p:nvPr>
            <p:ph type="title"/>
          </p:nvPr>
        </p:nvSpPr>
        <p:spPr>
          <a:xfrm>
            <a:off x="457200" y="225425"/>
            <a:ext cx="82296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Basic set identities (cont …)</a:t>
            </a:r>
            <a:endParaRPr/>
          </a:p>
        </p:txBody>
      </p:sp>
      <p:sp>
        <p:nvSpPr>
          <p:cNvPr id="342" name="Google Shape;342;p36"/>
          <p:cNvSpPr txBox="1"/>
          <p:nvPr>
            <p:ph idx="1" type="body"/>
          </p:nvPr>
        </p:nvSpPr>
        <p:spPr>
          <a:xfrm>
            <a:off x="457200" y="1017587"/>
            <a:ext cx="8229600" cy="5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Identity laws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∅ ∪ A = A ∪ ∅ = A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∩ U = U ∩ A = A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complement law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(A’)’ = A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Idempotent laws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∪ A = A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∩ A = 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Morgan’s laws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 ∪ B)’ = A’ ∩ B’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 ∩ B)’ = A’ ∪ B’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Basic set identities (cont …)</a:t>
            </a:r>
            <a:endParaRPr/>
          </a:p>
        </p:txBody>
      </p:sp>
      <p:sp>
        <p:nvSpPr>
          <p:cNvPr id="348" name="Google Shape;348;p37"/>
          <p:cNvSpPr txBox="1"/>
          <p:nvPr>
            <p:ph idx="1" type="body"/>
          </p:nvPr>
        </p:nvSpPr>
        <p:spPr>
          <a:xfrm>
            <a:off x="457200" y="1233487"/>
            <a:ext cx="8229600" cy="50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Absorption laws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∪ (A ∩  B) = 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∩ (A ∪ B) = 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Complement law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(U)’ = ∅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∅’ = U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difference law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– B  = A ∩ B’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Universal bound law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∪ U = U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∩ ∅ = ∅</a:t>
            </a:r>
            <a:endParaRPr/>
          </a:p>
        </p:txBody>
      </p:sp>
      <p:sp>
        <p:nvSpPr>
          <p:cNvPr id="349" name="Google Shape;349;p37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50" name="Google Shape;350;p37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351" name="Google Shape;351;p37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57" name="Google Shape;357;p38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358" name="Google Shape;358;p38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9" name="Google Shape;359;p38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Proof methods</a:t>
            </a:r>
            <a:endParaRPr/>
          </a:p>
        </p:txBody>
      </p:sp>
      <p:sp>
        <p:nvSpPr>
          <p:cNvPr id="360" name="Google Shape;360;p38"/>
          <p:cNvSpPr txBox="1"/>
          <p:nvPr>
            <p:ph idx="1" type="body"/>
          </p:nvPr>
        </p:nvSpPr>
        <p:spPr>
          <a:xfrm>
            <a:off x="457200" y="1125537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many ways to prove set identities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methods include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Applying existing identities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mutual inclusion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 (A ∩ B) ∩ C = A ∩ (B ∩ C) using mutual inclusion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show: (A ∩ B) ∩ C ⊆ A ∩ (B ∩ C)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x ∈ (A ∩ B) and x ∈ 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 ∈ A and x ∈ B) and x ∈ 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∈ A and x ∈ (B ∩ C)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∈ A ∩ (B ∩ C)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show that A ∩ (B ∩ C) ⊆ (A ∩ B) ∩ C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66" name="Google Shape;366;p39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367" name="Google Shape;367;p39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8" name="Google Shape;368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proof examples</a:t>
            </a:r>
            <a:endParaRPr/>
          </a:p>
        </p:txBody>
      </p:sp>
      <p:sp>
        <p:nvSpPr>
          <p:cNvPr id="369" name="Google Shape;369;p3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B = {x | x is a multiple of 4}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{x | x is a multiple of 8}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we have A ⊆ 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Proof: let x ∈ A. We must show that x is a multiple of 4. We can write x = 8m for some integer m. We have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8m = 2*4m = 4 k, where k = 2m,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k is a integer.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Thus, x is a multiple of 4, and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 x ∈ B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75" name="Google Shape;375;p40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376" name="Google Shape;376;p40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7" name="Google Shape;377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proof examples</a:t>
            </a:r>
            <a:endParaRPr/>
          </a:p>
        </p:txBody>
      </p:sp>
      <p:sp>
        <p:nvSpPr>
          <p:cNvPr id="378" name="Google Shape;378;p4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 {x | x ∈ Z and x ≥ 0 and x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15}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= {x | x ∈ Z and x ≥ 0 and 2x &lt; 7}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Let A = {x | x ∈ Z and x ≥ 0 and x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15}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B = {x | x ∈ Z and x ≥ 0 and 2x &lt; 7}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Let x ∈ A. x can only be 0, 1, 2, 3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2x for 0, 1, 2, 3 are all less then 7.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Thus, A ⊆ B.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Likewise, we can also show that B ⊆ 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84" name="Google Shape;384;p41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385" name="Google Shape;385;p41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6" name="Google Shape;386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Algebraic proof examples</a:t>
            </a:r>
            <a:endParaRPr/>
          </a:p>
        </p:txBody>
      </p:sp>
      <p:sp>
        <p:nvSpPr>
          <p:cNvPr id="387" name="Google Shape;387;p41"/>
          <p:cNvSpPr txBox="1"/>
          <p:nvPr>
            <p:ph idx="1" type="body"/>
          </p:nvPr>
        </p:nvSpPr>
        <p:spPr>
          <a:xfrm>
            <a:off x="287337" y="1600200"/>
            <a:ext cx="8640900" cy="45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Prove: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[A ∪ (B ∩ C)] ∩ ([A’ ∪ (B ∩ C)] ∩ (B ∩ C)’) = ∅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Proof: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[A ∪ (B ∩ C)] ∩ ([A’ ∪ (B ∩ C)] ∩ (B ∩ C)’)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 ([A ∪ (B ∩ C)] ∩ [A’ ∪ (B ∩ C)]) ∩ (B∩C)’ 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(associative)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 ([(B ∩ C)∪ A] ∩ [(B ∩ C) ∪ A’]) ∩ (B∩C)’ 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(commutative)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 [(B ∩ C)∪ (A ∩ A’)] ∩ (B ∩ C)’ 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(distributive)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 [(B ∩ C)∪ ∅] ∩ (B ∩ C)’ 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(complement)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 (B ∩ C) ∩ (B ∩ C)’ 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(Identity)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 ∅ 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(identity)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Members and Equality of Sets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objects that make up a set are called </a:t>
            </a: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members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elements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set.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sets are equal iff they have the same members.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is, a set is completely determined by its members.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and repetition do not matter in a set.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Algebraic proof examples</a:t>
            </a:r>
            <a:endParaRPr/>
          </a:p>
        </p:txBody>
      </p:sp>
      <p:sp>
        <p:nvSpPr>
          <p:cNvPr id="393" name="Google Shape;393;p4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Prove:  (A ∪ B) – C = (A – C) ∪ (B – C)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Proof: (A ∪ B) – C = (A ∪ B) ∩ C’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(difference)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 C’ ∩ (A ∪ B)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(commutative)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 (C’ ∩ A) ∪ (C’ ∩ B)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(distributive)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 (A ∩ C’) ∪ (B ∩ C’)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(commutative)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 (A – C) ∪ (B – C)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(difference)</a:t>
            </a:r>
            <a:endParaRPr/>
          </a:p>
        </p:txBody>
      </p:sp>
      <p:sp>
        <p:nvSpPr>
          <p:cNvPr id="394" name="Google Shape;394;p42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95" name="Google Shape;395;p42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396" name="Google Shape;396;p42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Disproving an alleged Set property</a:t>
            </a:r>
            <a:endParaRPr/>
          </a:p>
        </p:txBody>
      </p:sp>
      <p:sp>
        <p:nvSpPr>
          <p:cNvPr id="402" name="Google Shape;402;p4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following true?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(A – B) ∪ (B – C) = A – 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 Draw a Venn diagram and construct some sets to confirm the answer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Counterexample: A = {1, 2, 4, 5}, B = {2, 3, 5, 6}, and C = {4, 5, 6, 7}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– B = {1, 4}, B – C = {2, 3}, A – C = {1, 2}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 – B) ∪ (B – C) = {1, 2, 3, 4}</a:t>
            </a:r>
            <a:endParaRPr/>
          </a:p>
        </p:txBody>
      </p:sp>
      <p:sp>
        <p:nvSpPr>
          <p:cNvPr id="403" name="Google Shape;403;p43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04" name="Google Shape;404;p43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405" name="Google Shape;405;p43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4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11" name="Google Shape;411;p44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412" name="Google Shape;412;p44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3" name="Google Shape;413;p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Pigeonhole principle</a:t>
            </a:r>
            <a:endParaRPr/>
          </a:p>
        </p:txBody>
      </p:sp>
      <p:sp>
        <p:nvSpPr>
          <p:cNvPr id="414" name="Google Shape;414;p44"/>
          <p:cNvSpPr txBox="1"/>
          <p:nvPr>
            <p:ph idx="1" type="body"/>
          </p:nvPr>
        </p:nvSpPr>
        <p:spPr>
          <a:xfrm>
            <a:off x="457200" y="1416050"/>
            <a:ext cx="8229600" cy="48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more than k pigeons fly into k pigeonholes, then at least one hole will have more than one pigeon.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Pigeonhole principle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if more than k items are placed into k bins, then at least one bin contains more than one item.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Simple, and obvious!!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apply it, may not be easy sometimes. Need to be clever in identifying pigeons and pigeonholes.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5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20" name="Google Shape;420;p45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421" name="Google Shape;421;p45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2" name="Google Shape;422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423" name="Google Shape;423;p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people must be in a room to guarantee that two people have last names that begin with the same initial?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 since we have 26 letters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times must a single die be rolled in order to guarantee getting the same value twice?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29" name="Google Shape;429;p46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430" name="Google Shape;430;p46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1" name="Google Shape;431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Another example</a:t>
            </a:r>
            <a:endParaRPr/>
          </a:p>
        </p:txBody>
      </p:sp>
      <p:sp>
        <p:nvSpPr>
          <p:cNvPr id="432" name="Google Shape;432;p4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 that if four numbers are chosen from the set {1, 2, 3, 4, 5, 6}, at least one pair must add up to 7.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Proof: There are 3 pairs of numbers from the set that add up to 7, i.e.,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(1, 6), (2, 5), (3, 4)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Apply pigeonhole principle: bins are the pairs, and the numbers are the items.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7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38" name="Google Shape;438;p47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439" name="Google Shape;439;p47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0" name="Google Shape;440;p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Infinite sets</a:t>
            </a:r>
            <a:endParaRPr/>
          </a:p>
        </p:txBody>
      </p:sp>
      <p:sp>
        <p:nvSpPr>
          <p:cNvPr id="441" name="Google Shape;441;p47"/>
          <p:cNvSpPr txBox="1"/>
          <p:nvPr>
            <p:ph idx="1" type="body"/>
          </p:nvPr>
        </p:nvSpPr>
        <p:spPr>
          <a:xfrm>
            <a:off x="457200" y="1304925"/>
            <a:ext cx="8363100" cy="50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finite set, we can always designate one element as the first member, s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another element as the second member, s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so on. If there are k elements in the set we can list them as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s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that is not finite is called a infinite set.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set is infinite, we may still be able to select a first element s1, a second element s2 and so on: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an infinite set is said to be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denumerable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finite and denumerable sets are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countable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Countable does not mean we can give a total number, but means that we can say, “here is the first one” and “here is the second one” and so on.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8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47" name="Google Shape;447;p48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448" name="Google Shape;448;p48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9" name="Google Shape;449;p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Countable sets: examples</a:t>
            </a:r>
            <a:endParaRPr/>
          </a:p>
        </p:txBody>
      </p:sp>
      <p:sp>
        <p:nvSpPr>
          <p:cNvPr id="450" name="Google Shape;450;p4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set of positive integer numbers are countable.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prove it, we need to give a counting scheme, in this case,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 2, 3, 4, ….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set of positive rational numbers are countable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1/1   1/2   1/3   1/4 …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2/1   2/2   2/3    2/4…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3/1   3/2   3/3    3/4 …</a:t>
            </a:r>
            <a:endParaRPr/>
          </a:p>
        </p:txBody>
      </p:sp>
      <p:cxnSp>
        <p:nvCxnSpPr>
          <p:cNvPr id="451" name="Google Shape;451;p48"/>
          <p:cNvCxnSpPr/>
          <p:nvPr/>
        </p:nvCxnSpPr>
        <p:spPr>
          <a:xfrm flipH="1">
            <a:off x="1511362" y="4652962"/>
            <a:ext cx="360300" cy="28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2" name="Google Shape;452;p48"/>
          <p:cNvCxnSpPr/>
          <p:nvPr/>
        </p:nvCxnSpPr>
        <p:spPr>
          <a:xfrm flipH="1">
            <a:off x="1403475" y="4941887"/>
            <a:ext cx="72900" cy="35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3" name="Google Shape;453;p48"/>
          <p:cNvCxnSpPr/>
          <p:nvPr/>
        </p:nvCxnSpPr>
        <p:spPr>
          <a:xfrm flipH="1" rot="10800000">
            <a:off x="1403350" y="4292662"/>
            <a:ext cx="1908300" cy="100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4" name="Google Shape;454;p48"/>
          <p:cNvCxnSpPr/>
          <p:nvPr/>
        </p:nvCxnSpPr>
        <p:spPr>
          <a:xfrm>
            <a:off x="3311525" y="4292600"/>
            <a:ext cx="216000" cy="25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5" name="Google Shape;455;p48"/>
          <p:cNvCxnSpPr/>
          <p:nvPr/>
        </p:nvCxnSpPr>
        <p:spPr>
          <a:xfrm flipH="1">
            <a:off x="1224024" y="4581525"/>
            <a:ext cx="2303400" cy="154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9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61" name="Google Shape;461;p49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462" name="Google Shape;462;p49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3" name="Google Shape;463;p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Uncountable sets</a:t>
            </a:r>
            <a:endParaRPr/>
          </a:p>
        </p:txBody>
      </p:sp>
      <p:sp>
        <p:nvSpPr>
          <p:cNvPr id="464" name="Google Shape;464;p4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also some sets that are uncountable.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set is so large, and there is no way to count out the elements.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example: The set of real numbers between 0 and 1 is uncountable.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computer can only manage finite sets. 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0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70" name="Google Shape;470;p50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471" name="Google Shape;471;p50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2" name="Google Shape;472;p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73" name="Google Shape;473;p50"/>
          <p:cNvSpPr txBox="1"/>
          <p:nvPr>
            <p:ph idx="1" type="body"/>
          </p:nvPr>
        </p:nvSpPr>
        <p:spPr>
          <a:xfrm>
            <a:off x="457200" y="1268412"/>
            <a:ext cx="8229600" cy="48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 are extremely important for Computer Science.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is simply an unordered list of objects.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operations: union, intersection, difference.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prove set equalities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Applying existing identities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mutual inclusion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Pigeonhole principle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 notations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457200" y="14478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notation of {...} describes a set. Each member or element is separated by a comma.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S = {apple, pear, grape}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is a set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members of S are: apple, pear, grape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and repetition do not matter in a set.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 expressions are equivalent: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{1, 3, 9}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{9, 1, 3}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{1, 1, 3, 3, 9}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membership symbol ∈ and the empty set</a:t>
            </a:r>
            <a:r>
              <a:rPr b="0" i="0" lang="en-US" sz="4000" u="none">
                <a:solidFill>
                  <a:schemeClr val="dk2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∅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457200" y="16764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fact that x is a member of a set S can be expressed as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∈ 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Reads: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is in S, or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is a member of S, or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belongs to 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example, S = {1, 2, 3}, 1 ∈ S, 2 ∈ S, 3 ∈ S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negation of ∈ is written as ∉ (is not in).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empty set is a set without any 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Denoted by {} or ∅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any object x, x ∉ ∅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Defining a Set by membership properties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{x ∈ T | P(x)}  (or S = {x | x ∈ T and P(x)})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members of S are members of an already known set T that satisfy property P.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example: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Z be the set of integers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Z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the set of positive integers.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{x ∈ Z | x &gt; 0}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5" name="Google Shape;145;p19"/>
          <p:cNvSpPr txBox="1"/>
          <p:nvPr>
            <p:ph type="title"/>
          </p:nvPr>
        </p:nvSpPr>
        <p:spPr>
          <a:xfrm>
            <a:off x="457200" y="1889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Sets of numbers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457200" y="1268412"/>
            <a:ext cx="8153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= The set of all integers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= {…, -2, -1, 0, 1, 2, …}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The set of positive integers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{1, 2, 3…}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{x | x ∈ Z and x &gt; 0} = {x ∈ Z | x &gt; 0}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The set of negative integers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{…, -3, -2, -1} = {-1, -2, -3…} = {x ∈ Z | x &lt; 0}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= The set of all real numbers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= the set of all rational numbers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= {x ∈ R | x = p/q and p, q ∈ Z and q ≠ 0}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use “;” to replace “and”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4" name="Google Shape;154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Subsets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is a subset (⊆) of B, or B is a superset of A iff every member of A is a member of B.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⊆ B iff forall x if x ∈ A, then x ∈ B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example: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(-2, 0, 6} ⊆ {-3, -2, -1, 0, 1, 3, 6}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Negation: A is not a subset of B or B is not a superset of A iff there is a member of A that is not a member of B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⊆ B iff there exist x, x ∈ A, x ∉ B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20"/>
          <p:cNvCxnSpPr/>
          <p:nvPr/>
        </p:nvCxnSpPr>
        <p:spPr>
          <a:xfrm flipH="1">
            <a:off x="1752600" y="5562600"/>
            <a:ext cx="762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/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201</a:t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4" name="Google Shape;164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Obvious subsets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⊆ 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∅ ⊆ S 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contradiction: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∅ ⊆ S then there exist x, x ∈ ∅ and x ∉ S.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21"/>
          <p:cNvCxnSpPr/>
          <p:nvPr/>
        </p:nvCxnSpPr>
        <p:spPr>
          <a:xfrm flipH="1">
            <a:off x="2339925" y="3141662"/>
            <a:ext cx="108000" cy="35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