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F1265-C681-4473-9137-D85354BBCF5C}" v="22" dt="2023-08-24T04:48:04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Godbole" userId="e1e3728f718b7550" providerId="LiveId" clId="{5B5F1265-C681-4473-9137-D85354BBCF5C}"/>
    <pc:docChg chg="modSld">
      <pc:chgData name="Anand Godbole" userId="e1e3728f718b7550" providerId="LiveId" clId="{5B5F1265-C681-4473-9137-D85354BBCF5C}" dt="2023-08-24T04:48:19.772" v="22" actId="729"/>
      <pc:docMkLst>
        <pc:docMk/>
      </pc:docMkLst>
      <pc:sldChg chg="modSp mod modAnim modShow">
        <pc:chgData name="Anand Godbole" userId="e1e3728f718b7550" providerId="LiveId" clId="{5B5F1265-C681-4473-9137-D85354BBCF5C}" dt="2023-08-24T04:48:19.772" v="22" actId="729"/>
        <pc:sldMkLst>
          <pc:docMk/>
          <pc:sldMk cId="0" sldId="265"/>
        </pc:sldMkLst>
        <pc:spChg chg="mod">
          <ac:chgData name="Anand Godbole" userId="e1e3728f718b7550" providerId="LiveId" clId="{5B5F1265-C681-4473-9137-D85354BBCF5C}" dt="2023-08-24T04:48:04.791" v="21" actId="20577"/>
          <ac:spMkLst>
            <pc:docMk/>
            <pc:sldMk cId="0" sldId="265"/>
            <ac:spMk id="16387" creationId="{9BDF1D3D-9D64-1C45-84A7-366CBACD4C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457A8BB-06EF-D741-BF8D-52FBABC014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Math 308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CEE4EDD-0E43-1448-B867-0AD8C4BAAB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576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Sept. 7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2219D3A-C828-4247-B0AD-6CC230B505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C805F26-BF1C-F841-A820-9C8E54918B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B3ED49-B16A-4044-A39E-7D3B45FB4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66BA3BC-F4FA-E74B-B098-44A24C67BE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5638FC-9232-BF4B-8D14-501AEFB1C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78DB610-5914-2449-9018-454C3F0356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B16F355-874D-4A4B-AAA9-049C119BA9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E9B9566-653C-DD45-B096-1F5BA4AA14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9602CA2-7001-B94D-A1E8-4FE86EB58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EC53B-90FE-1B47-BDCC-D4C8ADBE37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C69F5-CFDC-B946-85A1-9563D4D88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70CEC-F559-3E44-8AE1-BE89E6890F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A455E1-345C-7D43-8F0F-9302D7676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05319-2205-C24D-BBC6-787C212B29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3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C47DFA-0462-214C-ACF2-207C1DE26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4B49DE-1234-F64C-BA91-343A0E51F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F40840-99E0-DD43-B036-7B698A926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C158A-9B40-5C44-BFD2-BEA4730282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9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A75DC2-202D-B045-8D1C-AFA7B5A91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FF9CDD-4549-C945-835A-9E75623BC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73B7A-E97A-F84B-A376-47512F924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93A1-74DF-BA4B-B168-5563C96A1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0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8A218E-3D82-D44F-A507-CF85AE260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C37FD-86A8-3E41-8352-43B1AC50E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870CE2-292E-6746-9AD1-E7B092737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5F328-A01A-5145-A839-B300DDBA0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4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81F725-3383-754C-9A00-C27ED7A0E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EF60D-9BC5-4848-8E61-9AE1CB8719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475BB9-BACE-B842-84EC-8DE9E629F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C12EC-7800-864F-B6CB-418B68528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E39BF-50DE-8143-A473-25A6D4D8C8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AE5F7-90B8-0344-A7E6-810BB0785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0ED37-C6C7-BB46-8DF6-7C27DA3AF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91B4D-CAB8-F94B-8B3B-E91A3AF93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3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7FC867-CB46-1645-958C-27695ED72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4008CF-1F1F-DD42-B1E8-4C31E9258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8DD788-4366-0B4B-B6A3-5960F89EE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5D093-99F2-584A-B02A-CA63D409D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2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D541E2-A4D6-7245-9A12-095A46434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92BD55-DD20-7F4A-B12B-C2B0334F1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DC907C-6A5E-784E-AA8C-81FF979E0B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C45D8-BC68-8840-8E9B-E32C05AE98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9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06C68B-5D3F-824D-A9B5-B74D180F8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31D64E-6394-4145-8C8D-41265E328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AA4A4C-9708-C943-8202-146A15EF7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36DA-0C08-7D47-B037-6FCB9D239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6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DEBB1-06B5-534F-9C9F-F69750B0B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E8FFF-BEAC-0B43-A56B-D0B357075F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6B0A3-D7A4-4147-9033-8068538F1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9A74C-36F3-2F46-8C2E-36C0FA0B8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1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75666-FA5E-E742-971E-D321707D9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5464E-4A3D-2E40-9821-7085C3989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FD4AF-42A9-0E4C-B494-F06F5E3308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8A8D0-FC85-F749-8C17-209187C62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05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E8CCEA-5F09-6E4A-B8D8-2C681E9D8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76D16E-0BE0-8942-A223-B6173F155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09293B-D212-C145-BB07-02A8F107F7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DFB8ACE-85FF-CB40-A4C0-D48CD81E40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DBBE9DB-B840-8545-BCD9-D0B4A8B570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C2BF74-2EBB-2745-8F18-99946402F6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A548953-91CE-0344-9FC5-0FC85717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4141B1-7F74-5C4F-B788-F01731E95143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283338B-A116-B44D-ABB5-EEE3F70BD9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Mathematical Induction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4FE1D65-E712-2646-AA0A-C691CB4AFD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1D85A24E-AB71-EB40-9783-26F57173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A0BC7B-9BC7-E845-80B0-902371DB7C66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DDDAE79-C1BD-B149-AA7D-7D1311A1B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</a:rPr>
              <a:t>Example</a:t>
            </a:r>
            <a:r>
              <a:rPr lang="en-US" altLang="en-US" sz="4000">
                <a:solidFill>
                  <a:schemeClr val="accent2"/>
                </a:solidFill>
              </a:rPr>
              <a:t> </a:t>
            </a:r>
            <a:br>
              <a:rPr lang="en-US" altLang="en-US" sz="4000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chemeClr val="accent2"/>
                </a:solidFill>
              </a:rPr>
              <a:t>(of sum of the first n integers)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DF1D3D-9D64-1C45-84A7-366CBACD4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en-US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dirty="0"/>
              <a:t>In a round-robin tournament each of the n teams plays every other team exactly once.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What is the total number of games played?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D053AB5D-2A7E-294B-8FF9-44FBB4BB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D92C3C8-6AF0-2E45-89E9-41368487B2E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995AFF3-A365-9C46-8C99-65F659260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j-ea"/>
              </a:rPr>
              <a:t>Proving a divisibility property by mathematical induction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A5DFDA-32A6-7143-BA41-E3815A218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Proposition:</a:t>
            </a:r>
            <a:r>
              <a:rPr lang="en-US" altLang="en-US" sz="2800"/>
              <a:t> For any integer n</a:t>
            </a:r>
            <a:r>
              <a:rPr lang="en-US" altLang="en-US" sz="2800">
                <a:cs typeface="Arial" panose="020B0604020202020204" pitchFamily="34" charset="0"/>
              </a:rPr>
              <a:t>≥1,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		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n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n</a:t>
            </a:r>
            <a:r>
              <a:rPr lang="en-US" altLang="en-US" sz="2800">
                <a:cs typeface="Arial" panose="020B0604020202020204" pitchFamily="34" charset="0"/>
              </a:rPr>
              <a:t> is divisible by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 sz="2800">
                <a:cs typeface="Arial" panose="020B0604020202020204" pitchFamily="34" charset="0"/>
              </a:rPr>
              <a:t>.	  (</a:t>
            </a:r>
            <a:r>
              <a:rPr lang="en-US" altLang="en-US" sz="2800">
                <a:solidFill>
                  <a:srgbClr val="FF0066"/>
                </a:solidFill>
                <a:cs typeface="Arial" panose="020B0604020202020204" pitchFamily="34" charset="0"/>
              </a:rPr>
              <a:t>P(n)</a:t>
            </a:r>
            <a:r>
              <a:rPr lang="en-US" altLang="en-US" sz="2800">
                <a:cs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cs typeface="Arial" panose="020B0604020202020204" pitchFamily="34" charset="0"/>
              </a:rPr>
              <a:t>Proof</a:t>
            </a:r>
            <a:r>
              <a:rPr lang="en-US" altLang="en-US" sz="2800">
                <a:cs typeface="Arial" panose="020B0604020202020204" pitchFamily="34" charset="0"/>
              </a:rPr>
              <a:t> (</a:t>
            </a:r>
            <a:r>
              <a:rPr lang="en-US" altLang="en-US" sz="2800" i="1">
                <a:cs typeface="Arial" panose="020B0604020202020204" pitchFamily="34" charset="0"/>
              </a:rPr>
              <a:t>by induction</a:t>
            </a:r>
            <a:r>
              <a:rPr lang="en-US" altLang="en-US" sz="2800">
                <a:cs typeface="Arial" panose="020B0604020202020204" pitchFamily="34" charset="0"/>
              </a:rPr>
              <a:t>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</a:t>
            </a:r>
            <a:r>
              <a:rPr lang="en-US" altLang="en-US" sz="2800">
                <a:solidFill>
                  <a:schemeClr val="accent2"/>
                </a:solidFill>
              </a:rPr>
              <a:t>1) Basis step: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		</a:t>
            </a:r>
            <a:r>
              <a:rPr lang="en-US" altLang="en-US" sz="2800"/>
              <a:t>The statement is true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/>
              <a:t>for n=1: 		  (</a:t>
            </a:r>
            <a:r>
              <a:rPr lang="en-US" altLang="en-US" sz="2800">
                <a:solidFill>
                  <a:srgbClr val="FF0066"/>
                </a:solidFill>
              </a:rPr>
              <a:t>P(1)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			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1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–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1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= 7 - 2</a:t>
            </a:r>
            <a:r>
              <a:rPr lang="en-US" altLang="en-US" sz="2800">
                <a:cs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 sz="2800">
                <a:cs typeface="Arial" panose="020B0604020202020204" pitchFamily="34" charset="0"/>
              </a:rPr>
              <a:t> is divisible by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accent2"/>
                </a:solidFill>
              </a:rPr>
              <a:t>2) Inductive step: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	</a:t>
            </a:r>
            <a:r>
              <a:rPr lang="en-US" altLang="en-US" sz="2800"/>
              <a:t>Assume the statement is true for some k</a:t>
            </a:r>
            <a:r>
              <a:rPr lang="en-US" altLang="en-US" sz="2800">
                <a:cs typeface="Arial" panose="020B0604020202020204" pitchFamily="34" charset="0"/>
              </a:rPr>
              <a:t>≥1	  (</a:t>
            </a:r>
            <a:r>
              <a:rPr lang="en-US" altLang="en-US" sz="2800">
                <a:solidFill>
                  <a:srgbClr val="FF0066"/>
                </a:solidFill>
                <a:cs typeface="Arial" panose="020B0604020202020204" pitchFamily="34" charset="0"/>
              </a:rPr>
              <a:t>P(k)</a:t>
            </a:r>
            <a:r>
              <a:rPr lang="en-US" altLang="en-US" sz="280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		</a:t>
            </a:r>
            <a:r>
              <a:rPr lang="en-US" altLang="en-US" sz="2800" i="1">
                <a:solidFill>
                  <a:srgbClr val="009900"/>
                </a:solidFill>
                <a:cs typeface="Arial" panose="020B0604020202020204" pitchFamily="34" charset="0"/>
              </a:rPr>
              <a:t>(inductive hypothesis) </a:t>
            </a:r>
            <a:r>
              <a:rPr lang="en-US" altLang="en-US" sz="2800"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show that it is true for k+1</a:t>
            </a:r>
            <a:r>
              <a:rPr lang="en-US" altLang="en-US" sz="2800"/>
              <a:t> .		       (</a:t>
            </a:r>
            <a:r>
              <a:rPr lang="en-US" altLang="en-US" sz="2800">
                <a:solidFill>
                  <a:srgbClr val="FF0066"/>
                </a:solidFill>
              </a:rPr>
              <a:t>P(k+1)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A6B50983-D08D-4D4A-ACC3-1354F9E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15DA7A-EA0A-E14C-A38A-3FF3207A578D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7FF6C31-98D9-7243-AE29-FFF1569A8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+mj-ea"/>
              </a:rPr>
              <a:t>Proving a divisibility property by mathematical induction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9C05D0-9563-3049-91D1-AF850581D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1"/>
              <a:t>Proof (cont.):   </a:t>
            </a:r>
            <a:r>
              <a:rPr lang="en-US" altLang="en-US"/>
              <a:t>We are given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FF0066"/>
                </a:solidFill>
              </a:rPr>
              <a:t>P(k):	</a:t>
            </a:r>
            <a:r>
              <a:rPr lang="en-US" altLang="en-US" sz="2800"/>
              <a:t>	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cs typeface="Arial" panose="020B0604020202020204" pitchFamily="34" charset="0"/>
              </a:rPr>
              <a:t> is divisible by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 sz="2800">
                <a:cs typeface="Arial" panose="020B0604020202020204" pitchFamily="34" charset="0"/>
              </a:rPr>
              <a:t>.</a:t>
            </a:r>
            <a:r>
              <a:rPr lang="en-US" altLang="en-US" sz="2800"/>
              <a:t>	      </a:t>
            </a:r>
            <a:r>
              <a:rPr lang="en-US" altLang="en-US" sz="2800" baseline="30000"/>
              <a:t>   		 </a:t>
            </a:r>
            <a:r>
              <a:rPr lang="en-US" altLang="en-US" sz="2800"/>
              <a:t>       </a:t>
            </a:r>
            <a:r>
              <a:rPr lang="en-US" altLang="en-US" sz="2800" b="1"/>
              <a:t>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/>
              <a:t>	</a:t>
            </a:r>
            <a:r>
              <a:rPr lang="en-US" altLang="en-US" sz="2800" i="1">
                <a:solidFill>
                  <a:schemeClr val="bg2"/>
                </a:solidFill>
              </a:rPr>
              <a:t>Then</a:t>
            </a:r>
            <a:r>
              <a:rPr lang="en-US" altLang="en-US" sz="2800" b="1"/>
              <a:t>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= 5a</a:t>
            </a:r>
            <a:r>
              <a:rPr lang="en-US" altLang="en-US" sz="2800">
                <a:cs typeface="Arial" panose="020B0604020202020204" pitchFamily="34" charset="0"/>
              </a:rPr>
              <a:t>   for some a</a:t>
            </a:r>
            <a:r>
              <a:rPr lang="en-US" altLang="en-US">
                <a:sym typeface="Symbol" pitchFamily="2" charset="2"/>
              </a:rPr>
              <a:t></a:t>
            </a:r>
            <a:r>
              <a:rPr lang="en-US" altLang="en-US" b="1">
                <a:sym typeface="Symbol" pitchFamily="2" charset="2"/>
              </a:rPr>
              <a:t>Z </a:t>
            </a:r>
            <a:r>
              <a:rPr lang="en-US" altLang="en-US">
                <a:sym typeface="Symbol" pitchFamily="2" charset="2"/>
              </a:rPr>
              <a:t>.  </a:t>
            </a:r>
            <a:r>
              <a:rPr lang="en-US" altLang="en-US" sz="2400" i="1">
                <a:solidFill>
                  <a:srgbClr val="009900"/>
                </a:solidFill>
                <a:sym typeface="Symbol" pitchFamily="2" charset="2"/>
              </a:rPr>
              <a:t>(by definition)    </a:t>
            </a:r>
            <a:r>
              <a:rPr lang="en-US" altLang="en-US" sz="2800" b="1">
                <a:sym typeface="Symbol" pitchFamily="2" charset="2"/>
              </a:rPr>
              <a:t>(2)</a:t>
            </a:r>
            <a:endParaRPr lang="en-US" altLang="en-US" sz="2800" b="1" baseline="30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We need to show: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FF0066"/>
                </a:solidFill>
              </a:rPr>
              <a:t>P(k+1):	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k+1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k+1</a:t>
            </a:r>
            <a:r>
              <a:rPr lang="en-US" altLang="en-US" sz="2800">
                <a:cs typeface="Arial" panose="020B0604020202020204" pitchFamily="34" charset="0"/>
              </a:rPr>
              <a:t> is divisible by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 sz="2800">
                <a:cs typeface="Arial" panose="020B0604020202020204" pitchFamily="34" charset="0"/>
              </a:rPr>
              <a:t>.</a:t>
            </a:r>
            <a:r>
              <a:rPr lang="en-US" altLang="en-US" sz="2800"/>
              <a:t> 	</a:t>
            </a:r>
            <a:r>
              <a:rPr lang="en-US" altLang="en-US" sz="2800" baseline="30000"/>
              <a:t>   	            </a:t>
            </a:r>
            <a:r>
              <a:rPr lang="en-US" altLang="en-US" sz="2800" b="1"/>
              <a:t>(3)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/>
              <a:t>	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k+1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k+1</a:t>
            </a:r>
            <a:r>
              <a:rPr lang="en-US" altLang="en-US" sz="2800">
                <a:cs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cs typeface="Arial" panose="020B0604020202020204" pitchFamily="34" charset="0"/>
              </a:rPr>
              <a:t> =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+ 2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=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+ 2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·(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- 2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)  </a:t>
            </a:r>
            <a:r>
              <a:rPr lang="en-US" altLang="en-US" sz="2800">
                <a:cs typeface="Arial" panose="020B0604020202020204" pitchFamily="34" charset="0"/>
              </a:rPr>
              <a:t>= 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+ 2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5a  </a:t>
            </a:r>
            <a:r>
              <a:rPr lang="en-US" altLang="en-US" sz="2400" i="1">
                <a:solidFill>
                  <a:srgbClr val="009900"/>
                </a:solidFill>
                <a:sym typeface="Symbol" pitchFamily="2" charset="2"/>
              </a:rPr>
              <a:t>(by (2))</a:t>
            </a:r>
            <a:endParaRPr lang="en-US" altLang="en-US" sz="28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=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·(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7</a:t>
            </a:r>
            <a:r>
              <a:rPr lang="en-US" altLang="en-US" sz="2800" baseline="30000">
                <a:solidFill>
                  <a:schemeClr val="accent2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+ 2a)</a:t>
            </a:r>
            <a:r>
              <a:rPr lang="en-US" altLang="en-US" sz="2800">
                <a:cs typeface="Arial" panose="020B0604020202020204" pitchFamily="34" charset="0"/>
              </a:rPr>
              <a:t> which is divisible by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5</a:t>
            </a:r>
            <a:r>
              <a:rPr lang="en-US" altLang="en-US" sz="2800">
                <a:cs typeface="Arial" panose="020B0604020202020204" pitchFamily="34" charset="0"/>
              </a:rPr>
              <a:t>. </a:t>
            </a:r>
            <a:r>
              <a:rPr lang="en-US" altLang="en-US" sz="2400" i="1">
                <a:solidFill>
                  <a:srgbClr val="009900"/>
                </a:solidFill>
                <a:sym typeface="Symbol" pitchFamily="2" charset="2"/>
              </a:rPr>
              <a:t>(by def.)</a:t>
            </a:r>
            <a:endParaRPr lang="en-US" altLang="en-US" sz="28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Thus, </a:t>
            </a:r>
            <a:r>
              <a:rPr lang="en-US" altLang="en-US">
                <a:solidFill>
                  <a:srgbClr val="FF0066"/>
                </a:solidFill>
                <a:cs typeface="Arial" panose="020B0604020202020204" pitchFamily="34" charset="0"/>
              </a:rPr>
              <a:t>P(n) </a:t>
            </a:r>
            <a:r>
              <a:rPr lang="en-US" altLang="en-US">
                <a:cs typeface="Arial" panose="020B0604020202020204" pitchFamily="34" charset="0"/>
              </a:rPr>
              <a:t>is true by induction.			    </a:t>
            </a:r>
            <a:r>
              <a:rPr lang="en-US" altLang="en-US"/>
              <a:t>■</a:t>
            </a:r>
            <a:endParaRPr lang="en-US" altLang="en-US" sz="2800" b="1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646D9E3B-E941-4A47-92B3-9346B1B1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07EFFA-F609-B04E-8618-9EC4BEAE5C41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A66D1B6-B55A-F842-8A8E-36389204C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Mathematical Induction: Example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CF85E4C-3909-B343-903E-F258D7568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/>
              <a:t>Show that any postage of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≥ 8¢</a:t>
            </a:r>
            <a:r>
              <a:rPr lang="en-US" altLang="en-US">
                <a:cs typeface="Arial" panose="020B0604020202020204" pitchFamily="34" charset="0"/>
              </a:rPr>
              <a:t> can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	obtained using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3¢</a:t>
            </a:r>
            <a:r>
              <a:rPr lang="en-US" altLang="en-US">
                <a:cs typeface="Arial" panose="020B0604020202020204" pitchFamily="34" charset="0"/>
              </a:rPr>
              <a:t> and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5¢</a:t>
            </a:r>
            <a:r>
              <a:rPr lang="en-US" altLang="en-US">
                <a:cs typeface="Arial" panose="020B0604020202020204" pitchFamily="34" charset="0"/>
              </a:rPr>
              <a:t> stamps.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>
                <a:cs typeface="Arial" panose="020B0604020202020204" pitchFamily="34" charset="0"/>
              </a:rPr>
              <a:t>First check for a few particular values: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8¢		=	3¢ + 5¢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	9¢ 		=	3¢ + 3¢ + 3¢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	10¢	=	5¢ + 5¢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	11¢	=	5¢ + 3¢ + 3¢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	12¢	=	3¢ + 3¢ + 3¢ + 3¢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>
                <a:cs typeface="Arial" panose="020B0604020202020204" pitchFamily="34" charset="0"/>
              </a:rPr>
              <a:t>How to generalize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4D60C3F-10EB-1542-A7B3-8E45B379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826D0F-8A2B-7444-A5F3-9364945C11C2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A11CAF4-685E-594E-82BA-BF5837D8E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Mathematical Induction: Example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1A8522-E587-DD41-A0BD-6C8D9661C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Let </a:t>
            </a:r>
            <a:r>
              <a:rPr lang="en-US" altLang="en-US" sz="2800">
                <a:solidFill>
                  <a:schemeClr val="accent2"/>
                </a:solidFill>
              </a:rPr>
              <a:t>P(n)</a:t>
            </a:r>
            <a:r>
              <a:rPr lang="en-US" altLang="en-US" sz="2800"/>
              <a:t> be the sentence </a:t>
            </a:r>
            <a:r>
              <a:rPr lang="en-US" altLang="en-US" sz="2800">
                <a:solidFill>
                  <a:schemeClr val="accent2"/>
                </a:solidFill>
              </a:rPr>
              <a:t>“n cents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postage can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				obtained using 3¢ and 5¢ stamps”.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cs typeface="Arial" panose="020B0604020202020204" pitchFamily="34" charset="0"/>
              </a:rPr>
              <a:t>Want to show that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FF0066"/>
                </a:solidFill>
                <a:cs typeface="Arial" panose="020B0604020202020204" pitchFamily="34" charset="0"/>
              </a:rPr>
              <a:t>		“P(k) is true” </a:t>
            </a:r>
            <a:r>
              <a:rPr lang="en-US" altLang="en-US" sz="2800" i="1">
                <a:solidFill>
                  <a:srgbClr val="FF0066"/>
                </a:solidFill>
                <a:cs typeface="Arial" panose="020B0604020202020204" pitchFamily="34" charset="0"/>
              </a:rPr>
              <a:t>implies</a:t>
            </a:r>
            <a:r>
              <a:rPr lang="en-US" altLang="en-US" sz="2800">
                <a:solidFill>
                  <a:srgbClr val="FF0066"/>
                </a:solidFill>
                <a:cs typeface="Arial" panose="020B0604020202020204" pitchFamily="34" charset="0"/>
              </a:rPr>
              <a:t> “P(k+1) is true”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				for any k ≥ 8¢.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cs typeface="Arial" panose="020B0604020202020204" pitchFamily="34" charset="0"/>
              </a:rPr>
              <a:t>2 cases: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1)</a:t>
            </a:r>
            <a:r>
              <a:rPr lang="en-US" altLang="en-US" sz="2800">
                <a:cs typeface="Arial" panose="020B0604020202020204" pitchFamily="34" charset="0"/>
              </a:rPr>
              <a:t> P(k) is true </a:t>
            </a:r>
            <a:r>
              <a:rPr lang="en-US" altLang="en-US" sz="2800">
                <a:solidFill>
                  <a:schemeClr val="bg2"/>
                </a:solidFill>
                <a:cs typeface="Arial" panose="020B0604020202020204" pitchFamily="34" charset="0"/>
              </a:rPr>
              <a:t>and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	the k cents 	contain at least one 5¢.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 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2)</a:t>
            </a:r>
            <a:r>
              <a:rPr lang="en-US" altLang="en-US" sz="2800">
                <a:cs typeface="Arial" panose="020B0604020202020204" pitchFamily="34" charset="0"/>
              </a:rPr>
              <a:t> P(k) is true </a:t>
            </a:r>
            <a:r>
              <a:rPr lang="en-US" altLang="en-US" sz="2800">
                <a:solidFill>
                  <a:schemeClr val="bg2"/>
                </a:solidFill>
                <a:cs typeface="Arial" panose="020B0604020202020204" pitchFamily="34" charset="0"/>
              </a:rPr>
              <a:t>and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	the k cents 	do not contain any 5¢.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86DADF8D-2983-3C47-A6C5-9B7EA8CB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769A7B-7E73-7244-9B9F-243ABD716566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C1FBE62-C4EB-EB40-BD00-052114C3F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Mathematical Induction: Example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87A9136-260B-BA48-B64F-ACD8A273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chemeClr val="accent2"/>
                </a:solidFill>
              </a:rPr>
              <a:t>Case 1: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k cents contain at least one 5¢ coin.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i="1">
                <a:solidFill>
                  <a:schemeClr val="accent2"/>
                </a:solidFill>
                <a:cs typeface="Arial" panose="020B0604020202020204" pitchFamily="34" charset="0"/>
              </a:rPr>
              <a:t>Case 2:</a:t>
            </a:r>
            <a:r>
              <a:rPr lang="en-US" altLang="en-US">
                <a:cs typeface="Arial" panose="020B0604020202020204" pitchFamily="34" charset="0"/>
              </a:rPr>
              <a:t> k cents do not contain any 5¢ coin.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Then there are at least three 3¢ coins.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</a:t>
            </a: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490DCA17-B170-7F4F-9E17-843D4F17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18288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8" name="Oval 8">
            <a:extLst>
              <a:ext uri="{FF2B5EF4-FFF2-40B4-BE49-F238E27FC236}">
                <a16:creationId xmlns:a16="http://schemas.microsoft.com/office/drawing/2014/main" id="{FFD5E93A-343B-D946-8692-204B54D9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14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9" name="Oval 9">
            <a:extLst>
              <a:ext uri="{FF2B5EF4-FFF2-40B4-BE49-F238E27FC236}">
                <a16:creationId xmlns:a16="http://schemas.microsoft.com/office/drawing/2014/main" id="{3F5B3480-33A3-5649-A382-C8951094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62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0" name="Oval 10">
            <a:extLst>
              <a:ext uri="{FF2B5EF4-FFF2-40B4-BE49-F238E27FC236}">
                <a16:creationId xmlns:a16="http://schemas.microsoft.com/office/drawing/2014/main" id="{AD8586D5-38D7-0144-A4AC-5897D88B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1" name="Oval 13">
            <a:extLst>
              <a:ext uri="{FF2B5EF4-FFF2-40B4-BE49-F238E27FC236}">
                <a16:creationId xmlns:a16="http://schemas.microsoft.com/office/drawing/2014/main" id="{D48DD5B1-2700-8B4A-9324-4652B1BD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18288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2" name="Oval 14">
            <a:extLst>
              <a:ext uri="{FF2B5EF4-FFF2-40B4-BE49-F238E27FC236}">
                <a16:creationId xmlns:a16="http://schemas.microsoft.com/office/drawing/2014/main" id="{8D77CEB5-9E9E-9F40-830A-98EB60D1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90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3" name="Oval 15">
            <a:extLst>
              <a:ext uri="{FF2B5EF4-FFF2-40B4-BE49-F238E27FC236}">
                <a16:creationId xmlns:a16="http://schemas.microsoft.com/office/drawing/2014/main" id="{EFF22B4E-8554-1643-98DE-0D550B82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438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4" name="Oval 16">
            <a:extLst>
              <a:ext uri="{FF2B5EF4-FFF2-40B4-BE49-F238E27FC236}">
                <a16:creationId xmlns:a16="http://schemas.microsoft.com/office/drawing/2014/main" id="{1824CB1E-C5CF-FC4C-941F-2B54EDE7E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149E7694-C60A-4C49-9B1E-A589618C6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393700" cy="3937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5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A541A8B0-D06E-6D48-BEB1-64E76153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24200"/>
            <a:ext cx="393700" cy="3937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47" name="Oval 21">
            <a:extLst>
              <a:ext uri="{FF2B5EF4-FFF2-40B4-BE49-F238E27FC236}">
                <a16:creationId xmlns:a16="http://schemas.microsoft.com/office/drawing/2014/main" id="{9A84C8F8-4013-9644-A943-3389978E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24200"/>
            <a:ext cx="393700" cy="3937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48" name="Line 23">
            <a:extLst>
              <a:ext uri="{FF2B5EF4-FFF2-40B4-BE49-F238E27FC236}">
                <a16:creationId xmlns:a16="http://schemas.microsoft.com/office/drawing/2014/main" id="{8B435BC1-7291-FD42-9160-528F026F2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Text Box 24">
            <a:extLst>
              <a:ext uri="{FF2B5EF4-FFF2-40B4-BE49-F238E27FC236}">
                <a16:creationId xmlns:a16="http://schemas.microsoft.com/office/drawing/2014/main" id="{FBB4F644-3D86-2B47-9730-80555180A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Replace 5</a:t>
            </a:r>
            <a:r>
              <a:rPr lang="en-US" altLang="en-US" sz="1800">
                <a:cs typeface="Arial" panose="020B0604020202020204" pitchFamily="34" charset="0"/>
              </a:rPr>
              <a:t>¢ coin by two 3¢ coins</a:t>
            </a:r>
          </a:p>
        </p:txBody>
      </p:sp>
      <p:sp>
        <p:nvSpPr>
          <p:cNvPr id="18450" name="Text Box 25">
            <a:extLst>
              <a:ext uri="{FF2B5EF4-FFF2-40B4-BE49-F238E27FC236}">
                <a16:creationId xmlns:a16="http://schemas.microsoft.com/office/drawing/2014/main" id="{4DF40C80-0A36-4B49-8F83-EEB339208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k cents</a:t>
            </a:r>
          </a:p>
        </p:txBody>
      </p:sp>
      <p:sp>
        <p:nvSpPr>
          <p:cNvPr id="18451" name="Text Box 26">
            <a:extLst>
              <a:ext uri="{FF2B5EF4-FFF2-40B4-BE49-F238E27FC236}">
                <a16:creationId xmlns:a16="http://schemas.microsoft.com/office/drawing/2014/main" id="{E3E81001-482C-7F46-84E2-9B812479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743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k+1 cents</a:t>
            </a:r>
          </a:p>
        </p:txBody>
      </p:sp>
      <p:sp>
        <p:nvSpPr>
          <p:cNvPr id="18452" name="Oval 28">
            <a:extLst>
              <a:ext uri="{FF2B5EF4-FFF2-40B4-BE49-F238E27FC236}">
                <a16:creationId xmlns:a16="http://schemas.microsoft.com/office/drawing/2014/main" id="{A1C25069-1173-214D-AD71-165D92E6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18288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3" name="Oval 29">
            <a:extLst>
              <a:ext uri="{FF2B5EF4-FFF2-40B4-BE49-F238E27FC236}">
                <a16:creationId xmlns:a16="http://schemas.microsoft.com/office/drawing/2014/main" id="{405ABCDA-5848-5447-A180-7C5645CB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10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4" name="Oval 30">
            <a:extLst>
              <a:ext uri="{FF2B5EF4-FFF2-40B4-BE49-F238E27FC236}">
                <a16:creationId xmlns:a16="http://schemas.microsoft.com/office/drawing/2014/main" id="{88C6BBB2-0844-2B42-80C0-7170E633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5" name="Oval 32">
            <a:extLst>
              <a:ext uri="{FF2B5EF4-FFF2-40B4-BE49-F238E27FC236}">
                <a16:creationId xmlns:a16="http://schemas.microsoft.com/office/drawing/2014/main" id="{F6C5B1A9-0FDA-B64B-9900-0BBCB834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18288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6" name="Oval 33">
            <a:extLst>
              <a:ext uri="{FF2B5EF4-FFF2-40B4-BE49-F238E27FC236}">
                <a16:creationId xmlns:a16="http://schemas.microsoft.com/office/drawing/2014/main" id="{F480DB8B-50F7-E742-92F4-81774923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7" name="Oval 34">
            <a:extLst>
              <a:ext uri="{FF2B5EF4-FFF2-40B4-BE49-F238E27FC236}">
                <a16:creationId xmlns:a16="http://schemas.microsoft.com/office/drawing/2014/main" id="{77AB24FE-13BA-6A40-A9EE-B822B337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8" name="Oval 35">
            <a:extLst>
              <a:ext uri="{FF2B5EF4-FFF2-40B4-BE49-F238E27FC236}">
                <a16:creationId xmlns:a16="http://schemas.microsoft.com/office/drawing/2014/main" id="{604EAB94-8DEB-964F-94D0-30FB3D51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59" name="Oval 36">
            <a:extLst>
              <a:ext uri="{FF2B5EF4-FFF2-40B4-BE49-F238E27FC236}">
                <a16:creationId xmlns:a16="http://schemas.microsoft.com/office/drawing/2014/main" id="{29D2C405-9951-0B45-B532-97AD4465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10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60" name="Oval 37">
            <a:extLst>
              <a:ext uri="{FF2B5EF4-FFF2-40B4-BE49-F238E27FC236}">
                <a16:creationId xmlns:a16="http://schemas.microsoft.com/office/drawing/2014/main" id="{8A4B68B4-0DA1-734A-A5C6-564927DC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393700" cy="3937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61" name="Oval 38">
            <a:extLst>
              <a:ext uri="{FF2B5EF4-FFF2-40B4-BE49-F238E27FC236}">
                <a16:creationId xmlns:a16="http://schemas.microsoft.com/office/drawing/2014/main" id="{B550E1D9-8A73-3E43-AC31-A1B63F7B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393700" cy="3937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62" name="Oval 39">
            <a:extLst>
              <a:ext uri="{FF2B5EF4-FFF2-40B4-BE49-F238E27FC236}">
                <a16:creationId xmlns:a16="http://schemas.microsoft.com/office/drawing/2014/main" id="{E54AF912-85B4-804A-BD7B-4B0E5045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43600"/>
            <a:ext cx="393700" cy="3937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63" name="Oval 40">
            <a:extLst>
              <a:ext uri="{FF2B5EF4-FFF2-40B4-BE49-F238E27FC236}">
                <a16:creationId xmlns:a16="http://schemas.microsoft.com/office/drawing/2014/main" id="{28031468-01D9-0A4F-BB8E-166B344E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943600"/>
            <a:ext cx="393700" cy="3937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5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64" name="Oval 41">
            <a:extLst>
              <a:ext uri="{FF2B5EF4-FFF2-40B4-BE49-F238E27FC236}">
                <a16:creationId xmlns:a16="http://schemas.microsoft.com/office/drawing/2014/main" id="{D09DF2C3-8878-F442-B89D-720C8874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393700" cy="3937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5</a:t>
            </a:r>
            <a:r>
              <a:rPr lang="en-US" altLang="en-US" sz="1800">
                <a:cs typeface="Arial" panose="020B0604020202020204" pitchFamily="34" charset="0"/>
              </a:rPr>
              <a:t>¢</a:t>
            </a:r>
          </a:p>
        </p:txBody>
      </p:sp>
      <p:sp>
        <p:nvSpPr>
          <p:cNvPr id="18465" name="Text Box 42">
            <a:extLst>
              <a:ext uri="{FF2B5EF4-FFF2-40B4-BE49-F238E27FC236}">
                <a16:creationId xmlns:a16="http://schemas.microsoft.com/office/drawing/2014/main" id="{ADDE3095-850B-644D-B983-5A2AF136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181600"/>
            <a:ext cx="1828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Replace three 3</a:t>
            </a:r>
            <a:r>
              <a:rPr lang="en-US" altLang="en-US" sz="1800">
                <a:cs typeface="Arial" panose="020B0604020202020204" pitchFamily="34" charset="0"/>
              </a:rPr>
              <a:t>¢ coins by two 5¢ coins</a:t>
            </a:r>
          </a:p>
        </p:txBody>
      </p:sp>
      <p:sp>
        <p:nvSpPr>
          <p:cNvPr id="18466" name="Line 43">
            <a:extLst>
              <a:ext uri="{FF2B5EF4-FFF2-40B4-BE49-F238E27FC236}">
                <a16:creationId xmlns:a16="http://schemas.microsoft.com/office/drawing/2014/main" id="{4BA65315-AD58-E540-A831-E60C11C9C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172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Text Box 44">
            <a:extLst>
              <a:ext uri="{FF2B5EF4-FFF2-40B4-BE49-F238E27FC236}">
                <a16:creationId xmlns:a16="http://schemas.microsoft.com/office/drawing/2014/main" id="{25C1596E-5159-594C-88DF-2A9EA91C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k cents</a:t>
            </a:r>
          </a:p>
        </p:txBody>
      </p:sp>
      <p:sp>
        <p:nvSpPr>
          <p:cNvPr id="18468" name="Text Box 45">
            <a:extLst>
              <a:ext uri="{FF2B5EF4-FFF2-40B4-BE49-F238E27FC236}">
                <a16:creationId xmlns:a16="http://schemas.microsoft.com/office/drawing/2014/main" id="{BBFB3DFC-4DF6-1F41-B0F7-BEF452CA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62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k+1 cents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7994FC7A-D8B9-8B45-9B57-6AD8F989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3179A8-82F9-4C49-9377-5A33A237FEAD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F1ED034-A76A-424E-821A-1FD63838C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Domino Effect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9698CDF-49C2-C14C-8B9F-68CFEF7B3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Mathematical induction works like domino effect: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Let P(n) be “The n</a:t>
            </a:r>
            <a:r>
              <a:rPr lang="en-US" altLang="en-US" i="1"/>
              <a:t>th</a:t>
            </a:r>
            <a:r>
              <a:rPr lang="en-US" altLang="en-US"/>
              <a:t> domino falls backward”.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	(a) </a:t>
            </a:r>
            <a:r>
              <a:rPr lang="en-US" altLang="en-US">
                <a:solidFill>
                  <a:schemeClr val="accent2"/>
                </a:solidFill>
              </a:rPr>
              <a:t>“P(1) is true”</a:t>
            </a:r>
            <a:r>
              <a:rPr lang="en-US" alt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(b) </a:t>
            </a:r>
            <a:r>
              <a:rPr lang="en-US" altLang="en-US">
                <a:solidFill>
                  <a:schemeClr val="accent2"/>
                </a:solidFill>
              </a:rPr>
              <a:t>“P(k) is true”</a:t>
            </a:r>
            <a:r>
              <a:rPr lang="en-US" altLang="en-US"/>
              <a:t> implies </a:t>
            </a:r>
            <a:r>
              <a:rPr lang="en-US" altLang="en-US">
                <a:solidFill>
                  <a:schemeClr val="accent2"/>
                </a:solidFill>
              </a:rPr>
              <a:t>“P(k+1) is true”</a:t>
            </a:r>
            <a:r>
              <a:rPr lang="en-US" altLang="en-US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Then </a:t>
            </a:r>
            <a:r>
              <a:rPr lang="en-US" altLang="en-US">
                <a:solidFill>
                  <a:srgbClr val="FF0066"/>
                </a:solidFill>
              </a:rPr>
              <a:t>P(n) is true for every n</a:t>
            </a:r>
          </a:p>
        </p:txBody>
      </p:sp>
      <p:grpSp>
        <p:nvGrpSpPr>
          <p:cNvPr id="19461" name="Group 13">
            <a:extLst>
              <a:ext uri="{FF2B5EF4-FFF2-40B4-BE49-F238E27FC236}">
                <a16:creationId xmlns:a16="http://schemas.microsoft.com/office/drawing/2014/main" id="{4797EB7B-3A7F-D945-AF35-1848103C4E4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14600"/>
            <a:ext cx="3886200" cy="1447800"/>
            <a:chOff x="1584" y="1440"/>
            <a:chExt cx="2448" cy="912"/>
          </a:xfrm>
        </p:grpSpPr>
        <p:sp>
          <p:nvSpPr>
            <p:cNvPr id="19462" name="Rectangle 7">
              <a:extLst>
                <a:ext uri="{FF2B5EF4-FFF2-40B4-BE49-F238E27FC236}">
                  <a16:creationId xmlns:a16="http://schemas.microsoft.com/office/drawing/2014/main" id="{3353C0CB-6B8E-DA47-AA26-B883AABA8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40"/>
              <a:ext cx="14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19463" name="Group 12">
              <a:extLst>
                <a:ext uri="{FF2B5EF4-FFF2-40B4-BE49-F238E27FC236}">
                  <a16:creationId xmlns:a16="http://schemas.microsoft.com/office/drawing/2014/main" id="{14A0AD39-B98B-AC43-839E-16406095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440"/>
              <a:ext cx="2448" cy="912"/>
              <a:chOff x="1584" y="1440"/>
              <a:chExt cx="2448" cy="912"/>
            </a:xfrm>
          </p:grpSpPr>
          <p:sp>
            <p:nvSpPr>
              <p:cNvPr id="19464" name="Rectangle 4">
                <a:extLst>
                  <a:ext uri="{FF2B5EF4-FFF2-40B4-BE49-F238E27FC236}">
                    <a16:creationId xmlns:a16="http://schemas.microsoft.com/office/drawing/2014/main" id="{0A0D4163-881D-3149-B319-9969D5A05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1584" y="1440"/>
                <a:ext cx="14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465" name="Rectangle 5">
                <a:extLst>
                  <a:ext uri="{FF2B5EF4-FFF2-40B4-BE49-F238E27FC236}">
                    <a16:creationId xmlns:a16="http://schemas.microsoft.com/office/drawing/2014/main" id="{32AE5C77-32CD-FD42-90BE-E83BBC09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440"/>
                <a:ext cx="14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466" name="Rectangle 6">
                <a:extLst>
                  <a:ext uri="{FF2B5EF4-FFF2-40B4-BE49-F238E27FC236}">
                    <a16:creationId xmlns:a16="http://schemas.microsoft.com/office/drawing/2014/main" id="{F6892123-8079-DF49-B2D9-729B2BA0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40"/>
                <a:ext cx="14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9467" name="Rectangle 8">
                <a:extLst>
                  <a:ext uri="{FF2B5EF4-FFF2-40B4-BE49-F238E27FC236}">
                    <a16:creationId xmlns:a16="http://schemas.microsoft.com/office/drawing/2014/main" id="{0C3A4C5D-A394-F845-A2F5-658FE551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440"/>
                <a:ext cx="144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67E239A-B741-2A46-B1AA-311778B6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07CD52-7A05-9A42-830C-767009C28216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0EFE118-2BB0-8246-B8C5-C9D5FDB20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Principle of Mathematical Induction</a:t>
            </a:r>
            <a:r>
              <a:rPr lang="en-US" sz="4000">
                <a:ea typeface="+mj-ea"/>
              </a:rPr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05FB2A-4DCC-324C-B6A7-7DED4E457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Let </a:t>
            </a:r>
            <a:r>
              <a:rPr lang="en-US" altLang="en-US">
                <a:solidFill>
                  <a:srgbClr val="009900"/>
                </a:solidFill>
              </a:rPr>
              <a:t>P(n)</a:t>
            </a:r>
            <a:r>
              <a:rPr lang="en-US" altLang="en-US"/>
              <a:t> be a predicate defined for 							     integers n.</a:t>
            </a:r>
          </a:p>
          <a:p>
            <a:pPr eaLnBrk="1" hangingPunct="1">
              <a:buFontTx/>
              <a:buNone/>
            </a:pPr>
            <a:r>
              <a:rPr lang="en-US" altLang="en-US"/>
              <a:t>Suppose the following statements are true: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chemeClr val="accent2"/>
                </a:solidFill>
              </a:rPr>
              <a:t>1.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Basis step:</a:t>
            </a:r>
          </a:p>
          <a:p>
            <a:pPr eaLnBrk="1" hangingPunct="1">
              <a:buFontTx/>
              <a:buNone/>
            </a:pPr>
            <a:r>
              <a:rPr lang="en-US" altLang="en-US"/>
              <a:t>			P(a) is true for some fixed a</a:t>
            </a:r>
            <a:r>
              <a:rPr lang="en-US" altLang="en-US">
                <a:sym typeface="Symbol" pitchFamily="2" charset="2"/>
              </a:rPr>
              <a:t></a:t>
            </a:r>
            <a:r>
              <a:rPr lang="en-US" altLang="en-US" b="1">
                <a:sym typeface="Symbol" pitchFamily="2" charset="2"/>
              </a:rPr>
              <a:t>Z</a:t>
            </a:r>
            <a:r>
              <a:rPr lang="en-US" altLang="en-US">
                <a:sym typeface="Symbol" pitchFamily="2" charset="2"/>
              </a:rPr>
              <a:t> .</a:t>
            </a:r>
          </a:p>
          <a:p>
            <a:pPr eaLnBrk="1" hangingPunct="1">
              <a:buFontTx/>
              <a:buNone/>
            </a:pPr>
            <a:r>
              <a:rPr lang="en-US" altLang="en-US">
                <a:sym typeface="Symbol" pitchFamily="2" charset="2"/>
              </a:rPr>
              <a:t>		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2.</a:t>
            </a:r>
            <a:r>
              <a:rPr lang="en-US" altLang="en-US">
                <a:sym typeface="Symbol" pitchFamily="2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Inductive step:</a:t>
            </a:r>
            <a:r>
              <a:rPr lang="en-US" altLang="en-US">
                <a:sym typeface="Symbol" pitchFamily="2" charset="2"/>
              </a:rPr>
              <a:t> For all integers k </a:t>
            </a:r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≥ a,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			if P(k) is true then P(k+1) is true.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0066"/>
                </a:solidFill>
                <a:cs typeface="Arial" panose="020B0604020202020204" pitchFamily="34" charset="0"/>
                <a:sym typeface="Symbol" pitchFamily="2" charset="2"/>
              </a:rPr>
              <a:t>Then for all integers n ≥ a, P(n)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B9E791B5-F28E-654A-B5E8-09C1D5D2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861648-885B-0344-88E0-0AE51D5BBE05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DD069FA-C838-B441-860C-F0B1D804E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Example: Sum of Odd Integers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339FCA-6D82-0A4B-90A7-45A93D487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800" b="1"/>
              <a:t>Proposition:</a:t>
            </a:r>
            <a:r>
              <a:rPr lang="en-US" altLang="en-US" sz="2800"/>
              <a:t>  </a:t>
            </a:r>
            <a:r>
              <a:rPr lang="en-US" altLang="en-US" sz="2800">
                <a:solidFill>
                  <a:srgbClr val="FF0066"/>
                </a:solidFill>
              </a:rPr>
              <a:t>1 + 3 + … + (2n-1) = n</a:t>
            </a:r>
            <a:r>
              <a:rPr lang="en-US" altLang="en-US" sz="2800" baseline="30000">
                <a:solidFill>
                  <a:srgbClr val="FF0066"/>
                </a:solidFill>
              </a:rPr>
              <a:t>2</a:t>
            </a:r>
            <a:r>
              <a:rPr lang="en-US" altLang="en-US" sz="2800">
                <a:solidFill>
                  <a:srgbClr val="FF0066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				for all integers n</a:t>
            </a:r>
            <a:r>
              <a:rPr lang="en-US" altLang="en-US" sz="2800">
                <a:cs typeface="Arial" panose="020B0604020202020204" pitchFamily="34" charset="0"/>
              </a:rPr>
              <a:t>≥1.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800" b="1"/>
              <a:t>Proof (by induction):</a:t>
            </a: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/>
              <a:t>	</a:t>
            </a:r>
            <a:r>
              <a:rPr lang="en-US" altLang="en-US" sz="2800">
                <a:solidFill>
                  <a:schemeClr val="accent2"/>
                </a:solidFill>
              </a:rPr>
              <a:t>1) Basis step: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		</a:t>
            </a:r>
            <a:r>
              <a:rPr lang="en-US" altLang="en-US" sz="2800"/>
              <a:t>The statement is true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/>
              <a:t>for n=1:  </a:t>
            </a:r>
            <a:r>
              <a:rPr lang="en-US" altLang="en-US" sz="2800" i="1"/>
              <a:t>1=1</a:t>
            </a:r>
            <a:r>
              <a:rPr lang="en-US" altLang="en-US" sz="2800" i="1" baseline="30000"/>
              <a:t>2</a:t>
            </a:r>
            <a:r>
              <a:rPr lang="en-US" altLang="en-US" sz="2800" baseline="30000"/>
              <a:t> 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accent2"/>
                </a:solidFill>
              </a:rPr>
              <a:t>2) Inductive step: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		</a:t>
            </a:r>
            <a:r>
              <a:rPr lang="en-US" altLang="en-US" sz="2800"/>
              <a:t>Assume the statement is true for some k</a:t>
            </a:r>
            <a:r>
              <a:rPr lang="en-US" altLang="en-US" sz="2800">
                <a:cs typeface="Arial" panose="020B0604020202020204" pitchFamily="34" charset="0"/>
              </a:rPr>
              <a:t>≥1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			</a:t>
            </a:r>
            <a:r>
              <a:rPr lang="en-US" altLang="en-US" sz="2800" i="1">
                <a:solidFill>
                  <a:srgbClr val="009900"/>
                </a:solidFill>
                <a:cs typeface="Arial" panose="020B0604020202020204" pitchFamily="34" charset="0"/>
              </a:rPr>
              <a:t>(inductive hypothesis) </a:t>
            </a:r>
            <a:r>
              <a:rPr lang="en-US" altLang="en-US" sz="2800">
                <a:cs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	show that it is true for k+1</a:t>
            </a:r>
            <a:r>
              <a:rPr lang="en-US" altLang="en-US" sz="280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713DF14-ACD3-7341-A13F-B5A445053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Example: Sum of Odd Integers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06C417-7CBD-C94C-AA9F-DD6B1119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800" b="1"/>
              <a:t>Proof (cont.):</a:t>
            </a: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The statement is true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/>
              <a:t>for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/>
              <a:t>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	</a:t>
            </a:r>
            <a:r>
              <a:rPr lang="en-US" altLang="en-US" sz="2800">
                <a:solidFill>
                  <a:srgbClr val="663300"/>
                </a:solidFill>
              </a:rPr>
              <a:t>1+3+…+(2k-1) = k</a:t>
            </a:r>
            <a:r>
              <a:rPr lang="en-US" altLang="en-US" sz="2800" baseline="30000">
                <a:solidFill>
                  <a:srgbClr val="663300"/>
                </a:solidFill>
              </a:rPr>
              <a:t>2	</a:t>
            </a:r>
            <a:r>
              <a:rPr lang="en-US" altLang="en-US" sz="2800" baseline="30000"/>
              <a:t>		    </a:t>
            </a:r>
            <a:r>
              <a:rPr lang="en-US" altLang="en-US" sz="2800" b="1"/>
              <a:t>(1)</a:t>
            </a:r>
            <a:r>
              <a:rPr lang="en-US" altLang="en-US" sz="2800" baseline="300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We need to show it for k+1: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</a:t>
            </a:r>
            <a:r>
              <a:rPr lang="en-US" altLang="en-US" sz="2800">
                <a:solidFill>
                  <a:srgbClr val="663300"/>
                </a:solidFill>
              </a:rPr>
              <a:t>1+3+…+(2(k+1)-1) = (k+1)</a:t>
            </a:r>
            <a:r>
              <a:rPr lang="en-US" altLang="en-US" sz="2800" baseline="30000">
                <a:solidFill>
                  <a:srgbClr val="663300"/>
                </a:solidFill>
              </a:rPr>
              <a:t>2	</a:t>
            </a:r>
            <a:r>
              <a:rPr lang="en-US" altLang="en-US" sz="2800" baseline="30000"/>
              <a:t>	    	     </a:t>
            </a:r>
            <a:r>
              <a:rPr lang="en-US" altLang="en-US" sz="2800" b="1"/>
              <a:t>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Showing (2):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 </a:t>
            </a:r>
            <a:r>
              <a:rPr lang="en-US" altLang="en-US" sz="2800">
                <a:solidFill>
                  <a:srgbClr val="663300"/>
                </a:solidFill>
              </a:rPr>
              <a:t>1+3+…+(2(k+1)-1) = 1+3+…+(2k+1)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663300"/>
                </a:solidFill>
              </a:rPr>
              <a:t>				        1+3+…+(2k-1)+(2k+1) 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663300"/>
                </a:solidFill>
              </a:rPr>
              <a:t>						  k</a:t>
            </a:r>
            <a:r>
              <a:rPr lang="en-US" altLang="en-US" sz="2800" baseline="30000">
                <a:solidFill>
                  <a:srgbClr val="663300"/>
                </a:solidFill>
              </a:rPr>
              <a:t>2</a:t>
            </a:r>
            <a:r>
              <a:rPr lang="en-US" altLang="en-US" sz="2800">
                <a:solidFill>
                  <a:srgbClr val="663300"/>
                </a:solidFill>
              </a:rPr>
              <a:t>+(2k+1) = (k+1)</a:t>
            </a:r>
            <a:r>
              <a:rPr lang="en-US" altLang="en-US" sz="2800" baseline="30000">
                <a:solidFill>
                  <a:srgbClr val="663300"/>
                </a:solidFill>
              </a:rPr>
              <a:t>2</a:t>
            </a:r>
            <a:r>
              <a:rPr lang="en-US" altLang="en-US" sz="2800">
                <a:solidFill>
                  <a:srgbClr val="663300"/>
                </a:solidFill>
              </a:rPr>
              <a:t>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We proved the basis and inductive steps,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so we conclude that the given statement true.    ■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13C17CE9-AB7A-A54F-A8C7-6020060B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307CDAB4-902E-A74F-B73F-89647383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F28470-DD6A-9D4E-A0AC-AB27634E3CBF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E985ADB-C7C8-3B43-B070-1EDC28CE7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ea typeface="+mj-ea"/>
              </a:rPr>
              <a:t>Important theorems proved by mathematical induction</a:t>
            </a:r>
            <a:r>
              <a:rPr lang="en-US" sz="4000">
                <a:ea typeface="+mj-ea"/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F6A298E-40F1-DD44-BBBC-00E46F5B3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en-US" sz="2800" b="1"/>
              <a:t>Theorem 1 (</a:t>
            </a:r>
            <a:r>
              <a:rPr lang="en-US" altLang="en-US" sz="2800" b="1" i="1">
                <a:solidFill>
                  <a:schemeClr val="accent2"/>
                </a:solidFill>
              </a:rPr>
              <a:t>Sum of the first n integers</a:t>
            </a:r>
            <a:r>
              <a:rPr lang="en-US" altLang="en-US" sz="2800" b="1"/>
              <a:t>):</a:t>
            </a:r>
          </a:p>
          <a:p>
            <a:pPr eaLnBrk="1" hangingPunct="1">
              <a:buFontTx/>
              <a:buNone/>
            </a:pPr>
            <a:r>
              <a:rPr lang="en-US" altLang="en-US"/>
              <a:t>	For all integers n</a:t>
            </a:r>
            <a:r>
              <a:rPr lang="en-US" altLang="en-US">
                <a:cs typeface="Arial" panose="020B0604020202020204" pitchFamily="34" charset="0"/>
              </a:rPr>
              <a:t>≥1,</a:t>
            </a:r>
          </a:p>
          <a:p>
            <a:pPr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2800" b="1">
                <a:cs typeface="Arial" panose="020B0604020202020204" pitchFamily="34" charset="0"/>
              </a:rPr>
              <a:t>Theorem 2 (</a:t>
            </a:r>
            <a:r>
              <a:rPr lang="en-US" altLang="en-US" sz="2800" b="1" i="1">
                <a:solidFill>
                  <a:schemeClr val="accent2"/>
                </a:solidFill>
                <a:cs typeface="Arial" panose="020B0604020202020204" pitchFamily="34" charset="0"/>
              </a:rPr>
              <a:t>Sum of a geometric sequence</a:t>
            </a:r>
            <a:r>
              <a:rPr lang="en-US" altLang="en-US" sz="2800" b="1">
                <a:cs typeface="Arial" panose="020B0604020202020204" pitchFamily="34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altLang="en-US" b="1">
                <a:cs typeface="Arial" panose="020B0604020202020204" pitchFamily="34" charset="0"/>
              </a:rPr>
              <a:t>	</a:t>
            </a:r>
            <a:r>
              <a:rPr lang="en-US" altLang="en-US">
                <a:cs typeface="Arial" panose="020B0604020202020204" pitchFamily="34" charset="0"/>
              </a:rPr>
              <a:t>For any real number r except 1, and any integer n≥0,</a:t>
            </a:r>
          </a:p>
          <a:p>
            <a:pPr eaLnBrk="1" hangingPunct="1">
              <a:buFontTx/>
              <a:buNone/>
            </a:pPr>
            <a:endParaRPr lang="en-US" altLang="en-US" b="1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8352D42A-9A23-4D4C-9752-B86BD783A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667000"/>
          <a:ext cx="3587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89700" imgH="9067800" progId="Equation.3">
                  <p:embed/>
                </p:oleObj>
              </mc:Choice>
              <mc:Fallback>
                <p:oleObj name="Equation" r:id="rId2" imgW="31889700" imgH="9067800" progId="Equation.3">
                  <p:embed/>
                  <p:pic>
                    <p:nvPicPr>
                      <p:cNvPr id="10244" name="Object 2">
                        <a:extLst>
                          <a:ext uri="{FF2B5EF4-FFF2-40B4-BE49-F238E27FC236}">
                            <a16:creationId xmlns:a16="http://schemas.microsoft.com/office/drawing/2014/main" id="{8352D42A-9A23-4D4C-9752-B86BD783A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35877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35931079-03BC-8C4C-A165-EA4A2C44B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105400"/>
          <a:ext cx="312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61400" imgH="10236200" progId="Equation.3">
                  <p:embed/>
                </p:oleObj>
              </mc:Choice>
              <mc:Fallback>
                <p:oleObj name="Equation" r:id="rId4" imgW="21361400" imgH="10236200" progId="Equation.3">
                  <p:embed/>
                  <p:pic>
                    <p:nvPicPr>
                      <p:cNvPr id="10245" name="Object 3">
                        <a:extLst>
                          <a:ext uri="{FF2B5EF4-FFF2-40B4-BE49-F238E27FC236}">
                            <a16:creationId xmlns:a16="http://schemas.microsoft.com/office/drawing/2014/main" id="{35931079-03BC-8C4C-A165-EA4A2C44B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05400"/>
                        <a:ext cx="3124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1143</Words>
  <Application>Microsoft Office PowerPoint</Application>
  <PresentationFormat>On-screen Show (4:3)</PresentationFormat>
  <Paragraphs>127</Paragraphs>
  <Slides>12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Comic Sans MS</vt:lpstr>
      <vt:lpstr>Wingdings</vt:lpstr>
      <vt:lpstr>Default Design</vt:lpstr>
      <vt:lpstr>Equation</vt:lpstr>
      <vt:lpstr>Mathematical Induction</vt:lpstr>
      <vt:lpstr>Mathematical Induction: Example</vt:lpstr>
      <vt:lpstr>Mathematical Induction: Example</vt:lpstr>
      <vt:lpstr>Mathematical Induction: Example</vt:lpstr>
      <vt:lpstr>Domino Effect</vt:lpstr>
      <vt:lpstr>Principle of Mathematical Induction </vt:lpstr>
      <vt:lpstr>Example: Sum of Odd Integers</vt:lpstr>
      <vt:lpstr>Example: Sum of Odd Integers</vt:lpstr>
      <vt:lpstr>Important theorems proved by mathematical induction </vt:lpstr>
      <vt:lpstr>Example  (of sum of the first n integers)</vt:lpstr>
      <vt:lpstr>Proving a divisibility property by mathematical induction</vt:lpstr>
      <vt:lpstr>Proving a divisibility property by mathematical induction</vt:lpstr>
    </vt:vector>
  </TitlesOfParts>
  <Company>Ohio University Math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Induction</dc:title>
  <dc:creator>vardges</dc:creator>
  <cp:lastModifiedBy>Anand Godbole</cp:lastModifiedBy>
  <cp:revision>38</cp:revision>
  <dcterms:created xsi:type="dcterms:W3CDTF">2002-10-02T15:36:05Z</dcterms:created>
  <dcterms:modified xsi:type="dcterms:W3CDTF">2023-08-24T04:48:21Z</dcterms:modified>
</cp:coreProperties>
</file>