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516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7985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7588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6953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8223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69538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7588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0763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69538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001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73524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6953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130" y="689068"/>
            <a:ext cx="4345305" cy="1420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2729" y="3367039"/>
            <a:ext cx="67564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23143" y="3367039"/>
            <a:ext cx="279400" cy="89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‹#›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2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slide" Target="slide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5" Type="http://schemas.openxmlformats.org/officeDocument/2006/relationships/image" Target="../media/image2.png"/><Relationship Id="rId4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2.xml"/><Relationship Id="rId5" Type="http://schemas.openxmlformats.org/officeDocument/2006/relationships/image" Target="../media/image2.png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4.xml"/><Relationship Id="rId7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slide" Target="slide1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29" y="622985"/>
            <a:ext cx="4507865" cy="681990"/>
            <a:chOff x="75729" y="622985"/>
            <a:chExt cx="4507865" cy="681990"/>
          </a:xfrm>
        </p:grpSpPr>
        <p:sp>
          <p:nvSpPr>
            <p:cNvPr id="3" name="object 3"/>
            <p:cNvSpPr/>
            <p:nvPr/>
          </p:nvSpPr>
          <p:spPr>
            <a:xfrm>
              <a:off x="75729" y="622985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6" y="82384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530" y="686241"/>
              <a:ext cx="4457065" cy="618490"/>
            </a:xfrm>
            <a:custGeom>
              <a:avLst/>
              <a:gdLst/>
              <a:ahLst/>
              <a:cxnLst/>
              <a:rect l="l" t="t" r="r" b="b"/>
              <a:pathLst>
                <a:path w="4457065" h="618490">
                  <a:moveTo>
                    <a:pt x="4456607" y="0"/>
                  </a:moveTo>
                  <a:lnTo>
                    <a:pt x="0" y="0"/>
                  </a:lnTo>
                  <a:lnTo>
                    <a:pt x="0" y="618392"/>
                  </a:lnTo>
                  <a:lnTo>
                    <a:pt x="4456607" y="618392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729" y="667405"/>
              <a:ext cx="4457065" cy="586740"/>
            </a:xfrm>
            <a:custGeom>
              <a:avLst/>
              <a:gdLst/>
              <a:ahLst/>
              <a:cxnLst/>
              <a:rect l="l" t="t" r="r" b="b"/>
              <a:pathLst>
                <a:path w="4457065" h="586740">
                  <a:moveTo>
                    <a:pt x="4456606" y="0"/>
                  </a:moveTo>
                  <a:lnTo>
                    <a:pt x="0" y="0"/>
                  </a:lnTo>
                  <a:lnTo>
                    <a:pt x="0" y="535627"/>
                  </a:lnTo>
                  <a:lnTo>
                    <a:pt x="4008" y="555352"/>
                  </a:lnTo>
                  <a:lnTo>
                    <a:pt x="14922" y="571505"/>
                  </a:lnTo>
                  <a:lnTo>
                    <a:pt x="31075" y="582419"/>
                  </a:lnTo>
                  <a:lnTo>
                    <a:pt x="50800" y="586428"/>
                  </a:lnTo>
                  <a:lnTo>
                    <a:pt x="4405806" y="586428"/>
                  </a:lnTo>
                  <a:lnTo>
                    <a:pt x="4425531" y="582419"/>
                  </a:lnTo>
                  <a:lnTo>
                    <a:pt x="4441684" y="571505"/>
                  </a:lnTo>
                  <a:lnTo>
                    <a:pt x="4452598" y="555352"/>
                  </a:lnTo>
                  <a:lnTo>
                    <a:pt x="4456606" y="535627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5434" y="702258"/>
            <a:ext cx="3789679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-100" dirty="0">
                <a:latin typeface="Trebuchet MS"/>
                <a:cs typeface="Trebuchet MS"/>
              </a:rPr>
              <a:t>Logic</a:t>
            </a:r>
            <a:r>
              <a:rPr sz="2450" i="1" spc="15" dirty="0">
                <a:latin typeface="Trebuchet MS"/>
                <a:cs typeface="Trebuchet MS"/>
              </a:rPr>
              <a:t> </a:t>
            </a:r>
            <a:r>
              <a:rPr sz="2450" i="1" spc="-150" dirty="0">
                <a:latin typeface="Trebuchet MS"/>
                <a:cs typeface="Trebuchet MS"/>
              </a:rPr>
              <a:t>Mathematic</a:t>
            </a:r>
            <a:r>
              <a:rPr sz="2450" i="1" spc="20" dirty="0">
                <a:latin typeface="Trebuchet MS"/>
                <a:cs typeface="Trebuchet MS"/>
              </a:rPr>
              <a:t> </a:t>
            </a:r>
            <a:r>
              <a:rPr sz="2450" i="1" spc="-75" dirty="0">
                <a:latin typeface="Trebuchet MS"/>
                <a:cs typeface="Trebuchet MS"/>
              </a:rPr>
              <a:t>(Math</a:t>
            </a:r>
            <a:r>
              <a:rPr sz="2450" i="1" spc="15" dirty="0">
                <a:latin typeface="Trebuchet MS"/>
                <a:cs typeface="Trebuchet MS"/>
              </a:rPr>
              <a:t> </a:t>
            </a:r>
            <a:r>
              <a:rPr sz="2450" i="1" spc="-90" dirty="0">
                <a:latin typeface="Trebuchet MS"/>
                <a:cs typeface="Trebuchet MS"/>
              </a:rPr>
              <a:t>132)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4427" y="1625679"/>
            <a:ext cx="2125345" cy="765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90"/>
              </a:spcBef>
            </a:pPr>
            <a:r>
              <a:rPr sz="1400" i="1" spc="-40" dirty="0">
                <a:latin typeface="Arial"/>
                <a:cs typeface="Arial"/>
              </a:rPr>
              <a:t>Department</a:t>
            </a:r>
            <a:r>
              <a:rPr sz="1400" i="1" spc="40" dirty="0">
                <a:latin typeface="Arial"/>
                <a:cs typeface="Arial"/>
              </a:rPr>
              <a:t> </a:t>
            </a:r>
            <a:r>
              <a:rPr sz="1400" i="1" spc="-20" dirty="0">
                <a:latin typeface="Arial"/>
                <a:cs typeface="Arial"/>
              </a:rPr>
              <a:t>of</a:t>
            </a:r>
            <a:r>
              <a:rPr sz="1400" i="1" spc="45" dirty="0">
                <a:latin typeface="Arial"/>
                <a:cs typeface="Arial"/>
              </a:rPr>
              <a:t> </a:t>
            </a:r>
            <a:r>
              <a:rPr sz="1400" i="1" spc="-40" dirty="0">
                <a:latin typeface="Arial"/>
                <a:cs typeface="Arial"/>
              </a:rPr>
              <a:t>Mathematics </a:t>
            </a:r>
            <a:r>
              <a:rPr sz="1400" i="1" spc="-375" dirty="0">
                <a:latin typeface="Arial"/>
                <a:cs typeface="Arial"/>
              </a:rPr>
              <a:t> </a:t>
            </a:r>
            <a:r>
              <a:rPr sz="1400" i="1" spc="-85" dirty="0">
                <a:latin typeface="Arial"/>
                <a:cs typeface="Arial"/>
              </a:rPr>
              <a:t>College</a:t>
            </a:r>
            <a:r>
              <a:rPr sz="1400" i="1" spc="70" dirty="0">
                <a:latin typeface="Arial"/>
                <a:cs typeface="Arial"/>
              </a:rPr>
              <a:t> </a:t>
            </a:r>
            <a:r>
              <a:rPr sz="1400" i="1" spc="-20" dirty="0">
                <a:latin typeface="Arial"/>
                <a:cs typeface="Arial"/>
              </a:rPr>
              <a:t>of</a:t>
            </a:r>
            <a:r>
              <a:rPr sz="1400" i="1" spc="75" dirty="0">
                <a:latin typeface="Arial"/>
                <a:cs typeface="Arial"/>
              </a:rPr>
              <a:t> </a:t>
            </a:r>
            <a:r>
              <a:rPr sz="1400" i="1" spc="-105" dirty="0">
                <a:latin typeface="Arial"/>
                <a:cs typeface="Arial"/>
              </a:rPr>
              <a:t>Sciences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400" i="1" spc="-25" dirty="0">
                <a:latin typeface="Arial"/>
                <a:cs typeface="Arial"/>
              </a:rPr>
              <a:t>King</a:t>
            </a:r>
            <a:r>
              <a:rPr sz="1400" i="1" spc="55" dirty="0">
                <a:latin typeface="Arial"/>
                <a:cs typeface="Arial"/>
              </a:rPr>
              <a:t> </a:t>
            </a:r>
            <a:r>
              <a:rPr sz="1400" i="1" spc="-95" dirty="0">
                <a:latin typeface="Arial"/>
                <a:cs typeface="Arial"/>
              </a:rPr>
              <a:t>Saud</a:t>
            </a:r>
            <a:r>
              <a:rPr sz="1400" i="1" spc="60" dirty="0">
                <a:latin typeface="Arial"/>
                <a:cs typeface="Arial"/>
              </a:rPr>
              <a:t> </a:t>
            </a:r>
            <a:r>
              <a:rPr sz="1400" i="1" spc="-45" dirty="0">
                <a:latin typeface="Arial"/>
                <a:cs typeface="Arial"/>
              </a:rPr>
              <a:t>University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9" name="object 9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1159852"/>
            <a:ext cx="4457065" cy="705485"/>
            <a:chOff x="75729" y="1159852"/>
            <a:chExt cx="4457065" cy="705485"/>
          </a:xfrm>
        </p:grpSpPr>
        <p:sp>
          <p:nvSpPr>
            <p:cNvPr id="5" name="object 5"/>
            <p:cNvSpPr/>
            <p:nvPr/>
          </p:nvSpPr>
          <p:spPr>
            <a:xfrm>
              <a:off x="75729" y="1159852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59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335024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1379307"/>
              <a:ext cx="4457065" cy="486409"/>
            </a:xfrm>
            <a:custGeom>
              <a:avLst/>
              <a:gdLst/>
              <a:ahLst/>
              <a:cxnLst/>
              <a:rect l="l" t="t" r="r" b="b"/>
              <a:pathLst>
                <a:path w="4457065" h="486410">
                  <a:moveTo>
                    <a:pt x="4456606" y="0"/>
                  </a:moveTo>
                  <a:lnTo>
                    <a:pt x="0" y="0"/>
                  </a:lnTo>
                  <a:lnTo>
                    <a:pt x="0" y="435065"/>
                  </a:lnTo>
                  <a:lnTo>
                    <a:pt x="4008" y="454790"/>
                  </a:lnTo>
                  <a:lnTo>
                    <a:pt x="14922" y="470943"/>
                  </a:lnTo>
                  <a:lnTo>
                    <a:pt x="31075" y="481857"/>
                  </a:lnTo>
                  <a:lnTo>
                    <a:pt x="50800" y="485865"/>
                  </a:lnTo>
                  <a:lnTo>
                    <a:pt x="4405806" y="485865"/>
                  </a:lnTo>
                  <a:lnTo>
                    <a:pt x="4425531" y="481857"/>
                  </a:lnTo>
                  <a:lnTo>
                    <a:pt x="4441684" y="470943"/>
                  </a:lnTo>
                  <a:lnTo>
                    <a:pt x="4452598" y="454790"/>
                  </a:lnTo>
                  <a:lnTo>
                    <a:pt x="4456606" y="435065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729" y="1991689"/>
            <a:ext cx="4457065" cy="1002030"/>
            <a:chOff x="75729" y="1991689"/>
            <a:chExt cx="4457065" cy="1002030"/>
          </a:xfrm>
        </p:grpSpPr>
        <p:sp>
          <p:nvSpPr>
            <p:cNvPr id="9" name="object 9"/>
            <p:cNvSpPr/>
            <p:nvPr/>
          </p:nvSpPr>
          <p:spPr>
            <a:xfrm>
              <a:off x="75729" y="1991689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0" y="2177402"/>
              <a:ext cx="4456606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729" y="2221686"/>
              <a:ext cx="4457065" cy="772160"/>
            </a:xfrm>
            <a:custGeom>
              <a:avLst/>
              <a:gdLst/>
              <a:ahLst/>
              <a:cxnLst/>
              <a:rect l="l" t="t" r="r" b="b"/>
              <a:pathLst>
                <a:path w="4457065" h="772160">
                  <a:moveTo>
                    <a:pt x="4456606" y="0"/>
                  </a:moveTo>
                  <a:lnTo>
                    <a:pt x="0" y="0"/>
                  </a:lnTo>
                  <a:lnTo>
                    <a:pt x="0" y="721157"/>
                  </a:lnTo>
                  <a:lnTo>
                    <a:pt x="4008" y="740882"/>
                  </a:lnTo>
                  <a:lnTo>
                    <a:pt x="14922" y="757035"/>
                  </a:lnTo>
                  <a:lnTo>
                    <a:pt x="31075" y="767949"/>
                  </a:lnTo>
                  <a:lnTo>
                    <a:pt x="50800" y="771957"/>
                  </a:lnTo>
                  <a:lnTo>
                    <a:pt x="4405806" y="771957"/>
                  </a:lnTo>
                  <a:lnTo>
                    <a:pt x="4425531" y="767949"/>
                  </a:lnTo>
                  <a:lnTo>
                    <a:pt x="4441684" y="757035"/>
                  </a:lnTo>
                  <a:lnTo>
                    <a:pt x="4452598" y="740882"/>
                  </a:lnTo>
                  <a:lnTo>
                    <a:pt x="4456606" y="721157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830" y="591101"/>
            <a:ext cx="4380865" cy="2396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33375" algn="just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latin typeface="Microsoft Sans Serif"/>
                <a:cs typeface="Microsoft Sans Serif"/>
              </a:rPr>
              <a:t>Because </a:t>
            </a:r>
            <a:r>
              <a:rPr sz="1000" spc="-55" dirty="0">
                <a:latin typeface="Microsoft Sans Serif"/>
                <a:cs typeface="Microsoft Sans Serif"/>
              </a:rPr>
              <a:t>many </a:t>
            </a:r>
            <a:r>
              <a:rPr sz="1000" spc="-30" dirty="0">
                <a:latin typeface="Microsoft Sans Serif"/>
                <a:cs typeface="Microsoft Sans Serif"/>
              </a:rPr>
              <a:t>mathematical </a:t>
            </a:r>
            <a:r>
              <a:rPr sz="1000" spc="-40" dirty="0">
                <a:latin typeface="Microsoft Sans Serif"/>
                <a:cs typeface="Microsoft Sans Serif"/>
              </a:rPr>
              <a:t>statements </a:t>
            </a:r>
            <a:r>
              <a:rPr sz="1000" spc="-60" dirty="0">
                <a:latin typeface="Microsoft Sans Serif"/>
                <a:cs typeface="Microsoft Sans Serif"/>
              </a:rPr>
              <a:t>assert </a:t>
            </a:r>
            <a:r>
              <a:rPr sz="1000" spc="10" dirty="0">
                <a:latin typeface="Microsoft Sans Serif"/>
                <a:cs typeface="Microsoft Sans Serif"/>
              </a:rPr>
              <a:t>that </a:t>
            </a:r>
            <a:r>
              <a:rPr sz="1000" spc="-30" dirty="0">
                <a:latin typeface="Microsoft Sans Serif"/>
                <a:cs typeface="Microsoft Sans Serif"/>
              </a:rPr>
              <a:t>two </a:t>
            </a:r>
            <a:r>
              <a:rPr sz="1000" spc="-25" dirty="0">
                <a:latin typeface="Microsoft Sans Serif"/>
                <a:cs typeface="Microsoft Sans Serif"/>
              </a:rPr>
              <a:t>differently </a:t>
            </a:r>
            <a:r>
              <a:rPr sz="1000" spc="-50" dirty="0">
                <a:latin typeface="Microsoft Sans Serif"/>
                <a:cs typeface="Microsoft Sans Serif"/>
              </a:rPr>
              <a:t>specified 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collections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40" dirty="0">
                <a:latin typeface="Microsoft Sans Serif"/>
                <a:cs typeface="Microsoft Sans Serif"/>
              </a:rPr>
              <a:t>objects </a:t>
            </a:r>
            <a:r>
              <a:rPr sz="1000" spc="-75" dirty="0">
                <a:latin typeface="Microsoft Sans Serif"/>
                <a:cs typeface="Microsoft Sans Serif"/>
              </a:rPr>
              <a:t>are </a:t>
            </a:r>
            <a:r>
              <a:rPr sz="1000" spc="-35" dirty="0">
                <a:latin typeface="Microsoft Sans Serif"/>
                <a:cs typeface="Microsoft Sans Serif"/>
              </a:rPr>
              <a:t>really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90" dirty="0">
                <a:latin typeface="Microsoft Sans Serif"/>
                <a:cs typeface="Microsoft Sans Serif"/>
              </a:rPr>
              <a:t>same </a:t>
            </a:r>
            <a:r>
              <a:rPr sz="1000" spc="-40" dirty="0">
                <a:latin typeface="Microsoft Sans Serif"/>
                <a:cs typeface="Microsoft Sans Serif"/>
              </a:rPr>
              <a:t>set, </a:t>
            </a:r>
            <a:r>
              <a:rPr sz="1000" spc="-95" dirty="0">
                <a:latin typeface="Microsoft Sans Serif"/>
                <a:cs typeface="Microsoft Sans Serif"/>
              </a:rPr>
              <a:t>we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need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-45" dirty="0">
                <a:latin typeface="Microsoft Sans Serif"/>
                <a:cs typeface="Microsoft Sans Serif"/>
              </a:rPr>
              <a:t>understand </a:t>
            </a:r>
            <a:r>
              <a:rPr sz="1000" spc="-20" dirty="0">
                <a:latin typeface="Microsoft Sans Serif"/>
                <a:cs typeface="Microsoft Sans Serif"/>
              </a:rPr>
              <a:t>what </a:t>
            </a:r>
            <a:r>
              <a:rPr sz="1000" spc="45" dirty="0">
                <a:latin typeface="Microsoft Sans Serif"/>
                <a:cs typeface="Microsoft Sans Serif"/>
              </a:rPr>
              <a:t>it 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means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two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equal.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1.2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250"/>
              </a:spcBef>
            </a:pPr>
            <a:r>
              <a:rPr sz="1000" i="1" spc="-25" dirty="0">
                <a:latin typeface="Arial"/>
                <a:cs typeface="Arial"/>
              </a:rPr>
              <a:t>Two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sets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-75" dirty="0">
                <a:latin typeface="Arial"/>
                <a:cs typeface="Arial"/>
              </a:rPr>
              <a:t>are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equal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if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and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only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if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they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have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-90" dirty="0">
                <a:latin typeface="Arial"/>
                <a:cs typeface="Arial"/>
              </a:rPr>
              <a:t>same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elements.</a:t>
            </a:r>
            <a:r>
              <a:rPr sz="1000" i="1" spc="160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Therefore,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if</a:t>
            </a:r>
            <a:r>
              <a:rPr sz="1000" i="1" spc="35" dirty="0">
                <a:latin typeface="Arial"/>
                <a:cs typeface="Arial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85" dirty="0">
                <a:latin typeface="Calibri"/>
                <a:cs typeface="Calibri"/>
              </a:rPr>
              <a:t> </a:t>
            </a:r>
            <a:r>
              <a:rPr sz="1000" i="1" spc="-55" dirty="0">
                <a:latin typeface="Arial"/>
                <a:cs typeface="Arial"/>
              </a:rPr>
              <a:t>and </a:t>
            </a:r>
            <a:r>
              <a:rPr sz="1000" i="1" spc="-260" dirty="0">
                <a:latin typeface="Arial"/>
                <a:cs typeface="Arial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 </a:t>
            </a:r>
            <a:r>
              <a:rPr sz="1000" i="1" spc="-75" dirty="0">
                <a:latin typeface="Arial"/>
                <a:cs typeface="Arial"/>
              </a:rPr>
              <a:t>are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sets, </a:t>
            </a:r>
            <a:r>
              <a:rPr sz="1000" i="1" spc="-30" dirty="0">
                <a:latin typeface="Arial"/>
                <a:cs typeface="Arial"/>
              </a:rPr>
              <a:t>then </a:t>
            </a:r>
            <a:r>
              <a:rPr sz="1000" i="1" spc="165" dirty="0">
                <a:latin typeface="Calibri"/>
                <a:cs typeface="Calibri"/>
              </a:rPr>
              <a:t>A </a:t>
            </a:r>
            <a:r>
              <a:rPr sz="1000" i="1" spc="-55" dirty="0">
                <a:latin typeface="Arial"/>
                <a:cs typeface="Arial"/>
              </a:rPr>
              <a:t>and </a:t>
            </a:r>
            <a:r>
              <a:rPr sz="1000" i="1" spc="210" dirty="0">
                <a:latin typeface="Calibri"/>
                <a:cs typeface="Calibri"/>
              </a:rPr>
              <a:t>B </a:t>
            </a:r>
            <a:r>
              <a:rPr sz="1000" i="1" spc="-75" dirty="0">
                <a:latin typeface="Arial"/>
                <a:cs typeface="Arial"/>
              </a:rPr>
              <a:t>are</a:t>
            </a:r>
            <a:r>
              <a:rPr sz="1000" i="1" spc="13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equal </a:t>
            </a:r>
            <a:r>
              <a:rPr sz="1000" i="1" spc="20" dirty="0">
                <a:latin typeface="Arial"/>
                <a:cs typeface="Arial"/>
              </a:rPr>
              <a:t>if </a:t>
            </a:r>
            <a:r>
              <a:rPr sz="1000" i="1" spc="-55" dirty="0">
                <a:latin typeface="Arial"/>
                <a:cs typeface="Arial"/>
              </a:rPr>
              <a:t>and </a:t>
            </a:r>
            <a:r>
              <a:rPr sz="1000" i="1" spc="-35" dirty="0">
                <a:latin typeface="Arial"/>
                <a:cs typeface="Arial"/>
              </a:rPr>
              <a:t>only </a:t>
            </a:r>
            <a:r>
              <a:rPr sz="1000" i="1" spc="20" dirty="0">
                <a:latin typeface="Arial"/>
                <a:cs typeface="Arial"/>
              </a:rPr>
              <a:t>if </a:t>
            </a:r>
            <a:r>
              <a:rPr sz="1000" spc="5" dirty="0">
                <a:latin typeface="Lucida Sans Unicode"/>
                <a:cs typeface="Lucida Sans Unicode"/>
              </a:rPr>
              <a:t>∀</a:t>
            </a:r>
            <a:r>
              <a:rPr sz="1000" i="1" spc="5" dirty="0">
                <a:latin typeface="Calibri"/>
                <a:cs typeface="Calibri"/>
              </a:rPr>
              <a:t>x</a:t>
            </a:r>
            <a:r>
              <a:rPr sz="1000" spc="5" dirty="0">
                <a:latin typeface="Calibri"/>
                <a:cs typeface="Calibri"/>
              </a:rPr>
              <a:t>(</a:t>
            </a:r>
            <a:r>
              <a:rPr sz="1000" i="1" spc="5" dirty="0">
                <a:latin typeface="Calibri"/>
                <a:cs typeface="Calibri"/>
              </a:rPr>
              <a:t>x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4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 </a:t>
            </a:r>
            <a:r>
              <a:rPr sz="1000" spc="-210" dirty="0">
                <a:latin typeface="Lucida Sans Unicode"/>
                <a:cs typeface="Lucida Sans Unicode"/>
              </a:rPr>
              <a:t>↔</a:t>
            </a:r>
            <a:r>
              <a:rPr sz="1000" spc="-100" dirty="0">
                <a:latin typeface="Lucida Sans Unicode"/>
                <a:cs typeface="Lucida Sans Unicode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45" dirty="0">
                <a:latin typeface="Lucida Sans Unicode"/>
                <a:cs typeface="Lucida Sans Unicode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B</a:t>
            </a:r>
            <a:r>
              <a:rPr sz="1000" spc="110" dirty="0">
                <a:latin typeface="Calibri"/>
                <a:cs typeface="Calibri"/>
              </a:rPr>
              <a:t>)</a:t>
            </a:r>
            <a:r>
              <a:rPr sz="1000" i="1" spc="110" dirty="0">
                <a:latin typeface="Arial"/>
                <a:cs typeface="Arial"/>
              </a:rPr>
              <a:t>. </a:t>
            </a:r>
            <a:r>
              <a:rPr sz="1000" i="1" spc="-75" dirty="0">
                <a:latin typeface="Arial"/>
                <a:cs typeface="Arial"/>
              </a:rPr>
              <a:t>We</a:t>
            </a:r>
            <a:r>
              <a:rPr sz="1000" i="1" spc="13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write 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Arial"/>
                <a:cs typeface="Arial"/>
              </a:rPr>
              <a:t>if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i="1" spc="-55" dirty="0">
                <a:latin typeface="Arial"/>
                <a:cs typeface="Arial"/>
              </a:rPr>
              <a:t>and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55" dirty="0">
                <a:latin typeface="Calibri"/>
                <a:cs typeface="Calibri"/>
              </a:rPr>
              <a:t> </a:t>
            </a:r>
            <a:r>
              <a:rPr sz="1000" i="1" spc="-75" dirty="0">
                <a:latin typeface="Arial"/>
                <a:cs typeface="Arial"/>
              </a:rPr>
              <a:t>are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equal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sets.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1.6</a:t>
            </a:r>
            <a:endParaRPr sz="1200">
              <a:latin typeface="Microsoft Sans Serif"/>
              <a:cs typeface="Microsoft Sans Serif"/>
            </a:endParaRPr>
          </a:p>
          <a:p>
            <a:pPr marL="12700" marR="121920">
              <a:lnSpc>
                <a:spcPct val="100000"/>
              </a:lnSpc>
              <a:spcBef>
                <a:spcPts val="385"/>
              </a:spcBef>
            </a:pP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1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3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5</a:t>
            </a:r>
            <a:r>
              <a:rPr sz="1000" spc="80" dirty="0">
                <a:latin typeface="Lucida Sans Unicode"/>
                <a:cs typeface="Lucida Sans Unicode"/>
              </a:rPr>
              <a:t>}</a:t>
            </a:r>
            <a:r>
              <a:rPr sz="1000" spc="20" dirty="0">
                <a:latin typeface="Lucida Sans Unicode"/>
                <a:cs typeface="Lucida Sans Unicode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3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5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1</a:t>
            </a:r>
            <a:r>
              <a:rPr sz="1000" spc="80" dirty="0">
                <a:latin typeface="Lucida Sans Unicode"/>
                <a:cs typeface="Lucida Sans Unicode"/>
              </a:rPr>
              <a:t>}</a:t>
            </a:r>
            <a:r>
              <a:rPr sz="1000" spc="20" dirty="0">
                <a:latin typeface="Lucida Sans Unicode"/>
                <a:cs typeface="Lucida Sans Unicode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equal,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because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they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have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same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elements.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Note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order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which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listed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does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not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matter.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ts val="1200"/>
              </a:lnSpc>
              <a:spcBef>
                <a:spcPts val="35"/>
              </a:spcBef>
            </a:pPr>
            <a:r>
              <a:rPr sz="1000" spc="-30" dirty="0">
                <a:latin typeface="Microsoft Sans Serif"/>
                <a:cs typeface="Microsoft Sans Serif"/>
              </a:rPr>
              <a:t>Note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also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 </a:t>
            </a:r>
            <a:r>
              <a:rPr sz="1000" spc="45" dirty="0">
                <a:latin typeface="Microsoft Sans Serif"/>
                <a:cs typeface="Microsoft Sans Serif"/>
              </a:rPr>
              <a:t>it </a:t>
            </a:r>
            <a:r>
              <a:rPr sz="1000" spc="-80" dirty="0">
                <a:latin typeface="Microsoft Sans Serif"/>
                <a:cs typeface="Microsoft Sans Serif"/>
              </a:rPr>
              <a:t>does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not </a:t>
            </a:r>
            <a:r>
              <a:rPr sz="1000" spc="-15" dirty="0">
                <a:latin typeface="Microsoft Sans Serif"/>
                <a:cs typeface="Microsoft Sans Serif"/>
              </a:rPr>
              <a:t>matter </a:t>
            </a:r>
            <a:r>
              <a:rPr sz="1000" spc="15" dirty="0">
                <a:latin typeface="Microsoft Sans Serif"/>
                <a:cs typeface="Microsoft Sans Serif"/>
              </a:rPr>
              <a:t>if </a:t>
            </a:r>
            <a:r>
              <a:rPr sz="1000" spc="-60" dirty="0">
                <a:latin typeface="Microsoft Sans Serif"/>
                <a:cs typeface="Microsoft Sans Serif"/>
              </a:rPr>
              <a:t>an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element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listed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more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than</a:t>
            </a:r>
            <a:r>
              <a:rPr sz="1000" spc="22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once,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so</a:t>
            </a:r>
            <a:r>
              <a:rPr sz="1000" spc="-85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1</a:t>
            </a:r>
            <a:r>
              <a:rPr sz="1000" i="1" spc="60" dirty="0">
                <a:latin typeface="Calibri"/>
                <a:cs typeface="Calibri"/>
              </a:rPr>
              <a:t>, </a:t>
            </a:r>
            <a:r>
              <a:rPr sz="1000" spc="5" dirty="0">
                <a:latin typeface="Calibri"/>
                <a:cs typeface="Calibri"/>
              </a:rPr>
              <a:t>3</a:t>
            </a:r>
            <a:r>
              <a:rPr sz="1000" i="1" spc="5" dirty="0">
                <a:latin typeface="Calibri"/>
                <a:cs typeface="Calibri"/>
              </a:rPr>
              <a:t>, </a:t>
            </a:r>
            <a:r>
              <a:rPr sz="1000" spc="5" dirty="0">
                <a:latin typeface="Calibri"/>
                <a:cs typeface="Calibri"/>
              </a:rPr>
              <a:t>3</a:t>
            </a:r>
            <a:r>
              <a:rPr sz="1000" i="1" spc="5" dirty="0">
                <a:latin typeface="Calibri"/>
                <a:cs typeface="Calibri"/>
              </a:rPr>
              <a:t>, </a:t>
            </a:r>
            <a:r>
              <a:rPr sz="1000" spc="5" dirty="0">
                <a:latin typeface="Calibri"/>
                <a:cs typeface="Calibri"/>
              </a:rPr>
              <a:t>3</a:t>
            </a:r>
            <a:r>
              <a:rPr sz="1000" i="1" spc="5" dirty="0">
                <a:latin typeface="Calibri"/>
                <a:cs typeface="Calibri"/>
              </a:rPr>
              <a:t>, </a:t>
            </a:r>
            <a:r>
              <a:rPr sz="1000" spc="5" dirty="0">
                <a:latin typeface="Calibri"/>
                <a:cs typeface="Calibri"/>
              </a:rPr>
              <a:t>5</a:t>
            </a:r>
            <a:r>
              <a:rPr sz="1000" i="1" spc="5" dirty="0">
                <a:latin typeface="Calibri"/>
                <a:cs typeface="Calibri"/>
              </a:rPr>
              <a:t>, </a:t>
            </a:r>
            <a:r>
              <a:rPr sz="1000" spc="5" dirty="0">
                <a:latin typeface="Calibri"/>
                <a:cs typeface="Calibri"/>
              </a:rPr>
              <a:t>5</a:t>
            </a:r>
            <a:r>
              <a:rPr sz="1000" i="1" spc="5" dirty="0">
                <a:latin typeface="Calibri"/>
                <a:cs typeface="Calibri"/>
              </a:rPr>
              <a:t>, </a:t>
            </a:r>
            <a:r>
              <a:rPr sz="1000" spc="5" dirty="0">
                <a:latin typeface="Calibri"/>
                <a:cs typeface="Calibri"/>
              </a:rPr>
              <a:t>5</a:t>
            </a:r>
            <a:r>
              <a:rPr sz="1000" i="1" spc="5" dirty="0">
                <a:latin typeface="Calibri"/>
                <a:cs typeface="Calibri"/>
              </a:rPr>
              <a:t>, </a:t>
            </a:r>
            <a:r>
              <a:rPr sz="1000" spc="80" dirty="0">
                <a:latin typeface="Calibri"/>
                <a:cs typeface="Calibri"/>
              </a:rPr>
              <a:t>5</a:t>
            </a:r>
            <a:r>
              <a:rPr sz="1000" spc="80" dirty="0">
                <a:latin typeface="Lucida Sans Unicode"/>
                <a:cs typeface="Lucida Sans Unicode"/>
              </a:rPr>
              <a:t>} </a:t>
            </a:r>
            <a:r>
              <a:rPr sz="1000" spc="-55" dirty="0">
                <a:latin typeface="Microsoft Sans Serif"/>
                <a:cs typeface="Microsoft Sans Serif"/>
              </a:rPr>
              <a:t>is </a:t>
            </a:r>
            <a:r>
              <a:rPr sz="1000" spc="-30" dirty="0">
                <a:latin typeface="Microsoft Sans Serif"/>
                <a:cs typeface="Microsoft Sans Serif"/>
              </a:rPr>
              <a:t>the </a:t>
            </a:r>
            <a:r>
              <a:rPr sz="1000" spc="-90" dirty="0">
                <a:latin typeface="Microsoft Sans Serif"/>
                <a:cs typeface="Microsoft Sans Serif"/>
              </a:rPr>
              <a:t>same</a:t>
            </a:r>
            <a:r>
              <a:rPr sz="1000" spc="-8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as</a:t>
            </a:r>
            <a:r>
              <a:rPr sz="1000" spc="-9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set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1</a:t>
            </a:r>
            <a:r>
              <a:rPr sz="1000" i="1" spc="60" dirty="0">
                <a:latin typeface="Calibri"/>
                <a:cs typeface="Calibri"/>
              </a:rPr>
              <a:t>, </a:t>
            </a:r>
            <a:r>
              <a:rPr sz="1000" spc="5" dirty="0">
                <a:latin typeface="Calibri"/>
                <a:cs typeface="Calibri"/>
              </a:rPr>
              <a:t>3</a:t>
            </a:r>
            <a:r>
              <a:rPr sz="1000" i="1" spc="5" dirty="0">
                <a:latin typeface="Calibri"/>
                <a:cs typeface="Calibri"/>
              </a:rPr>
              <a:t>, </a:t>
            </a:r>
            <a:r>
              <a:rPr sz="1000" spc="80" dirty="0">
                <a:latin typeface="Calibri"/>
                <a:cs typeface="Calibri"/>
              </a:rPr>
              <a:t>5</a:t>
            </a:r>
            <a:r>
              <a:rPr sz="1000" spc="80" dirty="0">
                <a:latin typeface="Lucida Sans Unicode"/>
                <a:cs typeface="Lucida Sans Unicode"/>
              </a:rPr>
              <a:t>} </a:t>
            </a:r>
            <a:r>
              <a:rPr sz="1000" spc="-80" dirty="0">
                <a:latin typeface="Microsoft Sans Serif"/>
                <a:cs typeface="Microsoft Sans Serif"/>
              </a:rPr>
              <a:t>because </a:t>
            </a:r>
            <a:r>
              <a:rPr sz="1000" spc="-30" dirty="0">
                <a:latin typeface="Microsoft Sans Serif"/>
                <a:cs typeface="Microsoft Sans Serif"/>
              </a:rPr>
              <a:t>they </a:t>
            </a:r>
            <a:r>
              <a:rPr sz="1000" spc="-70" dirty="0">
                <a:latin typeface="Microsoft Sans Serif"/>
                <a:cs typeface="Microsoft Sans Serif"/>
              </a:rPr>
              <a:t>have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90" dirty="0">
                <a:latin typeface="Microsoft Sans Serif"/>
                <a:cs typeface="Microsoft Sans Serif"/>
              </a:rPr>
              <a:t>same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elements.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4" name="object 14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10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987640"/>
            <a:ext cx="4457065" cy="857250"/>
            <a:chOff x="75729" y="987640"/>
            <a:chExt cx="4457065" cy="857250"/>
          </a:xfrm>
        </p:grpSpPr>
        <p:sp>
          <p:nvSpPr>
            <p:cNvPr id="5" name="object 5"/>
            <p:cNvSpPr/>
            <p:nvPr/>
          </p:nvSpPr>
          <p:spPr>
            <a:xfrm>
              <a:off x="75729" y="987640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59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162811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1207091"/>
              <a:ext cx="4457065" cy="638175"/>
            </a:xfrm>
            <a:custGeom>
              <a:avLst/>
              <a:gdLst/>
              <a:ahLst/>
              <a:cxnLst/>
              <a:rect l="l" t="t" r="r" b="b"/>
              <a:pathLst>
                <a:path w="4457065" h="638175">
                  <a:moveTo>
                    <a:pt x="4456606" y="0"/>
                  </a:moveTo>
                  <a:lnTo>
                    <a:pt x="0" y="0"/>
                  </a:lnTo>
                  <a:lnTo>
                    <a:pt x="0" y="586898"/>
                  </a:lnTo>
                  <a:lnTo>
                    <a:pt x="4008" y="606622"/>
                  </a:lnTo>
                  <a:lnTo>
                    <a:pt x="14922" y="622775"/>
                  </a:lnTo>
                  <a:lnTo>
                    <a:pt x="31075" y="633689"/>
                  </a:lnTo>
                  <a:lnTo>
                    <a:pt x="50800" y="637698"/>
                  </a:lnTo>
                  <a:lnTo>
                    <a:pt x="4405806" y="637698"/>
                  </a:lnTo>
                  <a:lnTo>
                    <a:pt x="4425531" y="633689"/>
                  </a:lnTo>
                  <a:lnTo>
                    <a:pt x="4441684" y="622775"/>
                  </a:lnTo>
                  <a:lnTo>
                    <a:pt x="4452598" y="606622"/>
                  </a:lnTo>
                  <a:lnTo>
                    <a:pt x="4456606" y="586898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729" y="1971306"/>
            <a:ext cx="4457065" cy="560705"/>
            <a:chOff x="75729" y="1971306"/>
            <a:chExt cx="4457065" cy="560705"/>
          </a:xfrm>
        </p:grpSpPr>
        <p:sp>
          <p:nvSpPr>
            <p:cNvPr id="9" name="object 9"/>
            <p:cNvSpPr/>
            <p:nvPr/>
          </p:nvSpPr>
          <p:spPr>
            <a:xfrm>
              <a:off x="75729" y="1971306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6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2146477"/>
              <a:ext cx="4456606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729" y="2190759"/>
              <a:ext cx="4457065" cy="341630"/>
            </a:xfrm>
            <a:custGeom>
              <a:avLst/>
              <a:gdLst/>
              <a:ahLst/>
              <a:cxnLst/>
              <a:rect l="l" t="t" r="r" b="b"/>
              <a:pathLst>
                <a:path w="4457065" h="341630">
                  <a:moveTo>
                    <a:pt x="4456606" y="0"/>
                  </a:moveTo>
                  <a:lnTo>
                    <a:pt x="0" y="0"/>
                  </a:lnTo>
                  <a:lnTo>
                    <a:pt x="0" y="290262"/>
                  </a:lnTo>
                  <a:lnTo>
                    <a:pt x="4008" y="309986"/>
                  </a:lnTo>
                  <a:lnTo>
                    <a:pt x="14922" y="326139"/>
                  </a:lnTo>
                  <a:lnTo>
                    <a:pt x="31075" y="337054"/>
                  </a:lnTo>
                  <a:lnTo>
                    <a:pt x="50800" y="341062"/>
                  </a:lnTo>
                  <a:lnTo>
                    <a:pt x="4405806" y="341062"/>
                  </a:lnTo>
                  <a:lnTo>
                    <a:pt x="4425531" y="337054"/>
                  </a:lnTo>
                  <a:lnTo>
                    <a:pt x="4441684" y="326139"/>
                  </a:lnTo>
                  <a:lnTo>
                    <a:pt x="4452598" y="309986"/>
                  </a:lnTo>
                  <a:lnTo>
                    <a:pt x="4456606" y="290262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3888" y="918551"/>
            <a:ext cx="4338955" cy="156591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EMPTY</a:t>
            </a:r>
            <a:r>
              <a:rPr sz="12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endParaRPr sz="12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245"/>
              </a:spcBef>
            </a:pPr>
            <a:r>
              <a:rPr sz="1000" spc="-40" dirty="0">
                <a:latin typeface="Microsoft Sans Serif"/>
                <a:cs typeface="Microsoft Sans Serif"/>
              </a:rPr>
              <a:t>There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special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that </a:t>
            </a:r>
            <a:r>
              <a:rPr sz="1000" spc="-80" dirty="0">
                <a:latin typeface="Microsoft Sans Serif"/>
                <a:cs typeface="Microsoft Sans Serif"/>
              </a:rPr>
              <a:t>has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no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elements.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This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called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b="1" spc="-35" dirty="0">
                <a:latin typeface="Trebuchet MS"/>
                <a:cs typeface="Trebuchet MS"/>
              </a:rPr>
              <a:t>empty </a:t>
            </a:r>
            <a:r>
              <a:rPr sz="1000" b="1" spc="-20" dirty="0">
                <a:latin typeface="Trebuchet MS"/>
                <a:cs typeface="Trebuchet MS"/>
              </a:rPr>
              <a:t>set</a:t>
            </a:r>
            <a:r>
              <a:rPr sz="1000" spc="-20" dirty="0">
                <a:latin typeface="Microsoft Sans Serif"/>
                <a:cs typeface="Microsoft Sans Serif"/>
              </a:rPr>
              <a:t>, </a:t>
            </a:r>
            <a:r>
              <a:rPr sz="1000" spc="-45" dirty="0">
                <a:latin typeface="Microsoft Sans Serif"/>
                <a:cs typeface="Microsoft Sans Serif"/>
              </a:rPr>
              <a:t>or 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null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set,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denoted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by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40" dirty="0">
                <a:latin typeface="Lucida Sans Unicode"/>
                <a:cs typeface="Lucida Sans Unicode"/>
              </a:rPr>
              <a:t>∅</a:t>
            </a:r>
            <a:r>
              <a:rPr sz="1000" spc="-240" dirty="0">
                <a:latin typeface="Microsoft Sans Serif"/>
                <a:cs typeface="Microsoft Sans Serif"/>
              </a:rPr>
              <a:t>.</a:t>
            </a:r>
            <a:r>
              <a:rPr sz="1000" spc="-22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empty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also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denoted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by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110" dirty="0">
                <a:latin typeface="Lucida Sans Unicode"/>
                <a:cs typeface="Lucida Sans Unicode"/>
              </a:rPr>
              <a:t>{}</a:t>
            </a:r>
            <a:r>
              <a:rPr sz="1000" spc="110" dirty="0">
                <a:latin typeface="Microsoft Sans Serif"/>
                <a:cs typeface="Microsoft Sans Serif"/>
              </a:rPr>
              <a:t>.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Often,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certain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properties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turns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out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null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set.  </a:t>
            </a:r>
            <a:r>
              <a:rPr sz="1000" spc="-55" dirty="0">
                <a:latin typeface="Microsoft Sans Serif"/>
                <a:cs typeface="Microsoft Sans Serif"/>
              </a:rPr>
              <a:t>For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instance, 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all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positive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integers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greater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their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squares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null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set.</a:t>
            </a:r>
            <a:endParaRPr sz="10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SINGLETON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SET</a:t>
            </a:r>
            <a:endParaRPr sz="1200" dirty="0">
              <a:latin typeface="Microsoft Sans Serif"/>
              <a:cs typeface="Microsoft Sans Serif"/>
            </a:endParaRPr>
          </a:p>
          <a:p>
            <a:pPr marL="12700" marR="90805">
              <a:lnSpc>
                <a:spcPct val="100000"/>
              </a:lnSpc>
              <a:spcBef>
                <a:spcPts val="250"/>
              </a:spcBef>
            </a:pP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one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element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called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b="1" spc="-25" dirty="0">
                <a:latin typeface="Trebuchet MS"/>
                <a:cs typeface="Trebuchet MS"/>
              </a:rPr>
              <a:t>singleton</a:t>
            </a:r>
            <a:r>
              <a:rPr sz="1000" b="1" spc="70" dirty="0">
                <a:latin typeface="Trebuchet MS"/>
                <a:cs typeface="Trebuchet MS"/>
              </a:rPr>
              <a:t> </a:t>
            </a:r>
            <a:r>
              <a:rPr sz="1000" b="1" spc="-20" dirty="0">
                <a:latin typeface="Trebuchet MS"/>
                <a:cs typeface="Trebuchet MS"/>
              </a:rPr>
              <a:t>set</a:t>
            </a:r>
            <a:r>
              <a:rPr sz="1000" spc="-20" dirty="0">
                <a:latin typeface="Microsoft Sans Serif"/>
                <a:cs typeface="Microsoft Sans Serif"/>
              </a:rPr>
              <a:t>.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common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error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confuse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empty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80" dirty="0">
                <a:latin typeface="Lucida Sans Unicode"/>
                <a:cs typeface="Lucida Sans Unicode"/>
              </a:rPr>
              <a:t>∅</a:t>
            </a:r>
            <a:r>
              <a:rPr sz="1000" spc="1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Lucida Sans Unicode"/>
                <a:cs typeface="Lucida Sans Unicode"/>
              </a:rPr>
              <a:t>{∅}</a:t>
            </a:r>
            <a:r>
              <a:rPr sz="1000" spc="-35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which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singleton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endParaRPr sz="1000" dirty="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4" name="object 14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11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1015313"/>
            <a:ext cx="4457065" cy="1475105"/>
            <a:chOff x="75729" y="1015313"/>
            <a:chExt cx="4457065" cy="1475105"/>
          </a:xfrm>
        </p:grpSpPr>
        <p:sp>
          <p:nvSpPr>
            <p:cNvPr id="5" name="object 5"/>
            <p:cNvSpPr/>
            <p:nvPr/>
          </p:nvSpPr>
          <p:spPr>
            <a:xfrm>
              <a:off x="75729" y="1015313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201026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1245289"/>
              <a:ext cx="4457065" cy="1245235"/>
            </a:xfrm>
            <a:custGeom>
              <a:avLst/>
              <a:gdLst/>
              <a:ahLst/>
              <a:cxnLst/>
              <a:rect l="l" t="t" r="r" b="b"/>
              <a:pathLst>
                <a:path w="4457065" h="1245235">
                  <a:moveTo>
                    <a:pt x="4456606" y="0"/>
                  </a:moveTo>
                  <a:lnTo>
                    <a:pt x="0" y="0"/>
                  </a:lnTo>
                  <a:lnTo>
                    <a:pt x="0" y="1194228"/>
                  </a:lnTo>
                  <a:lnTo>
                    <a:pt x="4008" y="1213953"/>
                  </a:lnTo>
                  <a:lnTo>
                    <a:pt x="14922" y="1230106"/>
                  </a:lnTo>
                  <a:lnTo>
                    <a:pt x="31075" y="1241020"/>
                  </a:lnTo>
                  <a:lnTo>
                    <a:pt x="50800" y="1245028"/>
                  </a:lnTo>
                  <a:lnTo>
                    <a:pt x="4405806" y="1245028"/>
                  </a:lnTo>
                  <a:lnTo>
                    <a:pt x="4425531" y="1241020"/>
                  </a:lnTo>
                  <a:lnTo>
                    <a:pt x="4441684" y="1230106"/>
                  </a:lnTo>
                  <a:lnTo>
                    <a:pt x="4452598" y="1213953"/>
                  </a:lnTo>
                  <a:lnTo>
                    <a:pt x="4456606" y="1194228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830" y="943030"/>
            <a:ext cx="4374515" cy="15163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Venn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Diagrams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330"/>
              </a:spcBef>
            </a:pP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-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can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-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represented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graphically </a:t>
            </a:r>
            <a:r>
              <a:rPr sz="1000" spc="-55" dirty="0">
                <a:latin typeface="Microsoft Sans Serif"/>
                <a:cs typeface="Microsoft Sans Serif"/>
              </a:rPr>
              <a:t>using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Venn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diagrams, </a:t>
            </a:r>
            <a:r>
              <a:rPr sz="1000" spc="-65" dirty="0">
                <a:latin typeface="Microsoft Sans Serif"/>
                <a:cs typeface="Microsoft Sans Serif"/>
              </a:rPr>
              <a:t>named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after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45" dirty="0">
                <a:latin typeface="Microsoft Sans Serif"/>
                <a:cs typeface="Microsoft Sans Serif"/>
              </a:rPr>
              <a:t>English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mathematician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JohnVenn,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who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introduced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their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use</a:t>
            </a:r>
            <a:r>
              <a:rPr sz="1000" spc="-8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1881.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InVenn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diagrams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universal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U,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which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contains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all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objects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under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consideration,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represented 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by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rectangle.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(Note </a:t>
            </a:r>
            <a:r>
              <a:rPr sz="1000" spc="10" dirty="0">
                <a:latin typeface="Microsoft Sans Serif"/>
                <a:cs typeface="Microsoft Sans Serif"/>
              </a:rPr>
              <a:t>that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0" dirty="0">
                <a:latin typeface="Microsoft Sans Serif"/>
                <a:cs typeface="Microsoft Sans Serif"/>
              </a:rPr>
              <a:t>universal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varies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depending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on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which </a:t>
            </a:r>
            <a:r>
              <a:rPr sz="1000" spc="-40" dirty="0">
                <a:latin typeface="Microsoft Sans Serif"/>
                <a:cs typeface="Microsoft Sans Serif"/>
              </a:rPr>
              <a:t>objects </a:t>
            </a:r>
            <a:r>
              <a:rPr sz="1000" spc="-75" dirty="0">
                <a:latin typeface="Microsoft Sans Serif"/>
                <a:cs typeface="Microsoft Sans Serif"/>
              </a:rPr>
              <a:t>are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interest.)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Inside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this </a:t>
            </a:r>
            <a:r>
              <a:rPr sz="1000" spc="-40" dirty="0">
                <a:latin typeface="Microsoft Sans Serif"/>
                <a:cs typeface="Microsoft Sans Serif"/>
              </a:rPr>
              <a:t>rectangle,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circles</a:t>
            </a:r>
            <a:r>
              <a:rPr sz="1000" spc="-45" dirty="0">
                <a:latin typeface="Microsoft Sans Serif"/>
                <a:cs typeface="Microsoft Sans Serif"/>
              </a:rPr>
              <a:t> or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other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geometrical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figures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used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represent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sets.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Sometimes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points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used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-55" dirty="0">
                <a:latin typeface="Microsoft Sans Serif"/>
                <a:cs typeface="Microsoft Sans Serif"/>
              </a:rPr>
              <a:t>represent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particular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set.Venn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diagrams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often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used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-30" dirty="0">
                <a:latin typeface="Microsoft Sans Serif"/>
                <a:cs typeface="Microsoft Sans Serif"/>
              </a:rPr>
              <a:t>indicate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relationships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between </a:t>
            </a:r>
            <a:r>
              <a:rPr sz="1000" spc="-60" dirty="0">
                <a:latin typeface="Microsoft Sans Serif"/>
                <a:cs typeface="Microsoft Sans Serif"/>
              </a:rPr>
              <a:t> sets.We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show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how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Venn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diagram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used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Example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6.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0" name="object 10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12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536206"/>
            <a:ext cx="4457065" cy="1026794"/>
            <a:chOff x="75729" y="536206"/>
            <a:chExt cx="4457065" cy="1026794"/>
          </a:xfrm>
        </p:grpSpPr>
        <p:sp>
          <p:nvSpPr>
            <p:cNvPr id="5" name="object 5"/>
            <p:cNvSpPr/>
            <p:nvPr/>
          </p:nvSpPr>
          <p:spPr>
            <a:xfrm>
              <a:off x="75729" y="536206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4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721918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766187"/>
              <a:ext cx="4457065" cy="796925"/>
            </a:xfrm>
            <a:custGeom>
              <a:avLst/>
              <a:gdLst/>
              <a:ahLst/>
              <a:cxnLst/>
              <a:rect l="l" t="t" r="r" b="b"/>
              <a:pathLst>
                <a:path w="4457065" h="796925">
                  <a:moveTo>
                    <a:pt x="4456606" y="0"/>
                  </a:moveTo>
                  <a:lnTo>
                    <a:pt x="0" y="0"/>
                  </a:lnTo>
                  <a:lnTo>
                    <a:pt x="0" y="745759"/>
                  </a:lnTo>
                  <a:lnTo>
                    <a:pt x="4008" y="765484"/>
                  </a:lnTo>
                  <a:lnTo>
                    <a:pt x="14922" y="781637"/>
                  </a:lnTo>
                  <a:lnTo>
                    <a:pt x="31075" y="792551"/>
                  </a:lnTo>
                  <a:lnTo>
                    <a:pt x="50800" y="796560"/>
                  </a:lnTo>
                  <a:lnTo>
                    <a:pt x="4405806" y="796560"/>
                  </a:lnTo>
                  <a:lnTo>
                    <a:pt x="4425531" y="792551"/>
                  </a:lnTo>
                  <a:lnTo>
                    <a:pt x="4441684" y="781637"/>
                  </a:lnTo>
                  <a:lnTo>
                    <a:pt x="4452598" y="765484"/>
                  </a:lnTo>
                  <a:lnTo>
                    <a:pt x="4456606" y="745759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830" y="463922"/>
            <a:ext cx="4380230" cy="10610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1.7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330"/>
              </a:spcBef>
            </a:pPr>
            <a:r>
              <a:rPr sz="1000" spc="-40" dirty="0">
                <a:latin typeface="Microsoft Sans Serif"/>
                <a:cs typeface="Microsoft Sans Serif"/>
              </a:rPr>
              <a:t>Draw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Venn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diagram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represents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V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vowels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English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alphabet.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b="1" spc="-10" dirty="0">
                <a:solidFill>
                  <a:srgbClr val="0000FF"/>
                </a:solidFill>
                <a:latin typeface="Trebuchet MS"/>
                <a:cs typeface="Trebuchet MS"/>
              </a:rPr>
              <a:t>Solution</a:t>
            </a:r>
            <a:r>
              <a:rPr sz="1000" spc="-10" dirty="0">
                <a:latin typeface="Microsoft Sans Serif"/>
                <a:cs typeface="Microsoft Sans Serif"/>
              </a:rPr>
              <a:t>: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We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draw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rectangle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indicate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universal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35" dirty="0">
                <a:latin typeface="Calibri"/>
                <a:cs typeface="Calibri"/>
              </a:rPr>
              <a:t>U</a:t>
            </a:r>
            <a:r>
              <a:rPr sz="1000" i="1" spc="-120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which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10" dirty="0">
                <a:latin typeface="Calibri"/>
                <a:cs typeface="Calibri"/>
              </a:rPr>
              <a:t>26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letters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45" dirty="0">
                <a:latin typeface="Microsoft Sans Serif"/>
                <a:cs typeface="Microsoft Sans Serif"/>
              </a:rPr>
              <a:t>English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alphabet.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Inside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this </a:t>
            </a:r>
            <a:r>
              <a:rPr sz="1000" spc="-45" dirty="0">
                <a:latin typeface="Microsoft Sans Serif"/>
                <a:cs typeface="Microsoft Sans Serif"/>
              </a:rPr>
              <a:t>rectangle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we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draw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circle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represent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V</a:t>
            </a:r>
            <a:r>
              <a:rPr sz="1000" i="1" spc="15" dirty="0">
                <a:latin typeface="Calibri"/>
                <a:cs typeface="Calibri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Inside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this </a:t>
            </a:r>
            <a:r>
              <a:rPr sz="1000" spc="-35" dirty="0">
                <a:latin typeface="Microsoft Sans Serif"/>
                <a:cs typeface="Microsoft Sans Serif"/>
              </a:rPr>
              <a:t>circle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we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indicate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i="1" spc="10" dirty="0">
                <a:latin typeface="Calibri"/>
                <a:cs typeface="Calibri"/>
              </a:rPr>
              <a:t>V  </a:t>
            </a:r>
            <a:r>
              <a:rPr sz="1000" dirty="0">
                <a:latin typeface="Microsoft Sans Serif"/>
                <a:cs typeface="Microsoft Sans Serif"/>
              </a:rPr>
              <a:t>with </a:t>
            </a:r>
            <a:r>
              <a:rPr sz="1000" spc="-25" dirty="0">
                <a:latin typeface="Microsoft Sans Serif"/>
                <a:cs typeface="Microsoft Sans Serif"/>
              </a:rPr>
              <a:t>points</a:t>
            </a:r>
            <a:r>
              <a:rPr sz="1000" spc="21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(see 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Figure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1).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3976" y="1735632"/>
            <a:ext cx="2064061" cy="100577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01585" y="2895734"/>
            <a:ext cx="220472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solidFill>
                  <a:srgbClr val="3333B2"/>
                </a:solidFill>
                <a:latin typeface="Microsoft Sans Serif"/>
                <a:cs typeface="Microsoft Sans Serif"/>
              </a:rPr>
              <a:t>Figure:</a:t>
            </a:r>
            <a:r>
              <a:rPr sz="900" spc="60" dirty="0">
                <a:solidFill>
                  <a:srgbClr val="3333B2"/>
                </a:solidFill>
                <a:latin typeface="Microsoft Sans Serif"/>
                <a:cs typeface="Microsoft Sans Serif"/>
              </a:rPr>
              <a:t> </a:t>
            </a:r>
            <a:r>
              <a:rPr sz="900" spc="-40" dirty="0">
                <a:latin typeface="Microsoft Sans Serif"/>
                <a:cs typeface="Microsoft Sans Serif"/>
              </a:rPr>
              <a:t>Venn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20" dirty="0">
                <a:latin typeface="Microsoft Sans Serif"/>
                <a:cs typeface="Microsoft Sans Serif"/>
              </a:rPr>
              <a:t>Diagram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10" dirty="0">
                <a:latin typeface="Microsoft Sans Serif"/>
                <a:cs typeface="Microsoft Sans Serif"/>
              </a:rPr>
              <a:t>for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15" dirty="0">
                <a:latin typeface="Microsoft Sans Serif"/>
                <a:cs typeface="Microsoft Sans Serif"/>
              </a:rPr>
              <a:t>the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35" dirty="0">
                <a:latin typeface="Microsoft Sans Serif"/>
                <a:cs typeface="Microsoft Sans Serif"/>
              </a:rPr>
              <a:t>Set</a:t>
            </a:r>
            <a:r>
              <a:rPr sz="900" spc="60" dirty="0">
                <a:latin typeface="Microsoft Sans Serif"/>
                <a:cs typeface="Microsoft Sans Serif"/>
              </a:rPr>
              <a:t> </a:t>
            </a:r>
            <a:r>
              <a:rPr sz="900" spc="-5" dirty="0">
                <a:latin typeface="Microsoft Sans Serif"/>
                <a:cs typeface="Microsoft Sans Serif"/>
              </a:rPr>
              <a:t>of</a:t>
            </a:r>
            <a:r>
              <a:rPr sz="900" spc="65" dirty="0">
                <a:latin typeface="Microsoft Sans Serif"/>
                <a:cs typeface="Microsoft Sans Serif"/>
              </a:rPr>
              <a:t> </a:t>
            </a:r>
            <a:r>
              <a:rPr sz="900" spc="-45" dirty="0">
                <a:latin typeface="Microsoft Sans Serif"/>
                <a:cs typeface="Microsoft Sans Serif"/>
              </a:rPr>
              <a:t>Vowels.</a:t>
            </a:r>
            <a:endParaRPr sz="9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2" name="object 1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13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29" y="645705"/>
            <a:ext cx="4457065" cy="546100"/>
            <a:chOff x="75729" y="645705"/>
            <a:chExt cx="4457065" cy="546100"/>
          </a:xfrm>
        </p:grpSpPr>
        <p:sp>
          <p:nvSpPr>
            <p:cNvPr id="3" name="object 3"/>
            <p:cNvSpPr/>
            <p:nvPr/>
          </p:nvSpPr>
          <p:spPr>
            <a:xfrm>
              <a:off x="75729" y="645705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59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820877"/>
              <a:ext cx="4456606" cy="50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729" y="865159"/>
              <a:ext cx="4457065" cy="327025"/>
            </a:xfrm>
            <a:custGeom>
              <a:avLst/>
              <a:gdLst/>
              <a:ahLst/>
              <a:cxnLst/>
              <a:rect l="l" t="t" r="r" b="b"/>
              <a:pathLst>
                <a:path w="4457065" h="327025">
                  <a:moveTo>
                    <a:pt x="4456606" y="0"/>
                  </a:moveTo>
                  <a:lnTo>
                    <a:pt x="0" y="0"/>
                  </a:lnTo>
                  <a:lnTo>
                    <a:pt x="0" y="275834"/>
                  </a:lnTo>
                  <a:lnTo>
                    <a:pt x="4008" y="295559"/>
                  </a:lnTo>
                  <a:lnTo>
                    <a:pt x="14922" y="311712"/>
                  </a:lnTo>
                  <a:lnTo>
                    <a:pt x="31075" y="322626"/>
                  </a:lnTo>
                  <a:lnTo>
                    <a:pt x="50800" y="326634"/>
                  </a:lnTo>
                  <a:lnTo>
                    <a:pt x="4405806" y="326634"/>
                  </a:lnTo>
                  <a:lnTo>
                    <a:pt x="4425531" y="322626"/>
                  </a:lnTo>
                  <a:lnTo>
                    <a:pt x="4441684" y="311712"/>
                  </a:lnTo>
                  <a:lnTo>
                    <a:pt x="4452598" y="295559"/>
                  </a:lnTo>
                  <a:lnTo>
                    <a:pt x="4456606" y="275834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5717" y="2482342"/>
            <a:ext cx="4457065" cy="682625"/>
          </a:xfrm>
          <a:custGeom>
            <a:avLst/>
            <a:gdLst/>
            <a:ahLst/>
            <a:cxnLst/>
            <a:rect l="l" t="t" r="r" b="b"/>
            <a:pathLst>
              <a:path w="4457065" h="682625">
                <a:moveTo>
                  <a:pt x="4456608" y="44424"/>
                </a:moveTo>
                <a:lnTo>
                  <a:pt x="4455312" y="44424"/>
                </a:lnTo>
                <a:lnTo>
                  <a:pt x="4452607" y="31076"/>
                </a:lnTo>
                <a:lnTo>
                  <a:pt x="4441685" y="14922"/>
                </a:lnTo>
                <a:lnTo>
                  <a:pt x="4425531" y="4013"/>
                </a:lnTo>
                <a:lnTo>
                  <a:pt x="4405808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12"/>
                </a:lnTo>
                <a:lnTo>
                  <a:pt x="0" y="82384"/>
                </a:lnTo>
                <a:lnTo>
                  <a:pt x="0" y="631329"/>
                </a:lnTo>
                <a:lnTo>
                  <a:pt x="4013" y="651052"/>
                </a:lnTo>
                <a:lnTo>
                  <a:pt x="14922" y="667207"/>
                </a:lnTo>
                <a:lnTo>
                  <a:pt x="31076" y="678116"/>
                </a:lnTo>
                <a:lnTo>
                  <a:pt x="50812" y="682129"/>
                </a:lnTo>
                <a:lnTo>
                  <a:pt x="4405808" y="682129"/>
                </a:lnTo>
                <a:lnTo>
                  <a:pt x="4425531" y="678116"/>
                </a:lnTo>
                <a:lnTo>
                  <a:pt x="4441685" y="667207"/>
                </a:lnTo>
                <a:lnTo>
                  <a:pt x="4452607" y="651052"/>
                </a:lnTo>
                <a:lnTo>
                  <a:pt x="4456608" y="631329"/>
                </a:lnTo>
                <a:lnTo>
                  <a:pt x="4456608" y="82384"/>
                </a:lnTo>
                <a:lnTo>
                  <a:pt x="4456608" y="50812"/>
                </a:lnTo>
                <a:lnTo>
                  <a:pt x="4456608" y="44424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272" y="-15748"/>
            <a:ext cx="4362450" cy="3180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0170" marR="3700145" indent="-78105">
              <a:lnSpc>
                <a:spcPct val="152600"/>
              </a:lnSpc>
              <a:spcBef>
                <a:spcPts val="90"/>
              </a:spcBef>
            </a:pPr>
            <a:r>
              <a:rPr sz="1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Sets </a:t>
            </a:r>
            <a:r>
              <a:rPr sz="1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5" dirty="0">
                <a:solidFill>
                  <a:srgbClr val="0000FF"/>
                </a:solidFill>
                <a:latin typeface="Microsoft Sans Serif"/>
                <a:cs typeface="Microsoft Sans Serif"/>
              </a:rPr>
              <a:t>Subsets</a:t>
            </a:r>
            <a:endParaRPr sz="1400" dirty="0">
              <a:latin typeface="Microsoft Sans Serif"/>
              <a:cs typeface="Microsoft Sans Serif"/>
            </a:endParaRPr>
          </a:p>
          <a:p>
            <a:pPr marL="31115">
              <a:lnSpc>
                <a:spcPct val="100000"/>
              </a:lnSpc>
              <a:spcBef>
                <a:spcPts val="165"/>
              </a:spcBef>
            </a:pP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1.3</a:t>
            </a:r>
            <a:endParaRPr sz="1200" dirty="0">
              <a:latin typeface="Microsoft Sans Serif"/>
              <a:cs typeface="Microsoft Sans Serif"/>
            </a:endParaRPr>
          </a:p>
          <a:p>
            <a:pPr marL="31115">
              <a:lnSpc>
                <a:spcPts val="1200"/>
              </a:lnSpc>
              <a:spcBef>
                <a:spcPts val="250"/>
              </a:spcBef>
            </a:pPr>
            <a:r>
              <a:rPr sz="1000" i="1" spc="-30" dirty="0">
                <a:latin typeface="Arial"/>
                <a:cs typeface="Arial"/>
              </a:rPr>
              <a:t>The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subset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Arial"/>
                <a:cs typeface="Arial"/>
              </a:rPr>
              <a:t>if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and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only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20" dirty="0">
                <a:latin typeface="Arial"/>
                <a:cs typeface="Arial"/>
              </a:rPr>
              <a:t>if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65" dirty="0">
                <a:latin typeface="Arial"/>
                <a:cs typeface="Arial"/>
              </a:rPr>
              <a:t>every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element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also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an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element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endParaRPr sz="1000" dirty="0">
              <a:latin typeface="Arial"/>
              <a:cs typeface="Arial"/>
            </a:endParaRPr>
          </a:p>
          <a:p>
            <a:pPr marL="31115">
              <a:lnSpc>
                <a:spcPts val="1200"/>
              </a:lnSpc>
            </a:pP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i="1" spc="125" dirty="0">
                <a:latin typeface="Arial"/>
                <a:cs typeface="Arial"/>
              </a:rPr>
              <a:t>.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i="1" spc="-75" dirty="0">
                <a:latin typeface="Arial"/>
                <a:cs typeface="Arial"/>
              </a:rPr>
              <a:t>We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95" dirty="0">
                <a:latin typeface="Arial"/>
                <a:cs typeface="Arial"/>
              </a:rPr>
              <a:t>use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notation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⊆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6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Arial"/>
                <a:cs typeface="Arial"/>
              </a:rPr>
              <a:t>to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indicate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that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subset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i="1" spc="125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31115">
              <a:lnSpc>
                <a:spcPct val="100000"/>
              </a:lnSpc>
              <a:spcBef>
                <a:spcPts val="680"/>
              </a:spcBef>
            </a:pPr>
            <a:r>
              <a:rPr sz="1000" spc="-75" dirty="0">
                <a:latin typeface="Microsoft Sans Serif"/>
                <a:cs typeface="Microsoft Sans Serif"/>
              </a:rPr>
              <a:t>We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120" dirty="0">
                <a:latin typeface="Microsoft Sans Serif"/>
                <a:cs typeface="Microsoft Sans Serif"/>
              </a:rPr>
              <a:t>see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⊆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55" dirty="0">
                <a:latin typeface="Calibri"/>
                <a:cs typeface="Calibri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only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quantification</a:t>
            </a:r>
            <a:endParaRPr sz="1000" dirty="0">
              <a:latin typeface="Microsoft Sans Serif"/>
              <a:cs typeface="Microsoft Sans Serif"/>
            </a:endParaRPr>
          </a:p>
          <a:p>
            <a:pPr marL="55244" algn="ctr">
              <a:lnSpc>
                <a:spcPct val="100000"/>
              </a:lnSpc>
              <a:spcBef>
                <a:spcPts val="990"/>
              </a:spcBef>
            </a:pPr>
            <a:r>
              <a:rPr sz="1000" spc="-335" dirty="0">
                <a:latin typeface="Lucida Sans Unicode"/>
                <a:cs typeface="Lucida Sans Unicode"/>
              </a:rPr>
              <a:t>∀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→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260" dirty="0">
                <a:latin typeface="Calibri"/>
                <a:cs typeface="Calibri"/>
              </a:rPr>
              <a:t>B</a:t>
            </a:r>
            <a:r>
              <a:rPr sz="1000" spc="80" dirty="0">
                <a:latin typeface="Calibri"/>
                <a:cs typeface="Calibri"/>
              </a:rPr>
              <a:t>)</a:t>
            </a:r>
            <a:endParaRPr sz="1000" dirty="0">
              <a:latin typeface="Calibri"/>
              <a:cs typeface="Calibri"/>
            </a:endParaRPr>
          </a:p>
          <a:p>
            <a:pPr marL="31115" marR="240665">
              <a:lnSpc>
                <a:spcPct val="100000"/>
              </a:lnSpc>
              <a:spcBef>
                <a:spcPts val="995"/>
              </a:spcBef>
            </a:pP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true.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Note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show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not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subset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55" dirty="0">
                <a:latin typeface="Calibri"/>
                <a:cs typeface="Calibri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we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need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only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find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one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element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65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20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25" dirty="0">
                <a:latin typeface="Calibri"/>
                <a:cs typeface="Calibri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65" dirty="0">
                <a:latin typeface="Calibri"/>
                <a:cs typeface="Calibri"/>
              </a:rPr>
              <a:t> </a:t>
            </a:r>
            <a:r>
              <a:rPr sz="1000" spc="-235" dirty="0">
                <a:latin typeface="Lucida Sans Unicode"/>
                <a:cs typeface="Lucida Sans Unicode"/>
              </a:rPr>
              <a:t≯∈</a:t>
            </a:r>
            <a:r>
              <a:rPr sz="1000" spc="-180" dirty="0">
                <a:latin typeface="Lucida Sans Unicode"/>
                <a:cs typeface="Lucida Sans Unicode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spc="125" dirty="0">
                <a:latin typeface="Microsoft Sans Serif"/>
                <a:cs typeface="Microsoft Sans Serif"/>
              </a:rPr>
              <a:t>.</a:t>
            </a:r>
            <a:r>
              <a:rPr sz="1000" spc="204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Such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an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12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counterexample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claim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endParaRPr sz="1000" dirty="0">
              <a:latin typeface="Microsoft Sans Serif"/>
              <a:cs typeface="Microsoft Sans Serif"/>
            </a:endParaRPr>
          </a:p>
          <a:p>
            <a:pPr marL="31115" marR="5080">
              <a:lnSpc>
                <a:spcPts val="1200"/>
              </a:lnSpc>
              <a:spcBef>
                <a:spcPts val="30"/>
              </a:spcBef>
            </a:pP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14" dirty="0">
                <a:latin typeface="Calibri"/>
                <a:cs typeface="Calibri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implies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spc="125" dirty="0">
                <a:latin typeface="Microsoft Sans Serif"/>
                <a:cs typeface="Microsoft Sans Serif"/>
              </a:rPr>
              <a:t>.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We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have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these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useful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rules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determining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whether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one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subset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another:</a:t>
            </a:r>
            <a:endParaRPr sz="1000" dirty="0">
              <a:latin typeface="Microsoft Sans Serif"/>
              <a:cs typeface="Microsoft Sans Serif"/>
            </a:endParaRPr>
          </a:p>
          <a:p>
            <a:pPr marL="31115">
              <a:lnSpc>
                <a:spcPts val="1200"/>
              </a:lnSpc>
              <a:spcBef>
                <a:spcPts val="795"/>
              </a:spcBef>
            </a:pPr>
            <a:r>
              <a:rPr sz="1000" spc="-55" dirty="0">
                <a:solidFill>
                  <a:srgbClr val="0000FF"/>
                </a:solidFill>
                <a:latin typeface="Microsoft Sans Serif"/>
                <a:cs typeface="Microsoft Sans Serif"/>
              </a:rPr>
              <a:t>Showing</a:t>
            </a:r>
            <a:r>
              <a:rPr sz="10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that</a:t>
            </a:r>
            <a:r>
              <a:rPr sz="10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000" i="1" spc="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55" dirty="0">
                <a:solidFill>
                  <a:srgbClr val="0000FF"/>
                </a:solidFill>
                <a:latin typeface="Microsoft Sans Serif"/>
                <a:cs typeface="Microsoft Sans Serif"/>
              </a:rPr>
              <a:t>is</a:t>
            </a:r>
            <a:r>
              <a:rPr sz="10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80" dirty="0">
                <a:solidFill>
                  <a:srgbClr val="0000FF"/>
                </a:solidFill>
                <a:latin typeface="Microsoft Sans Serif"/>
                <a:cs typeface="Microsoft Sans Serif"/>
              </a:rPr>
              <a:t>a</a:t>
            </a:r>
            <a:r>
              <a:rPr sz="10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0000FF"/>
                </a:solidFill>
                <a:latin typeface="Microsoft Sans Serif"/>
                <a:cs typeface="Microsoft Sans Serif"/>
              </a:rPr>
              <a:t>Subset</a:t>
            </a:r>
            <a:r>
              <a:rPr sz="10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of</a:t>
            </a:r>
            <a:r>
              <a:rPr sz="10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000" i="1" spc="15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show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that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⊆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spc="125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show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belongs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endParaRPr sz="1000" dirty="0">
              <a:latin typeface="Microsoft Sans Serif"/>
              <a:cs typeface="Microsoft Sans Serif"/>
            </a:endParaRPr>
          </a:p>
          <a:p>
            <a:pPr marL="31115">
              <a:lnSpc>
                <a:spcPts val="1195"/>
              </a:lnSpc>
            </a:pP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95" dirty="0">
                <a:latin typeface="Calibri"/>
                <a:cs typeface="Calibri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100" dirty="0">
                <a:latin typeface="Calibri"/>
                <a:cs typeface="Calibri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also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belongs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spc="125" dirty="0">
                <a:latin typeface="Microsoft Sans Serif"/>
                <a:cs typeface="Microsoft Sans Serif"/>
              </a:rPr>
              <a:t>.</a:t>
            </a:r>
            <a:endParaRPr sz="1000" dirty="0">
              <a:latin typeface="Microsoft Sans Serif"/>
              <a:cs typeface="Microsoft Sans Serif"/>
            </a:endParaRPr>
          </a:p>
          <a:p>
            <a:pPr marL="31115">
              <a:lnSpc>
                <a:spcPts val="1195"/>
              </a:lnSpc>
            </a:pPr>
            <a:r>
              <a:rPr sz="1000" spc="-55" dirty="0">
                <a:solidFill>
                  <a:srgbClr val="0000FF"/>
                </a:solidFill>
                <a:latin typeface="Microsoft Sans Serif"/>
                <a:cs typeface="Microsoft Sans Serif"/>
              </a:rPr>
              <a:t>Showing</a:t>
            </a:r>
            <a:r>
              <a:rPr sz="10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10" dirty="0">
                <a:solidFill>
                  <a:srgbClr val="0000FF"/>
                </a:solidFill>
                <a:latin typeface="Microsoft Sans Serif"/>
                <a:cs typeface="Microsoft Sans Serif"/>
              </a:rPr>
              <a:t>that</a:t>
            </a:r>
            <a:r>
              <a:rPr sz="1000" spc="8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1000" i="1" spc="1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55" dirty="0">
                <a:solidFill>
                  <a:srgbClr val="0000FF"/>
                </a:solidFill>
                <a:latin typeface="Microsoft Sans Serif"/>
                <a:cs typeface="Microsoft Sans Serif"/>
              </a:rPr>
              <a:t>is</a:t>
            </a:r>
            <a:r>
              <a:rPr sz="10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000FF"/>
                </a:solidFill>
                <a:latin typeface="Microsoft Sans Serif"/>
                <a:cs typeface="Microsoft Sans Serif"/>
              </a:rPr>
              <a:t>Not</a:t>
            </a:r>
            <a:r>
              <a:rPr sz="10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80" dirty="0">
                <a:solidFill>
                  <a:srgbClr val="0000FF"/>
                </a:solidFill>
                <a:latin typeface="Microsoft Sans Serif"/>
                <a:cs typeface="Microsoft Sans Serif"/>
              </a:rPr>
              <a:t>a</a:t>
            </a:r>
            <a:r>
              <a:rPr sz="10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0000FF"/>
                </a:solidFill>
                <a:latin typeface="Microsoft Sans Serif"/>
                <a:cs typeface="Microsoft Sans Serif"/>
              </a:rPr>
              <a:t>Subset</a:t>
            </a:r>
            <a:r>
              <a:rPr sz="10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000FF"/>
                </a:solidFill>
                <a:latin typeface="Microsoft Sans Serif"/>
                <a:cs typeface="Microsoft Sans Serif"/>
              </a:rPr>
              <a:t>of</a:t>
            </a:r>
            <a:r>
              <a:rPr sz="1000" spc="8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1000" i="1" spc="1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To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show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that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70" dirty="0">
                <a:latin typeface="Calibri"/>
                <a:cs typeface="Calibri"/>
              </a:rPr>
              <a:t> </a:t>
            </a:r>
            <a:r>
              <a:rPr sz="1000" spc="-204" dirty="0">
                <a:latin typeface="Lucida Sans Unicode"/>
                <a:cs typeface="Lucida Sans Unicode"/>
              </a:rPr>
              <a:t≯⊆</a:t>
            </a:r>
            <a:r>
              <a:rPr sz="1000" spc="-130" dirty="0">
                <a:latin typeface="Lucida Sans Unicode"/>
                <a:cs typeface="Lucida Sans Unicode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spc="125" dirty="0">
                <a:latin typeface="Microsoft Sans Serif"/>
                <a:cs typeface="Microsoft Sans Serif"/>
              </a:rPr>
              <a:t>,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find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single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65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endParaRPr sz="1000" dirty="0">
              <a:latin typeface="Calibri"/>
              <a:cs typeface="Calibri"/>
            </a:endParaRPr>
          </a:p>
          <a:p>
            <a:pPr marL="31115">
              <a:lnSpc>
                <a:spcPts val="1200"/>
              </a:lnSpc>
            </a:pPr>
            <a:r>
              <a:rPr sz="1000" spc="-70" dirty="0">
                <a:latin typeface="Microsoft Sans Serif"/>
                <a:cs typeface="Microsoft Sans Serif"/>
              </a:rPr>
              <a:t>such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95" dirty="0">
                <a:latin typeface="Calibri"/>
                <a:cs typeface="Calibri"/>
              </a:rPr>
              <a:t> </a:t>
            </a:r>
            <a:r>
              <a:rPr sz="1000" spc="-235" dirty="0">
                <a:latin typeface="Lucida Sans Unicode"/>
                <a:cs typeface="Lucida Sans Unicode"/>
              </a:rPr>
              <a:t≯∈ </a:t>
            </a:r>
            <a:r>
              <a:rPr sz="1000" spc="-229" dirty="0">
                <a:latin typeface="Lucida Sans Unicode"/>
                <a:cs typeface="Lucida Sans Unicode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spc="125" dirty="0">
                <a:latin typeface="Microsoft Sans Serif"/>
                <a:cs typeface="Microsoft Sans Serif"/>
              </a:rPr>
              <a:t>.</a:t>
            </a:r>
            <a:endParaRPr sz="10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9" name="object 9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14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1159992"/>
            <a:ext cx="4457065" cy="571500"/>
            <a:chOff x="75729" y="1159992"/>
            <a:chExt cx="4457065" cy="571500"/>
          </a:xfrm>
        </p:grpSpPr>
        <p:sp>
          <p:nvSpPr>
            <p:cNvPr id="5" name="object 5"/>
            <p:cNvSpPr/>
            <p:nvPr/>
          </p:nvSpPr>
          <p:spPr>
            <a:xfrm>
              <a:off x="75729" y="1159992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345704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1389985"/>
              <a:ext cx="4457065" cy="341630"/>
            </a:xfrm>
            <a:custGeom>
              <a:avLst/>
              <a:gdLst/>
              <a:ahLst/>
              <a:cxnLst/>
              <a:rect l="l" t="t" r="r" b="b"/>
              <a:pathLst>
                <a:path w="4457065" h="341630">
                  <a:moveTo>
                    <a:pt x="4456606" y="0"/>
                  </a:moveTo>
                  <a:lnTo>
                    <a:pt x="0" y="0"/>
                  </a:lnTo>
                  <a:lnTo>
                    <a:pt x="0" y="290262"/>
                  </a:lnTo>
                  <a:lnTo>
                    <a:pt x="4008" y="309986"/>
                  </a:lnTo>
                  <a:lnTo>
                    <a:pt x="14922" y="326139"/>
                  </a:lnTo>
                  <a:lnTo>
                    <a:pt x="31075" y="337054"/>
                  </a:lnTo>
                  <a:lnTo>
                    <a:pt x="50800" y="341062"/>
                  </a:lnTo>
                  <a:lnTo>
                    <a:pt x="4405806" y="341062"/>
                  </a:lnTo>
                  <a:lnTo>
                    <a:pt x="4425531" y="337054"/>
                  </a:lnTo>
                  <a:lnTo>
                    <a:pt x="4441684" y="326139"/>
                  </a:lnTo>
                  <a:lnTo>
                    <a:pt x="4452598" y="309986"/>
                  </a:lnTo>
                  <a:lnTo>
                    <a:pt x="4456606" y="290262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729" y="1857577"/>
            <a:ext cx="4457065" cy="415925"/>
            <a:chOff x="75729" y="1857577"/>
            <a:chExt cx="4457065" cy="415925"/>
          </a:xfrm>
        </p:grpSpPr>
        <p:sp>
          <p:nvSpPr>
            <p:cNvPr id="9" name="object 9"/>
            <p:cNvSpPr/>
            <p:nvPr/>
          </p:nvSpPr>
          <p:spPr>
            <a:xfrm>
              <a:off x="75729" y="1857577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6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2032749"/>
              <a:ext cx="4456606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729" y="2077028"/>
              <a:ext cx="4457065" cy="196850"/>
            </a:xfrm>
            <a:custGeom>
              <a:avLst/>
              <a:gdLst/>
              <a:ahLst/>
              <a:cxnLst/>
              <a:rect l="l" t="t" r="r" b="b"/>
              <a:pathLst>
                <a:path w="4457065" h="196850">
                  <a:moveTo>
                    <a:pt x="4456606" y="0"/>
                  </a:moveTo>
                  <a:lnTo>
                    <a:pt x="0" y="0"/>
                  </a:lnTo>
                  <a:lnTo>
                    <a:pt x="0" y="145458"/>
                  </a:lnTo>
                  <a:lnTo>
                    <a:pt x="4008" y="165183"/>
                  </a:lnTo>
                  <a:lnTo>
                    <a:pt x="14922" y="181336"/>
                  </a:lnTo>
                  <a:lnTo>
                    <a:pt x="31075" y="192250"/>
                  </a:lnTo>
                  <a:lnTo>
                    <a:pt x="50800" y="196259"/>
                  </a:lnTo>
                  <a:lnTo>
                    <a:pt x="4405806" y="196259"/>
                  </a:lnTo>
                  <a:lnTo>
                    <a:pt x="4425531" y="192250"/>
                  </a:lnTo>
                  <a:lnTo>
                    <a:pt x="4441684" y="181336"/>
                  </a:lnTo>
                  <a:lnTo>
                    <a:pt x="4452598" y="165183"/>
                  </a:lnTo>
                  <a:lnTo>
                    <a:pt x="4456606" y="145458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050" y="1125002"/>
            <a:ext cx="4469306" cy="113877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00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1.8</a:t>
            </a:r>
            <a:endParaRPr sz="1200" dirty="0">
              <a:latin typeface="Microsoft Sans Serif"/>
              <a:cs typeface="Microsoft Sans Serif"/>
            </a:endParaRPr>
          </a:p>
          <a:p>
            <a:pPr marL="63500" marR="55880">
              <a:lnSpc>
                <a:spcPct val="100000"/>
              </a:lnSpc>
              <a:spcBef>
                <a:spcPts val="330"/>
              </a:spcBef>
            </a:pPr>
            <a:r>
              <a:rPr sz="1000" spc="-30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45" dirty="0">
                <a:latin typeface="Microsoft Sans Serif"/>
                <a:cs typeface="Microsoft Sans Serif"/>
              </a:rPr>
              <a:t>integers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 </a:t>
            </a:r>
            <a:r>
              <a:rPr sz="1000" spc="-80" dirty="0">
                <a:latin typeface="Microsoft Sans Serif"/>
                <a:cs typeface="Microsoft Sans Serif"/>
              </a:rPr>
              <a:t>squares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less</a:t>
            </a:r>
            <a:r>
              <a:rPr sz="1000" spc="-8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than </a:t>
            </a:r>
            <a:r>
              <a:rPr sz="1000" spc="-10" dirty="0">
                <a:latin typeface="Calibri"/>
                <a:cs typeface="Calibri"/>
              </a:rPr>
              <a:t>100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not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subset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nonnegative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integers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because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Lucida Sans Unicode"/>
                <a:cs typeface="Lucida Sans Unicode"/>
              </a:rPr>
              <a:t>−</a:t>
            </a:r>
            <a:r>
              <a:rPr sz="1000" spc="-15" dirty="0">
                <a:latin typeface="Calibri"/>
                <a:cs typeface="Calibri"/>
              </a:rPr>
              <a:t>1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former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[as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Calibri"/>
                <a:cs typeface="Calibri"/>
              </a:rPr>
              <a:t>(</a:t>
            </a:r>
            <a:r>
              <a:rPr sz="1000" spc="35" dirty="0">
                <a:latin typeface="Lucida Sans Unicode"/>
                <a:cs typeface="Lucida Sans Unicode"/>
              </a:rPr>
              <a:t>−</a:t>
            </a:r>
            <a:r>
              <a:rPr sz="1000" spc="35" dirty="0">
                <a:latin typeface="Calibri"/>
                <a:cs typeface="Calibri"/>
              </a:rPr>
              <a:t>1)</a:t>
            </a:r>
            <a:r>
              <a:rPr sz="1050" spc="52" baseline="27777" dirty="0">
                <a:latin typeface="Calibri"/>
                <a:cs typeface="Calibri"/>
              </a:rPr>
              <a:t>2</a:t>
            </a:r>
            <a:r>
              <a:rPr sz="1050" spc="254" baseline="27777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100</a:t>
            </a:r>
            <a:r>
              <a:rPr sz="1000" spc="-5" dirty="0">
                <a:latin typeface="Microsoft Sans Serif"/>
                <a:cs typeface="Microsoft Sans Serif"/>
              </a:rPr>
              <a:t>].</a:t>
            </a:r>
            <a:endParaRPr sz="1000" dirty="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1320"/>
              </a:spcBef>
            </a:pPr>
            <a:r>
              <a:rPr sz="12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Theorem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1.1</a:t>
            </a:r>
            <a:endParaRPr sz="1200" dirty="0">
              <a:latin typeface="Microsoft Sans Serif"/>
              <a:cs typeface="Microsoft Sans Serif"/>
            </a:endParaRPr>
          </a:p>
          <a:p>
            <a:pPr marL="63500">
              <a:lnSpc>
                <a:spcPct val="100000"/>
              </a:lnSpc>
              <a:spcBef>
                <a:spcPts val="305"/>
              </a:spcBef>
            </a:pPr>
            <a:r>
              <a:rPr sz="1000" spc="-75" dirty="0">
                <a:latin typeface="Microsoft Sans Serif"/>
                <a:cs typeface="Microsoft Sans Serif"/>
              </a:rPr>
              <a:t>F</a:t>
            </a:r>
            <a:r>
              <a:rPr sz="1000" spc="-90" dirty="0">
                <a:latin typeface="Microsoft Sans Serif"/>
                <a:cs typeface="Microsoft Sans Serif"/>
              </a:rPr>
              <a:t>o</a:t>
            </a:r>
            <a:r>
              <a:rPr sz="1000" spc="5" dirty="0">
                <a:latin typeface="Microsoft Sans Serif"/>
                <a:cs typeface="Microsoft Sans Serif"/>
              </a:rPr>
              <a:t>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every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S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Microsoft Sans Serif"/>
                <a:cs typeface="Microsoft Sans Serif"/>
              </a:rPr>
              <a:t>(</a:t>
            </a:r>
            <a:r>
              <a:rPr sz="1000" spc="30" dirty="0" err="1">
                <a:latin typeface="Microsoft Sans Serif"/>
                <a:cs typeface="Microsoft Sans Serif"/>
              </a:rPr>
              <a:t>i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lang="en-US" sz="1000" spc="65" dirty="0">
                <a:latin typeface="Microsoft Sans Serif"/>
                <a:cs typeface="Microsoft Sans Serif"/>
              </a:rPr>
              <a:t>)</a:t>
            </a:r>
            <a:r>
              <a:rPr sz="1000" spc="-480" dirty="0">
                <a:latin typeface="Lucida Sans Unicode"/>
                <a:cs typeface="Lucida Sans Unicode"/>
              </a:rPr>
              <a:t>∅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⊆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lang="en-US" sz="1000" i="1" spc="155" dirty="0">
                <a:latin typeface="Calibri"/>
                <a:cs typeface="Calibri"/>
              </a:rPr>
              <a:t>S</a:t>
            </a:r>
            <a:r>
              <a:rPr lang="en-US" sz="1000" i="1" dirty="0">
                <a:latin typeface="Calibri"/>
                <a:cs typeface="Calibri"/>
              </a:rPr>
              <a:t> 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Microsoft Sans Serif"/>
                <a:cs typeface="Microsoft Sans Serif"/>
              </a:rPr>
              <a:t>(ii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Microsoft Sans Serif"/>
                <a:cs typeface="Microsoft Sans Serif"/>
              </a:rPr>
              <a:t>)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55" dirty="0">
                <a:latin typeface="Calibri"/>
                <a:cs typeface="Calibri"/>
              </a:rPr>
              <a:t>S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⊆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S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 dirty="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4" name="object 14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15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sp>
        <p:nvSpPr>
          <p:cNvPr id="4" name="object 4"/>
          <p:cNvSpPr/>
          <p:nvPr/>
        </p:nvSpPr>
        <p:spPr>
          <a:xfrm>
            <a:off x="75717" y="1262037"/>
            <a:ext cx="4457065" cy="371475"/>
          </a:xfrm>
          <a:custGeom>
            <a:avLst/>
            <a:gdLst/>
            <a:ahLst/>
            <a:cxnLst/>
            <a:rect l="l" t="t" r="r" b="b"/>
            <a:pathLst>
              <a:path w="4457065" h="371475">
                <a:moveTo>
                  <a:pt x="4456608" y="44424"/>
                </a:moveTo>
                <a:lnTo>
                  <a:pt x="4455312" y="44424"/>
                </a:lnTo>
                <a:lnTo>
                  <a:pt x="4452607" y="31076"/>
                </a:lnTo>
                <a:lnTo>
                  <a:pt x="4441685" y="14922"/>
                </a:lnTo>
                <a:lnTo>
                  <a:pt x="4425531" y="4013"/>
                </a:lnTo>
                <a:lnTo>
                  <a:pt x="4405808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320255"/>
                </a:lnTo>
                <a:lnTo>
                  <a:pt x="4013" y="339991"/>
                </a:lnTo>
                <a:lnTo>
                  <a:pt x="14922" y="356146"/>
                </a:lnTo>
                <a:lnTo>
                  <a:pt x="31076" y="367055"/>
                </a:lnTo>
                <a:lnTo>
                  <a:pt x="50800" y="371068"/>
                </a:lnTo>
                <a:lnTo>
                  <a:pt x="4405808" y="371068"/>
                </a:lnTo>
                <a:lnTo>
                  <a:pt x="4425531" y="367055"/>
                </a:lnTo>
                <a:lnTo>
                  <a:pt x="4441685" y="356146"/>
                </a:lnTo>
                <a:lnTo>
                  <a:pt x="4452607" y="339991"/>
                </a:lnTo>
                <a:lnTo>
                  <a:pt x="4456608" y="320255"/>
                </a:lnTo>
                <a:lnTo>
                  <a:pt x="4456608" y="82384"/>
                </a:lnTo>
                <a:lnTo>
                  <a:pt x="4456608" y="50800"/>
                </a:lnTo>
                <a:lnTo>
                  <a:pt x="4456608" y="44424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830" y="1280406"/>
            <a:ext cx="4359275" cy="871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55" dirty="0">
                <a:solidFill>
                  <a:srgbClr val="0000FF"/>
                </a:solidFill>
                <a:latin typeface="Microsoft Sans Serif"/>
                <a:cs typeface="Microsoft Sans Serif"/>
              </a:rPr>
              <a:t>Showing</a:t>
            </a:r>
            <a:r>
              <a:rPr sz="10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0000FF"/>
                </a:solidFill>
                <a:latin typeface="Microsoft Sans Serif"/>
                <a:cs typeface="Microsoft Sans Serif"/>
              </a:rPr>
              <a:t>Two</a:t>
            </a:r>
            <a:r>
              <a:rPr sz="10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70" dirty="0">
                <a:solidFill>
                  <a:srgbClr val="0000FF"/>
                </a:solidFill>
                <a:latin typeface="Microsoft Sans Serif"/>
                <a:cs typeface="Microsoft Sans Serif"/>
              </a:rPr>
              <a:t>Sets</a:t>
            </a:r>
            <a:r>
              <a:rPr sz="10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75" dirty="0">
                <a:solidFill>
                  <a:srgbClr val="0000FF"/>
                </a:solidFill>
                <a:latin typeface="Microsoft Sans Serif"/>
                <a:cs typeface="Microsoft Sans Serif"/>
              </a:rPr>
              <a:t>are</a:t>
            </a:r>
            <a:r>
              <a:rPr sz="1000" spc="6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Equal</a:t>
            </a:r>
            <a:r>
              <a:rPr sz="1000" spc="7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show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two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equal,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show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that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</a:pP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4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⊆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4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9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⊆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i="1" spc="80" dirty="0">
                <a:latin typeface="Calibri"/>
                <a:cs typeface="Calibri"/>
              </a:rPr>
              <a:t>A</a:t>
            </a:r>
            <a:r>
              <a:rPr sz="1000" spc="8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  <a:spcBef>
                <a:spcPts val="680"/>
              </a:spcBef>
            </a:pP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may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have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other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as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members.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For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instance,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we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have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sets</a:t>
            </a:r>
            <a:endParaRPr sz="1000">
              <a:latin typeface="Microsoft Sans Serif"/>
              <a:cs typeface="Microsoft Sans Serif"/>
            </a:endParaRPr>
          </a:p>
          <a:p>
            <a:pPr marL="12700" marR="91440">
              <a:lnSpc>
                <a:spcPts val="1200"/>
              </a:lnSpc>
              <a:spcBef>
                <a:spcPts val="35"/>
              </a:spcBef>
            </a:pP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95" dirty="0">
                <a:latin typeface="Lucida Sans Unicode"/>
                <a:cs typeface="Lucida Sans Unicode"/>
              </a:rPr>
              <a:t>{∅</a:t>
            </a:r>
            <a:r>
              <a:rPr sz="1000" i="1" spc="-9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95" dirty="0">
                <a:latin typeface="Lucida Sans Unicode"/>
                <a:cs typeface="Lucida Sans Unicode"/>
              </a:rPr>
              <a:t>{</a:t>
            </a:r>
            <a:r>
              <a:rPr sz="1000" i="1" spc="95" dirty="0">
                <a:latin typeface="Calibri"/>
                <a:cs typeface="Calibri"/>
              </a:rPr>
              <a:t>a</a:t>
            </a:r>
            <a:r>
              <a:rPr sz="1000" spc="95" dirty="0">
                <a:latin typeface="Lucida Sans Unicode"/>
                <a:cs typeface="Lucida Sans Unicode"/>
              </a:rPr>
              <a:t>}</a:t>
            </a:r>
            <a:r>
              <a:rPr sz="1000" i="1" spc="9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70" dirty="0">
                <a:latin typeface="Lucida Sans Unicode"/>
                <a:cs typeface="Lucida Sans Unicode"/>
              </a:rPr>
              <a:t>{</a:t>
            </a:r>
            <a:r>
              <a:rPr sz="1000" i="1" spc="70" dirty="0">
                <a:latin typeface="Calibri"/>
                <a:cs typeface="Calibri"/>
              </a:rPr>
              <a:t>b</a:t>
            </a:r>
            <a:r>
              <a:rPr sz="1000" spc="70" dirty="0">
                <a:latin typeface="Lucida Sans Unicode"/>
                <a:cs typeface="Lucida Sans Unicode"/>
              </a:rPr>
              <a:t>}</a:t>
            </a:r>
            <a:r>
              <a:rPr sz="1000" i="1" spc="7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70" dirty="0">
                <a:latin typeface="Lucida Sans Unicode"/>
                <a:cs typeface="Lucida Sans Unicode"/>
              </a:rPr>
              <a:t>{</a:t>
            </a:r>
            <a:r>
              <a:rPr sz="1000" i="1" spc="7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b</a:t>
            </a:r>
            <a:r>
              <a:rPr sz="1000" spc="80" dirty="0">
                <a:latin typeface="Lucida Sans Unicode"/>
                <a:cs typeface="Lucida Sans Unicode"/>
              </a:rPr>
              <a:t>}}</a:t>
            </a:r>
            <a:r>
              <a:rPr sz="1000" spc="15" dirty="0">
                <a:latin typeface="Lucida Sans Unicode"/>
                <a:cs typeface="Lucida Sans Unicode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0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85" dirty="0">
                <a:latin typeface="Lucida Sans Unicode"/>
                <a:cs typeface="Lucida Sans Unicode"/>
              </a:rPr>
              <a:t>{</a:t>
            </a:r>
            <a:r>
              <a:rPr sz="1000" i="1" spc="85" dirty="0">
                <a:latin typeface="Calibri"/>
                <a:cs typeface="Calibri"/>
              </a:rPr>
              <a:t>x</a:t>
            </a:r>
            <a:r>
              <a:rPr sz="1000" spc="85" dirty="0">
                <a:latin typeface="Lucida Sans Unicode"/>
                <a:cs typeface="Lucida Sans Unicode"/>
              </a:rPr>
              <a:t>|</a:t>
            </a:r>
            <a:r>
              <a:rPr sz="1000" i="1" spc="85" dirty="0">
                <a:latin typeface="Calibri"/>
                <a:cs typeface="Calibri"/>
              </a:rPr>
              <a:t>x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subset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70" dirty="0">
                <a:latin typeface="Lucida Sans Unicode"/>
                <a:cs typeface="Lucida Sans Unicode"/>
              </a:rPr>
              <a:t>{</a:t>
            </a:r>
            <a:r>
              <a:rPr sz="1000" i="1" spc="70" dirty="0">
                <a:latin typeface="Calibri"/>
                <a:cs typeface="Calibri"/>
              </a:rPr>
              <a:t>a,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60" dirty="0">
                <a:latin typeface="Calibri"/>
                <a:cs typeface="Calibri"/>
              </a:rPr>
              <a:t>b</a:t>
            </a:r>
            <a:r>
              <a:rPr sz="1000" spc="60" dirty="0">
                <a:latin typeface="Lucida Sans Unicode"/>
                <a:cs typeface="Lucida Sans Unicode"/>
              </a:rPr>
              <a:t>}}</a:t>
            </a:r>
            <a:r>
              <a:rPr sz="1000" spc="60" dirty="0">
                <a:latin typeface="Microsoft Sans Serif"/>
                <a:cs typeface="Microsoft Sans Serif"/>
              </a:rPr>
              <a:t>.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Note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these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two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equal,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is,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6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65" dirty="0">
                <a:latin typeface="Calibri"/>
                <a:cs typeface="Calibri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spc="125" dirty="0">
                <a:latin typeface="Microsoft Sans Serif"/>
                <a:cs typeface="Microsoft Sans Serif"/>
              </a:rPr>
              <a:t>.</a:t>
            </a:r>
            <a:r>
              <a:rPr sz="1000" spc="20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Also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note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114" dirty="0">
                <a:latin typeface="Lucida Sans Unicode"/>
                <a:cs typeface="Lucida Sans Unicode"/>
              </a:rPr>
              <a:t>{</a:t>
            </a:r>
            <a:r>
              <a:rPr sz="1000" i="1" spc="114" dirty="0">
                <a:latin typeface="Calibri"/>
                <a:cs typeface="Calibri"/>
              </a:rPr>
              <a:t>a</a:t>
            </a:r>
            <a:r>
              <a:rPr sz="1000" spc="114" dirty="0">
                <a:latin typeface="Lucida Sans Unicode"/>
                <a:cs typeface="Lucida Sans Unicode"/>
              </a:rPr>
              <a:t>}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25" dirty="0">
                <a:latin typeface="Lucida Sans Unicode"/>
                <a:cs typeface="Lucida Sans Unicode"/>
              </a:rPr>
              <a:t> </a:t>
            </a:r>
            <a:r>
              <a:rPr sz="1000" i="1" spc="80" dirty="0">
                <a:latin typeface="Calibri"/>
                <a:cs typeface="Calibri"/>
              </a:rPr>
              <a:t>A</a:t>
            </a:r>
            <a:r>
              <a:rPr sz="1000" spc="80" dirty="0">
                <a:latin typeface="Microsoft Sans Serif"/>
                <a:cs typeface="Microsoft Sans Serif"/>
              </a:rPr>
              <a:t>, </a:t>
            </a:r>
            <a:r>
              <a:rPr sz="1000" spc="-5" dirty="0">
                <a:latin typeface="Microsoft Sans Serif"/>
                <a:cs typeface="Microsoft Sans Serif"/>
              </a:rPr>
              <a:t>but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65" dirty="0">
                <a:latin typeface="Calibri"/>
                <a:cs typeface="Calibri"/>
              </a:rPr>
              <a:t> </a:t>
            </a:r>
            <a:r>
              <a:rPr sz="1000" spc="-235" dirty="0">
                <a:latin typeface="Lucida Sans Unicode"/>
                <a:cs typeface="Lucida Sans Unicode"/>
              </a:rPr>
              <a:t≯∈</a:t>
            </a:r>
            <a:r>
              <a:rPr sz="1000" spc="-185" dirty="0">
                <a:latin typeface="Lucida Sans Unicode"/>
                <a:cs typeface="Lucida Sans Unicode"/>
              </a:rPr>
              <a:t> </a:t>
            </a:r>
            <a:r>
              <a:rPr sz="1000" i="1" spc="80" dirty="0">
                <a:latin typeface="Calibri"/>
                <a:cs typeface="Calibri"/>
              </a:rPr>
              <a:t>A</a:t>
            </a:r>
            <a:r>
              <a:rPr sz="1000" spc="8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7" name="object 7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16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00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Chapter</a:t>
            </a:r>
            <a:r>
              <a:rPr sz="1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3:</a:t>
            </a:r>
            <a:r>
              <a:rPr sz="1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Sets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" y="1139406"/>
            <a:ext cx="146202" cy="1462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414" y="1112639"/>
            <a:ext cx="144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aseline="7936" dirty="0">
                <a:solidFill>
                  <a:srgbClr val="FAFAFD"/>
                </a:solidFill>
                <a:latin typeface="Trebuchet MS"/>
                <a:cs typeface="Trebuchet MS"/>
              </a:rPr>
              <a:t>1  </a:t>
            </a:r>
            <a:r>
              <a:rPr sz="1050" spc="217" baseline="7936" dirty="0">
                <a:solidFill>
                  <a:srgbClr val="FAFAFD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Definition</a:t>
            </a:r>
            <a:r>
              <a:rPr sz="1000" spc="5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000" spc="-5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1000" spc="5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000" spc="-70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examples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534" y="1682013"/>
            <a:ext cx="146202" cy="146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14" y="1682905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EAEAF7"/>
                </a:solidFill>
                <a:latin typeface="Trebuchet MS"/>
                <a:cs typeface="Trebuchet MS"/>
              </a:rPr>
              <a:t>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465" y="1655247"/>
            <a:ext cx="948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The</a:t>
            </a:r>
            <a:r>
              <a:rPr sz="1000" spc="4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7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Size</a:t>
            </a:r>
            <a:r>
              <a:rPr sz="1000" spc="5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of</a:t>
            </a:r>
            <a:r>
              <a:rPr sz="1000" spc="5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8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a</a:t>
            </a:r>
            <a:r>
              <a:rPr sz="1000" spc="45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0" dirty="0">
                <a:solidFill>
                  <a:srgbClr val="3333B2"/>
                </a:solidFill>
                <a:latin typeface="Microsoft Sans Serif"/>
                <a:cs typeface="Microsoft Sans Serif"/>
                <a:hlinkClick r:id="rId5" action="ppaction://hlinksldjump"/>
              </a:rPr>
              <a:t>Set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534" y="2224608"/>
            <a:ext cx="146202" cy="1462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414" y="2197854"/>
            <a:ext cx="1178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aseline="7936" dirty="0">
                <a:solidFill>
                  <a:srgbClr val="FAFAFD"/>
                </a:solidFill>
                <a:latin typeface="Trebuchet MS"/>
                <a:cs typeface="Trebuchet MS"/>
              </a:rPr>
              <a:t>3  </a:t>
            </a:r>
            <a:r>
              <a:rPr sz="1050" spc="247" baseline="7936" dirty="0">
                <a:solidFill>
                  <a:srgbClr val="FAFAFD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Cartesian</a:t>
            </a:r>
            <a:r>
              <a:rPr sz="1000" spc="60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3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Products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1" name="object 11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17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657034"/>
            <a:ext cx="4457065" cy="712470"/>
            <a:chOff x="75729" y="657034"/>
            <a:chExt cx="4457065" cy="712470"/>
          </a:xfrm>
        </p:grpSpPr>
        <p:sp>
          <p:nvSpPr>
            <p:cNvPr id="5" name="object 5"/>
            <p:cNvSpPr/>
            <p:nvPr/>
          </p:nvSpPr>
          <p:spPr>
            <a:xfrm>
              <a:off x="75729" y="657034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59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832205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876482"/>
              <a:ext cx="4457065" cy="493395"/>
            </a:xfrm>
            <a:custGeom>
              <a:avLst/>
              <a:gdLst/>
              <a:ahLst/>
              <a:cxnLst/>
              <a:rect l="l" t="t" r="r" b="b"/>
              <a:pathLst>
                <a:path w="4457065" h="493394">
                  <a:moveTo>
                    <a:pt x="4456606" y="0"/>
                  </a:moveTo>
                  <a:lnTo>
                    <a:pt x="0" y="0"/>
                  </a:lnTo>
                  <a:lnTo>
                    <a:pt x="0" y="442094"/>
                  </a:lnTo>
                  <a:lnTo>
                    <a:pt x="4008" y="461819"/>
                  </a:lnTo>
                  <a:lnTo>
                    <a:pt x="14922" y="477972"/>
                  </a:lnTo>
                  <a:lnTo>
                    <a:pt x="31075" y="488886"/>
                  </a:lnTo>
                  <a:lnTo>
                    <a:pt x="50800" y="492895"/>
                  </a:lnTo>
                  <a:lnTo>
                    <a:pt x="4405806" y="492895"/>
                  </a:lnTo>
                  <a:lnTo>
                    <a:pt x="4425531" y="488886"/>
                  </a:lnTo>
                  <a:lnTo>
                    <a:pt x="4441684" y="477972"/>
                  </a:lnTo>
                  <a:lnTo>
                    <a:pt x="4452598" y="461819"/>
                  </a:lnTo>
                  <a:lnTo>
                    <a:pt x="4456606" y="442094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729" y="1495907"/>
            <a:ext cx="4457065" cy="426720"/>
            <a:chOff x="75729" y="1495907"/>
            <a:chExt cx="4457065" cy="426720"/>
          </a:xfrm>
        </p:grpSpPr>
        <p:sp>
          <p:nvSpPr>
            <p:cNvPr id="9" name="object 9"/>
            <p:cNvSpPr/>
            <p:nvPr/>
          </p:nvSpPr>
          <p:spPr>
            <a:xfrm>
              <a:off x="75729" y="1495907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0" y="1681619"/>
              <a:ext cx="4456606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729" y="1725898"/>
              <a:ext cx="4457065" cy="196850"/>
            </a:xfrm>
            <a:custGeom>
              <a:avLst/>
              <a:gdLst/>
              <a:ahLst/>
              <a:cxnLst/>
              <a:rect l="l" t="t" r="r" b="b"/>
              <a:pathLst>
                <a:path w="4457065" h="196850">
                  <a:moveTo>
                    <a:pt x="4456606" y="0"/>
                  </a:moveTo>
                  <a:lnTo>
                    <a:pt x="0" y="0"/>
                  </a:lnTo>
                  <a:lnTo>
                    <a:pt x="0" y="145458"/>
                  </a:lnTo>
                  <a:lnTo>
                    <a:pt x="4008" y="165183"/>
                  </a:lnTo>
                  <a:lnTo>
                    <a:pt x="14922" y="181336"/>
                  </a:lnTo>
                  <a:lnTo>
                    <a:pt x="31075" y="192250"/>
                  </a:lnTo>
                  <a:lnTo>
                    <a:pt x="50800" y="196259"/>
                  </a:lnTo>
                  <a:lnTo>
                    <a:pt x="4405806" y="196259"/>
                  </a:lnTo>
                  <a:lnTo>
                    <a:pt x="4425531" y="192250"/>
                  </a:lnTo>
                  <a:lnTo>
                    <a:pt x="4441684" y="181336"/>
                  </a:lnTo>
                  <a:lnTo>
                    <a:pt x="4452598" y="165183"/>
                  </a:lnTo>
                  <a:lnTo>
                    <a:pt x="4456606" y="145458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5729" y="2048687"/>
            <a:ext cx="4457065" cy="426720"/>
            <a:chOff x="75729" y="2048687"/>
            <a:chExt cx="4457065" cy="426720"/>
          </a:xfrm>
        </p:grpSpPr>
        <p:sp>
          <p:nvSpPr>
            <p:cNvPr id="13" name="object 13"/>
            <p:cNvSpPr/>
            <p:nvPr/>
          </p:nvSpPr>
          <p:spPr>
            <a:xfrm>
              <a:off x="75729" y="2048687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0" y="2234400"/>
              <a:ext cx="4456606" cy="506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729" y="2278679"/>
              <a:ext cx="4457065" cy="196850"/>
            </a:xfrm>
            <a:custGeom>
              <a:avLst/>
              <a:gdLst/>
              <a:ahLst/>
              <a:cxnLst/>
              <a:rect l="l" t="t" r="r" b="b"/>
              <a:pathLst>
                <a:path w="4457065" h="196850">
                  <a:moveTo>
                    <a:pt x="4456606" y="0"/>
                  </a:moveTo>
                  <a:lnTo>
                    <a:pt x="0" y="0"/>
                  </a:lnTo>
                  <a:lnTo>
                    <a:pt x="0" y="145458"/>
                  </a:lnTo>
                  <a:lnTo>
                    <a:pt x="4008" y="165183"/>
                  </a:lnTo>
                  <a:lnTo>
                    <a:pt x="14922" y="181336"/>
                  </a:lnTo>
                  <a:lnTo>
                    <a:pt x="31075" y="192250"/>
                  </a:lnTo>
                  <a:lnTo>
                    <a:pt x="50800" y="196259"/>
                  </a:lnTo>
                  <a:lnTo>
                    <a:pt x="4405806" y="196259"/>
                  </a:lnTo>
                  <a:lnTo>
                    <a:pt x="4425531" y="192250"/>
                  </a:lnTo>
                  <a:lnTo>
                    <a:pt x="4441684" y="181336"/>
                  </a:lnTo>
                  <a:lnTo>
                    <a:pt x="4452598" y="165183"/>
                  </a:lnTo>
                  <a:lnTo>
                    <a:pt x="4456606" y="145458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5729" y="2601467"/>
            <a:ext cx="4457065" cy="426720"/>
            <a:chOff x="75729" y="2601467"/>
            <a:chExt cx="4457065" cy="426720"/>
          </a:xfrm>
        </p:grpSpPr>
        <p:sp>
          <p:nvSpPr>
            <p:cNvPr id="17" name="object 17"/>
            <p:cNvSpPr/>
            <p:nvPr/>
          </p:nvSpPr>
          <p:spPr>
            <a:xfrm>
              <a:off x="75729" y="2601467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30" y="2787180"/>
              <a:ext cx="4456606" cy="5060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5729" y="2831459"/>
              <a:ext cx="4457065" cy="196850"/>
            </a:xfrm>
            <a:custGeom>
              <a:avLst/>
              <a:gdLst/>
              <a:ahLst/>
              <a:cxnLst/>
              <a:rect l="l" t="t" r="r" b="b"/>
              <a:pathLst>
                <a:path w="4457065" h="196850">
                  <a:moveTo>
                    <a:pt x="4456606" y="0"/>
                  </a:moveTo>
                  <a:lnTo>
                    <a:pt x="0" y="0"/>
                  </a:lnTo>
                  <a:lnTo>
                    <a:pt x="0" y="145458"/>
                  </a:lnTo>
                  <a:lnTo>
                    <a:pt x="4008" y="165183"/>
                  </a:lnTo>
                  <a:lnTo>
                    <a:pt x="14922" y="181336"/>
                  </a:lnTo>
                  <a:lnTo>
                    <a:pt x="31075" y="192250"/>
                  </a:lnTo>
                  <a:lnTo>
                    <a:pt x="50800" y="196259"/>
                  </a:lnTo>
                  <a:lnTo>
                    <a:pt x="4405806" y="196259"/>
                  </a:lnTo>
                  <a:lnTo>
                    <a:pt x="4425531" y="192250"/>
                  </a:lnTo>
                  <a:lnTo>
                    <a:pt x="4441684" y="181336"/>
                  </a:lnTo>
                  <a:lnTo>
                    <a:pt x="4452598" y="165183"/>
                  </a:lnTo>
                  <a:lnTo>
                    <a:pt x="4456606" y="145458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3830" y="597427"/>
            <a:ext cx="4259580" cy="23926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2.1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245"/>
              </a:spcBef>
            </a:pPr>
            <a:r>
              <a:rPr sz="1000" i="1" spc="-20" dirty="0">
                <a:latin typeface="Arial"/>
                <a:cs typeface="Arial"/>
              </a:rPr>
              <a:t>Let </a:t>
            </a:r>
            <a:r>
              <a:rPr sz="1000" i="1" spc="155" dirty="0">
                <a:latin typeface="Calibri"/>
                <a:cs typeface="Calibri"/>
              </a:rPr>
              <a:t>S </a:t>
            </a:r>
            <a:r>
              <a:rPr sz="1000" i="1" spc="-70" dirty="0">
                <a:latin typeface="Arial"/>
                <a:cs typeface="Arial"/>
              </a:rPr>
              <a:t>be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-75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set.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If </a:t>
            </a:r>
            <a:r>
              <a:rPr sz="1000" i="1" spc="-40" dirty="0">
                <a:latin typeface="Arial"/>
                <a:cs typeface="Arial"/>
              </a:rPr>
              <a:t>there </a:t>
            </a:r>
            <a:r>
              <a:rPr sz="1000" i="1" spc="-75" dirty="0">
                <a:latin typeface="Arial"/>
                <a:cs typeface="Arial"/>
              </a:rPr>
              <a:t>are</a:t>
            </a:r>
            <a:r>
              <a:rPr sz="1000" i="1" spc="-70" dirty="0">
                <a:latin typeface="Arial"/>
                <a:cs typeface="Arial"/>
              </a:rPr>
              <a:t> </a:t>
            </a:r>
            <a:r>
              <a:rPr sz="1000" i="1" spc="-35" dirty="0">
                <a:latin typeface="Arial"/>
                <a:cs typeface="Arial"/>
              </a:rPr>
              <a:t>exactly </a:t>
            </a:r>
            <a:r>
              <a:rPr sz="1000" i="1" spc="80" dirty="0">
                <a:latin typeface="Calibri"/>
                <a:cs typeface="Calibri"/>
              </a:rPr>
              <a:t>n </a:t>
            </a:r>
            <a:r>
              <a:rPr sz="1000" i="1" spc="-10" dirty="0">
                <a:latin typeface="Arial"/>
                <a:cs typeface="Arial"/>
              </a:rPr>
              <a:t>distinct </a:t>
            </a:r>
            <a:r>
              <a:rPr sz="1000" i="1" spc="-60" dirty="0">
                <a:latin typeface="Arial"/>
                <a:cs typeface="Arial"/>
              </a:rPr>
              <a:t>elements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in </a:t>
            </a:r>
            <a:r>
              <a:rPr sz="1000" i="1" spc="155" dirty="0">
                <a:latin typeface="Calibri"/>
                <a:cs typeface="Calibri"/>
              </a:rPr>
              <a:t>S </a:t>
            </a:r>
            <a:r>
              <a:rPr sz="1000" i="1" spc="-65" dirty="0">
                <a:latin typeface="Arial"/>
                <a:cs typeface="Arial"/>
              </a:rPr>
              <a:t>where</a:t>
            </a:r>
            <a:r>
              <a:rPr sz="1000" i="1" spc="-60" dirty="0">
                <a:latin typeface="Arial"/>
                <a:cs typeface="Arial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-50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a </a:t>
            </a:r>
            <a:r>
              <a:rPr sz="1000" i="1" spc="-7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nonnegative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integer,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95" dirty="0">
                <a:latin typeface="Arial"/>
                <a:cs typeface="Arial"/>
              </a:rPr>
              <a:t>we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90" dirty="0">
                <a:latin typeface="Arial"/>
                <a:cs typeface="Arial"/>
              </a:rPr>
              <a:t>say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that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i="1" spc="155" dirty="0">
                <a:latin typeface="Calibri"/>
                <a:cs typeface="Calibri"/>
              </a:rPr>
              <a:t>S</a:t>
            </a:r>
            <a:r>
              <a:rPr sz="1000" i="1" spc="160" dirty="0">
                <a:latin typeface="Calibri"/>
                <a:cs typeface="Calibri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finite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and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that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cardinality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000" i="1" spc="105" dirty="0">
                <a:latin typeface="Calibri"/>
                <a:cs typeface="Calibri"/>
              </a:rPr>
              <a:t>S</a:t>
            </a:r>
            <a:r>
              <a:rPr sz="1000" i="1" spc="105" dirty="0">
                <a:latin typeface="Arial"/>
                <a:cs typeface="Arial"/>
              </a:rPr>
              <a:t>.</a:t>
            </a:r>
            <a:r>
              <a:rPr sz="1000" i="1" spc="155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The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cardinality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155" dirty="0">
                <a:latin typeface="Calibri"/>
                <a:cs typeface="Calibri"/>
              </a:rPr>
              <a:t>S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denoted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by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Calibri"/>
                <a:cs typeface="Calibri"/>
              </a:rPr>
              <a:t>S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2.1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20" dirty="0">
                <a:latin typeface="Microsoft Sans Serif"/>
                <a:cs typeface="Microsoft Sans Serif"/>
              </a:rPr>
              <a:t>Let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odd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positive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integers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less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Calibri"/>
                <a:cs typeface="Calibri"/>
              </a:rPr>
              <a:t>10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Then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|</a:t>
            </a:r>
            <a:r>
              <a:rPr sz="1000" i="1" spc="-10" dirty="0">
                <a:latin typeface="Calibri"/>
                <a:cs typeface="Calibri"/>
              </a:rPr>
              <a:t>A</a:t>
            </a:r>
            <a:r>
              <a:rPr sz="1000" spc="-10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5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2.2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000" spc="-20" dirty="0">
                <a:latin typeface="Microsoft Sans Serif"/>
                <a:cs typeface="Microsoft Sans Serif"/>
              </a:rPr>
              <a:t>Let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55" dirty="0">
                <a:latin typeface="Calibri"/>
                <a:cs typeface="Calibri"/>
              </a:rPr>
              <a:t>S</a:t>
            </a:r>
            <a:r>
              <a:rPr sz="1000" i="1" spc="160" dirty="0">
                <a:latin typeface="Calibri"/>
                <a:cs typeface="Calibri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letters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English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alphabet.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Then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|</a:t>
            </a:r>
            <a:r>
              <a:rPr sz="1000" i="1" spc="5" dirty="0">
                <a:latin typeface="Calibri"/>
                <a:cs typeface="Calibri"/>
              </a:rPr>
              <a:t>S</a:t>
            </a:r>
            <a:r>
              <a:rPr sz="1000" spc="5" dirty="0">
                <a:latin typeface="Lucida Sans Unicode"/>
                <a:cs typeface="Lucida Sans Unicode"/>
              </a:rPr>
              <a:t>|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26</a:t>
            </a:r>
            <a:r>
              <a:rPr sz="1000" i="1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2.3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spc="-80" dirty="0">
                <a:latin typeface="Microsoft Sans Serif"/>
                <a:cs typeface="Microsoft Sans Serif"/>
              </a:rPr>
              <a:t>Because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null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has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no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elements,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it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follows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25" dirty="0">
                <a:latin typeface="Lucida Sans Unicode"/>
                <a:cs typeface="Lucida Sans Unicode"/>
              </a:rPr>
              <a:t>|∅|</a:t>
            </a:r>
            <a:r>
              <a:rPr sz="1000" spc="-215" dirty="0">
                <a:latin typeface="Lucida Sans Unicode"/>
                <a:cs typeface="Lucida Sans Unicode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22" name="object 22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18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1238998"/>
            <a:ext cx="4457065" cy="377190"/>
            <a:chOff x="75729" y="1238998"/>
            <a:chExt cx="4457065" cy="377190"/>
          </a:xfrm>
        </p:grpSpPr>
        <p:sp>
          <p:nvSpPr>
            <p:cNvPr id="5" name="object 5"/>
            <p:cNvSpPr/>
            <p:nvPr/>
          </p:nvSpPr>
          <p:spPr>
            <a:xfrm>
              <a:off x="75729" y="1238998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59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414170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1458451"/>
              <a:ext cx="4457065" cy="158115"/>
            </a:xfrm>
            <a:custGeom>
              <a:avLst/>
              <a:gdLst/>
              <a:ahLst/>
              <a:cxnLst/>
              <a:rect l="l" t="t" r="r" b="b"/>
              <a:pathLst>
                <a:path w="4457065" h="158115">
                  <a:moveTo>
                    <a:pt x="4456606" y="0"/>
                  </a:moveTo>
                  <a:lnTo>
                    <a:pt x="0" y="0"/>
                  </a:lnTo>
                  <a:lnTo>
                    <a:pt x="0" y="106797"/>
                  </a:lnTo>
                  <a:lnTo>
                    <a:pt x="4008" y="126522"/>
                  </a:lnTo>
                  <a:lnTo>
                    <a:pt x="14922" y="142675"/>
                  </a:lnTo>
                  <a:lnTo>
                    <a:pt x="31075" y="153589"/>
                  </a:lnTo>
                  <a:lnTo>
                    <a:pt x="50800" y="157598"/>
                  </a:lnTo>
                  <a:lnTo>
                    <a:pt x="4405806" y="157598"/>
                  </a:lnTo>
                  <a:lnTo>
                    <a:pt x="4425531" y="153589"/>
                  </a:lnTo>
                  <a:lnTo>
                    <a:pt x="4441684" y="142675"/>
                  </a:lnTo>
                  <a:lnTo>
                    <a:pt x="4452598" y="126522"/>
                  </a:lnTo>
                  <a:lnTo>
                    <a:pt x="4456606" y="106797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729" y="1742579"/>
            <a:ext cx="4457065" cy="412750"/>
            <a:chOff x="75729" y="1742579"/>
            <a:chExt cx="4457065" cy="412750"/>
          </a:xfrm>
        </p:grpSpPr>
        <p:sp>
          <p:nvSpPr>
            <p:cNvPr id="9" name="object 9"/>
            <p:cNvSpPr/>
            <p:nvPr/>
          </p:nvSpPr>
          <p:spPr>
            <a:xfrm>
              <a:off x="75729" y="1742579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0" y="1928291"/>
              <a:ext cx="4456606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729" y="1972570"/>
              <a:ext cx="4457065" cy="182245"/>
            </a:xfrm>
            <a:custGeom>
              <a:avLst/>
              <a:gdLst/>
              <a:ahLst/>
              <a:cxnLst/>
              <a:rect l="l" t="t" r="r" b="b"/>
              <a:pathLst>
                <a:path w="4457065" h="182244">
                  <a:moveTo>
                    <a:pt x="4456606" y="0"/>
                  </a:moveTo>
                  <a:lnTo>
                    <a:pt x="0" y="0"/>
                  </a:lnTo>
                  <a:lnTo>
                    <a:pt x="0" y="131400"/>
                  </a:lnTo>
                  <a:lnTo>
                    <a:pt x="4008" y="151125"/>
                  </a:lnTo>
                  <a:lnTo>
                    <a:pt x="14922" y="167277"/>
                  </a:lnTo>
                  <a:lnTo>
                    <a:pt x="31075" y="178192"/>
                  </a:lnTo>
                  <a:lnTo>
                    <a:pt x="50800" y="182200"/>
                  </a:lnTo>
                  <a:lnTo>
                    <a:pt x="4405806" y="182200"/>
                  </a:lnTo>
                  <a:lnTo>
                    <a:pt x="4425531" y="178192"/>
                  </a:lnTo>
                  <a:lnTo>
                    <a:pt x="4441684" y="167277"/>
                  </a:lnTo>
                  <a:lnTo>
                    <a:pt x="4452598" y="151125"/>
                  </a:lnTo>
                  <a:lnTo>
                    <a:pt x="4456606" y="131400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830" y="1179392"/>
            <a:ext cx="2345690" cy="9448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2.2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000" i="1" spc="-5" dirty="0">
                <a:latin typeface="Arial"/>
                <a:cs typeface="Arial"/>
              </a:rPr>
              <a:t>A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said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to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be</a:t>
            </a:r>
            <a:r>
              <a:rPr sz="1000" i="1" spc="125" dirty="0">
                <a:latin typeface="Arial"/>
                <a:cs typeface="Arial"/>
              </a:rPr>
              <a:t> </a:t>
            </a:r>
            <a:r>
              <a:rPr sz="1000" b="1" spc="-40" dirty="0">
                <a:latin typeface="Trebuchet MS"/>
                <a:cs typeface="Trebuchet MS"/>
              </a:rPr>
              <a:t>infinite</a:t>
            </a:r>
            <a:r>
              <a:rPr sz="1000" b="1" spc="25" dirty="0">
                <a:latin typeface="Trebuchet MS"/>
                <a:cs typeface="Trebuchet MS"/>
              </a:rPr>
              <a:t> </a:t>
            </a:r>
            <a:r>
              <a:rPr sz="1000" i="1" spc="20" dirty="0">
                <a:latin typeface="Arial"/>
                <a:cs typeface="Arial"/>
              </a:rPr>
              <a:t>if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45" dirty="0">
                <a:latin typeface="Arial"/>
                <a:cs typeface="Arial"/>
              </a:rPr>
              <a:t>it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not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finite.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2.4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positive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integers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infinite.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4" name="object 14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19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67007"/>
            <a:ext cx="4608195" cy="189230"/>
            <a:chOff x="0" y="3267007"/>
            <a:chExt cx="4608195" cy="189230"/>
          </a:xfrm>
        </p:grpSpPr>
        <p:sp>
          <p:nvSpPr>
            <p:cNvPr id="3" name="object 3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7114" y="1119960"/>
            <a:ext cx="24618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125"/>
              </a:spcBef>
            </a:pPr>
            <a:r>
              <a:rPr sz="2450" spc="-155" dirty="0">
                <a:solidFill>
                  <a:srgbClr val="0000FF"/>
                </a:solidFill>
                <a:latin typeface="Trebuchet MS"/>
                <a:cs typeface="Trebuchet MS"/>
              </a:rPr>
              <a:t>Chapter</a:t>
            </a:r>
            <a:r>
              <a:rPr sz="2450" spc="-5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50" spc="-190" dirty="0">
                <a:solidFill>
                  <a:srgbClr val="0000FF"/>
                </a:solidFill>
                <a:latin typeface="Trebuchet MS"/>
                <a:cs typeface="Trebuchet MS"/>
              </a:rPr>
              <a:t>3:</a:t>
            </a:r>
            <a:r>
              <a:rPr sz="2450" spc="250" dirty="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sz="2450" spc="-105" dirty="0">
                <a:solidFill>
                  <a:srgbClr val="0000FF"/>
                </a:solidFill>
                <a:latin typeface="Trebuchet MS"/>
                <a:cs typeface="Trebuchet MS"/>
              </a:rPr>
              <a:t>Sets</a:t>
            </a:r>
            <a:endParaRPr sz="24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2060" y="1185837"/>
            <a:ext cx="2524125" cy="419100"/>
            <a:chOff x="1042060" y="1185837"/>
            <a:chExt cx="2524125" cy="419100"/>
          </a:xfrm>
        </p:grpSpPr>
        <p:sp>
          <p:nvSpPr>
            <p:cNvPr id="8" name="object 8"/>
            <p:cNvSpPr/>
            <p:nvPr/>
          </p:nvSpPr>
          <p:spPr>
            <a:xfrm>
              <a:off x="1042060" y="1188364"/>
              <a:ext cx="2468245" cy="0"/>
            </a:xfrm>
            <a:custGeom>
              <a:avLst/>
              <a:gdLst/>
              <a:ahLst/>
              <a:cxnLst/>
              <a:rect l="l" t="t" r="r" b="b"/>
              <a:pathLst>
                <a:path w="2468245">
                  <a:moveTo>
                    <a:pt x="0" y="0"/>
                  </a:moveTo>
                  <a:lnTo>
                    <a:pt x="246820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4587" y="1188351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5">
                  <a:moveTo>
                    <a:pt x="0" y="36081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07739" y="1188351"/>
              <a:ext cx="0" cy="361315"/>
            </a:xfrm>
            <a:custGeom>
              <a:avLst/>
              <a:gdLst/>
              <a:ahLst/>
              <a:cxnLst/>
              <a:rect l="l" t="t" r="r" b="b"/>
              <a:pathLst>
                <a:path h="361315">
                  <a:moveTo>
                    <a:pt x="0" y="360819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2060" y="1549171"/>
              <a:ext cx="2468245" cy="0"/>
            </a:xfrm>
            <a:custGeom>
              <a:avLst/>
              <a:gdLst/>
              <a:ahLst/>
              <a:cxnLst/>
              <a:rect l="l" t="t" r="r" b="b"/>
              <a:pathLst>
                <a:path w="2468245">
                  <a:moveTo>
                    <a:pt x="0" y="0"/>
                  </a:moveTo>
                  <a:lnTo>
                    <a:pt x="246820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669" y="1236446"/>
              <a:ext cx="2473325" cy="368935"/>
            </a:xfrm>
            <a:custGeom>
              <a:avLst/>
              <a:gdLst/>
              <a:ahLst/>
              <a:cxnLst/>
              <a:rect l="l" t="t" r="r" b="b"/>
              <a:pathLst>
                <a:path w="2473325" h="368934">
                  <a:moveTo>
                    <a:pt x="2473274" y="0"/>
                  </a:moveTo>
                  <a:lnTo>
                    <a:pt x="2420137" y="0"/>
                  </a:lnTo>
                  <a:lnTo>
                    <a:pt x="2420137" y="315264"/>
                  </a:lnTo>
                  <a:lnTo>
                    <a:pt x="0" y="315264"/>
                  </a:lnTo>
                  <a:lnTo>
                    <a:pt x="0" y="368401"/>
                  </a:lnTo>
                  <a:lnTo>
                    <a:pt x="2468207" y="368401"/>
                  </a:lnTo>
                  <a:lnTo>
                    <a:pt x="2468207" y="365874"/>
                  </a:lnTo>
                  <a:lnTo>
                    <a:pt x="2473274" y="365874"/>
                  </a:lnTo>
                  <a:lnTo>
                    <a:pt x="247327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Sets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729" y="1059700"/>
            <a:ext cx="4457065" cy="560705"/>
            <a:chOff x="75729" y="1059700"/>
            <a:chExt cx="4457065" cy="560705"/>
          </a:xfrm>
        </p:grpSpPr>
        <p:sp>
          <p:nvSpPr>
            <p:cNvPr id="4" name="object 4"/>
            <p:cNvSpPr/>
            <p:nvPr/>
          </p:nvSpPr>
          <p:spPr>
            <a:xfrm>
              <a:off x="75729" y="1059700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59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234871"/>
              <a:ext cx="4456606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5729" y="1279153"/>
              <a:ext cx="4457065" cy="341630"/>
            </a:xfrm>
            <a:custGeom>
              <a:avLst/>
              <a:gdLst/>
              <a:ahLst/>
              <a:cxnLst/>
              <a:rect l="l" t="t" r="r" b="b"/>
              <a:pathLst>
                <a:path w="4457065" h="341630">
                  <a:moveTo>
                    <a:pt x="4456606" y="0"/>
                  </a:moveTo>
                  <a:lnTo>
                    <a:pt x="0" y="0"/>
                  </a:lnTo>
                  <a:lnTo>
                    <a:pt x="0" y="290262"/>
                  </a:lnTo>
                  <a:lnTo>
                    <a:pt x="4008" y="309986"/>
                  </a:lnTo>
                  <a:lnTo>
                    <a:pt x="14922" y="326139"/>
                  </a:lnTo>
                  <a:lnTo>
                    <a:pt x="31075" y="337054"/>
                  </a:lnTo>
                  <a:lnTo>
                    <a:pt x="50800" y="341062"/>
                  </a:lnTo>
                  <a:lnTo>
                    <a:pt x="4405806" y="341062"/>
                  </a:lnTo>
                  <a:lnTo>
                    <a:pt x="4425531" y="337054"/>
                  </a:lnTo>
                  <a:lnTo>
                    <a:pt x="4441684" y="326139"/>
                  </a:lnTo>
                  <a:lnTo>
                    <a:pt x="4452598" y="309986"/>
                  </a:lnTo>
                  <a:lnTo>
                    <a:pt x="4456606" y="290262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5729" y="1746732"/>
            <a:ext cx="4457065" cy="904875"/>
            <a:chOff x="75729" y="1746732"/>
            <a:chExt cx="4457065" cy="904875"/>
          </a:xfrm>
        </p:grpSpPr>
        <p:sp>
          <p:nvSpPr>
            <p:cNvPr id="8" name="object 8"/>
            <p:cNvSpPr/>
            <p:nvPr/>
          </p:nvSpPr>
          <p:spPr>
            <a:xfrm>
              <a:off x="75729" y="1746732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0" y="1932457"/>
              <a:ext cx="4456606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729" y="1976720"/>
              <a:ext cx="4457065" cy="675005"/>
            </a:xfrm>
            <a:custGeom>
              <a:avLst/>
              <a:gdLst/>
              <a:ahLst/>
              <a:cxnLst/>
              <a:rect l="l" t="t" r="r" b="b"/>
              <a:pathLst>
                <a:path w="4457065" h="675005">
                  <a:moveTo>
                    <a:pt x="4456606" y="0"/>
                  </a:moveTo>
                  <a:lnTo>
                    <a:pt x="0" y="0"/>
                  </a:lnTo>
                  <a:lnTo>
                    <a:pt x="0" y="623947"/>
                  </a:lnTo>
                  <a:lnTo>
                    <a:pt x="4008" y="643672"/>
                  </a:lnTo>
                  <a:lnTo>
                    <a:pt x="14922" y="659825"/>
                  </a:lnTo>
                  <a:lnTo>
                    <a:pt x="31075" y="670739"/>
                  </a:lnTo>
                  <a:lnTo>
                    <a:pt x="50800" y="674747"/>
                  </a:lnTo>
                  <a:lnTo>
                    <a:pt x="4405806" y="674747"/>
                  </a:lnTo>
                  <a:lnTo>
                    <a:pt x="4425531" y="670739"/>
                  </a:lnTo>
                  <a:lnTo>
                    <a:pt x="4441684" y="659825"/>
                  </a:lnTo>
                  <a:lnTo>
                    <a:pt x="4452598" y="643672"/>
                  </a:lnTo>
                  <a:lnTo>
                    <a:pt x="4456606" y="623947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3830" y="695692"/>
            <a:ext cx="4380865" cy="192532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665"/>
              </a:spcBef>
            </a:pPr>
            <a:r>
              <a:rPr sz="1400" spc="-90" dirty="0">
                <a:solidFill>
                  <a:srgbClr val="0000FF"/>
                </a:solidFill>
                <a:latin typeface="Microsoft Sans Serif"/>
                <a:cs typeface="Microsoft Sans Serif"/>
              </a:rPr>
              <a:t>Power</a:t>
            </a:r>
            <a:r>
              <a:rPr sz="1400" spc="5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0000FF"/>
                </a:solidFill>
                <a:latin typeface="Microsoft Sans Serif"/>
                <a:cs typeface="Microsoft Sans Serif"/>
              </a:rPr>
              <a:t>Sets</a:t>
            </a:r>
            <a:endParaRPr sz="1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2.3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250"/>
              </a:spcBef>
            </a:pPr>
            <a:r>
              <a:rPr sz="1000" i="1" spc="-65" dirty="0">
                <a:latin typeface="Arial"/>
                <a:cs typeface="Arial"/>
              </a:rPr>
              <a:t>Given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S</a:t>
            </a:r>
            <a:r>
              <a:rPr sz="1000" i="1" spc="105" dirty="0">
                <a:latin typeface="Arial"/>
                <a:cs typeface="Arial"/>
              </a:rPr>
              <a:t>,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power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155" dirty="0">
                <a:latin typeface="Calibri"/>
                <a:cs typeface="Calibri"/>
              </a:rPr>
              <a:t>S</a:t>
            </a:r>
            <a:r>
              <a:rPr sz="1000" i="1" spc="165" dirty="0">
                <a:latin typeface="Calibri"/>
                <a:cs typeface="Calibri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all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subsets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S</a:t>
            </a:r>
            <a:r>
              <a:rPr sz="1000" i="1" spc="105" dirty="0">
                <a:latin typeface="Arial"/>
                <a:cs typeface="Arial"/>
              </a:rPr>
              <a:t>.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The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power </a:t>
            </a:r>
            <a:r>
              <a:rPr sz="1000" i="1" spc="-26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4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155" dirty="0">
                <a:latin typeface="Calibri"/>
                <a:cs typeface="Calibri"/>
              </a:rPr>
              <a:t>S</a:t>
            </a:r>
            <a:r>
              <a:rPr sz="1000" i="1" spc="165" dirty="0">
                <a:latin typeface="Calibri"/>
                <a:cs typeface="Calibri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denoted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by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spc="114" dirty="0">
                <a:latin typeface="Lucida Sans Unicode"/>
                <a:cs typeface="Lucida Sans Unicode"/>
              </a:rPr>
              <a:t>P</a:t>
            </a:r>
            <a:r>
              <a:rPr sz="1000" spc="114" dirty="0">
                <a:latin typeface="Calibri"/>
                <a:cs typeface="Calibri"/>
              </a:rPr>
              <a:t>(</a:t>
            </a:r>
            <a:r>
              <a:rPr sz="1000" i="1" spc="114" dirty="0">
                <a:latin typeface="Calibri"/>
                <a:cs typeface="Calibri"/>
              </a:rPr>
              <a:t>S</a:t>
            </a:r>
            <a:r>
              <a:rPr sz="1000" spc="114" dirty="0">
                <a:latin typeface="Calibri"/>
                <a:cs typeface="Calibri"/>
              </a:rPr>
              <a:t>)</a:t>
            </a:r>
            <a:r>
              <a:rPr sz="1000" i="1" spc="114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2.5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  <a:spcBef>
                <a:spcPts val="330"/>
              </a:spcBef>
            </a:pPr>
            <a:r>
              <a:rPr sz="1000" spc="-15" dirty="0">
                <a:latin typeface="Microsoft Sans Serif"/>
                <a:cs typeface="Microsoft Sans Serif"/>
              </a:rPr>
              <a:t>What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power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0,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1,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2?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</a:pPr>
            <a:r>
              <a:rPr sz="1000" b="1" spc="-10" dirty="0">
                <a:solidFill>
                  <a:srgbClr val="0000FF"/>
                </a:solidFill>
                <a:latin typeface="Trebuchet MS"/>
                <a:cs typeface="Trebuchet MS"/>
              </a:rPr>
              <a:t>Solution</a:t>
            </a:r>
            <a:r>
              <a:rPr sz="1000" spc="-10" dirty="0">
                <a:latin typeface="Microsoft Sans Serif"/>
                <a:cs typeface="Microsoft Sans Serif"/>
              </a:rPr>
              <a:t>: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power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95" dirty="0">
                <a:latin typeface="Lucida Sans Unicode"/>
                <a:cs typeface="Lucida Sans Unicode"/>
              </a:rPr>
              <a:t>P</a:t>
            </a:r>
            <a:r>
              <a:rPr sz="1000" spc="95" dirty="0">
                <a:latin typeface="Calibri"/>
                <a:cs typeface="Calibri"/>
              </a:rPr>
              <a:t>(</a:t>
            </a:r>
            <a:r>
              <a:rPr sz="1000" spc="95" dirty="0">
                <a:latin typeface="Lucida Sans Unicode"/>
                <a:cs typeface="Lucida Sans Unicode"/>
              </a:rPr>
              <a:t>{</a:t>
            </a:r>
            <a:r>
              <a:rPr sz="1000" spc="95" dirty="0">
                <a:latin typeface="Calibri"/>
                <a:cs typeface="Calibri"/>
              </a:rPr>
              <a:t>0</a:t>
            </a:r>
            <a:r>
              <a:rPr sz="1000" i="1" spc="9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2</a:t>
            </a:r>
            <a:r>
              <a:rPr sz="1000" spc="80" dirty="0">
                <a:latin typeface="Lucida Sans Unicode"/>
                <a:cs typeface="Lucida Sans Unicode"/>
              </a:rPr>
              <a:t>}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all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subsets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0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2</a:t>
            </a:r>
            <a:r>
              <a:rPr sz="1000" spc="50" dirty="0">
                <a:latin typeface="Lucida Sans Unicode"/>
                <a:cs typeface="Lucida Sans Unicode"/>
              </a:rPr>
              <a:t>}</a:t>
            </a:r>
            <a:r>
              <a:rPr sz="1000" spc="50" dirty="0">
                <a:latin typeface="Microsoft Sans Serif"/>
                <a:cs typeface="Microsoft Sans Serif"/>
              </a:rPr>
              <a:t>.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Hence,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1000" spc="95" dirty="0">
                <a:latin typeface="Lucida Sans Unicode"/>
                <a:cs typeface="Lucida Sans Unicode"/>
              </a:rPr>
              <a:t>P</a:t>
            </a:r>
            <a:r>
              <a:rPr sz="1000" spc="95" dirty="0">
                <a:latin typeface="Calibri"/>
                <a:cs typeface="Calibri"/>
              </a:rPr>
              <a:t>(</a:t>
            </a:r>
            <a:r>
              <a:rPr sz="1000" spc="95" dirty="0">
                <a:latin typeface="Lucida Sans Unicode"/>
                <a:cs typeface="Lucida Sans Unicode"/>
              </a:rPr>
              <a:t>{</a:t>
            </a:r>
            <a:r>
              <a:rPr sz="1000" spc="95" dirty="0">
                <a:latin typeface="Calibri"/>
                <a:cs typeface="Calibri"/>
              </a:rPr>
              <a:t>0</a:t>
            </a:r>
            <a:r>
              <a:rPr sz="1000" i="1" spc="9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2</a:t>
            </a:r>
            <a:r>
              <a:rPr sz="1000" spc="80" dirty="0">
                <a:latin typeface="Lucida Sans Unicode"/>
                <a:cs typeface="Lucida Sans Unicode"/>
              </a:rPr>
              <a:t>}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95" dirty="0">
                <a:latin typeface="Lucida Sans Unicode"/>
                <a:cs typeface="Lucida Sans Unicode"/>
              </a:rPr>
              <a:t>{∅</a:t>
            </a:r>
            <a:r>
              <a:rPr sz="1000" i="1" spc="-9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90" dirty="0">
                <a:latin typeface="Lucida Sans Unicode"/>
                <a:cs typeface="Lucida Sans Unicode"/>
              </a:rPr>
              <a:t>{</a:t>
            </a:r>
            <a:r>
              <a:rPr sz="1000" spc="90" dirty="0">
                <a:latin typeface="Calibri"/>
                <a:cs typeface="Calibri"/>
              </a:rPr>
              <a:t>0</a:t>
            </a:r>
            <a:r>
              <a:rPr sz="1000" spc="90" dirty="0">
                <a:latin typeface="Lucida Sans Unicode"/>
                <a:cs typeface="Lucida Sans Unicode"/>
              </a:rPr>
              <a:t>}</a:t>
            </a:r>
            <a:r>
              <a:rPr sz="1000" i="1" spc="9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90" dirty="0">
                <a:latin typeface="Lucida Sans Unicode"/>
                <a:cs typeface="Lucida Sans Unicode"/>
              </a:rPr>
              <a:t>{</a:t>
            </a:r>
            <a:r>
              <a:rPr sz="1000" spc="90" dirty="0">
                <a:latin typeface="Calibri"/>
                <a:cs typeface="Calibri"/>
              </a:rPr>
              <a:t>1</a:t>
            </a:r>
            <a:r>
              <a:rPr sz="1000" spc="90" dirty="0">
                <a:latin typeface="Lucida Sans Unicode"/>
                <a:cs typeface="Lucida Sans Unicode"/>
              </a:rPr>
              <a:t>}</a:t>
            </a:r>
            <a:r>
              <a:rPr sz="1000" i="1" spc="9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90" dirty="0">
                <a:latin typeface="Lucida Sans Unicode"/>
                <a:cs typeface="Lucida Sans Unicode"/>
              </a:rPr>
              <a:t>{</a:t>
            </a:r>
            <a:r>
              <a:rPr sz="1000" spc="90" dirty="0">
                <a:latin typeface="Calibri"/>
                <a:cs typeface="Calibri"/>
              </a:rPr>
              <a:t>2</a:t>
            </a:r>
            <a:r>
              <a:rPr sz="1000" spc="90" dirty="0">
                <a:latin typeface="Lucida Sans Unicode"/>
                <a:cs typeface="Lucida Sans Unicode"/>
              </a:rPr>
              <a:t>}</a:t>
            </a:r>
            <a:r>
              <a:rPr sz="1000" i="1" spc="9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0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60" dirty="0">
                <a:latin typeface="Calibri"/>
                <a:cs typeface="Calibri"/>
              </a:rPr>
              <a:t>1</a:t>
            </a:r>
            <a:r>
              <a:rPr sz="1000" spc="60" dirty="0">
                <a:latin typeface="Lucida Sans Unicode"/>
                <a:cs typeface="Lucida Sans Unicode"/>
              </a:rPr>
              <a:t>}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0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60" dirty="0">
                <a:latin typeface="Calibri"/>
                <a:cs typeface="Calibri"/>
              </a:rPr>
              <a:t>2</a:t>
            </a:r>
            <a:r>
              <a:rPr sz="1000" spc="60" dirty="0">
                <a:latin typeface="Lucida Sans Unicode"/>
                <a:cs typeface="Lucida Sans Unicode"/>
              </a:rPr>
              <a:t>}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1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60" dirty="0">
                <a:latin typeface="Calibri"/>
                <a:cs typeface="Calibri"/>
              </a:rPr>
              <a:t>2</a:t>
            </a:r>
            <a:r>
              <a:rPr sz="1000" spc="60" dirty="0">
                <a:latin typeface="Lucida Sans Unicode"/>
                <a:cs typeface="Lucida Sans Unicode"/>
              </a:rPr>
              <a:t>}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0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90" dirty="0">
                <a:latin typeface="Calibri"/>
                <a:cs typeface="Calibri"/>
              </a:rPr>
              <a:t>2</a:t>
            </a:r>
            <a:r>
              <a:rPr sz="1000" spc="90" dirty="0">
                <a:latin typeface="Lucida Sans Unicode"/>
                <a:cs typeface="Lucida Sans Unicode"/>
              </a:rPr>
              <a:t>}}</a:t>
            </a:r>
            <a:r>
              <a:rPr sz="1000" i="1" spc="9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000" spc="-30" dirty="0">
                <a:latin typeface="Microsoft Sans Serif"/>
                <a:cs typeface="Microsoft Sans Serif"/>
              </a:rPr>
              <a:t>Note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empty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itself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members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this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subsets.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3" name="object 13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20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1099083"/>
            <a:ext cx="4457065" cy="1089660"/>
            <a:chOff x="75729" y="1099083"/>
            <a:chExt cx="4457065" cy="1089660"/>
          </a:xfrm>
        </p:grpSpPr>
        <p:sp>
          <p:nvSpPr>
            <p:cNvPr id="5" name="object 5"/>
            <p:cNvSpPr/>
            <p:nvPr/>
          </p:nvSpPr>
          <p:spPr>
            <a:xfrm>
              <a:off x="75729" y="1099083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284795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1329059"/>
              <a:ext cx="4457065" cy="859790"/>
            </a:xfrm>
            <a:custGeom>
              <a:avLst/>
              <a:gdLst/>
              <a:ahLst/>
              <a:cxnLst/>
              <a:rect l="l" t="t" r="r" b="b"/>
              <a:pathLst>
                <a:path w="4457065" h="859789">
                  <a:moveTo>
                    <a:pt x="4456606" y="0"/>
                  </a:moveTo>
                  <a:lnTo>
                    <a:pt x="0" y="0"/>
                  </a:lnTo>
                  <a:lnTo>
                    <a:pt x="0" y="808363"/>
                  </a:lnTo>
                  <a:lnTo>
                    <a:pt x="4008" y="828088"/>
                  </a:lnTo>
                  <a:lnTo>
                    <a:pt x="14922" y="844241"/>
                  </a:lnTo>
                  <a:lnTo>
                    <a:pt x="31075" y="855155"/>
                  </a:lnTo>
                  <a:lnTo>
                    <a:pt x="50800" y="859164"/>
                  </a:lnTo>
                  <a:lnTo>
                    <a:pt x="4405806" y="859164"/>
                  </a:lnTo>
                  <a:lnTo>
                    <a:pt x="4425531" y="855155"/>
                  </a:lnTo>
                  <a:lnTo>
                    <a:pt x="4441684" y="844241"/>
                  </a:lnTo>
                  <a:lnTo>
                    <a:pt x="4452598" y="828088"/>
                  </a:lnTo>
                  <a:lnTo>
                    <a:pt x="4456606" y="808363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730" y="1018371"/>
            <a:ext cx="4380230" cy="138557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5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2.6</a:t>
            </a:r>
            <a:endParaRPr sz="1200">
              <a:latin typeface="Microsoft Sans Serif"/>
              <a:cs typeface="Microsoft Sans Serif"/>
            </a:endParaRPr>
          </a:p>
          <a:p>
            <a:pPr marL="50800">
              <a:lnSpc>
                <a:spcPts val="1200"/>
              </a:lnSpc>
              <a:spcBef>
                <a:spcPts val="385"/>
              </a:spcBef>
            </a:pPr>
            <a:r>
              <a:rPr sz="1000" spc="-15" dirty="0">
                <a:latin typeface="Microsoft Sans Serif"/>
                <a:cs typeface="Microsoft Sans Serif"/>
              </a:rPr>
              <a:t>What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power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empty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set?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What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power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Lucida Sans Unicode"/>
                <a:cs typeface="Lucida Sans Unicode"/>
              </a:rPr>
              <a:t>{∅}</a:t>
            </a:r>
            <a:r>
              <a:rPr sz="1000" spc="-55" dirty="0">
                <a:latin typeface="Microsoft Sans Serif"/>
                <a:cs typeface="Microsoft Sans Serif"/>
              </a:rPr>
              <a:t>?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ts val="1200"/>
              </a:lnSpc>
            </a:pPr>
            <a:r>
              <a:rPr sz="1000" b="1" spc="-10" dirty="0">
                <a:solidFill>
                  <a:srgbClr val="0000FF"/>
                </a:solidFill>
                <a:latin typeface="Trebuchet MS"/>
                <a:cs typeface="Trebuchet MS"/>
              </a:rPr>
              <a:t>Solution</a:t>
            </a:r>
            <a:r>
              <a:rPr sz="1000" spc="-10" dirty="0">
                <a:latin typeface="Microsoft Sans Serif"/>
                <a:cs typeface="Microsoft Sans Serif"/>
              </a:rPr>
              <a:t>: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empty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has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exactly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one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subset,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namely,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itself.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Consequently,</a:t>
            </a:r>
            <a:endParaRPr sz="1000">
              <a:latin typeface="Microsoft Sans Serif"/>
              <a:cs typeface="Microsoft Sans Serif"/>
            </a:endParaRPr>
          </a:p>
          <a:p>
            <a:pPr marL="76200" algn="ctr">
              <a:lnSpc>
                <a:spcPct val="100000"/>
              </a:lnSpc>
              <a:spcBef>
                <a:spcPts val="145"/>
              </a:spcBef>
            </a:pPr>
            <a:r>
              <a:rPr sz="1000" spc="-25" dirty="0">
                <a:latin typeface="Lucida Sans Unicode"/>
                <a:cs typeface="Lucida Sans Unicode"/>
              </a:rPr>
              <a:t>P</a:t>
            </a:r>
            <a:r>
              <a:rPr sz="1000" spc="-25" dirty="0">
                <a:latin typeface="Calibri"/>
                <a:cs typeface="Calibri"/>
              </a:rPr>
              <a:t>(</a:t>
            </a:r>
            <a:r>
              <a:rPr sz="1000" spc="-25" dirty="0">
                <a:latin typeface="Lucida Sans Unicode"/>
                <a:cs typeface="Lucida Sans Unicode"/>
              </a:rPr>
              <a:t>∅</a:t>
            </a:r>
            <a:r>
              <a:rPr sz="1000" spc="-25" dirty="0">
                <a:latin typeface="Calibri"/>
                <a:cs typeface="Calibri"/>
              </a:rPr>
              <a:t>)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-30" dirty="0">
                <a:latin typeface="Lucida Sans Unicode"/>
                <a:cs typeface="Lucida Sans Unicode"/>
              </a:rPr>
              <a:t>{∅}</a:t>
            </a:r>
            <a:r>
              <a:rPr sz="1000" i="1" spc="-3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40"/>
              </a:spcBef>
            </a:pP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{∅}</a:t>
            </a:r>
            <a:r>
              <a:rPr sz="1000" spc="20" dirty="0">
                <a:latin typeface="Lucida Sans Unicode"/>
                <a:cs typeface="Lucida Sans Unicode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has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exactly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two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subsets,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namely,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80" dirty="0">
                <a:latin typeface="Lucida Sans Unicode"/>
                <a:cs typeface="Lucida Sans Unicode"/>
              </a:rPr>
              <a:t>∅</a:t>
            </a:r>
            <a:r>
              <a:rPr sz="1000" spc="20" dirty="0">
                <a:latin typeface="Lucida Sans Unicode"/>
                <a:cs typeface="Lucida Sans Unicode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Lucida Sans Unicode"/>
                <a:cs typeface="Lucida Sans Unicode"/>
              </a:rPr>
              <a:t>{∅}</a:t>
            </a:r>
            <a:r>
              <a:rPr sz="1000" spc="20" dirty="0"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itself.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Therefore,</a:t>
            </a:r>
            <a:endParaRPr sz="1000">
              <a:latin typeface="Microsoft Sans Serif"/>
              <a:cs typeface="Microsoft Sans Serif"/>
            </a:endParaRPr>
          </a:p>
          <a:p>
            <a:pPr marL="76200" algn="ctr">
              <a:lnSpc>
                <a:spcPct val="100000"/>
              </a:lnSpc>
              <a:spcBef>
                <a:spcPts val="140"/>
              </a:spcBef>
            </a:pPr>
            <a:r>
              <a:rPr sz="1000" spc="215" dirty="0">
                <a:latin typeface="Lucida Sans Unicode"/>
                <a:cs typeface="Lucida Sans Unicode"/>
              </a:rPr>
              <a:t>P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spc="-45" dirty="0">
                <a:latin typeface="Lucida Sans Unicode"/>
                <a:cs typeface="Lucida Sans Unicode"/>
              </a:rPr>
              <a:t>{∅}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55" dirty="0">
                <a:latin typeface="Lucida Sans Unicode"/>
                <a:cs typeface="Lucida Sans Unicode"/>
              </a:rPr>
              <a:t>{∅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{∅}}</a:t>
            </a: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795"/>
              </a:spcBef>
            </a:pPr>
            <a:r>
              <a:rPr sz="1000" spc="10" dirty="0">
                <a:latin typeface="Microsoft Sans Serif"/>
                <a:cs typeface="Microsoft Sans Serif"/>
              </a:rPr>
              <a:t>If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has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elements,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power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has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20" dirty="0">
                <a:latin typeface="Calibri"/>
                <a:cs typeface="Calibri"/>
              </a:rPr>
              <a:t>2</a:t>
            </a:r>
            <a:r>
              <a:rPr sz="1050" i="1" spc="30" baseline="27777" dirty="0">
                <a:latin typeface="Verdana"/>
                <a:cs typeface="Verdana"/>
              </a:rPr>
              <a:t>n</a:t>
            </a:r>
            <a:r>
              <a:rPr sz="1050" i="1" spc="202" baseline="27777" dirty="0">
                <a:latin typeface="Verdana"/>
                <a:cs typeface="Verdana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elements.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0" name="object 10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21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00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Chapter</a:t>
            </a:r>
            <a:r>
              <a:rPr sz="1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3:</a:t>
            </a:r>
            <a:r>
              <a:rPr sz="1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Sets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" y="1139406"/>
            <a:ext cx="146202" cy="1462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414" y="1112639"/>
            <a:ext cx="144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aseline="7936" dirty="0">
                <a:solidFill>
                  <a:srgbClr val="FAFAFD"/>
                </a:solidFill>
                <a:latin typeface="Trebuchet MS"/>
                <a:cs typeface="Trebuchet MS"/>
              </a:rPr>
              <a:t>1  </a:t>
            </a:r>
            <a:r>
              <a:rPr sz="1050" spc="217" baseline="7936" dirty="0">
                <a:solidFill>
                  <a:srgbClr val="FAFAFD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Definition</a:t>
            </a:r>
            <a:r>
              <a:rPr sz="1000" spc="5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000" spc="-5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1000" spc="55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000" spc="-70" dirty="0">
                <a:solidFill>
                  <a:srgbClr val="D6D6EF"/>
                </a:solidFill>
                <a:latin typeface="Microsoft Sans Serif"/>
                <a:cs typeface="Microsoft Sans Serif"/>
                <a:hlinkClick r:id="rId3" action="ppaction://hlinksldjump"/>
              </a:rPr>
              <a:t>examples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" y="1682013"/>
            <a:ext cx="146202" cy="146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14" y="1682905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FAFAFD"/>
                </a:solidFill>
                <a:latin typeface="Trebuchet MS"/>
                <a:cs typeface="Trebuchet MS"/>
              </a:rPr>
              <a:t>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465" y="1655247"/>
            <a:ext cx="948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The</a:t>
            </a:r>
            <a:r>
              <a:rPr sz="1000" spc="4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7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Size</a:t>
            </a:r>
            <a:r>
              <a:rPr sz="1000" spc="5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2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of</a:t>
            </a:r>
            <a:r>
              <a:rPr sz="1000" spc="5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8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a</a:t>
            </a:r>
            <a:r>
              <a:rPr sz="1000" spc="45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0" dirty="0">
                <a:solidFill>
                  <a:srgbClr val="D6D6EF"/>
                </a:solidFill>
                <a:latin typeface="Microsoft Sans Serif"/>
                <a:cs typeface="Microsoft Sans Serif"/>
                <a:hlinkClick r:id="rId4" action="ppaction://hlinksldjump"/>
              </a:rPr>
              <a:t>Set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34" y="2224608"/>
            <a:ext cx="146202" cy="1462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414" y="2197854"/>
            <a:ext cx="1178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aseline="7936" dirty="0">
                <a:solidFill>
                  <a:srgbClr val="EAEAF7"/>
                </a:solidFill>
                <a:latin typeface="Trebuchet MS"/>
                <a:cs typeface="Trebuchet MS"/>
              </a:rPr>
              <a:t>3  </a:t>
            </a:r>
            <a:r>
              <a:rPr sz="1050" spc="247" baseline="7936" dirty="0">
                <a:solidFill>
                  <a:srgbClr val="EAEAF7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Cartesian</a:t>
            </a:r>
            <a:r>
              <a:rPr sz="1000" spc="6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3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Products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1" name="object 11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22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1355102"/>
            <a:ext cx="4457065" cy="554990"/>
            <a:chOff x="75729" y="1355102"/>
            <a:chExt cx="4457065" cy="554990"/>
          </a:xfrm>
        </p:grpSpPr>
        <p:sp>
          <p:nvSpPr>
            <p:cNvPr id="5" name="object 5"/>
            <p:cNvSpPr/>
            <p:nvPr/>
          </p:nvSpPr>
          <p:spPr>
            <a:xfrm>
              <a:off x="75729" y="1355102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59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530273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1574552"/>
              <a:ext cx="4457065" cy="335915"/>
            </a:xfrm>
            <a:custGeom>
              <a:avLst/>
              <a:gdLst/>
              <a:ahLst/>
              <a:cxnLst/>
              <a:rect l="l" t="t" r="r" b="b"/>
              <a:pathLst>
                <a:path w="4457065" h="335914">
                  <a:moveTo>
                    <a:pt x="4456606" y="0"/>
                  </a:moveTo>
                  <a:lnTo>
                    <a:pt x="0" y="0"/>
                  </a:lnTo>
                  <a:lnTo>
                    <a:pt x="0" y="284638"/>
                  </a:lnTo>
                  <a:lnTo>
                    <a:pt x="4008" y="304363"/>
                  </a:lnTo>
                  <a:lnTo>
                    <a:pt x="14922" y="320516"/>
                  </a:lnTo>
                  <a:lnTo>
                    <a:pt x="31075" y="331430"/>
                  </a:lnTo>
                  <a:lnTo>
                    <a:pt x="50800" y="335439"/>
                  </a:lnTo>
                  <a:lnTo>
                    <a:pt x="4405806" y="335439"/>
                  </a:lnTo>
                  <a:lnTo>
                    <a:pt x="4425531" y="331430"/>
                  </a:lnTo>
                  <a:lnTo>
                    <a:pt x="4441684" y="320516"/>
                  </a:lnTo>
                  <a:lnTo>
                    <a:pt x="4452598" y="304363"/>
                  </a:lnTo>
                  <a:lnTo>
                    <a:pt x="4456606" y="284638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730" y="786338"/>
            <a:ext cx="4457065" cy="1946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89535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order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collection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often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important.</a:t>
            </a:r>
            <a:r>
              <a:rPr sz="1000" spc="24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Because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 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unordered,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different structure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needed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-55" dirty="0">
                <a:latin typeface="Microsoft Sans Serif"/>
                <a:cs typeface="Microsoft Sans Serif"/>
              </a:rPr>
              <a:t>represent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ordered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collections.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This </a:t>
            </a:r>
            <a:r>
              <a:rPr sz="1000" spc="-55" dirty="0">
                <a:latin typeface="Microsoft Sans Serif"/>
                <a:cs typeface="Microsoft Sans Serif"/>
              </a:rPr>
              <a:t>is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provided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by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ordered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n</a:t>
            </a:r>
            <a:r>
              <a:rPr sz="1000" b="1" spc="-15" dirty="0">
                <a:latin typeface="Trebuchet MS"/>
                <a:cs typeface="Trebuchet MS"/>
              </a:rPr>
              <a:t>-tuples</a:t>
            </a:r>
            <a:r>
              <a:rPr sz="1000" spc="-1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710"/>
              </a:spcBef>
            </a:pP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3.1</a:t>
            </a:r>
            <a:endParaRPr sz="1200">
              <a:latin typeface="Microsoft Sans Serif"/>
              <a:cs typeface="Microsoft Sans Serif"/>
            </a:endParaRPr>
          </a:p>
          <a:p>
            <a:pPr marL="50800" marR="126364">
              <a:lnSpc>
                <a:spcPct val="100000"/>
              </a:lnSpc>
              <a:spcBef>
                <a:spcPts val="305"/>
              </a:spcBef>
            </a:pPr>
            <a:r>
              <a:rPr sz="1000" i="1" spc="-30" dirty="0">
                <a:latin typeface="Arial"/>
                <a:cs typeface="Arial"/>
              </a:rPr>
              <a:t>The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b="1" spc="-50" dirty="0">
                <a:latin typeface="Trebuchet MS"/>
                <a:cs typeface="Trebuchet MS"/>
              </a:rPr>
              <a:t>ordered </a:t>
            </a:r>
            <a:r>
              <a:rPr sz="1000" i="1" spc="-15" dirty="0">
                <a:latin typeface="Calibri"/>
                <a:cs typeface="Calibri"/>
              </a:rPr>
              <a:t>n</a:t>
            </a:r>
            <a:r>
              <a:rPr sz="1000" b="1" spc="-15" dirty="0">
                <a:latin typeface="Trebuchet MS"/>
                <a:cs typeface="Trebuchet MS"/>
              </a:rPr>
              <a:t>-tuple </a:t>
            </a:r>
            <a:r>
              <a:rPr sz="1000" spc="50" dirty="0">
                <a:latin typeface="Calibri"/>
                <a:cs typeface="Calibri"/>
              </a:rPr>
              <a:t>(</a:t>
            </a:r>
            <a:r>
              <a:rPr sz="1000" i="1" spc="50" dirty="0">
                <a:latin typeface="Calibri"/>
                <a:cs typeface="Calibri"/>
              </a:rPr>
              <a:t>a</a:t>
            </a:r>
            <a:r>
              <a:rPr sz="1050" spc="75" baseline="-11904" dirty="0">
                <a:latin typeface="Calibri"/>
                <a:cs typeface="Calibri"/>
              </a:rPr>
              <a:t>1</a:t>
            </a:r>
            <a:r>
              <a:rPr sz="1000" i="1" spc="50" dirty="0">
                <a:latin typeface="Calibri"/>
                <a:cs typeface="Calibri"/>
              </a:rPr>
              <a:t>, </a:t>
            </a:r>
            <a:r>
              <a:rPr sz="1000" i="1" spc="40" dirty="0">
                <a:latin typeface="Calibri"/>
                <a:cs typeface="Calibri"/>
              </a:rPr>
              <a:t>a</a:t>
            </a:r>
            <a:r>
              <a:rPr sz="1050" spc="60" baseline="-11904" dirty="0">
                <a:latin typeface="Calibri"/>
                <a:cs typeface="Calibri"/>
              </a:rPr>
              <a:t>2</a:t>
            </a:r>
            <a:r>
              <a:rPr sz="1000" i="1" spc="40" dirty="0">
                <a:latin typeface="Calibri"/>
                <a:cs typeface="Calibri"/>
              </a:rPr>
              <a:t>, </a:t>
            </a:r>
            <a:r>
              <a:rPr sz="1000" i="1" spc="20" dirty="0">
                <a:latin typeface="Calibri"/>
                <a:cs typeface="Calibri"/>
              </a:rPr>
              <a:t>. . . </a:t>
            </a:r>
            <a:r>
              <a:rPr sz="1000" i="1" spc="25" dirty="0">
                <a:latin typeface="Calibri"/>
                <a:cs typeface="Calibri"/>
              </a:rPr>
              <a:t>, </a:t>
            </a:r>
            <a:r>
              <a:rPr sz="1000" i="1" spc="60" dirty="0">
                <a:latin typeface="Calibri"/>
                <a:cs typeface="Calibri"/>
              </a:rPr>
              <a:t>a</a:t>
            </a:r>
            <a:r>
              <a:rPr sz="1050" i="1" spc="89" baseline="-11904" dirty="0">
                <a:latin typeface="Verdana"/>
                <a:cs typeface="Verdana"/>
              </a:rPr>
              <a:t>n</a:t>
            </a:r>
            <a:r>
              <a:rPr sz="1000" spc="60" dirty="0">
                <a:latin typeface="Calibri"/>
                <a:cs typeface="Calibri"/>
              </a:rPr>
              <a:t>) </a:t>
            </a:r>
            <a:r>
              <a:rPr sz="1000" i="1" spc="-55" dirty="0">
                <a:latin typeface="Arial"/>
                <a:cs typeface="Arial"/>
              </a:rPr>
              <a:t>is </a:t>
            </a:r>
            <a:r>
              <a:rPr sz="1000" i="1" spc="-25" dirty="0">
                <a:latin typeface="Arial"/>
                <a:cs typeface="Arial"/>
              </a:rPr>
              <a:t>the </a:t>
            </a:r>
            <a:r>
              <a:rPr sz="1000" i="1" spc="-60" dirty="0">
                <a:latin typeface="Arial"/>
                <a:cs typeface="Arial"/>
              </a:rPr>
              <a:t>ordered </a:t>
            </a:r>
            <a:r>
              <a:rPr sz="1000" i="1" spc="-30" dirty="0">
                <a:latin typeface="Arial"/>
                <a:cs typeface="Arial"/>
              </a:rPr>
              <a:t>collection </a:t>
            </a:r>
            <a:r>
              <a:rPr sz="1000" i="1" spc="10" dirty="0">
                <a:latin typeface="Arial"/>
                <a:cs typeface="Arial"/>
              </a:rPr>
              <a:t>that </a:t>
            </a:r>
            <a:r>
              <a:rPr sz="1000" i="1" spc="-80" dirty="0">
                <a:latin typeface="Arial"/>
                <a:cs typeface="Arial"/>
              </a:rPr>
              <a:t>has</a:t>
            </a:r>
            <a:r>
              <a:rPr sz="1000" i="1" spc="-75" dirty="0">
                <a:latin typeface="Arial"/>
                <a:cs typeface="Arial"/>
              </a:rPr>
              <a:t> </a:t>
            </a:r>
            <a:r>
              <a:rPr sz="1000" i="1" spc="25" dirty="0">
                <a:latin typeface="Calibri"/>
                <a:cs typeface="Calibri"/>
              </a:rPr>
              <a:t>a</a:t>
            </a:r>
            <a:r>
              <a:rPr sz="1050" spc="37" baseline="-11904" dirty="0">
                <a:latin typeface="Calibri"/>
                <a:cs typeface="Calibri"/>
              </a:rPr>
              <a:t>1</a:t>
            </a:r>
            <a:r>
              <a:rPr sz="1050" spc="44" baseline="-11904" dirty="0">
                <a:latin typeface="Calibri"/>
                <a:cs typeface="Calibri"/>
              </a:rPr>
              <a:t> </a:t>
            </a:r>
            <a:r>
              <a:rPr sz="1000" i="1" spc="-100" dirty="0">
                <a:latin typeface="Arial"/>
                <a:cs typeface="Arial"/>
              </a:rPr>
              <a:t>as</a:t>
            </a:r>
            <a:r>
              <a:rPr sz="1000" i="1" spc="-9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its </a:t>
            </a:r>
            <a:r>
              <a:rPr sz="1000" i="1" spc="-26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first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element,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25" dirty="0">
                <a:latin typeface="Calibri"/>
                <a:cs typeface="Calibri"/>
              </a:rPr>
              <a:t>a</a:t>
            </a:r>
            <a:r>
              <a:rPr sz="1050" spc="37" baseline="-11904" dirty="0">
                <a:latin typeface="Calibri"/>
                <a:cs typeface="Calibri"/>
              </a:rPr>
              <a:t>2</a:t>
            </a:r>
            <a:r>
              <a:rPr sz="1050" spc="67" baseline="-11904" dirty="0">
                <a:latin typeface="Calibri"/>
                <a:cs typeface="Calibri"/>
              </a:rPr>
              <a:t> </a:t>
            </a:r>
            <a:r>
              <a:rPr sz="1000" i="1" spc="-100" dirty="0">
                <a:latin typeface="Arial"/>
                <a:cs typeface="Arial"/>
              </a:rPr>
              <a:t>as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its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75" dirty="0">
                <a:latin typeface="Arial"/>
                <a:cs typeface="Arial"/>
              </a:rPr>
              <a:t>second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element,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3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and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30" dirty="0">
                <a:latin typeface="Calibri"/>
                <a:cs typeface="Calibri"/>
              </a:rPr>
              <a:t>a</a:t>
            </a:r>
            <a:r>
              <a:rPr sz="1050" i="1" spc="44" baseline="-11904" dirty="0">
                <a:latin typeface="Verdana"/>
                <a:cs typeface="Verdana"/>
              </a:rPr>
              <a:t>n</a:t>
            </a:r>
            <a:r>
              <a:rPr sz="1050" i="1" spc="202" baseline="-11904" dirty="0">
                <a:latin typeface="Verdana"/>
                <a:cs typeface="Verdana"/>
              </a:rPr>
              <a:t> </a:t>
            </a:r>
            <a:r>
              <a:rPr sz="1000" i="1" spc="-100" dirty="0">
                <a:latin typeface="Arial"/>
                <a:cs typeface="Arial"/>
              </a:rPr>
              <a:t>as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its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i="1" spc="40" dirty="0">
                <a:latin typeface="Arial"/>
                <a:cs typeface="Arial"/>
              </a:rPr>
              <a:t>th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element.</a:t>
            </a:r>
            <a:endParaRPr sz="1000">
              <a:latin typeface="Arial"/>
              <a:cs typeface="Arial"/>
            </a:endParaRPr>
          </a:p>
          <a:p>
            <a:pPr marL="50800" marR="43180">
              <a:lnSpc>
                <a:spcPct val="100000"/>
              </a:lnSpc>
              <a:spcBef>
                <a:spcPts val="690"/>
              </a:spcBef>
            </a:pPr>
            <a:r>
              <a:rPr sz="1000" spc="-75" dirty="0">
                <a:latin typeface="Microsoft Sans Serif"/>
                <a:cs typeface="Microsoft Sans Serif"/>
              </a:rPr>
              <a:t>We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say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 </a:t>
            </a:r>
            <a:r>
              <a:rPr sz="1000" spc="-30" dirty="0">
                <a:latin typeface="Microsoft Sans Serif"/>
                <a:cs typeface="Microsoft Sans Serif"/>
              </a:rPr>
              <a:t>two </a:t>
            </a:r>
            <a:r>
              <a:rPr sz="1000" spc="-60" dirty="0">
                <a:latin typeface="Microsoft Sans Serif"/>
                <a:cs typeface="Microsoft Sans Serif"/>
              </a:rPr>
              <a:t>ordered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i="1" spc="-20" dirty="0">
                <a:latin typeface="Calibri"/>
                <a:cs typeface="Calibri"/>
              </a:rPr>
              <a:t>n</a:t>
            </a:r>
            <a:r>
              <a:rPr sz="1000" spc="-20" dirty="0">
                <a:latin typeface="Microsoft Sans Serif"/>
                <a:cs typeface="Microsoft Sans Serif"/>
              </a:rPr>
              <a:t>-tuples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equal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if </a:t>
            </a:r>
            <a:r>
              <a:rPr sz="1000" spc="-60" dirty="0">
                <a:latin typeface="Microsoft Sans Serif"/>
                <a:cs typeface="Microsoft Sans Serif"/>
              </a:rPr>
              <a:t>and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only </a:t>
            </a:r>
            <a:r>
              <a:rPr sz="1000" spc="15" dirty="0">
                <a:latin typeface="Microsoft Sans Serif"/>
                <a:cs typeface="Microsoft Sans Serif"/>
              </a:rPr>
              <a:t>if </a:t>
            </a:r>
            <a:r>
              <a:rPr sz="1000" spc="-75" dirty="0">
                <a:latin typeface="Microsoft Sans Serif"/>
                <a:cs typeface="Microsoft Sans Serif"/>
              </a:rPr>
              <a:t>each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corresponding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pair 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their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equal.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other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words,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50" dirty="0">
                <a:latin typeface="Calibri"/>
                <a:cs typeface="Calibri"/>
              </a:rPr>
              <a:t>(</a:t>
            </a:r>
            <a:r>
              <a:rPr sz="1000" i="1" spc="50" dirty="0">
                <a:latin typeface="Calibri"/>
                <a:cs typeface="Calibri"/>
              </a:rPr>
              <a:t>a</a:t>
            </a:r>
            <a:r>
              <a:rPr sz="1050" spc="75" baseline="-11904" dirty="0">
                <a:latin typeface="Calibri"/>
                <a:cs typeface="Calibri"/>
              </a:rPr>
              <a:t>1</a:t>
            </a:r>
            <a:r>
              <a:rPr sz="1000" i="1" spc="5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a</a:t>
            </a:r>
            <a:r>
              <a:rPr sz="1050" spc="60" baseline="-11904" dirty="0">
                <a:latin typeface="Calibri"/>
                <a:cs typeface="Calibri"/>
              </a:rPr>
              <a:t>2</a:t>
            </a:r>
            <a:r>
              <a:rPr sz="1000" i="1" spc="4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60" dirty="0">
                <a:latin typeface="Calibri"/>
                <a:cs typeface="Calibri"/>
              </a:rPr>
              <a:t>a</a:t>
            </a:r>
            <a:r>
              <a:rPr sz="1050" i="1" spc="89" baseline="-11904" dirty="0">
                <a:latin typeface="Verdana"/>
                <a:cs typeface="Verdana"/>
              </a:rPr>
              <a:t>n</a:t>
            </a:r>
            <a:r>
              <a:rPr sz="1000" spc="60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(</a:t>
            </a:r>
            <a:r>
              <a:rPr sz="1000" i="1" spc="25" dirty="0">
                <a:latin typeface="Calibri"/>
                <a:cs typeface="Calibri"/>
              </a:rPr>
              <a:t>b</a:t>
            </a:r>
            <a:r>
              <a:rPr sz="1050" spc="37" baseline="-11904" dirty="0">
                <a:latin typeface="Calibri"/>
                <a:cs typeface="Calibri"/>
              </a:rPr>
              <a:t>1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5" dirty="0">
                <a:latin typeface="Calibri"/>
                <a:cs typeface="Calibri"/>
              </a:rPr>
              <a:t>b</a:t>
            </a:r>
            <a:r>
              <a:rPr sz="1050" spc="7" baseline="-11904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30" dirty="0">
                <a:latin typeface="Calibri"/>
                <a:cs typeface="Calibri"/>
              </a:rPr>
              <a:t>b</a:t>
            </a:r>
            <a:r>
              <a:rPr sz="1050" i="1" spc="44" baseline="-11904" dirty="0">
                <a:latin typeface="Verdana"/>
                <a:cs typeface="Verdana"/>
              </a:rPr>
              <a:t>n</a:t>
            </a:r>
            <a:r>
              <a:rPr sz="1000" spc="30" dirty="0">
                <a:latin typeface="Calibri"/>
                <a:cs typeface="Calibri"/>
              </a:rPr>
              <a:t>)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if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only </a:t>
            </a:r>
            <a:r>
              <a:rPr sz="1000" spc="15" dirty="0">
                <a:latin typeface="Microsoft Sans Serif"/>
                <a:cs typeface="Microsoft Sans Serif"/>
              </a:rPr>
              <a:t>if </a:t>
            </a:r>
            <a:r>
              <a:rPr sz="1000" i="1" spc="50" dirty="0">
                <a:latin typeface="Calibri"/>
                <a:cs typeface="Calibri"/>
              </a:rPr>
              <a:t>a</a:t>
            </a:r>
            <a:r>
              <a:rPr sz="1050" i="1" spc="75" baseline="-11904" dirty="0">
                <a:latin typeface="Verdana"/>
                <a:cs typeface="Verdana"/>
              </a:rPr>
              <a:t>i </a:t>
            </a:r>
            <a:r>
              <a:rPr sz="1000" spc="275" dirty="0">
                <a:latin typeface="Calibri"/>
                <a:cs typeface="Calibri"/>
              </a:rPr>
              <a:t>= </a:t>
            </a:r>
            <a:r>
              <a:rPr sz="1000" i="1" dirty="0">
                <a:latin typeface="Calibri"/>
                <a:cs typeface="Calibri"/>
              </a:rPr>
              <a:t>b</a:t>
            </a:r>
            <a:r>
              <a:rPr sz="1050" i="1" baseline="-11904" dirty="0">
                <a:latin typeface="Verdana"/>
                <a:cs typeface="Verdana"/>
              </a:rPr>
              <a:t>i </a:t>
            </a:r>
            <a:r>
              <a:rPr sz="1000" spc="-5" dirty="0">
                <a:latin typeface="Microsoft Sans Serif"/>
                <a:cs typeface="Microsoft Sans Serif"/>
              </a:rPr>
              <a:t>, </a:t>
            </a:r>
            <a:r>
              <a:rPr sz="1000" spc="-20" dirty="0">
                <a:latin typeface="Microsoft Sans Serif"/>
                <a:cs typeface="Microsoft Sans Serif"/>
              </a:rPr>
              <a:t>for </a:t>
            </a:r>
            <a:r>
              <a:rPr sz="1000" i="1" spc="110" dirty="0">
                <a:latin typeface="Calibri"/>
                <a:cs typeface="Calibri"/>
              </a:rPr>
              <a:t>i </a:t>
            </a:r>
            <a:r>
              <a:rPr sz="1000" spc="275" dirty="0">
                <a:latin typeface="Calibri"/>
                <a:cs typeface="Calibri"/>
              </a:rPr>
              <a:t>=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 </a:t>
            </a:r>
            <a:r>
              <a:rPr sz="1000" i="1" spc="20" dirty="0">
                <a:latin typeface="Calibri"/>
                <a:cs typeface="Calibri"/>
              </a:rPr>
              <a:t>. . . </a:t>
            </a:r>
            <a:r>
              <a:rPr sz="1000" i="1" spc="25" dirty="0">
                <a:latin typeface="Calibri"/>
                <a:cs typeface="Calibri"/>
              </a:rPr>
              <a:t>,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spc="40" dirty="0">
                <a:latin typeface="Microsoft Sans Serif"/>
                <a:cs typeface="Microsoft Sans Serif"/>
              </a:rPr>
              <a:t>. </a:t>
            </a:r>
            <a:r>
              <a:rPr sz="1000" spc="-25" dirty="0">
                <a:latin typeface="Microsoft Sans Serif"/>
                <a:cs typeface="Microsoft Sans Serif"/>
              </a:rPr>
              <a:t>In particular, </a:t>
            </a:r>
            <a:r>
              <a:rPr sz="1000" spc="-60" dirty="0">
                <a:latin typeface="Microsoft Sans Serif"/>
                <a:cs typeface="Microsoft Sans Serif"/>
              </a:rPr>
              <a:t>ordered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Calibri"/>
                <a:cs typeface="Calibri"/>
              </a:rPr>
              <a:t>2</a:t>
            </a:r>
            <a:r>
              <a:rPr sz="1000" spc="-30" dirty="0">
                <a:latin typeface="Microsoft Sans Serif"/>
                <a:cs typeface="Microsoft Sans Serif"/>
              </a:rPr>
              <a:t>-tuples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called 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ordered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pairs.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ordered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pairs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c,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d</a:t>
            </a:r>
            <a:r>
              <a:rPr sz="1000" spc="40" dirty="0">
                <a:latin typeface="Calibri"/>
                <a:cs typeface="Calibri"/>
              </a:rPr>
              <a:t>)</a:t>
            </a:r>
            <a:r>
              <a:rPr sz="1000" spc="100" dirty="0">
                <a:latin typeface="Calibri"/>
                <a:cs typeface="Calibri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equal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if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only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if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10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dirty="0">
                <a:latin typeface="Calibri"/>
                <a:cs typeface="Calibri"/>
              </a:rPr>
              <a:t>d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Note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95" dirty="0">
                <a:latin typeface="Calibri"/>
                <a:cs typeface="Calibri"/>
              </a:rPr>
              <a:t>b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-35" dirty="0">
                <a:latin typeface="Calibri"/>
                <a:cs typeface="Calibri"/>
              </a:rPr>
              <a:t>b,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110" dirty="0">
                <a:latin typeface="Microsoft Sans Serif"/>
                <a:cs typeface="Microsoft Sans Serif"/>
              </a:rPr>
              <a:t>a</a:t>
            </a:r>
            <a:r>
              <a:rPr sz="1000" spc="-55" dirty="0">
                <a:latin typeface="Microsoft Sans Serif"/>
                <a:cs typeface="Microsoft Sans Serif"/>
              </a:rPr>
              <a:t>re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n</a:t>
            </a:r>
            <a:r>
              <a:rPr sz="1000" spc="10" dirty="0">
                <a:latin typeface="Microsoft Sans Serif"/>
                <a:cs typeface="Microsoft Sans Serif"/>
              </a:rPr>
              <a:t>ot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equal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unless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0" name="object 10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23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519378"/>
            <a:ext cx="4457065" cy="712470"/>
            <a:chOff x="75729" y="519378"/>
            <a:chExt cx="4457065" cy="712470"/>
          </a:xfrm>
        </p:grpSpPr>
        <p:sp>
          <p:nvSpPr>
            <p:cNvPr id="5" name="object 5"/>
            <p:cNvSpPr/>
            <p:nvPr/>
          </p:nvSpPr>
          <p:spPr>
            <a:xfrm>
              <a:off x="75729" y="519378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59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694550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738827"/>
              <a:ext cx="4457065" cy="493395"/>
            </a:xfrm>
            <a:custGeom>
              <a:avLst/>
              <a:gdLst/>
              <a:ahLst/>
              <a:cxnLst/>
              <a:rect l="l" t="t" r="r" b="b"/>
              <a:pathLst>
                <a:path w="4457065" h="493394">
                  <a:moveTo>
                    <a:pt x="4456606" y="0"/>
                  </a:moveTo>
                  <a:lnTo>
                    <a:pt x="0" y="0"/>
                  </a:lnTo>
                  <a:lnTo>
                    <a:pt x="0" y="442094"/>
                  </a:lnTo>
                  <a:lnTo>
                    <a:pt x="4008" y="461819"/>
                  </a:lnTo>
                  <a:lnTo>
                    <a:pt x="14922" y="477972"/>
                  </a:lnTo>
                  <a:lnTo>
                    <a:pt x="31075" y="488886"/>
                  </a:lnTo>
                  <a:lnTo>
                    <a:pt x="50800" y="492895"/>
                  </a:lnTo>
                  <a:lnTo>
                    <a:pt x="4405806" y="492895"/>
                  </a:lnTo>
                  <a:lnTo>
                    <a:pt x="4425531" y="488886"/>
                  </a:lnTo>
                  <a:lnTo>
                    <a:pt x="4441684" y="477972"/>
                  </a:lnTo>
                  <a:lnTo>
                    <a:pt x="4452598" y="461819"/>
                  </a:lnTo>
                  <a:lnTo>
                    <a:pt x="4456606" y="442094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729" y="1358251"/>
            <a:ext cx="4457065" cy="730250"/>
            <a:chOff x="75729" y="1358251"/>
            <a:chExt cx="4457065" cy="730250"/>
          </a:xfrm>
        </p:grpSpPr>
        <p:sp>
          <p:nvSpPr>
            <p:cNvPr id="9" name="object 9"/>
            <p:cNvSpPr/>
            <p:nvPr/>
          </p:nvSpPr>
          <p:spPr>
            <a:xfrm>
              <a:off x="75729" y="1358251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0" y="1543964"/>
              <a:ext cx="4456606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729" y="1588235"/>
              <a:ext cx="4457065" cy="500380"/>
            </a:xfrm>
            <a:custGeom>
              <a:avLst/>
              <a:gdLst/>
              <a:ahLst/>
              <a:cxnLst/>
              <a:rect l="l" t="t" r="r" b="b"/>
              <a:pathLst>
                <a:path w="4457065" h="500380">
                  <a:moveTo>
                    <a:pt x="4456606" y="0"/>
                  </a:moveTo>
                  <a:lnTo>
                    <a:pt x="0" y="0"/>
                  </a:lnTo>
                  <a:lnTo>
                    <a:pt x="0" y="449124"/>
                  </a:lnTo>
                  <a:lnTo>
                    <a:pt x="4008" y="468848"/>
                  </a:lnTo>
                  <a:lnTo>
                    <a:pt x="14922" y="485001"/>
                  </a:lnTo>
                  <a:lnTo>
                    <a:pt x="31075" y="495915"/>
                  </a:lnTo>
                  <a:lnTo>
                    <a:pt x="50800" y="499924"/>
                  </a:lnTo>
                  <a:lnTo>
                    <a:pt x="4405806" y="499924"/>
                  </a:lnTo>
                  <a:lnTo>
                    <a:pt x="4425531" y="495915"/>
                  </a:lnTo>
                  <a:lnTo>
                    <a:pt x="4441684" y="485001"/>
                  </a:lnTo>
                  <a:lnTo>
                    <a:pt x="4452598" y="468848"/>
                  </a:lnTo>
                  <a:lnTo>
                    <a:pt x="4456606" y="449124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5729" y="2214689"/>
            <a:ext cx="4457065" cy="1019810"/>
            <a:chOff x="75729" y="2214689"/>
            <a:chExt cx="4457065" cy="1019810"/>
          </a:xfrm>
        </p:grpSpPr>
        <p:sp>
          <p:nvSpPr>
            <p:cNvPr id="13" name="object 13"/>
            <p:cNvSpPr/>
            <p:nvPr/>
          </p:nvSpPr>
          <p:spPr>
            <a:xfrm>
              <a:off x="75729" y="2214689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30" y="2400401"/>
              <a:ext cx="4456606" cy="506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729" y="2444676"/>
              <a:ext cx="4457065" cy="789940"/>
            </a:xfrm>
            <a:custGeom>
              <a:avLst/>
              <a:gdLst/>
              <a:ahLst/>
              <a:cxnLst/>
              <a:rect l="l" t="t" r="r" b="b"/>
              <a:pathLst>
                <a:path w="4457065" h="789939">
                  <a:moveTo>
                    <a:pt x="4456606" y="0"/>
                  </a:moveTo>
                  <a:lnTo>
                    <a:pt x="0" y="0"/>
                  </a:lnTo>
                  <a:lnTo>
                    <a:pt x="0" y="738730"/>
                  </a:lnTo>
                  <a:lnTo>
                    <a:pt x="4008" y="758455"/>
                  </a:lnTo>
                  <a:lnTo>
                    <a:pt x="14922" y="774608"/>
                  </a:lnTo>
                  <a:lnTo>
                    <a:pt x="31075" y="785522"/>
                  </a:lnTo>
                  <a:lnTo>
                    <a:pt x="50800" y="789531"/>
                  </a:lnTo>
                  <a:lnTo>
                    <a:pt x="4405806" y="789531"/>
                  </a:lnTo>
                  <a:lnTo>
                    <a:pt x="4425531" y="785522"/>
                  </a:lnTo>
                  <a:lnTo>
                    <a:pt x="4441684" y="774608"/>
                  </a:lnTo>
                  <a:lnTo>
                    <a:pt x="4452598" y="758455"/>
                  </a:lnTo>
                  <a:lnTo>
                    <a:pt x="4456606" y="738730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3830" y="459744"/>
            <a:ext cx="4262755" cy="274383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3.2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245"/>
              </a:spcBef>
            </a:pPr>
            <a:r>
              <a:rPr sz="1000" i="1" spc="-20" dirty="0">
                <a:latin typeface="Arial"/>
                <a:cs typeface="Arial"/>
              </a:rPr>
              <a:t>Let </a:t>
            </a:r>
            <a:r>
              <a:rPr sz="1000" i="1" spc="165" dirty="0">
                <a:latin typeface="Calibri"/>
                <a:cs typeface="Calibri"/>
              </a:rPr>
              <a:t>A </a:t>
            </a:r>
            <a:r>
              <a:rPr sz="1000" i="1" spc="-55" dirty="0">
                <a:latin typeface="Arial"/>
                <a:cs typeface="Arial"/>
              </a:rPr>
              <a:t>and </a:t>
            </a:r>
            <a:r>
              <a:rPr sz="1000" i="1" spc="210" dirty="0">
                <a:latin typeface="Calibri"/>
                <a:cs typeface="Calibri"/>
              </a:rPr>
              <a:t>B </a:t>
            </a:r>
            <a:r>
              <a:rPr sz="1000" i="1" spc="-70" dirty="0">
                <a:latin typeface="Arial"/>
                <a:cs typeface="Arial"/>
              </a:rPr>
              <a:t>be</a:t>
            </a:r>
            <a:r>
              <a:rPr sz="1000" i="1" spc="-6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sets.</a:t>
            </a:r>
            <a:r>
              <a:rPr sz="1000" i="1" spc="-5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The </a:t>
            </a:r>
            <a:r>
              <a:rPr sz="1000" i="1" spc="-50" dirty="0">
                <a:latin typeface="Arial"/>
                <a:cs typeface="Arial"/>
              </a:rPr>
              <a:t>Cartesian </a:t>
            </a:r>
            <a:r>
              <a:rPr sz="1000" i="1" spc="-25" dirty="0">
                <a:latin typeface="Arial"/>
                <a:cs typeface="Arial"/>
              </a:rPr>
              <a:t>product </a:t>
            </a:r>
            <a:r>
              <a:rPr sz="1000" i="1" spc="-20" dirty="0">
                <a:latin typeface="Arial"/>
                <a:cs typeface="Arial"/>
              </a:rPr>
              <a:t>of </a:t>
            </a:r>
            <a:r>
              <a:rPr sz="1000" i="1" spc="165" dirty="0">
                <a:latin typeface="Calibri"/>
                <a:cs typeface="Calibri"/>
              </a:rPr>
              <a:t>A </a:t>
            </a:r>
            <a:r>
              <a:rPr sz="1000" i="1" spc="-55" dirty="0">
                <a:latin typeface="Arial"/>
                <a:cs typeface="Arial"/>
              </a:rPr>
              <a:t>and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i="1" spc="125" dirty="0">
                <a:latin typeface="Arial"/>
                <a:cs typeface="Arial"/>
              </a:rPr>
              <a:t>, </a:t>
            </a:r>
            <a:r>
              <a:rPr sz="1000" i="1" spc="-50" dirty="0">
                <a:latin typeface="Arial"/>
                <a:cs typeface="Arial"/>
              </a:rPr>
              <a:t>denoted </a:t>
            </a:r>
            <a:r>
              <a:rPr sz="1000" i="1" spc="-60" dirty="0">
                <a:latin typeface="Arial"/>
                <a:cs typeface="Arial"/>
              </a:rPr>
              <a:t>by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 </a:t>
            </a:r>
            <a:r>
              <a:rPr sz="1000" spc="-25" dirty="0">
                <a:latin typeface="Lucida Sans Unicode"/>
                <a:cs typeface="Lucida Sans Unicode"/>
              </a:rPr>
              <a:t>×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i="1" spc="125" dirty="0">
                <a:latin typeface="Arial"/>
                <a:cs typeface="Arial"/>
              </a:rPr>
              <a:t>, </a:t>
            </a:r>
            <a:r>
              <a:rPr sz="1000" i="1" spc="-55" dirty="0">
                <a:latin typeface="Arial"/>
                <a:cs typeface="Arial"/>
              </a:rPr>
              <a:t>is </a:t>
            </a:r>
            <a:r>
              <a:rPr sz="1000" i="1" spc="-26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all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ordered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pairs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i="1" spc="-5" dirty="0">
                <a:latin typeface="Arial"/>
                <a:cs typeface="Arial"/>
              </a:rPr>
              <a:t>,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65" dirty="0">
                <a:latin typeface="Arial"/>
                <a:cs typeface="Arial"/>
              </a:rPr>
              <a:t>where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i="1" spc="-55" dirty="0">
                <a:latin typeface="Arial"/>
                <a:cs typeface="Arial"/>
              </a:rPr>
              <a:t>and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i="1" spc="125" dirty="0">
                <a:latin typeface="Arial"/>
                <a:cs typeface="Arial"/>
              </a:rPr>
              <a:t>.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Hence,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0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∧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260" dirty="0">
                <a:latin typeface="Calibri"/>
                <a:cs typeface="Calibri"/>
              </a:rPr>
              <a:t>B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r>
              <a:rPr sz="1000" i="1" spc="-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3.1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  <a:spcBef>
                <a:spcPts val="385"/>
              </a:spcBef>
            </a:pPr>
            <a:r>
              <a:rPr sz="1000" spc="-15" dirty="0">
                <a:latin typeface="Microsoft Sans Serif"/>
                <a:cs typeface="Microsoft Sans Serif"/>
              </a:rPr>
              <a:t>What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Cartesian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product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1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2</a:t>
            </a:r>
            <a:r>
              <a:rPr sz="1000" spc="80" dirty="0">
                <a:latin typeface="Lucida Sans Unicode"/>
                <a:cs typeface="Lucida Sans Unicode"/>
              </a:rPr>
              <a:t>}</a:t>
            </a:r>
            <a:r>
              <a:rPr sz="1000" spc="20" dirty="0">
                <a:latin typeface="Lucida Sans Unicode"/>
                <a:cs typeface="Lucida Sans Unicode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70" dirty="0">
                <a:latin typeface="Lucida Sans Unicode"/>
                <a:cs typeface="Lucida Sans Unicode"/>
              </a:rPr>
              <a:t>{</a:t>
            </a:r>
            <a:r>
              <a:rPr sz="1000" i="1" spc="7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35" dirty="0">
                <a:latin typeface="Calibri"/>
                <a:cs typeface="Calibri"/>
              </a:rPr>
              <a:t>b,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30" dirty="0">
                <a:latin typeface="Calibri"/>
                <a:cs typeface="Calibri"/>
              </a:rPr>
              <a:t>c</a:t>
            </a:r>
            <a:r>
              <a:rPr sz="1000" spc="30" dirty="0">
                <a:latin typeface="Lucida Sans Unicode"/>
                <a:cs typeface="Lucida Sans Unicode"/>
              </a:rPr>
              <a:t>}</a:t>
            </a:r>
            <a:r>
              <a:rPr sz="1000" spc="30" dirty="0">
                <a:latin typeface="Microsoft Sans Serif"/>
                <a:cs typeface="Microsoft Sans Serif"/>
              </a:rPr>
              <a:t>?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sz="1000" b="1" spc="-15" dirty="0">
                <a:solidFill>
                  <a:srgbClr val="0000FF"/>
                </a:solidFill>
                <a:latin typeface="Trebuchet MS"/>
                <a:cs typeface="Trebuchet MS"/>
              </a:rPr>
              <a:t>Solution</a:t>
            </a:r>
            <a:r>
              <a:rPr sz="1000" spc="-5" dirty="0">
                <a:latin typeface="Microsoft Sans Serif"/>
                <a:cs typeface="Microsoft Sans Serif"/>
              </a:rPr>
              <a:t>: 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C</a:t>
            </a:r>
            <a:r>
              <a:rPr sz="1000" spc="-105" dirty="0">
                <a:latin typeface="Microsoft Sans Serif"/>
                <a:cs typeface="Microsoft Sans Serif"/>
              </a:rPr>
              <a:t>a</a:t>
            </a:r>
            <a:r>
              <a:rPr sz="1000" spc="-40" dirty="0">
                <a:latin typeface="Microsoft Sans Serif"/>
                <a:cs typeface="Microsoft Sans Serif"/>
              </a:rPr>
              <a:t>rtesian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p</a:t>
            </a:r>
            <a:r>
              <a:rPr sz="1000" spc="-20" dirty="0">
                <a:latin typeface="Microsoft Sans Serif"/>
                <a:cs typeface="Microsoft Sans Serif"/>
              </a:rPr>
              <a:t>r</a:t>
            </a:r>
            <a:r>
              <a:rPr sz="1000" spc="-10" dirty="0">
                <a:latin typeface="Microsoft Sans Serif"/>
                <a:cs typeface="Microsoft Sans Serif"/>
              </a:rPr>
              <a:t>o</a:t>
            </a:r>
            <a:r>
              <a:rPr sz="1000" spc="-15" dirty="0">
                <a:latin typeface="Microsoft Sans Serif"/>
                <a:cs typeface="Microsoft Sans Serif"/>
              </a:rPr>
              <a:t>duct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7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</a:pP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0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r>
              <a:rPr sz="1000" spc="25" dirty="0">
                <a:latin typeface="Calibri"/>
                <a:cs typeface="Calibri"/>
              </a:rPr>
              <a:t>(</a:t>
            </a:r>
            <a:r>
              <a:rPr sz="1000" spc="40" dirty="0">
                <a:latin typeface="Calibri"/>
                <a:cs typeface="Calibri"/>
              </a:rPr>
              <a:t>1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(1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95" dirty="0">
                <a:latin typeface="Calibri"/>
                <a:cs typeface="Calibri"/>
              </a:rPr>
              <a:t>b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(</a:t>
            </a:r>
            <a:r>
              <a:rPr sz="1000" spc="40" dirty="0">
                <a:latin typeface="Calibri"/>
                <a:cs typeface="Calibri"/>
              </a:rPr>
              <a:t>1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(2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25" dirty="0">
                <a:latin typeface="Calibri"/>
                <a:cs typeface="Calibri"/>
              </a:rPr>
              <a:t>(</a:t>
            </a:r>
            <a:r>
              <a:rPr sz="1000" spc="40" dirty="0">
                <a:latin typeface="Calibri"/>
                <a:cs typeface="Calibri"/>
              </a:rPr>
              <a:t>2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95" dirty="0">
                <a:latin typeface="Calibri"/>
                <a:cs typeface="Calibri"/>
              </a:rPr>
              <a:t>b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(2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3.2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  <a:spcBef>
                <a:spcPts val="330"/>
              </a:spcBef>
            </a:pPr>
            <a:r>
              <a:rPr sz="1000" spc="-75" dirty="0">
                <a:latin typeface="Microsoft Sans Serif"/>
                <a:cs typeface="Microsoft Sans Serif"/>
              </a:rPr>
              <a:t>Show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Cartesian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product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not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equal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Cartesian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product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26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where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dirty="0">
                <a:latin typeface="Calibri"/>
                <a:cs typeface="Calibri"/>
              </a:rPr>
              <a:t> </a:t>
            </a:r>
            <a:r>
              <a:rPr sz="1000" i="1" spc="-70" dirty="0">
                <a:latin typeface="Calibri"/>
                <a:cs typeface="Calibri"/>
              </a:rPr>
              <a:t> </a:t>
            </a:r>
            <a:r>
              <a:rPr sz="1000" spc="-110" dirty="0">
                <a:latin typeface="Microsoft Sans Serif"/>
                <a:cs typeface="Microsoft Sans Serif"/>
              </a:rPr>
              <a:t>a</a:t>
            </a:r>
            <a:r>
              <a:rPr sz="1000" spc="-55" dirty="0">
                <a:latin typeface="Microsoft Sans Serif"/>
                <a:cs typeface="Microsoft Sans Serif"/>
              </a:rPr>
              <a:t>re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Example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3.1.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sz="1000" b="1" spc="-15" dirty="0">
                <a:solidFill>
                  <a:srgbClr val="0000FF"/>
                </a:solidFill>
                <a:latin typeface="Trebuchet MS"/>
                <a:cs typeface="Trebuchet MS"/>
              </a:rPr>
              <a:t>Solution</a:t>
            </a:r>
            <a:r>
              <a:rPr sz="1000" spc="-5" dirty="0">
                <a:latin typeface="Microsoft Sans Serif"/>
                <a:cs typeface="Microsoft Sans Serif"/>
              </a:rPr>
              <a:t>: 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C</a:t>
            </a:r>
            <a:r>
              <a:rPr sz="1000" spc="-105" dirty="0">
                <a:latin typeface="Microsoft Sans Serif"/>
                <a:cs typeface="Microsoft Sans Serif"/>
              </a:rPr>
              <a:t>a</a:t>
            </a:r>
            <a:r>
              <a:rPr sz="1000" spc="-40" dirty="0">
                <a:latin typeface="Microsoft Sans Serif"/>
                <a:cs typeface="Microsoft Sans Serif"/>
              </a:rPr>
              <a:t>rtesian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p</a:t>
            </a:r>
            <a:r>
              <a:rPr sz="1000" spc="-20" dirty="0">
                <a:latin typeface="Microsoft Sans Serif"/>
                <a:cs typeface="Microsoft Sans Serif"/>
              </a:rPr>
              <a:t>r</a:t>
            </a:r>
            <a:r>
              <a:rPr sz="1000" spc="-10" dirty="0">
                <a:latin typeface="Microsoft Sans Serif"/>
                <a:cs typeface="Microsoft Sans Serif"/>
              </a:rPr>
              <a:t>o</a:t>
            </a:r>
            <a:r>
              <a:rPr sz="1000" spc="-15" dirty="0">
                <a:latin typeface="Microsoft Sans Serif"/>
                <a:cs typeface="Microsoft Sans Serif"/>
              </a:rPr>
              <a:t>duct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70" dirty="0">
                <a:latin typeface="Lucida Sans Unicode"/>
                <a:cs typeface="Lucida Sans Unicode"/>
              </a:rPr>
              <a:t>{</a:t>
            </a:r>
            <a:r>
              <a:rPr sz="1000" spc="70" dirty="0">
                <a:latin typeface="Calibri"/>
                <a:cs typeface="Calibri"/>
              </a:rPr>
              <a:t>(</a:t>
            </a:r>
            <a:r>
              <a:rPr sz="1000" i="1" spc="7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(</a:t>
            </a:r>
            <a:r>
              <a:rPr sz="1000" i="1" spc="5" dirty="0">
                <a:latin typeface="Calibri"/>
                <a:cs typeface="Calibri"/>
              </a:rPr>
              <a:t>b,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(</a:t>
            </a:r>
            <a:r>
              <a:rPr sz="1000" i="1" spc="5" dirty="0">
                <a:latin typeface="Calibri"/>
                <a:cs typeface="Calibri"/>
              </a:rPr>
              <a:t>b,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c,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c,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2)</a:t>
            </a:r>
            <a:r>
              <a:rPr sz="1000" spc="65" dirty="0">
                <a:latin typeface="Lucida Sans Unicode"/>
                <a:cs typeface="Lucida Sans Unicode"/>
              </a:rPr>
              <a:t>}</a:t>
            </a:r>
            <a:r>
              <a:rPr sz="1000" i="1" spc="65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spc="-25" dirty="0">
                <a:latin typeface="Microsoft Sans Serif"/>
                <a:cs typeface="Microsoft Sans Serif"/>
              </a:rPr>
              <a:t>This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not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equal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26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which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w</a:t>
            </a:r>
            <a:r>
              <a:rPr sz="1000" spc="-100" dirty="0">
                <a:latin typeface="Microsoft Sans Serif"/>
                <a:cs typeface="Microsoft Sans Serif"/>
              </a:rPr>
              <a:t>as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found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Example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14.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8" name="object 18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24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727455"/>
            <a:ext cx="4457065" cy="883285"/>
            <a:chOff x="75729" y="727455"/>
            <a:chExt cx="4457065" cy="883285"/>
          </a:xfrm>
        </p:grpSpPr>
        <p:sp>
          <p:nvSpPr>
            <p:cNvPr id="5" name="object 5"/>
            <p:cNvSpPr/>
            <p:nvPr/>
          </p:nvSpPr>
          <p:spPr>
            <a:xfrm>
              <a:off x="75729" y="727455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59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902627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946904"/>
              <a:ext cx="4457065" cy="663575"/>
            </a:xfrm>
            <a:custGeom>
              <a:avLst/>
              <a:gdLst/>
              <a:ahLst/>
              <a:cxnLst/>
              <a:rect l="l" t="t" r="r" b="b"/>
              <a:pathLst>
                <a:path w="4457065" h="663575">
                  <a:moveTo>
                    <a:pt x="4456606" y="0"/>
                  </a:moveTo>
                  <a:lnTo>
                    <a:pt x="0" y="0"/>
                  </a:lnTo>
                  <a:lnTo>
                    <a:pt x="0" y="612452"/>
                  </a:lnTo>
                  <a:lnTo>
                    <a:pt x="4008" y="632176"/>
                  </a:lnTo>
                  <a:lnTo>
                    <a:pt x="14922" y="648329"/>
                  </a:lnTo>
                  <a:lnTo>
                    <a:pt x="31075" y="659244"/>
                  </a:lnTo>
                  <a:lnTo>
                    <a:pt x="50800" y="663252"/>
                  </a:lnTo>
                  <a:lnTo>
                    <a:pt x="4405806" y="663252"/>
                  </a:lnTo>
                  <a:lnTo>
                    <a:pt x="4425531" y="659244"/>
                  </a:lnTo>
                  <a:lnTo>
                    <a:pt x="4441684" y="648329"/>
                  </a:lnTo>
                  <a:lnTo>
                    <a:pt x="4452598" y="632176"/>
                  </a:lnTo>
                  <a:lnTo>
                    <a:pt x="4456606" y="612452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729" y="1736686"/>
            <a:ext cx="4457065" cy="1185545"/>
            <a:chOff x="75729" y="1736686"/>
            <a:chExt cx="4457065" cy="1185545"/>
          </a:xfrm>
        </p:grpSpPr>
        <p:sp>
          <p:nvSpPr>
            <p:cNvPr id="9" name="object 9"/>
            <p:cNvSpPr/>
            <p:nvPr/>
          </p:nvSpPr>
          <p:spPr>
            <a:xfrm>
              <a:off x="75729" y="1736686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0" y="1922399"/>
              <a:ext cx="4456606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729" y="1966670"/>
              <a:ext cx="4457065" cy="955675"/>
            </a:xfrm>
            <a:custGeom>
              <a:avLst/>
              <a:gdLst/>
              <a:ahLst/>
              <a:cxnLst/>
              <a:rect l="l" t="t" r="r" b="b"/>
              <a:pathLst>
                <a:path w="4457065" h="955675">
                  <a:moveTo>
                    <a:pt x="4456606" y="0"/>
                  </a:moveTo>
                  <a:lnTo>
                    <a:pt x="0" y="0"/>
                  </a:lnTo>
                  <a:lnTo>
                    <a:pt x="0" y="904621"/>
                  </a:lnTo>
                  <a:lnTo>
                    <a:pt x="4008" y="924346"/>
                  </a:lnTo>
                  <a:lnTo>
                    <a:pt x="14922" y="940499"/>
                  </a:lnTo>
                  <a:lnTo>
                    <a:pt x="31075" y="951413"/>
                  </a:lnTo>
                  <a:lnTo>
                    <a:pt x="50800" y="955422"/>
                  </a:lnTo>
                  <a:lnTo>
                    <a:pt x="4405806" y="955422"/>
                  </a:lnTo>
                  <a:lnTo>
                    <a:pt x="4425531" y="951413"/>
                  </a:lnTo>
                  <a:lnTo>
                    <a:pt x="4441684" y="940499"/>
                  </a:lnTo>
                  <a:lnTo>
                    <a:pt x="4452598" y="924346"/>
                  </a:lnTo>
                  <a:lnTo>
                    <a:pt x="4456606" y="904621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-25869" y="504190"/>
            <a:ext cx="4415155" cy="221678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400"/>
              </a:spcBef>
            </a:pP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3.3</a:t>
            </a:r>
            <a:endParaRPr sz="1200" dirty="0">
              <a:latin typeface="Microsoft Sans Serif"/>
              <a:cs typeface="Microsoft Sans Serif"/>
            </a:endParaRPr>
          </a:p>
          <a:p>
            <a:pPr marL="152400">
              <a:lnSpc>
                <a:spcPts val="1200"/>
              </a:lnSpc>
              <a:spcBef>
                <a:spcPts val="245"/>
              </a:spcBef>
            </a:pPr>
            <a:r>
              <a:rPr sz="1000" i="1" spc="-30" dirty="0">
                <a:latin typeface="Arial"/>
                <a:cs typeface="Arial"/>
              </a:rPr>
              <a:t>The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Cartesian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product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sets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95" dirty="0">
                <a:latin typeface="Calibri"/>
                <a:cs typeface="Calibri"/>
              </a:rPr>
              <a:t>A</a:t>
            </a:r>
            <a:r>
              <a:rPr sz="1050" spc="142" baseline="-11904" dirty="0">
                <a:latin typeface="Calibri"/>
                <a:cs typeface="Calibri"/>
              </a:rPr>
              <a:t>1</a:t>
            </a:r>
            <a:r>
              <a:rPr sz="1000" i="1" spc="9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90" dirty="0">
                <a:latin typeface="Calibri"/>
                <a:cs typeface="Calibri"/>
              </a:rPr>
              <a:t>A</a:t>
            </a:r>
            <a:r>
              <a:rPr sz="1050" spc="135" baseline="-11904" dirty="0">
                <a:latin typeface="Calibri"/>
                <a:cs typeface="Calibri"/>
              </a:rPr>
              <a:t>2</a:t>
            </a:r>
            <a:r>
              <a:rPr sz="1000" i="1" spc="9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85" dirty="0">
                <a:latin typeface="Calibri"/>
                <a:cs typeface="Calibri"/>
              </a:rPr>
              <a:t>A</a:t>
            </a:r>
            <a:r>
              <a:rPr sz="1050" i="1" spc="127" baseline="-11904" dirty="0">
                <a:latin typeface="Verdana"/>
                <a:cs typeface="Verdana"/>
              </a:rPr>
              <a:t>n</a:t>
            </a:r>
            <a:r>
              <a:rPr sz="1000" i="1" spc="85" dirty="0">
                <a:latin typeface="Arial"/>
                <a:cs typeface="Arial"/>
              </a:rPr>
              <a:t>,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denoted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by</a:t>
            </a:r>
            <a:endParaRPr sz="1000" dirty="0">
              <a:latin typeface="Arial"/>
              <a:cs typeface="Arial"/>
            </a:endParaRPr>
          </a:p>
          <a:p>
            <a:pPr marL="151765">
              <a:lnSpc>
                <a:spcPts val="1195"/>
              </a:lnSpc>
            </a:pPr>
            <a:r>
              <a:rPr sz="1000" i="1" spc="105" dirty="0">
                <a:latin typeface="Calibri"/>
                <a:cs typeface="Calibri"/>
              </a:rPr>
              <a:t>A</a:t>
            </a:r>
            <a:r>
              <a:rPr sz="1050" spc="157" baseline="-11904" dirty="0">
                <a:latin typeface="Calibri"/>
                <a:cs typeface="Calibri"/>
              </a:rPr>
              <a:t>1</a:t>
            </a:r>
            <a:r>
              <a:rPr sz="1050" spc="172" baseline="-11904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A</a:t>
            </a:r>
            <a:r>
              <a:rPr sz="1050" spc="157" baseline="-11904" dirty="0">
                <a:latin typeface="Calibri"/>
                <a:cs typeface="Calibri"/>
              </a:rPr>
              <a:t>2</a:t>
            </a:r>
            <a:r>
              <a:rPr sz="1050" spc="172" baseline="-11904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4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i="1" spc="85" dirty="0">
                <a:latin typeface="Calibri"/>
                <a:cs typeface="Calibri"/>
              </a:rPr>
              <a:t>A</a:t>
            </a:r>
            <a:r>
              <a:rPr sz="1050" i="1" spc="127" baseline="-11904" dirty="0">
                <a:latin typeface="Verdana"/>
                <a:cs typeface="Verdana"/>
              </a:rPr>
              <a:t>n</a:t>
            </a:r>
            <a:r>
              <a:rPr sz="1000" i="1" spc="85" dirty="0">
                <a:latin typeface="Arial"/>
                <a:cs typeface="Arial"/>
              </a:rPr>
              <a:t>,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ordered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20" dirty="0">
                <a:latin typeface="Calibri"/>
                <a:cs typeface="Calibri"/>
              </a:rPr>
              <a:t>n</a:t>
            </a:r>
            <a:r>
              <a:rPr sz="1000" i="1" spc="-20" dirty="0">
                <a:latin typeface="Arial"/>
                <a:cs typeface="Arial"/>
              </a:rPr>
              <a:t>-tuples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spc="50" dirty="0">
                <a:latin typeface="Calibri"/>
                <a:cs typeface="Calibri"/>
              </a:rPr>
              <a:t>(</a:t>
            </a:r>
            <a:r>
              <a:rPr sz="1000" i="1" spc="50" dirty="0">
                <a:latin typeface="Calibri"/>
                <a:cs typeface="Calibri"/>
              </a:rPr>
              <a:t>a</a:t>
            </a:r>
            <a:r>
              <a:rPr sz="1050" spc="75" baseline="-11904" dirty="0">
                <a:latin typeface="Calibri"/>
                <a:cs typeface="Calibri"/>
              </a:rPr>
              <a:t>1</a:t>
            </a:r>
            <a:r>
              <a:rPr sz="1000" i="1" spc="5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a</a:t>
            </a:r>
            <a:r>
              <a:rPr sz="1050" spc="60" baseline="-11904" dirty="0">
                <a:latin typeface="Calibri"/>
                <a:cs typeface="Calibri"/>
              </a:rPr>
              <a:t>2</a:t>
            </a:r>
            <a:r>
              <a:rPr sz="1000" i="1" spc="4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45" dirty="0">
                <a:latin typeface="Calibri"/>
                <a:cs typeface="Calibri"/>
              </a:rPr>
              <a:t>a</a:t>
            </a:r>
            <a:r>
              <a:rPr sz="1050" i="1" spc="67" baseline="-11904" dirty="0">
                <a:latin typeface="Verdana"/>
                <a:cs typeface="Verdana"/>
              </a:rPr>
              <a:t>n</a:t>
            </a:r>
            <a:r>
              <a:rPr sz="1000" spc="45" dirty="0">
                <a:latin typeface="Calibri"/>
                <a:cs typeface="Calibri"/>
              </a:rPr>
              <a:t>)</a:t>
            </a:r>
            <a:r>
              <a:rPr sz="1000" i="1" spc="45" dirty="0">
                <a:latin typeface="Arial"/>
                <a:cs typeface="Arial"/>
              </a:rPr>
              <a:t>,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65" dirty="0">
                <a:latin typeface="Arial"/>
                <a:cs typeface="Arial"/>
              </a:rPr>
              <a:t>where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50" dirty="0">
                <a:latin typeface="Calibri"/>
                <a:cs typeface="Calibri"/>
              </a:rPr>
              <a:t>a</a:t>
            </a:r>
            <a:r>
              <a:rPr sz="1050" i="1" spc="75" baseline="-11904" dirty="0">
                <a:latin typeface="Verdana"/>
                <a:cs typeface="Verdana"/>
              </a:rPr>
              <a:t>i</a:t>
            </a:r>
            <a:endParaRPr sz="1050" baseline="-11904" dirty="0">
              <a:latin typeface="Verdana"/>
              <a:cs typeface="Verdana"/>
            </a:endParaRPr>
          </a:p>
          <a:p>
            <a:pPr marL="152400">
              <a:lnSpc>
                <a:spcPts val="1200"/>
              </a:lnSpc>
            </a:pPr>
            <a:r>
              <a:rPr sz="1000" i="1" spc="-60" dirty="0">
                <a:latin typeface="Arial"/>
                <a:cs typeface="Arial"/>
              </a:rPr>
              <a:t>belongs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to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A</a:t>
            </a:r>
            <a:r>
              <a:rPr sz="1050" i="1" spc="187" baseline="-11904" dirty="0">
                <a:latin typeface="Verdana"/>
                <a:cs typeface="Verdana"/>
              </a:rPr>
              <a:t>i</a:t>
            </a:r>
            <a:r>
              <a:rPr sz="1050" i="1" spc="195" baseline="-11904" dirty="0">
                <a:latin typeface="Verdana"/>
                <a:cs typeface="Verdana"/>
              </a:rPr>
              <a:t> </a:t>
            </a:r>
            <a:r>
              <a:rPr sz="1000" i="1" spc="-20" dirty="0">
                <a:latin typeface="Arial"/>
                <a:cs typeface="Arial"/>
              </a:rPr>
              <a:t>for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i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n</a:t>
            </a:r>
            <a:r>
              <a:rPr sz="1000" i="1" spc="40" dirty="0">
                <a:latin typeface="Arial"/>
                <a:cs typeface="Arial"/>
              </a:rPr>
              <a:t>.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In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other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words,</a:t>
            </a:r>
            <a:endParaRPr sz="1000" dirty="0">
              <a:latin typeface="Arial"/>
              <a:cs typeface="Arial"/>
            </a:endParaRPr>
          </a:p>
          <a:p>
            <a:pPr marL="526415">
              <a:lnSpc>
                <a:spcPct val="100000"/>
              </a:lnSpc>
              <a:spcBef>
                <a:spcPts val="145"/>
              </a:spcBef>
            </a:pPr>
            <a:r>
              <a:rPr sz="1000" i="1" spc="105" dirty="0">
                <a:latin typeface="Calibri"/>
                <a:cs typeface="Calibri"/>
              </a:rPr>
              <a:t>A</a:t>
            </a:r>
            <a:r>
              <a:rPr sz="1050" spc="157" baseline="-11904" dirty="0">
                <a:latin typeface="Calibri"/>
                <a:cs typeface="Calibri"/>
              </a:rPr>
              <a:t>1</a:t>
            </a:r>
            <a:r>
              <a:rPr sz="1050" spc="165" baseline="-11904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A</a:t>
            </a:r>
            <a:r>
              <a:rPr sz="1050" spc="157" baseline="-11904" dirty="0">
                <a:latin typeface="Calibri"/>
                <a:cs typeface="Calibri"/>
              </a:rPr>
              <a:t>2</a:t>
            </a:r>
            <a:r>
              <a:rPr sz="1050" spc="172" baseline="-11904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155" dirty="0">
                <a:latin typeface="Lucida Sans Unicode"/>
                <a:cs typeface="Lucida Sans Unicode"/>
              </a:rPr>
              <a:t> </a:t>
            </a:r>
            <a:r>
              <a:rPr sz="1000" spc="-360" dirty="0">
                <a:latin typeface="Lucida Sans Unicode"/>
                <a:cs typeface="Lucida Sans Unicode"/>
              </a:rPr>
              <a:t>·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A</a:t>
            </a:r>
            <a:r>
              <a:rPr sz="1050" i="1" spc="157" baseline="-11904" dirty="0">
                <a:latin typeface="Verdana"/>
                <a:cs typeface="Verdana"/>
              </a:rPr>
              <a:t>n</a:t>
            </a:r>
            <a:r>
              <a:rPr sz="1050" i="1" spc="127" baseline="-11904" dirty="0">
                <a:latin typeface="Verdana"/>
                <a:cs typeface="Verdana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75" dirty="0">
                <a:latin typeface="Lucida Sans Unicode"/>
                <a:cs typeface="Lucida Sans Unicode"/>
              </a:rPr>
              <a:t>{</a:t>
            </a:r>
            <a:r>
              <a:rPr sz="1000" spc="75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Calibri"/>
                <a:cs typeface="Calibri"/>
              </a:rPr>
              <a:t>a</a:t>
            </a:r>
            <a:r>
              <a:rPr sz="1050" spc="112" baseline="-11904" dirty="0">
                <a:latin typeface="Calibri"/>
                <a:cs typeface="Calibri"/>
              </a:rPr>
              <a:t>1</a:t>
            </a:r>
            <a:r>
              <a:rPr sz="1000" i="1" spc="7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40" dirty="0">
                <a:latin typeface="Calibri"/>
                <a:cs typeface="Calibri"/>
              </a:rPr>
              <a:t>a</a:t>
            </a:r>
            <a:r>
              <a:rPr sz="1050" spc="60" baseline="-11904" dirty="0">
                <a:latin typeface="Calibri"/>
                <a:cs typeface="Calibri"/>
              </a:rPr>
              <a:t>2</a:t>
            </a:r>
            <a:r>
              <a:rPr sz="1000" i="1" spc="4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30" dirty="0">
                <a:latin typeface="Calibri"/>
                <a:cs typeface="Calibri"/>
              </a:rPr>
              <a:t>a</a:t>
            </a:r>
            <a:r>
              <a:rPr sz="1050" i="1" spc="44" baseline="-11904" dirty="0">
                <a:latin typeface="Verdana"/>
                <a:cs typeface="Verdana"/>
              </a:rPr>
              <a:t>n</a:t>
            </a:r>
            <a:r>
              <a:rPr sz="1000" spc="30" dirty="0">
                <a:latin typeface="Calibri"/>
                <a:cs typeface="Calibri"/>
              </a:rPr>
              <a:t>)</a:t>
            </a:r>
            <a:r>
              <a:rPr sz="1000" spc="30" dirty="0">
                <a:latin typeface="Lucida Sans Unicode"/>
                <a:cs typeface="Lucida Sans Unicode"/>
              </a:rPr>
              <a:t>|</a:t>
            </a:r>
            <a:r>
              <a:rPr sz="1000" i="1" spc="30" dirty="0">
                <a:latin typeface="Calibri"/>
                <a:cs typeface="Calibri"/>
              </a:rPr>
              <a:t>a</a:t>
            </a:r>
            <a:r>
              <a:rPr sz="1050" i="1" spc="44" baseline="-11904" dirty="0">
                <a:latin typeface="Verdana"/>
                <a:cs typeface="Verdana"/>
              </a:rPr>
              <a:t>i</a:t>
            </a:r>
            <a:r>
              <a:rPr sz="1050" i="1" spc="120" baseline="-11904" dirty="0">
                <a:latin typeface="Verdana"/>
                <a:cs typeface="Verdana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A</a:t>
            </a:r>
            <a:r>
              <a:rPr sz="1050" i="1" spc="187" baseline="-11904" dirty="0">
                <a:latin typeface="Verdana"/>
                <a:cs typeface="Verdana"/>
              </a:rPr>
              <a:t>i</a:t>
            </a:r>
            <a:r>
              <a:rPr sz="1050" i="1" spc="195" baseline="-11904" dirty="0">
                <a:latin typeface="Verdana"/>
                <a:cs typeface="Verdana"/>
              </a:rPr>
              <a:t> </a:t>
            </a:r>
            <a:r>
              <a:rPr sz="1000" i="1" spc="-20" dirty="0">
                <a:latin typeface="Arial"/>
                <a:cs typeface="Arial"/>
              </a:rPr>
              <a:t>for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i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n</a:t>
            </a:r>
            <a:r>
              <a:rPr sz="1000" spc="125" dirty="0"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152400">
              <a:lnSpc>
                <a:spcPct val="100000"/>
              </a:lnSpc>
              <a:spcBef>
                <a:spcPts val="1325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3.3</a:t>
            </a:r>
            <a:endParaRPr sz="1200" dirty="0">
              <a:latin typeface="Microsoft Sans Serif"/>
              <a:cs typeface="Microsoft Sans Serif"/>
            </a:endParaRPr>
          </a:p>
          <a:p>
            <a:pPr marL="152400">
              <a:lnSpc>
                <a:spcPts val="1200"/>
              </a:lnSpc>
              <a:spcBef>
                <a:spcPts val="385"/>
              </a:spcBef>
            </a:pPr>
            <a:r>
              <a:rPr sz="1000" spc="-15" dirty="0">
                <a:latin typeface="Microsoft Sans Serif"/>
                <a:cs typeface="Microsoft Sans Serif"/>
              </a:rPr>
              <a:t>What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Cartesian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product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C</a:t>
            </a:r>
            <a:r>
              <a:rPr sz="1000" spc="125" dirty="0">
                <a:latin typeface="Microsoft Sans Serif"/>
                <a:cs typeface="Microsoft Sans Serif"/>
              </a:rPr>
              <a:t>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where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0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1</a:t>
            </a:r>
            <a:r>
              <a:rPr sz="1000" spc="50" dirty="0">
                <a:latin typeface="Lucida Sans Unicode"/>
                <a:cs typeface="Lucida Sans Unicode"/>
              </a:rPr>
              <a:t>}</a:t>
            </a:r>
            <a:r>
              <a:rPr sz="1000" spc="50" dirty="0">
                <a:latin typeface="Microsoft Sans Serif"/>
                <a:cs typeface="Microsoft Sans Serif"/>
              </a:rPr>
              <a:t>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1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2</a:t>
            </a:r>
            <a:r>
              <a:rPr sz="1000" spc="50" dirty="0">
                <a:latin typeface="Lucida Sans Unicode"/>
                <a:cs typeface="Lucida Sans Unicode"/>
              </a:rPr>
              <a:t>}</a:t>
            </a:r>
            <a:r>
              <a:rPr sz="1000" spc="50" dirty="0">
                <a:latin typeface="Microsoft Sans Serif"/>
                <a:cs typeface="Microsoft Sans Serif"/>
              </a:rPr>
              <a:t>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endParaRPr sz="1000" dirty="0">
              <a:latin typeface="Microsoft Sans Serif"/>
              <a:cs typeface="Microsoft Sans Serif"/>
            </a:endParaRPr>
          </a:p>
          <a:p>
            <a:pPr marL="152400">
              <a:lnSpc>
                <a:spcPts val="1195"/>
              </a:lnSpc>
            </a:pPr>
            <a:r>
              <a:rPr sz="1000" i="1" spc="185" dirty="0">
                <a:latin typeface="Calibri"/>
                <a:cs typeface="Calibri"/>
              </a:rPr>
              <a:t>C </a:t>
            </a:r>
            <a:r>
              <a:rPr sz="1000" i="1" spc="-10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r>
              <a:rPr sz="1000" spc="15" dirty="0">
                <a:latin typeface="Lucida Sans Unicode"/>
                <a:cs typeface="Lucida Sans Unicode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?</a:t>
            </a:r>
            <a:endParaRPr sz="1000" dirty="0">
              <a:latin typeface="Microsoft Sans Serif"/>
              <a:cs typeface="Microsoft Sans Serif"/>
            </a:endParaRPr>
          </a:p>
          <a:p>
            <a:pPr marL="152400">
              <a:lnSpc>
                <a:spcPts val="1195"/>
              </a:lnSpc>
            </a:pPr>
            <a:r>
              <a:rPr sz="1000" b="1" spc="-10" dirty="0">
                <a:solidFill>
                  <a:srgbClr val="0000FF"/>
                </a:solidFill>
                <a:latin typeface="Trebuchet MS"/>
                <a:cs typeface="Trebuchet MS"/>
              </a:rPr>
              <a:t>Solution</a:t>
            </a:r>
            <a:r>
              <a:rPr sz="1000" spc="-10" dirty="0">
                <a:latin typeface="Microsoft Sans Serif"/>
                <a:cs typeface="Microsoft Sans Serif"/>
              </a:rPr>
              <a:t>: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Cartesian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product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85" dirty="0">
                <a:latin typeface="Calibri"/>
                <a:cs typeface="Calibri"/>
              </a:rPr>
              <a:t>C </a:t>
            </a:r>
            <a:r>
              <a:rPr sz="1000" spc="-55" dirty="0">
                <a:latin typeface="Microsoft Sans Serif"/>
                <a:cs typeface="Microsoft Sans Serif"/>
              </a:rPr>
              <a:t>consists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all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ordered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triples</a:t>
            </a:r>
            <a:endParaRPr sz="1000" dirty="0">
              <a:latin typeface="Microsoft Sans Serif"/>
              <a:cs typeface="Microsoft Sans Serif"/>
            </a:endParaRPr>
          </a:p>
          <a:p>
            <a:pPr marL="152400">
              <a:lnSpc>
                <a:spcPts val="1195"/>
              </a:lnSpc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35" dirty="0">
                <a:latin typeface="Calibri"/>
                <a:cs typeface="Calibri"/>
              </a:rPr>
              <a:t>b,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where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26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c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254" dirty="0">
                <a:latin typeface="Calibri"/>
                <a:cs typeface="Calibri"/>
              </a:rPr>
              <a:t>C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He</a:t>
            </a:r>
            <a:r>
              <a:rPr sz="1000" spc="-55" dirty="0">
                <a:latin typeface="Microsoft Sans Serif"/>
                <a:cs typeface="Microsoft Sans Serif"/>
              </a:rPr>
              <a:t>nce,</a:t>
            </a:r>
            <a:endParaRPr sz="1000" dirty="0">
              <a:latin typeface="Microsoft Sans Serif"/>
              <a:cs typeface="Microsoft Sans Serif"/>
            </a:endParaRPr>
          </a:p>
          <a:p>
            <a:pPr marL="152400">
              <a:lnSpc>
                <a:spcPts val="1195"/>
              </a:lnSpc>
            </a:pP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B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i="1" spc="185" dirty="0">
                <a:latin typeface="Calibri"/>
                <a:cs typeface="Calibri"/>
              </a:rPr>
              <a:t>C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65" dirty="0">
                <a:latin typeface="Lucida Sans Unicode"/>
                <a:cs typeface="Lucida Sans Unicode"/>
              </a:rPr>
              <a:t>{</a:t>
            </a:r>
            <a:r>
              <a:rPr sz="1000" spc="65" dirty="0">
                <a:latin typeface="Calibri"/>
                <a:cs typeface="Calibri"/>
              </a:rPr>
              <a:t>(0</a:t>
            </a:r>
            <a:r>
              <a:rPr sz="1000" i="1" spc="6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0)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(0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(0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(0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0)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(0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(0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endParaRPr sz="1000" dirty="0">
              <a:latin typeface="Calibri"/>
              <a:cs typeface="Calibri"/>
            </a:endParaRPr>
          </a:p>
          <a:p>
            <a:pPr marL="151765">
              <a:lnSpc>
                <a:spcPts val="1200"/>
              </a:lnSpc>
            </a:pP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0)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0)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65" dirty="0">
                <a:latin typeface="Calibri"/>
                <a:cs typeface="Calibri"/>
              </a:rPr>
              <a:t>2)</a:t>
            </a:r>
            <a:r>
              <a:rPr sz="1000" spc="65" dirty="0">
                <a:latin typeface="Lucida Sans Unicode"/>
                <a:cs typeface="Lucida Sans Unicode"/>
              </a:rPr>
              <a:t>}</a:t>
            </a:r>
            <a:r>
              <a:rPr sz="1000" i="1" spc="65" dirty="0">
                <a:latin typeface="Calibri"/>
                <a:cs typeface="Calibri"/>
              </a:rPr>
              <a:t>.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4" name="object 14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25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430" y="662195"/>
            <a:ext cx="44316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Microsoft Sans Serif"/>
                <a:cs typeface="Microsoft Sans Serif"/>
              </a:rPr>
              <a:t>We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use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notation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A</a:t>
            </a:r>
            <a:r>
              <a:rPr sz="1050" spc="157" baseline="27777" dirty="0">
                <a:latin typeface="Calibri"/>
                <a:cs typeface="Calibri"/>
              </a:rPr>
              <a:t>2</a:t>
            </a:r>
            <a:r>
              <a:rPr sz="1050" spc="322" baseline="27777" dirty="0">
                <a:latin typeface="Calibri"/>
                <a:cs typeface="Calibri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denote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110" dirty="0">
                <a:latin typeface="Lucida Sans Unicode"/>
                <a:cs typeface="Lucida Sans Unicode"/>
              </a:rPr>
              <a:t> </a:t>
            </a:r>
            <a:r>
              <a:rPr sz="1000" i="1" spc="80" dirty="0">
                <a:latin typeface="Calibri"/>
                <a:cs typeface="Calibri"/>
              </a:rPr>
              <a:t>A</a:t>
            </a:r>
            <a:r>
              <a:rPr sz="1000" spc="80" dirty="0">
                <a:latin typeface="Microsoft Sans Serif"/>
                <a:cs typeface="Microsoft Sans Serif"/>
              </a:rPr>
              <a:t>,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Cartesian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product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95" dirty="0">
                <a:latin typeface="Calibri"/>
                <a:cs typeface="Calibri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430" y="814037"/>
            <a:ext cx="40239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Microsoft Sans Serif"/>
                <a:cs typeface="Microsoft Sans Serif"/>
              </a:rPr>
              <a:t>itself. 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Simil</a:t>
            </a:r>
            <a:r>
              <a:rPr sz="1000" spc="-75" dirty="0">
                <a:latin typeface="Microsoft Sans Serif"/>
                <a:cs typeface="Microsoft Sans Serif"/>
              </a:rPr>
              <a:t>a</a:t>
            </a:r>
            <a:r>
              <a:rPr sz="1000" spc="-10" dirty="0">
                <a:latin typeface="Microsoft Sans Serif"/>
                <a:cs typeface="Microsoft Sans Serif"/>
              </a:rPr>
              <a:t>rl</a:t>
            </a:r>
            <a:r>
              <a:rPr sz="1000" spc="-100" dirty="0">
                <a:latin typeface="Microsoft Sans Serif"/>
                <a:cs typeface="Microsoft Sans Serif"/>
              </a:rPr>
              <a:t>y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50" spc="60" baseline="27777" dirty="0">
                <a:latin typeface="Calibri"/>
                <a:cs typeface="Calibri"/>
              </a:rPr>
              <a:t>3</a:t>
            </a:r>
            <a:r>
              <a:rPr sz="1050" baseline="27777" dirty="0">
                <a:latin typeface="Calibri"/>
                <a:cs typeface="Calibri"/>
              </a:rPr>
              <a:t> </a:t>
            </a:r>
            <a:r>
              <a:rPr sz="1050" spc="15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9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50" spc="60" baseline="27777" dirty="0">
                <a:latin typeface="Calibri"/>
                <a:cs typeface="Calibri"/>
              </a:rPr>
              <a:t>4</a:t>
            </a:r>
            <a:r>
              <a:rPr sz="1050" baseline="27777" dirty="0">
                <a:latin typeface="Calibri"/>
                <a:cs typeface="Calibri"/>
              </a:rPr>
              <a:t> </a:t>
            </a:r>
            <a:r>
              <a:rPr sz="1050" spc="15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×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95" dirty="0">
                <a:latin typeface="Calibri"/>
                <a:cs typeface="Calibri"/>
              </a:rPr>
              <a:t>A,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so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on.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M</a:t>
            </a:r>
            <a:r>
              <a:rPr sz="1000" spc="-40" dirty="0">
                <a:latin typeface="Microsoft Sans Serif"/>
                <a:cs typeface="Microsoft Sans Serif"/>
              </a:rPr>
              <a:t>o</a:t>
            </a:r>
            <a:r>
              <a:rPr sz="1000" spc="-55" dirty="0">
                <a:latin typeface="Microsoft Sans Serif"/>
                <a:cs typeface="Microsoft Sans Serif"/>
              </a:rPr>
              <a:t>re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729" y="1237982"/>
            <a:ext cx="4457065" cy="198755"/>
          </a:xfrm>
          <a:custGeom>
            <a:avLst/>
            <a:gdLst/>
            <a:ahLst/>
            <a:cxnLst/>
            <a:rect l="l" t="t" r="r" b="b"/>
            <a:pathLst>
              <a:path w="4457065" h="198755">
                <a:moveTo>
                  <a:pt x="440580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56606" y="198367"/>
                </a:lnTo>
                <a:lnTo>
                  <a:pt x="4456606" y="50800"/>
                </a:lnTo>
                <a:lnTo>
                  <a:pt x="4452598" y="31075"/>
                </a:lnTo>
                <a:lnTo>
                  <a:pt x="4441684" y="14922"/>
                </a:lnTo>
                <a:lnTo>
                  <a:pt x="4425531" y="4008"/>
                </a:lnTo>
                <a:lnTo>
                  <a:pt x="4405806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430" y="883122"/>
            <a:ext cx="3248660" cy="54165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45"/>
              </a:spcBef>
            </a:pPr>
            <a:r>
              <a:rPr sz="1000" spc="-55" dirty="0">
                <a:latin typeface="Microsoft Sans Serif"/>
                <a:cs typeface="Microsoft Sans Serif"/>
              </a:rPr>
              <a:t>generally,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A</a:t>
            </a:r>
            <a:r>
              <a:rPr sz="1050" i="1" spc="157" baseline="27777" dirty="0">
                <a:latin typeface="Verdana"/>
                <a:cs typeface="Verdana"/>
              </a:rPr>
              <a:t>n</a:t>
            </a:r>
            <a:r>
              <a:rPr sz="1050" i="1" spc="127" baseline="27777" dirty="0">
                <a:latin typeface="Verdana"/>
                <a:cs typeface="Verdana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55" dirty="0">
                <a:latin typeface="Lucida Sans Unicode"/>
                <a:cs typeface="Lucida Sans Unicode"/>
              </a:rPr>
              <a:t>{</a:t>
            </a:r>
            <a:r>
              <a:rPr sz="1000" spc="55" dirty="0">
                <a:latin typeface="Calibri"/>
                <a:cs typeface="Calibri"/>
              </a:rPr>
              <a:t>(</a:t>
            </a:r>
            <a:r>
              <a:rPr sz="1000" i="1" spc="55" dirty="0">
                <a:latin typeface="Calibri"/>
                <a:cs typeface="Calibri"/>
              </a:rPr>
              <a:t>a</a:t>
            </a:r>
            <a:r>
              <a:rPr sz="1000" spc="55" dirty="0">
                <a:latin typeface="Calibri"/>
                <a:cs typeface="Calibri"/>
              </a:rPr>
              <a:t>1</a:t>
            </a:r>
            <a:r>
              <a:rPr sz="1000" i="1" spc="5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5" dirty="0">
                <a:latin typeface="Calibri"/>
                <a:cs typeface="Calibri"/>
              </a:rPr>
              <a:t>a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...,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30" dirty="0">
                <a:latin typeface="Calibri"/>
                <a:cs typeface="Calibri"/>
              </a:rPr>
              <a:t>an</a:t>
            </a:r>
            <a:r>
              <a:rPr sz="1000" spc="30" dirty="0">
                <a:latin typeface="Calibri"/>
                <a:cs typeface="Calibri"/>
              </a:rPr>
              <a:t>)</a:t>
            </a:r>
            <a:r>
              <a:rPr sz="1000" spc="30" dirty="0">
                <a:latin typeface="Lucida Sans Unicode"/>
                <a:cs typeface="Lucida Sans Unicode"/>
              </a:rPr>
              <a:t>|</a:t>
            </a:r>
            <a:r>
              <a:rPr sz="1000" i="1" spc="30" dirty="0">
                <a:latin typeface="Calibri"/>
                <a:cs typeface="Calibri"/>
              </a:rPr>
              <a:t>a</a:t>
            </a:r>
            <a:r>
              <a:rPr sz="1050" i="1" spc="44" baseline="-11904" dirty="0">
                <a:latin typeface="Verdana"/>
                <a:cs typeface="Verdana"/>
              </a:rPr>
              <a:t>i</a:t>
            </a:r>
            <a:r>
              <a:rPr sz="1050" i="1" spc="120" baseline="-11904" dirty="0">
                <a:latin typeface="Verdana"/>
                <a:cs typeface="Verdana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i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80" dirty="0">
                <a:latin typeface="Calibri"/>
                <a:cs typeface="Calibri"/>
              </a:rPr>
              <a:t>n</a:t>
            </a:r>
            <a:r>
              <a:rPr sz="1000" spc="80" dirty="0">
                <a:latin typeface="Lucida Sans Unicode"/>
                <a:cs typeface="Lucida Sans Unicode"/>
              </a:rPr>
              <a:t>}</a:t>
            </a:r>
            <a:r>
              <a:rPr sz="1000" spc="8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3.4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5729" y="1423695"/>
            <a:ext cx="4457065" cy="552450"/>
            <a:chOff x="75729" y="1423695"/>
            <a:chExt cx="4457065" cy="5524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423695"/>
              <a:ext cx="4456606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5729" y="1467983"/>
              <a:ext cx="4457065" cy="508634"/>
            </a:xfrm>
            <a:custGeom>
              <a:avLst/>
              <a:gdLst/>
              <a:ahLst/>
              <a:cxnLst/>
              <a:rect l="l" t="t" r="r" b="b"/>
              <a:pathLst>
                <a:path w="4457065" h="508635">
                  <a:moveTo>
                    <a:pt x="4456606" y="0"/>
                  </a:moveTo>
                  <a:lnTo>
                    <a:pt x="0" y="0"/>
                  </a:lnTo>
                  <a:lnTo>
                    <a:pt x="0" y="457222"/>
                  </a:lnTo>
                  <a:lnTo>
                    <a:pt x="4008" y="476946"/>
                  </a:lnTo>
                  <a:lnTo>
                    <a:pt x="14922" y="493099"/>
                  </a:lnTo>
                  <a:lnTo>
                    <a:pt x="31075" y="504013"/>
                  </a:lnTo>
                  <a:lnTo>
                    <a:pt x="50800" y="508022"/>
                  </a:lnTo>
                  <a:lnTo>
                    <a:pt x="4405806" y="508022"/>
                  </a:lnTo>
                  <a:lnTo>
                    <a:pt x="4425531" y="504013"/>
                  </a:lnTo>
                  <a:lnTo>
                    <a:pt x="4441684" y="493099"/>
                  </a:lnTo>
                  <a:lnTo>
                    <a:pt x="4452598" y="476946"/>
                  </a:lnTo>
                  <a:lnTo>
                    <a:pt x="4456606" y="457222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-469" y="1457050"/>
            <a:ext cx="4504055" cy="149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>
              <a:lnSpc>
                <a:spcPts val="1200"/>
              </a:lnSpc>
              <a:spcBef>
                <a:spcPts val="95"/>
              </a:spcBef>
            </a:pPr>
            <a:r>
              <a:rPr sz="1000" spc="-75" dirty="0">
                <a:latin typeface="Microsoft Sans Serif"/>
                <a:cs typeface="Microsoft Sans Serif"/>
              </a:rPr>
              <a:t>Suppose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1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2</a:t>
            </a:r>
            <a:r>
              <a:rPr sz="1000" spc="50" dirty="0">
                <a:latin typeface="Lucida Sans Unicode"/>
                <a:cs typeface="Lucida Sans Unicode"/>
              </a:rPr>
              <a:t>}</a:t>
            </a:r>
            <a:r>
              <a:rPr sz="1000" spc="50" dirty="0">
                <a:latin typeface="Microsoft Sans Serif"/>
                <a:cs typeface="Microsoft Sans Serif"/>
              </a:rPr>
              <a:t>.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Microsoft Sans Serif"/>
                <a:cs typeface="Microsoft Sans Serif"/>
              </a:rPr>
              <a:t>It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follows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105" dirty="0">
                <a:latin typeface="Calibri"/>
                <a:cs typeface="Calibri"/>
              </a:rPr>
              <a:t>A</a:t>
            </a:r>
            <a:r>
              <a:rPr sz="1050" spc="157" baseline="27777" dirty="0">
                <a:latin typeface="Calibri"/>
                <a:cs typeface="Calibri"/>
              </a:rPr>
              <a:t>2</a:t>
            </a:r>
            <a:r>
              <a:rPr sz="1050" spc="254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65" dirty="0">
                <a:latin typeface="Lucida Sans Unicode"/>
                <a:cs typeface="Lucida Sans Unicode"/>
              </a:rPr>
              <a:t>{</a:t>
            </a:r>
            <a:r>
              <a:rPr sz="1000" spc="65" dirty="0">
                <a:latin typeface="Calibri"/>
                <a:cs typeface="Calibri"/>
              </a:rPr>
              <a:t>(1</a:t>
            </a:r>
            <a:r>
              <a:rPr sz="1000" i="1" spc="6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(2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(2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2)</a:t>
            </a:r>
            <a:r>
              <a:rPr sz="1000" spc="80" dirty="0">
                <a:latin typeface="Lucida Sans Unicode"/>
                <a:cs typeface="Lucida Sans Unicode"/>
              </a:rPr>
              <a:t>}</a:t>
            </a:r>
            <a:r>
              <a:rPr sz="1000" spc="15" dirty="0">
                <a:latin typeface="Lucida Sans Unicode"/>
                <a:cs typeface="Lucida Sans Unicode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endParaRPr sz="1000">
              <a:latin typeface="Microsoft Sans Serif"/>
              <a:cs typeface="Microsoft Sans Serif"/>
            </a:endParaRPr>
          </a:p>
          <a:p>
            <a:pPr marL="127000">
              <a:lnSpc>
                <a:spcPts val="1195"/>
              </a:lnSpc>
            </a:pPr>
            <a:r>
              <a:rPr sz="1000" i="1" spc="105" dirty="0">
                <a:latin typeface="Calibri"/>
                <a:cs typeface="Calibri"/>
              </a:rPr>
              <a:t>A</a:t>
            </a:r>
            <a:r>
              <a:rPr sz="1050" spc="157" baseline="27777" dirty="0">
                <a:latin typeface="Calibri"/>
                <a:cs typeface="Calibri"/>
              </a:rPr>
              <a:t>3</a:t>
            </a:r>
            <a:r>
              <a:rPr sz="1050" spc="254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spc="65" dirty="0">
                <a:latin typeface="Lucida Sans Unicode"/>
                <a:cs typeface="Lucida Sans Unicode"/>
              </a:rPr>
              <a:t>{</a:t>
            </a:r>
            <a:r>
              <a:rPr sz="1000" spc="65" dirty="0">
                <a:latin typeface="Calibri"/>
                <a:cs typeface="Calibri"/>
              </a:rPr>
              <a:t>(1</a:t>
            </a:r>
            <a:r>
              <a:rPr sz="1000" i="1" spc="6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(2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(2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126364">
              <a:lnSpc>
                <a:spcPts val="1200"/>
              </a:lnSpc>
            </a:pPr>
            <a:r>
              <a:rPr sz="1000" spc="35" dirty="0">
                <a:latin typeface="Calibri"/>
                <a:cs typeface="Calibri"/>
              </a:rPr>
              <a:t>(2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1)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(2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2)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6364" marR="68580">
              <a:lnSpc>
                <a:spcPct val="100000"/>
              </a:lnSpc>
              <a:spcBef>
                <a:spcPts val="795"/>
              </a:spcBef>
            </a:pPr>
            <a:r>
              <a:rPr sz="1000" spc="-5" dirty="0">
                <a:latin typeface="Microsoft Sans Serif"/>
                <a:cs typeface="Microsoft Sans Serif"/>
              </a:rPr>
              <a:t>A </a:t>
            </a:r>
            <a:r>
              <a:rPr sz="1000" spc="-60" dirty="0">
                <a:latin typeface="Microsoft Sans Serif"/>
                <a:cs typeface="Microsoft Sans Serif"/>
              </a:rPr>
              <a:t>subset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R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Cartesian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product </a:t>
            </a:r>
            <a:r>
              <a:rPr sz="1000" i="1" spc="165" dirty="0">
                <a:latin typeface="Calibri"/>
                <a:cs typeface="Calibri"/>
              </a:rPr>
              <a:t>A </a:t>
            </a:r>
            <a:r>
              <a:rPr sz="1000" spc="-25" dirty="0">
                <a:latin typeface="Lucida Sans Unicode"/>
                <a:cs typeface="Lucida Sans Unicode"/>
              </a:rPr>
              <a:t>× </a:t>
            </a:r>
            <a:r>
              <a:rPr sz="1000" i="1" spc="210" dirty="0">
                <a:latin typeface="Calibri"/>
                <a:cs typeface="Calibri"/>
              </a:rPr>
              <a:t>B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-50" dirty="0">
                <a:latin typeface="Microsoft Sans Serif"/>
                <a:cs typeface="Microsoft Sans Serif"/>
              </a:rPr>
              <a:t> called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relation </a:t>
            </a:r>
            <a:r>
              <a:rPr sz="1000" spc="-20" dirty="0">
                <a:latin typeface="Microsoft Sans Serif"/>
                <a:cs typeface="Microsoft Sans Serif"/>
              </a:rPr>
              <a:t>from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spc="125" dirty="0">
                <a:latin typeface="Microsoft Sans Serif"/>
                <a:cs typeface="Microsoft Sans Serif"/>
              </a:rPr>
              <a:t>. </a:t>
            </a:r>
            <a:r>
              <a:rPr sz="1000" spc="-30" dirty="0">
                <a:latin typeface="Microsoft Sans Serif"/>
                <a:cs typeface="Microsoft Sans Serif"/>
              </a:rPr>
              <a:t>The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i="1" spc="210" dirty="0">
                <a:latin typeface="Calibri"/>
                <a:cs typeface="Calibri"/>
              </a:rPr>
              <a:t>R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ordered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pairs,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where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" dirty="0">
                <a:latin typeface="Microsoft Sans Serif"/>
                <a:cs typeface="Microsoft Sans Serif"/>
              </a:rPr>
              <a:t>first </a:t>
            </a:r>
            <a:r>
              <a:rPr sz="1000" spc="-50" dirty="0">
                <a:latin typeface="Microsoft Sans Serif"/>
                <a:cs typeface="Microsoft Sans Serif"/>
              </a:rPr>
              <a:t>element</a:t>
            </a:r>
            <a:r>
              <a:rPr sz="1000" spc="1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belongs 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second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25" dirty="0">
                <a:latin typeface="Calibri"/>
                <a:cs typeface="Calibri"/>
              </a:rPr>
              <a:t>B</a:t>
            </a:r>
            <a:r>
              <a:rPr sz="1000" spc="125" dirty="0">
                <a:latin typeface="Microsoft Sans Serif"/>
                <a:cs typeface="Microsoft Sans Serif"/>
              </a:rPr>
              <a:t>.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For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example,</a:t>
            </a:r>
            <a:endParaRPr sz="1000">
              <a:latin typeface="Microsoft Sans Serif"/>
              <a:cs typeface="Microsoft Sans Serif"/>
            </a:endParaRPr>
          </a:p>
          <a:p>
            <a:pPr marL="126364">
              <a:lnSpc>
                <a:spcPts val="1185"/>
              </a:lnSpc>
            </a:pPr>
            <a:r>
              <a:rPr sz="1000" i="1" spc="210" dirty="0">
                <a:latin typeface="Calibri"/>
                <a:cs typeface="Calibri"/>
              </a:rPr>
              <a:t>R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70" dirty="0">
                <a:latin typeface="Lucida Sans Unicode"/>
                <a:cs typeface="Lucida Sans Unicode"/>
              </a:rPr>
              <a:t>{</a:t>
            </a:r>
            <a:r>
              <a:rPr sz="1000" spc="70" dirty="0">
                <a:latin typeface="Calibri"/>
                <a:cs typeface="Calibri"/>
              </a:rPr>
              <a:t>(</a:t>
            </a:r>
            <a:r>
              <a:rPr sz="1000" i="1" spc="7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0)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3)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(</a:t>
            </a:r>
            <a:r>
              <a:rPr sz="1000" i="1" spc="5" dirty="0">
                <a:latin typeface="Calibri"/>
                <a:cs typeface="Calibri"/>
              </a:rPr>
              <a:t>b,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(</a:t>
            </a:r>
            <a:r>
              <a:rPr sz="1000" i="1" spc="5" dirty="0">
                <a:latin typeface="Calibri"/>
                <a:cs typeface="Calibri"/>
              </a:rPr>
              <a:t>b,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c,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0)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c,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3)</a:t>
            </a:r>
            <a:r>
              <a:rPr sz="1000" spc="80" dirty="0">
                <a:latin typeface="Lucida Sans Unicode"/>
                <a:cs typeface="Lucida Sans Unicode"/>
              </a:rPr>
              <a:t>}</a:t>
            </a:r>
            <a:r>
              <a:rPr sz="1000" spc="20" dirty="0">
                <a:latin typeface="Lucida Sans Unicode"/>
                <a:cs typeface="Lucida Sans Unicode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relation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from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endParaRPr sz="1000">
              <a:latin typeface="Microsoft Sans Serif"/>
              <a:cs typeface="Microsoft Sans Serif"/>
            </a:endParaRPr>
          </a:p>
          <a:p>
            <a:pPr marL="126364" marR="31115">
              <a:lnSpc>
                <a:spcPts val="1200"/>
              </a:lnSpc>
              <a:spcBef>
                <a:spcPts val="35"/>
              </a:spcBef>
            </a:pPr>
            <a:r>
              <a:rPr sz="1000" spc="70" dirty="0">
                <a:latin typeface="Lucida Sans Unicode"/>
                <a:cs typeface="Lucida Sans Unicode"/>
              </a:rPr>
              <a:t>{</a:t>
            </a:r>
            <a:r>
              <a:rPr sz="1000" i="1" spc="7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35" dirty="0">
                <a:latin typeface="Calibri"/>
                <a:cs typeface="Calibri"/>
              </a:rPr>
              <a:t>b,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i="1" spc="90" dirty="0">
                <a:latin typeface="Calibri"/>
                <a:cs typeface="Calibri"/>
              </a:rPr>
              <a:t>c</a:t>
            </a:r>
            <a:r>
              <a:rPr sz="1000" spc="90" dirty="0">
                <a:latin typeface="Lucida Sans Unicode"/>
                <a:cs typeface="Lucida Sans Unicode"/>
              </a:rPr>
              <a:t>}</a:t>
            </a:r>
            <a:r>
              <a:rPr sz="1000" spc="20" dirty="0">
                <a:latin typeface="Lucida Sans Unicode"/>
                <a:cs typeface="Lucida Sans Unicode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0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3</a:t>
            </a:r>
            <a:r>
              <a:rPr sz="1000" spc="50" dirty="0">
                <a:latin typeface="Lucida Sans Unicode"/>
                <a:cs typeface="Lucida Sans Unicode"/>
              </a:rPr>
              <a:t>}</a:t>
            </a:r>
            <a:r>
              <a:rPr sz="1000" spc="50" dirty="0">
                <a:latin typeface="Microsoft Sans Serif"/>
                <a:cs typeface="Microsoft Sans Serif"/>
              </a:rPr>
              <a:t>.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relation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from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itself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called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relation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on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i="1" spc="80" dirty="0">
                <a:latin typeface="Calibri"/>
                <a:cs typeface="Calibri"/>
              </a:rPr>
              <a:t>A</a:t>
            </a:r>
            <a:r>
              <a:rPr sz="1000" spc="8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3" name="object 13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26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518058"/>
            <a:ext cx="4457065" cy="1026794"/>
            <a:chOff x="75729" y="518058"/>
            <a:chExt cx="4457065" cy="1026794"/>
          </a:xfrm>
        </p:grpSpPr>
        <p:sp>
          <p:nvSpPr>
            <p:cNvPr id="5" name="object 5"/>
            <p:cNvSpPr/>
            <p:nvPr/>
          </p:nvSpPr>
          <p:spPr>
            <a:xfrm>
              <a:off x="75729" y="518058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4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703770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748039"/>
              <a:ext cx="4457065" cy="796925"/>
            </a:xfrm>
            <a:custGeom>
              <a:avLst/>
              <a:gdLst/>
              <a:ahLst/>
              <a:cxnLst/>
              <a:rect l="l" t="t" r="r" b="b"/>
              <a:pathLst>
                <a:path w="4457065" h="796925">
                  <a:moveTo>
                    <a:pt x="4456606" y="0"/>
                  </a:moveTo>
                  <a:lnTo>
                    <a:pt x="0" y="0"/>
                  </a:lnTo>
                  <a:lnTo>
                    <a:pt x="0" y="745759"/>
                  </a:lnTo>
                  <a:lnTo>
                    <a:pt x="4008" y="765484"/>
                  </a:lnTo>
                  <a:lnTo>
                    <a:pt x="14922" y="781637"/>
                  </a:lnTo>
                  <a:lnTo>
                    <a:pt x="31075" y="792551"/>
                  </a:lnTo>
                  <a:lnTo>
                    <a:pt x="50800" y="796560"/>
                  </a:lnTo>
                  <a:lnTo>
                    <a:pt x="4405806" y="796560"/>
                  </a:lnTo>
                  <a:lnTo>
                    <a:pt x="4425531" y="792551"/>
                  </a:lnTo>
                  <a:lnTo>
                    <a:pt x="4441684" y="781637"/>
                  </a:lnTo>
                  <a:lnTo>
                    <a:pt x="4452598" y="765484"/>
                  </a:lnTo>
                  <a:lnTo>
                    <a:pt x="4456606" y="745759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729" y="1689481"/>
            <a:ext cx="4457065" cy="1384935"/>
            <a:chOff x="75729" y="1689481"/>
            <a:chExt cx="4457065" cy="1384935"/>
          </a:xfrm>
        </p:grpSpPr>
        <p:sp>
          <p:nvSpPr>
            <p:cNvPr id="9" name="object 9"/>
            <p:cNvSpPr/>
            <p:nvPr/>
          </p:nvSpPr>
          <p:spPr>
            <a:xfrm>
              <a:off x="126530" y="1692008"/>
              <a:ext cx="1903730" cy="0"/>
            </a:xfrm>
            <a:custGeom>
              <a:avLst/>
              <a:gdLst/>
              <a:ahLst/>
              <a:cxnLst/>
              <a:rect l="l" t="t" r="r" b="b"/>
              <a:pathLst>
                <a:path w="1903730">
                  <a:moveTo>
                    <a:pt x="0" y="0"/>
                  </a:moveTo>
                  <a:lnTo>
                    <a:pt x="1903336" y="0"/>
                  </a:lnTo>
                </a:path>
              </a:pathLst>
            </a:custGeom>
            <a:ln w="505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729" y="1728863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914575"/>
              <a:ext cx="4456606" cy="5060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5729" y="1958847"/>
              <a:ext cx="4457065" cy="1115695"/>
            </a:xfrm>
            <a:custGeom>
              <a:avLst/>
              <a:gdLst/>
              <a:ahLst/>
              <a:cxnLst/>
              <a:rect l="l" t="t" r="r" b="b"/>
              <a:pathLst>
                <a:path w="4457065" h="1115695">
                  <a:moveTo>
                    <a:pt x="4456606" y="0"/>
                  </a:moveTo>
                  <a:lnTo>
                    <a:pt x="0" y="0"/>
                  </a:lnTo>
                  <a:lnTo>
                    <a:pt x="0" y="1064552"/>
                  </a:lnTo>
                  <a:lnTo>
                    <a:pt x="4008" y="1084277"/>
                  </a:lnTo>
                  <a:lnTo>
                    <a:pt x="14922" y="1100430"/>
                  </a:lnTo>
                  <a:lnTo>
                    <a:pt x="31075" y="1111344"/>
                  </a:lnTo>
                  <a:lnTo>
                    <a:pt x="50800" y="1115352"/>
                  </a:lnTo>
                  <a:lnTo>
                    <a:pt x="4405806" y="1115352"/>
                  </a:lnTo>
                  <a:lnTo>
                    <a:pt x="4425531" y="1111344"/>
                  </a:lnTo>
                  <a:lnTo>
                    <a:pt x="4441684" y="1100430"/>
                  </a:lnTo>
                  <a:lnTo>
                    <a:pt x="4452598" y="1084277"/>
                  </a:lnTo>
                  <a:lnTo>
                    <a:pt x="4456606" y="1064552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-469" y="445774"/>
            <a:ext cx="4551045" cy="25908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500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3.5</a:t>
            </a:r>
            <a:endParaRPr sz="1200">
              <a:latin typeface="Microsoft Sans Serif"/>
              <a:cs typeface="Microsoft Sans Serif"/>
            </a:endParaRPr>
          </a:p>
          <a:p>
            <a:pPr marL="127000">
              <a:lnSpc>
                <a:spcPts val="1200"/>
              </a:lnSpc>
              <a:spcBef>
                <a:spcPts val="330"/>
              </a:spcBef>
            </a:pPr>
            <a:r>
              <a:rPr sz="1000" spc="-15" dirty="0">
                <a:latin typeface="Microsoft Sans Serif"/>
                <a:cs typeface="Microsoft Sans Serif"/>
              </a:rPr>
              <a:t>What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ordered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pairs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less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equal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relation,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which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contains</a:t>
            </a:r>
            <a:endParaRPr sz="1000">
              <a:latin typeface="Microsoft Sans Serif"/>
              <a:cs typeface="Microsoft Sans Serif"/>
            </a:endParaRPr>
          </a:p>
          <a:p>
            <a:pPr marL="127000">
              <a:lnSpc>
                <a:spcPts val="1195"/>
              </a:lnSpc>
            </a:pP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5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on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2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3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r>
              <a:rPr sz="1000" spc="-90" dirty="0">
                <a:latin typeface="Microsoft Sans Serif"/>
                <a:cs typeface="Microsoft Sans Serif"/>
              </a:rPr>
              <a:t>?</a:t>
            </a:r>
            <a:endParaRPr sz="1000">
              <a:latin typeface="Microsoft Sans Serif"/>
              <a:cs typeface="Microsoft Sans Serif"/>
            </a:endParaRPr>
          </a:p>
          <a:p>
            <a:pPr marL="126364" marR="93980">
              <a:lnSpc>
                <a:spcPts val="1200"/>
              </a:lnSpc>
              <a:spcBef>
                <a:spcPts val="40"/>
              </a:spcBef>
            </a:pPr>
            <a:r>
              <a:rPr sz="1000" b="1" spc="-10" dirty="0">
                <a:solidFill>
                  <a:srgbClr val="0000FF"/>
                </a:solidFill>
                <a:latin typeface="Trebuchet MS"/>
                <a:cs typeface="Trebuchet MS"/>
              </a:rPr>
              <a:t>Solution</a:t>
            </a:r>
            <a:r>
              <a:rPr sz="1000" spc="-10" dirty="0">
                <a:latin typeface="Microsoft Sans Serif"/>
                <a:cs typeface="Microsoft Sans Serif"/>
              </a:rPr>
              <a:t>: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ordered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pair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belongs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R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only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if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both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25" dirty="0">
                <a:latin typeface="Calibri"/>
                <a:cs typeface="Calibri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belong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  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0</a:t>
            </a:r>
            <a:r>
              <a:rPr sz="1000" i="1" spc="60" dirty="0">
                <a:latin typeface="Calibri"/>
                <a:cs typeface="Calibri"/>
              </a:rPr>
              <a:t>, 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 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  </a:t>
            </a:r>
            <a:r>
              <a:rPr sz="1000" spc="80" dirty="0">
                <a:latin typeface="Calibri"/>
                <a:cs typeface="Calibri"/>
              </a:rPr>
              <a:t>3</a:t>
            </a:r>
            <a:r>
              <a:rPr sz="1000" spc="80" dirty="0">
                <a:latin typeface="Lucida Sans Unicode"/>
                <a:cs typeface="Lucida Sans Unicode"/>
              </a:rPr>
              <a:t>} 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36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   </a:t>
            </a:r>
            <a:r>
              <a:rPr sz="1000" spc="-25" dirty="0">
                <a:latin typeface="Lucida Sans Unicode"/>
                <a:cs typeface="Lucida Sans Unicode"/>
              </a:rPr>
              <a:t>−</a:t>
            </a:r>
            <a:r>
              <a:rPr sz="1000" spc="265" dirty="0">
                <a:latin typeface="Lucida Sans Unicode"/>
                <a:cs typeface="Lucida Sans Unicode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.</a:t>
            </a:r>
            <a:r>
              <a:rPr sz="1000" spc="175" dirty="0">
                <a:latin typeface="Microsoft Sans Serif"/>
                <a:cs typeface="Microsoft Sans Serif"/>
              </a:rPr>
              <a:t>  </a:t>
            </a:r>
            <a:r>
              <a:rPr sz="1000" spc="-60" dirty="0">
                <a:latin typeface="Microsoft Sans Serif"/>
                <a:cs typeface="Microsoft Sans Serif"/>
              </a:rPr>
              <a:t>Consequently,</a:t>
            </a:r>
            <a:r>
              <a:rPr sz="1000" spc="3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459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ordered</a:t>
            </a:r>
            <a:r>
              <a:rPr sz="1000" spc="35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pairs</a:t>
            </a:r>
            <a:r>
              <a:rPr sz="1000" spc="39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470" dirty="0">
                <a:latin typeface="Microsoft Sans Serif"/>
                <a:cs typeface="Microsoft Sans Serif"/>
              </a:rPr>
              <a:t> </a:t>
            </a:r>
            <a:r>
              <a:rPr sz="1000" i="1" spc="210" dirty="0">
                <a:latin typeface="Calibri"/>
                <a:cs typeface="Calibri"/>
              </a:rPr>
              <a:t>R  </a:t>
            </a:r>
            <a:r>
              <a:rPr sz="1000" spc="-75" dirty="0">
                <a:latin typeface="Microsoft Sans Serif"/>
                <a:cs typeface="Microsoft Sans Serif"/>
              </a:rPr>
              <a:t>are 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Calibri"/>
                <a:cs typeface="Calibri"/>
              </a:rPr>
              <a:t>(0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0)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(0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(0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(0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3)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1)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(1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3)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(2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2)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(2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0" dirty="0">
                <a:latin typeface="Calibri"/>
                <a:cs typeface="Calibri"/>
              </a:rPr>
              <a:t>3)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30" dirty="0">
                <a:latin typeface="Calibri"/>
                <a:cs typeface="Calibri"/>
              </a:rPr>
              <a:t>(3</a:t>
            </a:r>
            <a:r>
              <a:rPr sz="1000" i="1" spc="3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20" dirty="0">
                <a:latin typeface="Calibri"/>
                <a:cs typeface="Calibri"/>
              </a:rPr>
              <a:t>3)</a:t>
            </a:r>
            <a:r>
              <a:rPr sz="1000" spc="20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0">
              <a:lnSpc>
                <a:spcPct val="100000"/>
              </a:lnSpc>
              <a:spcBef>
                <a:spcPts val="175"/>
              </a:spcBef>
            </a:pPr>
            <a:r>
              <a:rPr sz="10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Using</a:t>
            </a:r>
            <a:r>
              <a:rPr sz="1000" spc="5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0000FF"/>
                </a:solidFill>
                <a:latin typeface="Microsoft Sans Serif"/>
                <a:cs typeface="Microsoft Sans Serif"/>
              </a:rPr>
              <a:t>Set</a:t>
            </a:r>
            <a:r>
              <a:rPr sz="1000" spc="5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000FF"/>
                </a:solidFill>
                <a:latin typeface="Microsoft Sans Serif"/>
                <a:cs typeface="Microsoft Sans Serif"/>
              </a:rPr>
              <a:t>Notation</a:t>
            </a:r>
            <a:r>
              <a:rPr sz="1000" spc="5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000FF"/>
                </a:solidFill>
                <a:latin typeface="Microsoft Sans Serif"/>
                <a:cs typeface="Microsoft Sans Serif"/>
              </a:rPr>
              <a:t>with</a:t>
            </a:r>
            <a:r>
              <a:rPr sz="1000" spc="50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0000FF"/>
                </a:solidFill>
                <a:latin typeface="Microsoft Sans Serif"/>
                <a:cs typeface="Microsoft Sans Serif"/>
              </a:rPr>
              <a:t>Quantifiers</a:t>
            </a:r>
            <a:endParaRPr sz="1000">
              <a:latin typeface="Microsoft Sans Serif"/>
              <a:cs typeface="Microsoft Sans Serif"/>
            </a:endParaRPr>
          </a:p>
          <a:p>
            <a:pPr marL="127000">
              <a:lnSpc>
                <a:spcPct val="100000"/>
              </a:lnSpc>
              <a:spcBef>
                <a:spcPts val="355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3.6</a:t>
            </a:r>
            <a:endParaRPr sz="1200">
              <a:latin typeface="Microsoft Sans Serif"/>
              <a:cs typeface="Microsoft Sans Serif"/>
            </a:endParaRPr>
          </a:p>
          <a:p>
            <a:pPr marL="127000">
              <a:lnSpc>
                <a:spcPts val="1200"/>
              </a:lnSpc>
              <a:spcBef>
                <a:spcPts val="450"/>
              </a:spcBef>
            </a:pPr>
            <a:r>
              <a:rPr sz="1000" spc="-15" dirty="0">
                <a:latin typeface="Microsoft Sans Serif"/>
                <a:cs typeface="Microsoft Sans Serif"/>
              </a:rPr>
              <a:t>What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do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statements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∀</a:t>
            </a:r>
            <a:r>
              <a:rPr sz="1000" i="1" spc="-100" dirty="0">
                <a:latin typeface="Calibri"/>
                <a:cs typeface="Calibri"/>
              </a:rPr>
              <a:t>x</a:t>
            </a:r>
            <a:r>
              <a:rPr sz="1000" i="1" spc="-7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75" dirty="0">
                <a:latin typeface="Times New Roman"/>
                <a:cs typeface="Times New Roman"/>
              </a:rPr>
              <a:t>R</a:t>
            </a:r>
            <a:r>
              <a:rPr sz="1000" spc="75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Calibri"/>
                <a:cs typeface="Calibri"/>
              </a:rPr>
              <a:t>x</a:t>
            </a:r>
            <a:r>
              <a:rPr sz="1050" spc="112" baseline="27777" dirty="0">
                <a:latin typeface="Calibri"/>
                <a:cs typeface="Calibri"/>
              </a:rPr>
              <a:t>2</a:t>
            </a:r>
            <a:r>
              <a:rPr sz="1050" spc="262" baseline="27777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Calibri"/>
                <a:cs typeface="Calibri"/>
              </a:rPr>
              <a:t>0)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∃</a:t>
            </a:r>
            <a:r>
              <a:rPr sz="1000" i="1" spc="10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75" dirty="0">
                <a:latin typeface="Times New Roman"/>
                <a:cs typeface="Times New Roman"/>
              </a:rPr>
              <a:t>Z</a:t>
            </a:r>
            <a:r>
              <a:rPr sz="1000" spc="75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Calibri"/>
                <a:cs typeface="Calibri"/>
              </a:rPr>
              <a:t>x</a:t>
            </a:r>
            <a:r>
              <a:rPr sz="1050" spc="112" baseline="27777" dirty="0">
                <a:latin typeface="Calibri"/>
                <a:cs typeface="Calibri"/>
              </a:rPr>
              <a:t>2</a:t>
            </a:r>
            <a:r>
              <a:rPr sz="1050" spc="254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1)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mean?</a:t>
            </a:r>
            <a:endParaRPr sz="1000">
              <a:latin typeface="Microsoft Sans Serif"/>
              <a:cs typeface="Microsoft Sans Serif"/>
            </a:endParaRPr>
          </a:p>
          <a:p>
            <a:pPr marL="126364" marR="141605">
              <a:lnSpc>
                <a:spcPts val="1200"/>
              </a:lnSpc>
              <a:spcBef>
                <a:spcPts val="35"/>
              </a:spcBef>
            </a:pPr>
            <a:r>
              <a:rPr sz="1000" b="1" spc="-10" dirty="0">
                <a:solidFill>
                  <a:srgbClr val="0000FF"/>
                </a:solidFill>
                <a:latin typeface="Trebuchet MS"/>
                <a:cs typeface="Trebuchet MS"/>
              </a:rPr>
              <a:t>Solution</a:t>
            </a:r>
            <a:r>
              <a:rPr sz="1000" spc="-10" dirty="0">
                <a:latin typeface="Microsoft Sans Serif"/>
                <a:cs typeface="Microsoft Sans Serif"/>
              </a:rPr>
              <a:t>: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statement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Lucida Sans Unicode"/>
                <a:cs typeface="Lucida Sans Unicode"/>
              </a:rPr>
              <a:t>∀</a:t>
            </a:r>
            <a:r>
              <a:rPr sz="1000" i="1" spc="-100" dirty="0">
                <a:latin typeface="Calibri"/>
                <a:cs typeface="Calibri"/>
              </a:rPr>
              <a:t>x</a:t>
            </a:r>
            <a:r>
              <a:rPr sz="1000" i="1" spc="6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75" dirty="0">
                <a:latin typeface="Times New Roman"/>
                <a:cs typeface="Times New Roman"/>
              </a:rPr>
              <a:t>R</a:t>
            </a:r>
            <a:r>
              <a:rPr sz="1000" spc="75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Calibri"/>
                <a:cs typeface="Calibri"/>
              </a:rPr>
              <a:t>x</a:t>
            </a:r>
            <a:r>
              <a:rPr sz="1050" spc="112" baseline="27777" dirty="0">
                <a:latin typeface="Calibri"/>
                <a:cs typeface="Calibri"/>
              </a:rPr>
              <a:t>2</a:t>
            </a:r>
            <a:r>
              <a:rPr sz="1050" spc="262" baseline="27777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≥</a:t>
            </a:r>
            <a:r>
              <a:rPr sz="1000" spc="-30" dirty="0"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Calibri"/>
                <a:cs typeface="Calibri"/>
              </a:rPr>
              <a:t>0)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states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every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real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number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i="1" spc="65" dirty="0">
                <a:latin typeface="Calibri"/>
                <a:cs typeface="Calibri"/>
              </a:rPr>
              <a:t>x</a:t>
            </a:r>
            <a:r>
              <a:rPr sz="1000" spc="65" dirty="0">
                <a:latin typeface="Microsoft Sans Serif"/>
                <a:cs typeface="Microsoft Sans Serif"/>
              </a:rPr>
              <a:t>, 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85" dirty="0">
                <a:latin typeface="Calibri"/>
                <a:cs typeface="Calibri"/>
              </a:rPr>
              <a:t>x</a:t>
            </a:r>
            <a:r>
              <a:rPr sz="1050" spc="127" baseline="27777" dirty="0">
                <a:latin typeface="Calibri"/>
                <a:cs typeface="Calibri"/>
              </a:rPr>
              <a:t>2</a:t>
            </a:r>
            <a:r>
              <a:rPr sz="1050" spc="254" baseline="27777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≥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Calibri"/>
                <a:cs typeface="Calibri"/>
              </a:rPr>
              <a:t>0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statement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expressed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as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15" dirty="0">
                <a:latin typeface="Microsoft Sans Serif"/>
                <a:cs typeface="Microsoft Sans Serif"/>
              </a:rPr>
              <a:t>”The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square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every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real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number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nonnegative.”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true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statement.</a:t>
            </a:r>
            <a:endParaRPr sz="1000">
              <a:latin typeface="Microsoft Sans Serif"/>
              <a:cs typeface="Microsoft Sans Serif"/>
            </a:endParaRPr>
          </a:p>
          <a:p>
            <a:pPr marL="126364">
              <a:lnSpc>
                <a:spcPts val="1145"/>
              </a:lnSpc>
            </a:pP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statement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Lucida Sans Unicode"/>
                <a:cs typeface="Lucida Sans Unicode"/>
              </a:rPr>
              <a:t>∃</a:t>
            </a:r>
            <a:r>
              <a:rPr sz="1000" i="1" spc="10" dirty="0">
                <a:latin typeface="Calibri"/>
                <a:cs typeface="Calibri"/>
              </a:rPr>
              <a:t>x</a:t>
            </a:r>
            <a:r>
              <a:rPr sz="1000" i="1" spc="55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75" dirty="0">
                <a:latin typeface="Times New Roman"/>
                <a:cs typeface="Times New Roman"/>
              </a:rPr>
              <a:t>Z</a:t>
            </a:r>
            <a:r>
              <a:rPr sz="1000" spc="75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Calibri"/>
                <a:cs typeface="Calibri"/>
              </a:rPr>
              <a:t>x</a:t>
            </a:r>
            <a:r>
              <a:rPr sz="1050" spc="112" baseline="27777" dirty="0">
                <a:latin typeface="Calibri"/>
                <a:cs typeface="Calibri"/>
              </a:rPr>
              <a:t>2</a:t>
            </a:r>
            <a:r>
              <a:rPr sz="1050" spc="254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1)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states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there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exists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integer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such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endParaRPr sz="1000">
              <a:latin typeface="Microsoft Sans Serif"/>
              <a:cs typeface="Microsoft Sans Serif"/>
            </a:endParaRPr>
          </a:p>
          <a:p>
            <a:pPr marL="126364" marR="121285">
              <a:lnSpc>
                <a:spcPts val="1200"/>
              </a:lnSpc>
              <a:spcBef>
                <a:spcPts val="40"/>
              </a:spcBef>
            </a:pPr>
            <a:r>
              <a:rPr sz="1000" i="1" spc="85" dirty="0">
                <a:latin typeface="Calibri"/>
                <a:cs typeface="Calibri"/>
              </a:rPr>
              <a:t>x</a:t>
            </a:r>
            <a:r>
              <a:rPr sz="1050" spc="127" baseline="27777" dirty="0">
                <a:latin typeface="Calibri"/>
                <a:cs typeface="Calibri"/>
              </a:rPr>
              <a:t>2 </a:t>
            </a:r>
            <a:r>
              <a:rPr sz="1000" spc="275" dirty="0">
                <a:latin typeface="Calibri"/>
                <a:cs typeface="Calibri"/>
              </a:rPr>
              <a:t>=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-10" dirty="0">
                <a:latin typeface="Microsoft Sans Serif"/>
                <a:cs typeface="Microsoft Sans Serif"/>
              </a:rPr>
              <a:t>.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This </a:t>
            </a:r>
            <a:r>
              <a:rPr sz="1000" spc="-30" dirty="0">
                <a:latin typeface="Microsoft Sans Serif"/>
                <a:cs typeface="Microsoft Sans Serif"/>
              </a:rPr>
              <a:t>statement </a:t>
            </a:r>
            <a:r>
              <a:rPr sz="1000" spc="-60" dirty="0">
                <a:latin typeface="Microsoft Sans Serif"/>
                <a:cs typeface="Microsoft Sans Serif"/>
              </a:rPr>
              <a:t>can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-65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expressed</a:t>
            </a:r>
            <a:r>
              <a:rPr sz="1000" spc="-80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as</a:t>
            </a:r>
            <a:r>
              <a:rPr sz="1000" spc="-9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”There </a:t>
            </a:r>
            <a:r>
              <a:rPr sz="1000" spc="-55" dirty="0">
                <a:latin typeface="Microsoft Sans Serif"/>
                <a:cs typeface="Microsoft Sans Serif"/>
              </a:rPr>
              <a:t>is </a:t>
            </a:r>
            <a:r>
              <a:rPr sz="1000" spc="-60" dirty="0">
                <a:latin typeface="Microsoft Sans Serif"/>
                <a:cs typeface="Microsoft Sans Serif"/>
              </a:rPr>
              <a:t>an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integer </a:t>
            </a:r>
            <a:r>
              <a:rPr sz="1000" spc="-75" dirty="0">
                <a:latin typeface="Microsoft Sans Serif"/>
                <a:cs typeface="Microsoft Sans Serif"/>
              </a:rPr>
              <a:t>whose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square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35" dirty="0">
                <a:latin typeface="Microsoft Sans Serif"/>
                <a:cs typeface="Microsoft Sans Serif"/>
              </a:rPr>
              <a:t>1.”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also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true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statement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because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spc="10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such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an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integer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(as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Lucida Sans Unicode"/>
                <a:cs typeface="Lucida Sans Unicode"/>
              </a:rPr>
              <a:t>−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spc="5" dirty="0">
                <a:latin typeface="Microsoft Sans Serif"/>
                <a:cs typeface="Microsoft Sans Serif"/>
              </a:rPr>
              <a:t>).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5" name="object 15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27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00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Chapter</a:t>
            </a:r>
            <a:r>
              <a:rPr sz="1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3:</a:t>
            </a:r>
            <a:r>
              <a:rPr sz="1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Sets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" y="1139406"/>
            <a:ext cx="146202" cy="1462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414" y="1112639"/>
            <a:ext cx="144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aseline="7936" dirty="0">
                <a:solidFill>
                  <a:srgbClr val="EAEAF7"/>
                </a:solidFill>
                <a:latin typeface="Trebuchet MS"/>
                <a:cs typeface="Trebuchet MS"/>
              </a:rPr>
              <a:t>1  </a:t>
            </a:r>
            <a:r>
              <a:rPr sz="1050" spc="217" baseline="7936" dirty="0">
                <a:solidFill>
                  <a:srgbClr val="EAEAF7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Definition</a:t>
            </a:r>
            <a:r>
              <a:rPr sz="1000" spc="5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000" spc="-5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1000" spc="5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000" spc="-7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examples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" y="1682013"/>
            <a:ext cx="146202" cy="146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14" y="1682905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EAEAF7"/>
                </a:solidFill>
                <a:latin typeface="Trebuchet MS"/>
                <a:cs typeface="Trebuchet MS"/>
              </a:rPr>
              <a:t>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465" y="1655247"/>
            <a:ext cx="948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The</a:t>
            </a:r>
            <a:r>
              <a:rPr sz="1000" spc="45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75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Size</a:t>
            </a:r>
            <a:r>
              <a:rPr sz="1000" spc="50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of</a:t>
            </a:r>
            <a:r>
              <a:rPr sz="1000" spc="50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80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a</a:t>
            </a:r>
            <a:r>
              <a:rPr sz="1000" spc="45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1000" spc="-50" dirty="0">
                <a:solidFill>
                  <a:srgbClr val="3333B2"/>
                </a:solidFill>
                <a:latin typeface="Microsoft Sans Serif"/>
                <a:cs typeface="Microsoft Sans Serif"/>
                <a:hlinkClick r:id="rId4" action="ppaction://hlinksldjump"/>
              </a:rPr>
              <a:t>Set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534" y="2224608"/>
            <a:ext cx="146202" cy="1462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414" y="2197854"/>
            <a:ext cx="1178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aseline="7936" dirty="0">
                <a:solidFill>
                  <a:srgbClr val="EAEAF7"/>
                </a:solidFill>
                <a:latin typeface="Trebuchet MS"/>
                <a:cs typeface="Trebuchet MS"/>
              </a:rPr>
              <a:t>3  </a:t>
            </a:r>
            <a:r>
              <a:rPr sz="1050" spc="247" baseline="7936" dirty="0">
                <a:solidFill>
                  <a:srgbClr val="EAEAF7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Cartesian</a:t>
            </a:r>
            <a:r>
              <a:rPr sz="1000" spc="60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 </a:t>
            </a:r>
            <a:r>
              <a:rPr sz="1000" spc="-35" dirty="0">
                <a:solidFill>
                  <a:srgbClr val="3333B2"/>
                </a:solidFill>
                <a:latin typeface="Microsoft Sans Serif"/>
                <a:cs typeface="Microsoft Sans Serif"/>
                <a:hlinkClick r:id="rId6" action="ppaction://hlinksldjump"/>
              </a:rPr>
              <a:t>Products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1" name="object 11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3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2001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Chapter</a:t>
            </a:r>
            <a:r>
              <a:rPr sz="1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3:</a:t>
            </a:r>
            <a:r>
              <a:rPr sz="1400" spc="2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Sets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" y="1139406"/>
            <a:ext cx="146202" cy="1462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8414" y="1112639"/>
            <a:ext cx="14433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aseline="7936" dirty="0">
                <a:solidFill>
                  <a:srgbClr val="EAEAF7"/>
                </a:solidFill>
                <a:latin typeface="Trebuchet MS"/>
                <a:cs typeface="Trebuchet MS"/>
              </a:rPr>
              <a:t>1  </a:t>
            </a:r>
            <a:r>
              <a:rPr sz="1050" spc="217" baseline="7936" dirty="0">
                <a:solidFill>
                  <a:srgbClr val="EAEAF7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Definition</a:t>
            </a:r>
            <a:r>
              <a:rPr sz="1000" spc="5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000" spc="-5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and</a:t>
            </a:r>
            <a:r>
              <a:rPr sz="1000" spc="55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000" spc="-70" dirty="0">
                <a:solidFill>
                  <a:srgbClr val="3333B2"/>
                </a:solidFill>
                <a:latin typeface="Microsoft Sans Serif"/>
                <a:cs typeface="Microsoft Sans Serif"/>
                <a:hlinkClick r:id="rId3" action="ppaction://hlinksldjump"/>
              </a:rPr>
              <a:t>examples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534" y="1682013"/>
            <a:ext cx="146202" cy="14620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8414" y="1682905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FAFAFD"/>
                </a:solidFill>
                <a:latin typeface="Trebuchet MS"/>
                <a:cs typeface="Trebuchet MS"/>
              </a:rPr>
              <a:t>2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8465" y="1655247"/>
            <a:ext cx="9486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The</a:t>
            </a:r>
            <a:r>
              <a:rPr sz="1000" spc="4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7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Size</a:t>
            </a:r>
            <a:r>
              <a:rPr sz="1000" spc="50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20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of</a:t>
            </a:r>
            <a:r>
              <a:rPr sz="1000" spc="50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80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a</a:t>
            </a:r>
            <a:r>
              <a:rPr sz="1000" spc="45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1000" spc="-50" dirty="0">
                <a:solidFill>
                  <a:srgbClr val="D6D6EF"/>
                </a:solidFill>
                <a:latin typeface="Microsoft Sans Serif"/>
                <a:cs typeface="Microsoft Sans Serif"/>
                <a:hlinkClick r:id="rId5" action="ppaction://hlinksldjump"/>
              </a:rPr>
              <a:t>Set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534" y="2224608"/>
            <a:ext cx="146202" cy="1462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414" y="2197854"/>
            <a:ext cx="1178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50" baseline="7936" dirty="0">
                <a:solidFill>
                  <a:srgbClr val="FAFAFD"/>
                </a:solidFill>
                <a:latin typeface="Trebuchet MS"/>
                <a:cs typeface="Trebuchet MS"/>
              </a:rPr>
              <a:t>3  </a:t>
            </a:r>
            <a:r>
              <a:rPr sz="1050" spc="247" baseline="7936" dirty="0">
                <a:solidFill>
                  <a:srgbClr val="FAFAFD"/>
                </a:solidFill>
                <a:latin typeface="Trebuchet MS"/>
                <a:cs typeface="Trebuchet MS"/>
              </a:rPr>
              <a:t> </a:t>
            </a:r>
            <a:r>
              <a:rPr sz="1000" spc="-5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Cartesian</a:t>
            </a:r>
            <a:r>
              <a:rPr sz="1000" spc="60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 </a:t>
            </a:r>
            <a:r>
              <a:rPr sz="1000" spc="-35" dirty="0">
                <a:solidFill>
                  <a:srgbClr val="D6D6EF"/>
                </a:solidFill>
                <a:latin typeface="Microsoft Sans Serif"/>
                <a:cs typeface="Microsoft Sans Serif"/>
                <a:hlinkClick r:id="rId7" action="ppaction://hlinksldjump"/>
              </a:rPr>
              <a:t>Products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1" name="object 11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8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4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898054"/>
            <a:ext cx="4457065" cy="705485"/>
            <a:chOff x="75729" y="898054"/>
            <a:chExt cx="4457065" cy="705485"/>
          </a:xfrm>
        </p:grpSpPr>
        <p:sp>
          <p:nvSpPr>
            <p:cNvPr id="5" name="object 5"/>
            <p:cNvSpPr/>
            <p:nvPr/>
          </p:nvSpPr>
          <p:spPr>
            <a:xfrm>
              <a:off x="75729" y="898054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59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073226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1117509"/>
              <a:ext cx="4457065" cy="486409"/>
            </a:xfrm>
            <a:custGeom>
              <a:avLst/>
              <a:gdLst/>
              <a:ahLst/>
              <a:cxnLst/>
              <a:rect l="l" t="t" r="r" b="b"/>
              <a:pathLst>
                <a:path w="4457065" h="486409">
                  <a:moveTo>
                    <a:pt x="4456606" y="0"/>
                  </a:moveTo>
                  <a:lnTo>
                    <a:pt x="0" y="0"/>
                  </a:lnTo>
                  <a:lnTo>
                    <a:pt x="0" y="435065"/>
                  </a:lnTo>
                  <a:lnTo>
                    <a:pt x="4008" y="454790"/>
                  </a:lnTo>
                  <a:lnTo>
                    <a:pt x="14922" y="470942"/>
                  </a:lnTo>
                  <a:lnTo>
                    <a:pt x="31075" y="481857"/>
                  </a:lnTo>
                  <a:lnTo>
                    <a:pt x="50800" y="485865"/>
                  </a:lnTo>
                  <a:lnTo>
                    <a:pt x="4405806" y="485865"/>
                  </a:lnTo>
                  <a:lnTo>
                    <a:pt x="4425531" y="481857"/>
                  </a:lnTo>
                  <a:lnTo>
                    <a:pt x="4441684" y="470942"/>
                  </a:lnTo>
                  <a:lnTo>
                    <a:pt x="4452598" y="454790"/>
                  </a:lnTo>
                  <a:lnTo>
                    <a:pt x="4456606" y="435065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830" y="838448"/>
            <a:ext cx="4380865" cy="173637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00"/>
              </a:spcBef>
            </a:pPr>
            <a:r>
              <a:rPr sz="12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Definition</a:t>
            </a:r>
            <a:r>
              <a:rPr sz="12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1.1</a:t>
            </a:r>
            <a:endParaRPr sz="1200" dirty="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245"/>
              </a:spcBef>
            </a:pPr>
            <a:r>
              <a:rPr sz="1000" i="1" spc="-5" dirty="0">
                <a:latin typeface="Arial"/>
                <a:cs typeface="Arial"/>
              </a:rPr>
              <a:t>A </a:t>
            </a:r>
            <a:r>
              <a:rPr sz="1000" b="1" spc="-25" dirty="0">
                <a:latin typeface="Trebuchet MS"/>
                <a:cs typeface="Trebuchet MS"/>
              </a:rPr>
              <a:t>set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-5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an</a:t>
            </a:r>
            <a:r>
              <a:rPr sz="1000" i="1" spc="1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unordered</a:t>
            </a:r>
            <a:r>
              <a:rPr sz="1000" i="1" spc="17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collection </a:t>
            </a:r>
            <a:r>
              <a:rPr sz="1000" i="1" spc="-20" dirty="0">
                <a:latin typeface="Arial"/>
                <a:cs typeface="Arial"/>
              </a:rPr>
              <a:t>of </a:t>
            </a:r>
            <a:r>
              <a:rPr sz="1000" i="1" spc="-35" dirty="0">
                <a:latin typeface="Arial"/>
                <a:cs typeface="Arial"/>
              </a:rPr>
              <a:t>objects, </a:t>
            </a:r>
            <a:r>
              <a:rPr sz="1000" i="1" spc="-45" dirty="0">
                <a:latin typeface="Arial"/>
                <a:cs typeface="Arial"/>
              </a:rPr>
              <a:t>called </a:t>
            </a:r>
            <a:r>
              <a:rPr sz="1000" i="1" spc="-60" dirty="0">
                <a:latin typeface="Arial"/>
                <a:cs typeface="Arial"/>
              </a:rPr>
              <a:t>elements</a:t>
            </a:r>
            <a:r>
              <a:rPr sz="1000" i="1" spc="15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or </a:t>
            </a:r>
            <a:r>
              <a:rPr sz="1000" i="1" spc="-65" dirty="0">
                <a:latin typeface="Arial"/>
                <a:cs typeface="Arial"/>
              </a:rPr>
              <a:t>members</a:t>
            </a:r>
            <a:r>
              <a:rPr sz="1000" i="1" spc="1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 </a:t>
            </a:r>
            <a:r>
              <a:rPr sz="1000" i="1" spc="-25" dirty="0">
                <a:latin typeface="Arial"/>
                <a:cs typeface="Arial"/>
              </a:rPr>
              <a:t>the </a:t>
            </a:r>
            <a:r>
              <a:rPr sz="1000" i="1" spc="-40" dirty="0">
                <a:latin typeface="Arial"/>
                <a:cs typeface="Arial"/>
              </a:rPr>
              <a:t>set. 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spc="-5" dirty="0">
                <a:latin typeface="Arial"/>
                <a:cs typeface="Arial"/>
              </a:rPr>
              <a:t>A </a:t>
            </a:r>
            <a:r>
              <a:rPr sz="1000" i="1" spc="-55" dirty="0">
                <a:latin typeface="Arial"/>
                <a:cs typeface="Arial"/>
              </a:rPr>
              <a:t>set is </a:t>
            </a:r>
            <a:r>
              <a:rPr sz="1000" i="1" spc="-60" dirty="0">
                <a:latin typeface="Arial"/>
                <a:cs typeface="Arial"/>
              </a:rPr>
              <a:t>said</a:t>
            </a:r>
            <a:r>
              <a:rPr sz="1000" i="1" spc="-55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to </a:t>
            </a:r>
            <a:r>
              <a:rPr sz="1000" i="1" spc="-30" dirty="0">
                <a:latin typeface="Arial"/>
                <a:cs typeface="Arial"/>
              </a:rPr>
              <a:t>contain </a:t>
            </a:r>
            <a:r>
              <a:rPr sz="1000" i="1" spc="-10" dirty="0">
                <a:latin typeface="Arial"/>
                <a:cs typeface="Arial"/>
              </a:rPr>
              <a:t>its </a:t>
            </a:r>
            <a:r>
              <a:rPr sz="1000" i="1" spc="-55" dirty="0">
                <a:latin typeface="Arial"/>
                <a:cs typeface="Arial"/>
              </a:rPr>
              <a:t>elements.We </a:t>
            </a:r>
            <a:r>
              <a:rPr sz="1000" i="1" spc="-15" dirty="0">
                <a:latin typeface="Arial"/>
                <a:cs typeface="Arial"/>
              </a:rPr>
              <a:t>write </a:t>
            </a:r>
            <a:r>
              <a:rPr sz="1000" i="1" spc="10" dirty="0">
                <a:latin typeface="Calibri"/>
                <a:cs typeface="Calibri"/>
              </a:rPr>
              <a:t>a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4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 </a:t>
            </a:r>
            <a:r>
              <a:rPr sz="1000" i="1" spc="10" dirty="0">
                <a:latin typeface="Arial"/>
                <a:cs typeface="Arial"/>
              </a:rPr>
              <a:t>to </a:t>
            </a:r>
            <a:r>
              <a:rPr sz="1000" i="1" spc="-50" dirty="0">
                <a:latin typeface="Arial"/>
                <a:cs typeface="Arial"/>
              </a:rPr>
              <a:t>denote </a:t>
            </a:r>
            <a:r>
              <a:rPr sz="1000" i="1" spc="10" dirty="0">
                <a:latin typeface="Arial"/>
                <a:cs typeface="Arial"/>
              </a:rPr>
              <a:t>that </a:t>
            </a:r>
            <a:r>
              <a:rPr sz="1000" i="1" spc="10" dirty="0">
                <a:latin typeface="Calibri"/>
                <a:cs typeface="Calibri"/>
              </a:rPr>
              <a:t>a </a:t>
            </a:r>
            <a:r>
              <a:rPr sz="1000" i="1" spc="-55" dirty="0">
                <a:latin typeface="Arial"/>
                <a:cs typeface="Arial"/>
              </a:rPr>
              <a:t>is </a:t>
            </a:r>
            <a:r>
              <a:rPr sz="1000" i="1" spc="-60" dirty="0">
                <a:latin typeface="Arial"/>
                <a:cs typeface="Arial"/>
              </a:rPr>
              <a:t>an</a:t>
            </a:r>
            <a:r>
              <a:rPr sz="1000" i="1" spc="15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element 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i="1" spc="80" dirty="0">
                <a:latin typeface="Calibri"/>
                <a:cs typeface="Calibri"/>
              </a:rPr>
              <a:t>A</a:t>
            </a:r>
            <a:r>
              <a:rPr sz="1000" i="1" spc="80" dirty="0">
                <a:latin typeface="Arial"/>
                <a:cs typeface="Arial"/>
              </a:rPr>
              <a:t>.</a:t>
            </a:r>
            <a:r>
              <a:rPr sz="1000" i="1" spc="19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The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i="1" spc="-15" dirty="0">
                <a:latin typeface="Arial"/>
                <a:cs typeface="Arial"/>
              </a:rPr>
              <a:t>notation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lang="en-US" sz="1000" i="1" spc="10" dirty="0">
                <a:latin typeface="Calibri"/>
                <a:cs typeface="Calibri"/>
              </a:rPr>
              <a:t>    </a:t>
            </a:r>
            <a:r>
              <a:rPr sz="1000" i="1" spc="65" dirty="0">
                <a:latin typeface="Calibri"/>
                <a:cs typeface="Calibri"/>
              </a:rPr>
              <a:t> </a:t>
            </a:r>
            <a:r>
              <a:rPr lang="en-US" sz="1000" spc="-235" dirty="0">
                <a:latin typeface="Lucida Sans Unicode"/>
                <a:cs typeface="Lucida Sans Unicode"/>
              </a:rPr>
              <a:t≯</a:t>
            </a:r>
            <a:r>
              <a:rPr sz="1000" spc="-235" dirty="0">
                <a:latin typeface="Lucida Sans Unicode"/>
                <a:cs typeface="Lucida Sans Unicode"/>
              </a:rPr>
              <a:t>∈</a:t>
            </a:r>
            <a:r>
              <a:rPr sz="1000" spc="-18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125" dirty="0">
                <a:latin typeface="Calibri"/>
                <a:cs typeface="Calibri"/>
              </a:rPr>
              <a:t> </a:t>
            </a:r>
            <a:r>
              <a:rPr sz="1000" i="1" spc="-60" dirty="0">
                <a:latin typeface="Arial"/>
                <a:cs typeface="Arial"/>
              </a:rPr>
              <a:t>denotes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that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120" dirty="0">
                <a:latin typeface="Calibri"/>
                <a:cs typeface="Calibri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not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an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element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i="1" spc="80" dirty="0">
                <a:latin typeface="Calibri"/>
                <a:cs typeface="Calibri"/>
              </a:rPr>
              <a:t>A</a:t>
            </a:r>
            <a:r>
              <a:rPr sz="1000" i="1" spc="80" dirty="0">
                <a:latin typeface="Arial"/>
                <a:cs typeface="Arial"/>
              </a:rPr>
              <a:t>.</a:t>
            </a:r>
            <a:endParaRPr sz="1000" dirty="0">
              <a:latin typeface="Arial"/>
              <a:cs typeface="Arial"/>
            </a:endParaRPr>
          </a:p>
          <a:p>
            <a:pPr marL="12700" marR="25400">
              <a:lnSpc>
                <a:spcPct val="100000"/>
              </a:lnSpc>
              <a:spcBef>
                <a:spcPts val="730"/>
              </a:spcBef>
            </a:pPr>
            <a:r>
              <a:rPr sz="1000" spc="40" dirty="0">
                <a:latin typeface="Microsoft Sans Serif"/>
                <a:cs typeface="Microsoft Sans Serif"/>
              </a:rPr>
              <a:t>It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common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denoted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using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uppercase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letters.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Lowercase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letters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usually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used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denote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sets.</a:t>
            </a:r>
            <a:endParaRPr sz="1000" dirty="0">
              <a:latin typeface="Microsoft Sans Serif"/>
              <a:cs typeface="Microsoft Sans Serif"/>
            </a:endParaRPr>
          </a:p>
          <a:p>
            <a:pPr marL="12700" marR="29845">
              <a:lnSpc>
                <a:spcPts val="1200"/>
              </a:lnSpc>
              <a:spcBef>
                <a:spcPts val="30"/>
              </a:spcBef>
            </a:pPr>
            <a:r>
              <a:rPr sz="1000" spc="-40" dirty="0">
                <a:latin typeface="Microsoft Sans Serif"/>
                <a:cs typeface="Microsoft Sans Serif"/>
              </a:rPr>
              <a:t>There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several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ways</a:t>
            </a:r>
            <a:r>
              <a:rPr sz="1000" spc="-8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-60" dirty="0">
                <a:latin typeface="Microsoft Sans Serif"/>
                <a:cs typeface="Microsoft Sans Serif"/>
              </a:rPr>
              <a:t>describe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set.</a:t>
            </a:r>
            <a:r>
              <a:rPr sz="1000" spc="18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One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way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is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-5" dirty="0">
                <a:latin typeface="Microsoft Sans Serif"/>
                <a:cs typeface="Microsoft Sans Serif"/>
              </a:rPr>
              <a:t>list </a:t>
            </a:r>
            <a:r>
              <a:rPr sz="1000" spc="-20" dirty="0">
                <a:latin typeface="Microsoft Sans Serif"/>
                <a:cs typeface="Microsoft Sans Serif"/>
              </a:rPr>
              <a:t>all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65" dirty="0">
                <a:latin typeface="Microsoft Sans Serif"/>
                <a:cs typeface="Microsoft Sans Serif"/>
              </a:rPr>
              <a:t>members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80" dirty="0">
                <a:latin typeface="Microsoft Sans Serif"/>
                <a:cs typeface="Microsoft Sans Serif"/>
              </a:rPr>
              <a:t>a 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set,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when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this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possible.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We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use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notation </a:t>
            </a:r>
            <a:r>
              <a:rPr sz="1000" spc="-65" dirty="0">
                <a:latin typeface="Microsoft Sans Serif"/>
                <a:cs typeface="Microsoft Sans Serif"/>
              </a:rPr>
              <a:t>where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all </a:t>
            </a:r>
            <a:r>
              <a:rPr sz="1000" spc="-65" dirty="0">
                <a:latin typeface="Microsoft Sans Serif"/>
                <a:cs typeface="Microsoft Sans Serif"/>
              </a:rPr>
              <a:t>members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16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 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listed </a:t>
            </a:r>
            <a:r>
              <a:rPr sz="1000" spc="-65" dirty="0">
                <a:latin typeface="Microsoft Sans Serif"/>
                <a:cs typeface="Microsoft Sans Serif"/>
              </a:rPr>
              <a:t>between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braces.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For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example,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15" dirty="0">
                <a:latin typeface="Microsoft Sans Serif"/>
                <a:cs typeface="Microsoft Sans Serif"/>
              </a:rPr>
              <a:t>notation </a:t>
            </a:r>
            <a:r>
              <a:rPr sz="1000" spc="70" dirty="0">
                <a:latin typeface="Lucida Sans Unicode"/>
                <a:cs typeface="Lucida Sans Unicode"/>
              </a:rPr>
              <a:t>{</a:t>
            </a:r>
            <a:r>
              <a:rPr sz="1000" i="1" spc="70" dirty="0">
                <a:latin typeface="Calibri"/>
                <a:cs typeface="Calibri"/>
              </a:rPr>
              <a:t>a, </a:t>
            </a:r>
            <a:r>
              <a:rPr sz="1000" i="1" spc="-35" dirty="0">
                <a:latin typeface="Calibri"/>
                <a:cs typeface="Calibri"/>
              </a:rPr>
              <a:t>b, </a:t>
            </a:r>
            <a:r>
              <a:rPr sz="1000" i="1" spc="20" dirty="0">
                <a:latin typeface="Calibri"/>
                <a:cs typeface="Calibri"/>
              </a:rPr>
              <a:t>c, </a:t>
            </a:r>
            <a:r>
              <a:rPr sz="1000" i="1" spc="85" dirty="0">
                <a:latin typeface="Calibri"/>
                <a:cs typeface="Calibri"/>
              </a:rPr>
              <a:t>d</a:t>
            </a:r>
            <a:r>
              <a:rPr sz="1000" spc="85" dirty="0">
                <a:latin typeface="Lucida Sans Unicode"/>
                <a:cs typeface="Lucida Sans Unicode"/>
              </a:rPr>
              <a:t>} </a:t>
            </a:r>
            <a:r>
              <a:rPr sz="1000" spc="-60" dirty="0">
                <a:latin typeface="Microsoft Sans Serif"/>
                <a:cs typeface="Microsoft Sans Serif"/>
              </a:rPr>
              <a:t>represents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set 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four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35" dirty="0">
                <a:latin typeface="Calibri"/>
                <a:cs typeface="Calibri"/>
              </a:rPr>
              <a:t>b,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i="1" spc="5" dirty="0">
                <a:latin typeface="Calibri"/>
                <a:cs typeface="Calibri"/>
              </a:rPr>
              <a:t>c</a:t>
            </a:r>
            <a:r>
              <a:rPr sz="1000" spc="5" dirty="0">
                <a:latin typeface="Microsoft Sans Serif"/>
                <a:cs typeface="Microsoft Sans Serif"/>
              </a:rPr>
              <a:t>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dirty="0">
                <a:latin typeface="Calibri"/>
                <a:cs typeface="Calibri"/>
              </a:rPr>
              <a:t>d</a:t>
            </a:r>
            <a:r>
              <a:rPr sz="1000" dirty="0">
                <a:latin typeface="Microsoft Sans Serif"/>
                <a:cs typeface="Microsoft Sans Serif"/>
              </a:rPr>
              <a:t>.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way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describing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known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as</a:t>
            </a:r>
            <a:r>
              <a:rPr sz="1000" spc="-9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roster</a:t>
            </a:r>
            <a:r>
              <a:rPr sz="1000" b="1" spc="55" dirty="0">
                <a:latin typeface="Trebuchet MS"/>
                <a:cs typeface="Trebuchet MS"/>
              </a:rPr>
              <a:t> </a:t>
            </a:r>
            <a:r>
              <a:rPr sz="1000" b="1" spc="-20" dirty="0">
                <a:latin typeface="Trebuchet MS"/>
                <a:cs typeface="Trebuchet MS"/>
              </a:rPr>
              <a:t>method</a:t>
            </a:r>
            <a:r>
              <a:rPr sz="1000" spc="-20" dirty="0">
                <a:latin typeface="Microsoft Sans Serif"/>
                <a:cs typeface="Microsoft Sans Serif"/>
              </a:rPr>
              <a:t>.</a:t>
            </a:r>
            <a:endParaRPr sz="1000" dirty="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0" name="object 10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5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684707"/>
            <a:ext cx="4457065" cy="571500"/>
            <a:chOff x="75729" y="684707"/>
            <a:chExt cx="4457065" cy="571500"/>
          </a:xfrm>
        </p:grpSpPr>
        <p:sp>
          <p:nvSpPr>
            <p:cNvPr id="5" name="object 5"/>
            <p:cNvSpPr/>
            <p:nvPr/>
          </p:nvSpPr>
          <p:spPr>
            <a:xfrm>
              <a:off x="75729" y="684707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870420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914701"/>
              <a:ext cx="4457065" cy="341630"/>
            </a:xfrm>
            <a:custGeom>
              <a:avLst/>
              <a:gdLst/>
              <a:ahLst/>
              <a:cxnLst/>
              <a:rect l="l" t="t" r="r" b="b"/>
              <a:pathLst>
                <a:path w="4457065" h="341630">
                  <a:moveTo>
                    <a:pt x="4456606" y="0"/>
                  </a:moveTo>
                  <a:lnTo>
                    <a:pt x="0" y="0"/>
                  </a:lnTo>
                  <a:lnTo>
                    <a:pt x="0" y="290262"/>
                  </a:lnTo>
                  <a:lnTo>
                    <a:pt x="4008" y="309986"/>
                  </a:lnTo>
                  <a:lnTo>
                    <a:pt x="14922" y="326139"/>
                  </a:lnTo>
                  <a:lnTo>
                    <a:pt x="31075" y="337054"/>
                  </a:lnTo>
                  <a:lnTo>
                    <a:pt x="50800" y="341062"/>
                  </a:lnTo>
                  <a:lnTo>
                    <a:pt x="4405806" y="341062"/>
                  </a:lnTo>
                  <a:lnTo>
                    <a:pt x="4425531" y="337054"/>
                  </a:lnTo>
                  <a:lnTo>
                    <a:pt x="4441684" y="326139"/>
                  </a:lnTo>
                  <a:lnTo>
                    <a:pt x="4452598" y="309986"/>
                  </a:lnTo>
                  <a:lnTo>
                    <a:pt x="4456606" y="290262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729" y="1382293"/>
            <a:ext cx="4457065" cy="571500"/>
            <a:chOff x="75729" y="1382293"/>
            <a:chExt cx="4457065" cy="571500"/>
          </a:xfrm>
        </p:grpSpPr>
        <p:sp>
          <p:nvSpPr>
            <p:cNvPr id="9" name="object 9"/>
            <p:cNvSpPr/>
            <p:nvPr/>
          </p:nvSpPr>
          <p:spPr>
            <a:xfrm>
              <a:off x="75729" y="1382293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0" y="1568005"/>
              <a:ext cx="4456606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729" y="1612286"/>
              <a:ext cx="4457065" cy="341630"/>
            </a:xfrm>
            <a:custGeom>
              <a:avLst/>
              <a:gdLst/>
              <a:ahLst/>
              <a:cxnLst/>
              <a:rect l="l" t="t" r="r" b="b"/>
              <a:pathLst>
                <a:path w="4457065" h="341630">
                  <a:moveTo>
                    <a:pt x="4456606" y="0"/>
                  </a:moveTo>
                  <a:lnTo>
                    <a:pt x="0" y="0"/>
                  </a:lnTo>
                  <a:lnTo>
                    <a:pt x="0" y="290262"/>
                  </a:lnTo>
                  <a:lnTo>
                    <a:pt x="4008" y="309986"/>
                  </a:lnTo>
                  <a:lnTo>
                    <a:pt x="14922" y="326139"/>
                  </a:lnTo>
                  <a:lnTo>
                    <a:pt x="31075" y="337054"/>
                  </a:lnTo>
                  <a:lnTo>
                    <a:pt x="50800" y="341062"/>
                  </a:lnTo>
                  <a:lnTo>
                    <a:pt x="4405806" y="341062"/>
                  </a:lnTo>
                  <a:lnTo>
                    <a:pt x="4425531" y="337054"/>
                  </a:lnTo>
                  <a:lnTo>
                    <a:pt x="4441684" y="326139"/>
                  </a:lnTo>
                  <a:lnTo>
                    <a:pt x="4452598" y="309986"/>
                  </a:lnTo>
                  <a:lnTo>
                    <a:pt x="4456606" y="290262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5729" y="2559964"/>
            <a:ext cx="4457065" cy="426720"/>
            <a:chOff x="75729" y="2559964"/>
            <a:chExt cx="4457065" cy="426720"/>
          </a:xfrm>
        </p:grpSpPr>
        <p:sp>
          <p:nvSpPr>
            <p:cNvPr id="13" name="object 13"/>
            <p:cNvSpPr/>
            <p:nvPr/>
          </p:nvSpPr>
          <p:spPr>
            <a:xfrm>
              <a:off x="75729" y="2559964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0" y="2745676"/>
              <a:ext cx="4456606" cy="506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5729" y="2789955"/>
              <a:ext cx="4457065" cy="196850"/>
            </a:xfrm>
            <a:custGeom>
              <a:avLst/>
              <a:gdLst/>
              <a:ahLst/>
              <a:cxnLst/>
              <a:rect l="l" t="t" r="r" b="b"/>
              <a:pathLst>
                <a:path w="4457065" h="196850">
                  <a:moveTo>
                    <a:pt x="4456606" y="0"/>
                  </a:moveTo>
                  <a:lnTo>
                    <a:pt x="0" y="0"/>
                  </a:lnTo>
                  <a:lnTo>
                    <a:pt x="0" y="145458"/>
                  </a:lnTo>
                  <a:lnTo>
                    <a:pt x="4008" y="165183"/>
                  </a:lnTo>
                  <a:lnTo>
                    <a:pt x="14922" y="181336"/>
                  </a:lnTo>
                  <a:lnTo>
                    <a:pt x="31075" y="192250"/>
                  </a:lnTo>
                  <a:lnTo>
                    <a:pt x="50800" y="196259"/>
                  </a:lnTo>
                  <a:lnTo>
                    <a:pt x="4405806" y="196259"/>
                  </a:lnTo>
                  <a:lnTo>
                    <a:pt x="4425531" y="192250"/>
                  </a:lnTo>
                  <a:lnTo>
                    <a:pt x="4441684" y="181336"/>
                  </a:lnTo>
                  <a:lnTo>
                    <a:pt x="4452598" y="165183"/>
                  </a:lnTo>
                  <a:lnTo>
                    <a:pt x="4456606" y="145458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3830" y="612423"/>
            <a:ext cx="4251325" cy="23361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1.1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  <a:spcBef>
                <a:spcPts val="330"/>
              </a:spcBef>
            </a:pP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V </a:t>
            </a:r>
            <a:r>
              <a:rPr sz="1000" i="1" spc="90" dirty="0">
                <a:latin typeface="Calibri"/>
                <a:cs typeface="Calibri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all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vowels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English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alphabet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written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as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</a:pPr>
            <a:r>
              <a:rPr sz="1000" i="1" spc="10" dirty="0">
                <a:latin typeface="Calibri"/>
                <a:cs typeface="Calibri"/>
              </a:rPr>
              <a:t>V 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5" dirty="0">
                <a:latin typeface="Calibri"/>
                <a:cs typeface="Calibri"/>
              </a:rPr>
              <a:t>e,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i="1" spc="65" dirty="0">
                <a:latin typeface="Calibri"/>
                <a:cs typeface="Calibri"/>
              </a:rPr>
              <a:t>i,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o,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55" dirty="0">
                <a:latin typeface="Calibri"/>
                <a:cs typeface="Calibri"/>
              </a:rPr>
              <a:t>u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1.2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  <a:spcBef>
                <a:spcPts val="330"/>
              </a:spcBef>
            </a:pP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100" dirty="0">
                <a:latin typeface="Calibri"/>
                <a:cs typeface="Calibri"/>
              </a:rPr>
              <a:t>O</a:t>
            </a:r>
            <a:r>
              <a:rPr sz="1000" i="1" spc="140" dirty="0">
                <a:latin typeface="Calibri"/>
                <a:cs typeface="Calibri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odd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positive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integers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less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than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Calibri"/>
                <a:cs typeface="Calibri"/>
              </a:rPr>
              <a:t>1</a:t>
            </a:r>
            <a:r>
              <a:rPr sz="1000" spc="-35" dirty="0">
                <a:latin typeface="Microsoft Sans Serif"/>
                <a:cs typeface="Microsoft Sans Serif"/>
              </a:rPr>
              <a:t>0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expressed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by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00"/>
              </a:lnSpc>
            </a:pPr>
            <a:r>
              <a:rPr sz="1000" i="1" spc="100" dirty="0">
                <a:latin typeface="Calibri"/>
                <a:cs typeface="Calibri"/>
              </a:rPr>
              <a:t>O</a:t>
            </a:r>
            <a:r>
              <a:rPr sz="1000" i="1" spc="75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3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5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7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9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r>
              <a:rPr sz="1000" spc="-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795"/>
              </a:spcBef>
            </a:pPr>
            <a:r>
              <a:rPr sz="1000" spc="-60" dirty="0">
                <a:latin typeface="Microsoft Sans Serif"/>
                <a:cs typeface="Microsoft Sans Serif"/>
              </a:rPr>
              <a:t>Sometimes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35" dirty="0">
                <a:latin typeface="Microsoft Sans Serif"/>
                <a:cs typeface="Microsoft Sans Serif"/>
              </a:rPr>
              <a:t>roster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method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used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 </a:t>
            </a:r>
            <a:r>
              <a:rPr sz="1000" spc="-60" dirty="0">
                <a:latin typeface="Microsoft Sans Serif"/>
                <a:cs typeface="Microsoft Sans Serif"/>
              </a:rPr>
              <a:t>describe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-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without </a:t>
            </a:r>
            <a:r>
              <a:rPr sz="1000" spc="-20" dirty="0">
                <a:latin typeface="Microsoft Sans Serif"/>
                <a:cs typeface="Microsoft Sans Serif"/>
              </a:rPr>
              <a:t>listing all </a:t>
            </a:r>
            <a:r>
              <a:rPr sz="1000" spc="-10" dirty="0">
                <a:latin typeface="Microsoft Sans Serif"/>
                <a:cs typeface="Microsoft Sans Serif"/>
              </a:rPr>
              <a:t>its 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members.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Some</a:t>
            </a:r>
            <a:r>
              <a:rPr sz="1000" spc="-8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members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listed,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then </a:t>
            </a:r>
            <a:r>
              <a:rPr sz="1000" b="1" spc="-40" dirty="0">
                <a:latin typeface="Trebuchet MS"/>
                <a:cs typeface="Trebuchet MS"/>
              </a:rPr>
              <a:t>ellipses </a:t>
            </a:r>
            <a:r>
              <a:rPr sz="1000" spc="25" dirty="0">
                <a:latin typeface="Microsoft Sans Serif"/>
                <a:cs typeface="Microsoft Sans Serif"/>
              </a:rPr>
              <a:t>(. </a:t>
            </a:r>
            <a:r>
              <a:rPr sz="1000" spc="-5" dirty="0">
                <a:latin typeface="Microsoft Sans Serif"/>
                <a:cs typeface="Microsoft Sans Serif"/>
              </a:rPr>
              <a:t>. . </a:t>
            </a:r>
            <a:r>
              <a:rPr sz="1000" spc="50" dirty="0">
                <a:latin typeface="Microsoft Sans Serif"/>
                <a:cs typeface="Microsoft Sans Serif"/>
              </a:rPr>
              <a:t>)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used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when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general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pattern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obvious.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1.3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positive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integers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less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Calibri"/>
                <a:cs typeface="Calibri"/>
              </a:rPr>
              <a:t>100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denoted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by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1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3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35" dirty="0">
                <a:latin typeface="Calibri"/>
                <a:cs typeface="Calibri"/>
              </a:rPr>
              <a:t>99</a:t>
            </a:r>
            <a:r>
              <a:rPr sz="1000" spc="35" dirty="0">
                <a:latin typeface="Lucida Sans Unicode"/>
                <a:cs typeface="Lucida Sans Unicode"/>
              </a:rPr>
              <a:t>}</a:t>
            </a:r>
            <a:r>
              <a:rPr sz="1000" spc="3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8" name="object 18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6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761352"/>
            <a:ext cx="4457065" cy="2110105"/>
            <a:chOff x="75729" y="761352"/>
            <a:chExt cx="4457065" cy="2110105"/>
          </a:xfrm>
        </p:grpSpPr>
        <p:sp>
          <p:nvSpPr>
            <p:cNvPr id="5" name="object 5"/>
            <p:cNvSpPr/>
            <p:nvPr/>
          </p:nvSpPr>
          <p:spPr>
            <a:xfrm>
              <a:off x="75729" y="761352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947064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991325"/>
              <a:ext cx="4457065" cy="1880235"/>
            </a:xfrm>
            <a:custGeom>
              <a:avLst/>
              <a:gdLst/>
              <a:ahLst/>
              <a:cxnLst/>
              <a:rect l="l" t="t" r="r" b="b"/>
              <a:pathLst>
                <a:path w="4457065" h="1880235">
                  <a:moveTo>
                    <a:pt x="4456606" y="0"/>
                  </a:moveTo>
                  <a:lnTo>
                    <a:pt x="0" y="0"/>
                  </a:lnTo>
                  <a:lnTo>
                    <a:pt x="0" y="1829141"/>
                  </a:lnTo>
                  <a:lnTo>
                    <a:pt x="4008" y="1848866"/>
                  </a:lnTo>
                  <a:lnTo>
                    <a:pt x="14922" y="1865019"/>
                  </a:lnTo>
                  <a:lnTo>
                    <a:pt x="31075" y="1875933"/>
                  </a:lnTo>
                  <a:lnTo>
                    <a:pt x="50800" y="1879942"/>
                  </a:lnTo>
                  <a:lnTo>
                    <a:pt x="4405806" y="1879942"/>
                  </a:lnTo>
                  <a:lnTo>
                    <a:pt x="4425531" y="1875933"/>
                  </a:lnTo>
                  <a:lnTo>
                    <a:pt x="4441684" y="1865019"/>
                  </a:lnTo>
                  <a:lnTo>
                    <a:pt x="4452598" y="1848866"/>
                  </a:lnTo>
                  <a:lnTo>
                    <a:pt x="4456606" y="1829141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00"/>
              </a:spcBef>
            </a:pPr>
            <a:r>
              <a:rPr spc="-85" dirty="0"/>
              <a:t>Example</a:t>
            </a:r>
            <a:r>
              <a:rPr spc="35" dirty="0"/>
              <a:t> </a:t>
            </a:r>
            <a:r>
              <a:rPr spc="-60" dirty="0"/>
              <a:t>1.4</a:t>
            </a:r>
          </a:p>
          <a:p>
            <a:pPr marL="25400" marR="17780">
              <a:lnSpc>
                <a:spcPct val="100000"/>
              </a:lnSpc>
              <a:spcBef>
                <a:spcPts val="330"/>
              </a:spcBef>
            </a:pPr>
            <a:r>
              <a:rPr sz="1000" spc="-25" dirty="0">
                <a:solidFill>
                  <a:srgbClr val="000000"/>
                </a:solidFill>
              </a:rPr>
              <a:t>Another </a:t>
            </a:r>
            <a:r>
              <a:rPr sz="1000" spc="-75" dirty="0">
                <a:solidFill>
                  <a:srgbClr val="000000"/>
                </a:solidFill>
              </a:rPr>
              <a:t>way</a:t>
            </a:r>
            <a:r>
              <a:rPr sz="1000" spc="-70" dirty="0">
                <a:solidFill>
                  <a:srgbClr val="000000"/>
                </a:solidFill>
              </a:rPr>
              <a:t> </a:t>
            </a:r>
            <a:r>
              <a:rPr sz="1000" spc="10" dirty="0">
                <a:solidFill>
                  <a:srgbClr val="000000"/>
                </a:solidFill>
              </a:rPr>
              <a:t>to </a:t>
            </a:r>
            <a:r>
              <a:rPr sz="1000" spc="-60" dirty="0">
                <a:solidFill>
                  <a:srgbClr val="000000"/>
                </a:solidFill>
              </a:rPr>
              <a:t>describe</a:t>
            </a:r>
            <a:r>
              <a:rPr sz="1000" spc="-55" dirty="0">
                <a:solidFill>
                  <a:srgbClr val="000000"/>
                </a:solidFill>
              </a:rPr>
              <a:t> </a:t>
            </a:r>
            <a:r>
              <a:rPr sz="1000" spc="-80" dirty="0">
                <a:solidFill>
                  <a:srgbClr val="000000"/>
                </a:solidFill>
              </a:rPr>
              <a:t>a</a:t>
            </a:r>
            <a:r>
              <a:rPr sz="1000" spc="-75" dirty="0">
                <a:solidFill>
                  <a:srgbClr val="000000"/>
                </a:solidFill>
              </a:rPr>
              <a:t> </a:t>
            </a:r>
            <a:r>
              <a:rPr sz="1000" spc="-55" dirty="0">
                <a:solidFill>
                  <a:srgbClr val="000000"/>
                </a:solidFill>
              </a:rPr>
              <a:t>set</a:t>
            </a:r>
            <a:r>
              <a:rPr sz="1000" spc="-50" dirty="0">
                <a:solidFill>
                  <a:srgbClr val="000000"/>
                </a:solidFill>
              </a:rPr>
              <a:t> </a:t>
            </a:r>
            <a:r>
              <a:rPr sz="1000" spc="-55" dirty="0">
                <a:solidFill>
                  <a:srgbClr val="000000"/>
                </a:solidFill>
              </a:rPr>
              <a:t>is</a:t>
            </a:r>
            <a:r>
              <a:rPr sz="1000" spc="-50" dirty="0">
                <a:solidFill>
                  <a:srgbClr val="000000"/>
                </a:solidFill>
              </a:rPr>
              <a:t> </a:t>
            </a:r>
            <a:r>
              <a:rPr sz="1000" spc="10" dirty="0">
                <a:solidFill>
                  <a:srgbClr val="000000"/>
                </a:solidFill>
              </a:rPr>
              <a:t>to </a:t>
            </a:r>
            <a:r>
              <a:rPr sz="1000" spc="-95" dirty="0">
                <a:solidFill>
                  <a:srgbClr val="000000"/>
                </a:solidFill>
              </a:rPr>
              <a:t>use</a:t>
            </a:r>
            <a:r>
              <a:rPr sz="1000" spc="-90" dirty="0">
                <a:solidFill>
                  <a:srgbClr val="000000"/>
                </a:solidFill>
              </a:rPr>
              <a:t> </a:t>
            </a:r>
            <a:r>
              <a:rPr sz="1000" spc="-55" dirty="0">
                <a:solidFill>
                  <a:srgbClr val="000000"/>
                </a:solidFill>
              </a:rPr>
              <a:t>set</a:t>
            </a:r>
            <a:r>
              <a:rPr sz="1000" spc="-50" dirty="0">
                <a:solidFill>
                  <a:srgbClr val="000000"/>
                </a:solidFill>
              </a:rPr>
              <a:t> </a:t>
            </a:r>
            <a:r>
              <a:rPr sz="1000" spc="-35" dirty="0">
                <a:solidFill>
                  <a:srgbClr val="000000"/>
                </a:solidFill>
              </a:rPr>
              <a:t>builder </a:t>
            </a:r>
            <a:r>
              <a:rPr sz="1000" spc="-15" dirty="0">
                <a:solidFill>
                  <a:srgbClr val="000000"/>
                </a:solidFill>
              </a:rPr>
              <a:t>notation.</a:t>
            </a:r>
            <a:r>
              <a:rPr sz="1000" spc="235" dirty="0">
                <a:solidFill>
                  <a:srgbClr val="000000"/>
                </a:solidFill>
              </a:rPr>
              <a:t> </a:t>
            </a:r>
            <a:r>
              <a:rPr sz="1000" spc="-75" dirty="0">
                <a:solidFill>
                  <a:srgbClr val="000000"/>
                </a:solidFill>
              </a:rPr>
              <a:t>We</a:t>
            </a:r>
            <a:r>
              <a:rPr sz="1000" spc="114" dirty="0">
                <a:solidFill>
                  <a:srgbClr val="000000"/>
                </a:solidFill>
              </a:rPr>
              <a:t> </a:t>
            </a:r>
            <a:r>
              <a:rPr sz="1000" spc="-45" dirty="0">
                <a:solidFill>
                  <a:srgbClr val="000000"/>
                </a:solidFill>
              </a:rPr>
              <a:t>characterize </a:t>
            </a:r>
            <a:r>
              <a:rPr sz="1000" spc="-20" dirty="0">
                <a:solidFill>
                  <a:srgbClr val="000000"/>
                </a:solidFill>
              </a:rPr>
              <a:t>all </a:t>
            </a:r>
            <a:r>
              <a:rPr sz="1000" spc="-15" dirty="0">
                <a:solidFill>
                  <a:srgbClr val="000000"/>
                </a:solidFill>
              </a:rPr>
              <a:t> </a:t>
            </a:r>
            <a:r>
              <a:rPr sz="1000" spc="-55" dirty="0">
                <a:solidFill>
                  <a:srgbClr val="000000"/>
                </a:solidFill>
              </a:rPr>
              <a:t>those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60" dirty="0">
                <a:solidFill>
                  <a:srgbClr val="000000"/>
                </a:solidFill>
              </a:rPr>
              <a:t>elements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20" dirty="0">
                <a:solidFill>
                  <a:srgbClr val="000000"/>
                </a:solidFill>
              </a:rPr>
              <a:t>in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25" dirty="0">
                <a:solidFill>
                  <a:srgbClr val="000000"/>
                </a:solidFill>
              </a:rPr>
              <a:t>the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55" dirty="0">
                <a:solidFill>
                  <a:srgbClr val="000000"/>
                </a:solidFill>
              </a:rPr>
              <a:t>set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60" dirty="0">
                <a:solidFill>
                  <a:srgbClr val="000000"/>
                </a:solidFill>
              </a:rPr>
              <a:t>by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20" dirty="0">
                <a:solidFill>
                  <a:srgbClr val="000000"/>
                </a:solidFill>
              </a:rPr>
              <a:t>stating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25" dirty="0">
                <a:solidFill>
                  <a:srgbClr val="000000"/>
                </a:solidFill>
              </a:rPr>
              <a:t>the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30" dirty="0">
                <a:solidFill>
                  <a:srgbClr val="000000"/>
                </a:solidFill>
              </a:rPr>
              <a:t>property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45" dirty="0">
                <a:solidFill>
                  <a:srgbClr val="000000"/>
                </a:solidFill>
              </a:rPr>
              <a:t>or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40" dirty="0">
                <a:solidFill>
                  <a:srgbClr val="000000"/>
                </a:solidFill>
              </a:rPr>
              <a:t>properties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30" dirty="0">
                <a:solidFill>
                  <a:srgbClr val="000000"/>
                </a:solidFill>
              </a:rPr>
              <a:t>they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35" dirty="0">
                <a:solidFill>
                  <a:srgbClr val="000000"/>
                </a:solidFill>
              </a:rPr>
              <a:t>must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70" dirty="0">
                <a:solidFill>
                  <a:srgbClr val="000000"/>
                </a:solidFill>
              </a:rPr>
              <a:t>have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10" dirty="0">
                <a:solidFill>
                  <a:srgbClr val="000000"/>
                </a:solidFill>
              </a:rPr>
              <a:t>to </a:t>
            </a:r>
            <a:r>
              <a:rPr sz="1000" spc="-250" dirty="0">
                <a:solidFill>
                  <a:srgbClr val="000000"/>
                </a:solidFill>
              </a:rPr>
              <a:t> </a:t>
            </a:r>
            <a:r>
              <a:rPr sz="1000" spc="-70" dirty="0">
                <a:solidFill>
                  <a:srgbClr val="000000"/>
                </a:solidFill>
              </a:rPr>
              <a:t>be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60" dirty="0">
                <a:solidFill>
                  <a:srgbClr val="000000"/>
                </a:solidFill>
              </a:rPr>
              <a:t>members.</a:t>
            </a:r>
            <a:r>
              <a:rPr sz="1000" spc="-15" dirty="0">
                <a:solidFill>
                  <a:srgbClr val="000000"/>
                </a:solidFill>
              </a:rPr>
              <a:t> </a:t>
            </a:r>
            <a:r>
              <a:rPr sz="1000" spc="-55" dirty="0">
                <a:solidFill>
                  <a:srgbClr val="000000"/>
                </a:solidFill>
              </a:rPr>
              <a:t>For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45" dirty="0">
                <a:solidFill>
                  <a:srgbClr val="000000"/>
                </a:solidFill>
              </a:rPr>
              <a:t>instance,</a:t>
            </a:r>
            <a:r>
              <a:rPr sz="1000" spc="75" dirty="0">
                <a:solidFill>
                  <a:srgbClr val="000000"/>
                </a:solidFill>
              </a:rPr>
              <a:t> </a:t>
            </a:r>
            <a:r>
              <a:rPr sz="1000" spc="-25" dirty="0">
                <a:solidFill>
                  <a:srgbClr val="000000"/>
                </a:solidFill>
              </a:rPr>
              <a:t>the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55" dirty="0">
                <a:solidFill>
                  <a:srgbClr val="000000"/>
                </a:solidFill>
              </a:rPr>
              <a:t>set</a:t>
            </a:r>
            <a:r>
              <a:rPr sz="1000" spc="75" dirty="0">
                <a:solidFill>
                  <a:srgbClr val="000000"/>
                </a:solidFill>
              </a:rPr>
              <a:t> </a:t>
            </a:r>
            <a:r>
              <a:rPr sz="1000" i="1" spc="1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000" i="1" spc="1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000000"/>
                </a:solidFill>
              </a:rPr>
              <a:t>of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20" dirty="0">
                <a:solidFill>
                  <a:srgbClr val="000000"/>
                </a:solidFill>
              </a:rPr>
              <a:t>all</a:t>
            </a:r>
            <a:r>
              <a:rPr sz="1000" spc="75" dirty="0">
                <a:solidFill>
                  <a:srgbClr val="000000"/>
                </a:solidFill>
              </a:rPr>
              <a:t> </a:t>
            </a:r>
            <a:r>
              <a:rPr sz="1000" spc="-40" dirty="0">
                <a:solidFill>
                  <a:srgbClr val="000000"/>
                </a:solidFill>
              </a:rPr>
              <a:t>odd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35" dirty="0">
                <a:solidFill>
                  <a:srgbClr val="000000"/>
                </a:solidFill>
              </a:rPr>
              <a:t>positive</a:t>
            </a:r>
            <a:r>
              <a:rPr sz="1000" spc="75" dirty="0">
                <a:solidFill>
                  <a:srgbClr val="000000"/>
                </a:solidFill>
              </a:rPr>
              <a:t> </a:t>
            </a:r>
            <a:r>
              <a:rPr sz="1000" spc="-45" dirty="0">
                <a:solidFill>
                  <a:srgbClr val="000000"/>
                </a:solidFill>
              </a:rPr>
              <a:t>integers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90" dirty="0">
                <a:solidFill>
                  <a:srgbClr val="000000"/>
                </a:solidFill>
              </a:rPr>
              <a:t>less</a:t>
            </a:r>
            <a:r>
              <a:rPr sz="1000" spc="75" dirty="0">
                <a:solidFill>
                  <a:srgbClr val="000000"/>
                </a:solidFill>
              </a:rPr>
              <a:t> </a:t>
            </a:r>
            <a:r>
              <a:rPr sz="1000" spc="-25" dirty="0">
                <a:solidFill>
                  <a:srgbClr val="000000"/>
                </a:solidFill>
              </a:rPr>
              <a:t>than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  <a:r>
              <a:rPr sz="1000" spc="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spc="-60" dirty="0">
                <a:solidFill>
                  <a:srgbClr val="000000"/>
                </a:solidFill>
              </a:rPr>
              <a:t>can </a:t>
            </a:r>
            <a:r>
              <a:rPr sz="1000" spc="-254" dirty="0">
                <a:solidFill>
                  <a:srgbClr val="000000"/>
                </a:solidFill>
              </a:rPr>
              <a:t> </a:t>
            </a:r>
            <a:r>
              <a:rPr sz="1000" spc="-70" dirty="0">
                <a:solidFill>
                  <a:srgbClr val="000000"/>
                </a:solidFill>
              </a:rPr>
              <a:t>be</a:t>
            </a:r>
            <a:r>
              <a:rPr sz="1000" spc="60" dirty="0">
                <a:solidFill>
                  <a:srgbClr val="000000"/>
                </a:solidFill>
              </a:rPr>
              <a:t> </a:t>
            </a:r>
            <a:r>
              <a:rPr sz="1000" spc="-5" dirty="0">
                <a:solidFill>
                  <a:srgbClr val="000000"/>
                </a:solidFill>
              </a:rPr>
              <a:t>written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100" dirty="0">
                <a:solidFill>
                  <a:srgbClr val="000000"/>
                </a:solidFill>
              </a:rPr>
              <a:t>as</a:t>
            </a:r>
            <a:endParaRPr sz="1000">
              <a:latin typeface="Calibri"/>
              <a:cs typeface="Calibri"/>
            </a:endParaRPr>
          </a:p>
          <a:p>
            <a:pPr marL="60325" algn="ctr">
              <a:lnSpc>
                <a:spcPct val="100000"/>
              </a:lnSpc>
              <a:spcBef>
                <a:spcPts val="130"/>
              </a:spcBef>
            </a:pPr>
            <a:r>
              <a:rPr sz="1000" i="1" spc="1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000" i="1" spc="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000000"/>
                </a:solidFill>
                <a:latin typeface="Lucida Sans Unicode"/>
                <a:cs typeface="Lucida Sans Unicode"/>
              </a:rPr>
              <a:t>{</a:t>
            </a:r>
            <a:r>
              <a:rPr sz="1000" i="1" spc="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1000" spc="85" dirty="0">
                <a:solidFill>
                  <a:srgbClr val="000000"/>
                </a:solidFill>
                <a:latin typeface="Lucida Sans Unicode"/>
                <a:cs typeface="Lucida Sans Unicode"/>
              </a:rPr>
              <a:t>|</a:t>
            </a:r>
            <a:r>
              <a:rPr sz="1000" i="1" spc="8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1000" i="1" spc="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spc="-55" dirty="0">
                <a:solidFill>
                  <a:srgbClr val="000000"/>
                </a:solidFill>
              </a:rPr>
              <a:t>is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60" dirty="0">
                <a:solidFill>
                  <a:srgbClr val="000000"/>
                </a:solidFill>
              </a:rPr>
              <a:t>an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40" dirty="0">
                <a:solidFill>
                  <a:srgbClr val="000000"/>
                </a:solidFill>
              </a:rPr>
              <a:t>odd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35" dirty="0">
                <a:solidFill>
                  <a:srgbClr val="000000"/>
                </a:solidFill>
              </a:rPr>
              <a:t>positive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35" dirty="0">
                <a:solidFill>
                  <a:srgbClr val="000000"/>
                </a:solidFill>
              </a:rPr>
              <a:t>integer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90" dirty="0">
                <a:solidFill>
                  <a:srgbClr val="000000"/>
                </a:solidFill>
              </a:rPr>
              <a:t>less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25" dirty="0">
                <a:solidFill>
                  <a:srgbClr val="000000"/>
                </a:solidFill>
              </a:rPr>
              <a:t>than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60" dirty="0">
                <a:solidFill>
                  <a:srgbClr val="000000"/>
                </a:solidFill>
              </a:rPr>
              <a:t>10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95" dirty="0">
                <a:solidFill>
                  <a:srgbClr val="000000"/>
                </a:solidFill>
                <a:latin typeface="Lucida Sans Unicode"/>
                <a:cs typeface="Lucida Sans Unicode"/>
              </a:rPr>
              <a:t>}</a:t>
            </a:r>
            <a:r>
              <a:rPr sz="1000" i="1" spc="95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1000" spc="-30" dirty="0">
                <a:solidFill>
                  <a:srgbClr val="000000"/>
                </a:solidFill>
              </a:rPr>
              <a:t>or,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45" dirty="0">
                <a:solidFill>
                  <a:srgbClr val="000000"/>
                </a:solidFill>
              </a:rPr>
              <a:t>specifying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25" dirty="0">
                <a:solidFill>
                  <a:srgbClr val="000000"/>
                </a:solidFill>
              </a:rPr>
              <a:t>the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60" dirty="0">
                <a:solidFill>
                  <a:srgbClr val="000000"/>
                </a:solidFill>
              </a:rPr>
              <a:t>universe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100" dirty="0">
                <a:solidFill>
                  <a:srgbClr val="000000"/>
                </a:solidFill>
              </a:rPr>
              <a:t>as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25" dirty="0">
                <a:solidFill>
                  <a:srgbClr val="000000"/>
                </a:solidFill>
              </a:rPr>
              <a:t>the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55" dirty="0">
                <a:solidFill>
                  <a:srgbClr val="000000"/>
                </a:solidFill>
              </a:rPr>
              <a:t>set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20" dirty="0">
                <a:solidFill>
                  <a:srgbClr val="000000"/>
                </a:solidFill>
              </a:rPr>
              <a:t>of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35" dirty="0">
                <a:solidFill>
                  <a:srgbClr val="000000"/>
                </a:solidFill>
              </a:rPr>
              <a:t>positive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40" dirty="0">
                <a:solidFill>
                  <a:srgbClr val="000000"/>
                </a:solidFill>
              </a:rPr>
              <a:t>integers,</a:t>
            </a:r>
            <a:r>
              <a:rPr sz="1000" spc="70" dirty="0">
                <a:solidFill>
                  <a:srgbClr val="000000"/>
                </a:solidFill>
              </a:rPr>
              <a:t> </a:t>
            </a:r>
            <a:r>
              <a:rPr sz="1000" spc="-100" dirty="0">
                <a:solidFill>
                  <a:srgbClr val="000000"/>
                </a:solidFill>
              </a:rPr>
              <a:t>as</a:t>
            </a:r>
            <a:endParaRPr sz="1000"/>
          </a:p>
          <a:p>
            <a:pPr marL="60325" algn="ctr">
              <a:lnSpc>
                <a:spcPct val="100000"/>
              </a:lnSpc>
              <a:spcBef>
                <a:spcPts val="140"/>
              </a:spcBef>
            </a:pPr>
            <a:r>
              <a:rPr sz="1000" i="1" spc="100" dirty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sz="1000" i="1" spc="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spc="275" dirty="0">
                <a:solidFill>
                  <a:srgbClr val="000000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spc="170" dirty="0">
                <a:solidFill>
                  <a:srgbClr val="000000"/>
                </a:solidFill>
                <a:latin typeface="Lucida Sans Unicode"/>
                <a:cs typeface="Lucida Sans Unicode"/>
              </a:rPr>
              <a:t>{</a:t>
            </a:r>
            <a:r>
              <a:rPr sz="1000" i="1" spc="13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1000" i="1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spc="-135" dirty="0">
                <a:solidFill>
                  <a:srgbClr val="000000"/>
                </a:solidFill>
                <a:latin typeface="Lucida Sans Unicode"/>
                <a:cs typeface="Lucida Sans Unicode"/>
              </a:rPr>
              <a:t>∈</a:t>
            </a:r>
            <a:r>
              <a:rPr sz="1000" spc="-40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1000" spc="50" dirty="0">
                <a:solidFill>
                  <a:srgbClr val="000000"/>
                </a:solidFill>
                <a:latin typeface="Times New Roman"/>
                <a:cs typeface="Times New Roman"/>
              </a:rPr>
              <a:t>Z</a:t>
            </a:r>
            <a:r>
              <a:rPr sz="1050" spc="457" baseline="31746" dirty="0">
                <a:solidFill>
                  <a:srgbClr val="000000"/>
                </a:solidFill>
                <a:latin typeface="Calibri"/>
                <a:cs typeface="Calibri"/>
              </a:rPr>
              <a:t>+</a:t>
            </a:r>
            <a:r>
              <a:rPr sz="1000" spc="-100" dirty="0">
                <a:solidFill>
                  <a:srgbClr val="000000"/>
                </a:solidFill>
                <a:latin typeface="Lucida Sans Unicode"/>
                <a:cs typeface="Lucida Sans Unicode"/>
              </a:rPr>
              <a:t>|</a:t>
            </a:r>
            <a:r>
              <a:rPr sz="1000" i="1" spc="13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1000" i="1" spc="10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spc="-55" dirty="0">
                <a:solidFill>
                  <a:srgbClr val="000000"/>
                </a:solidFill>
              </a:rPr>
              <a:t>is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35" dirty="0">
                <a:solidFill>
                  <a:srgbClr val="000000"/>
                </a:solidFill>
              </a:rPr>
              <a:t>o</a:t>
            </a:r>
            <a:r>
              <a:rPr sz="1000" spc="-45" dirty="0">
                <a:solidFill>
                  <a:srgbClr val="000000"/>
                </a:solidFill>
              </a:rPr>
              <a:t>dd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spc="-55" dirty="0">
                <a:solidFill>
                  <a:srgbClr val="000000"/>
                </a:solidFill>
              </a:rPr>
              <a:t>and</a:t>
            </a:r>
            <a:r>
              <a:rPr sz="1000" spc="65" dirty="0">
                <a:solidFill>
                  <a:srgbClr val="000000"/>
                </a:solidFill>
              </a:rPr>
              <a:t> </a:t>
            </a:r>
            <a:r>
              <a:rPr sz="1000" i="1" spc="135" dirty="0">
                <a:solidFill>
                  <a:srgbClr val="000000"/>
                </a:solidFill>
                <a:latin typeface="Calibri"/>
                <a:cs typeface="Calibri"/>
              </a:rPr>
              <a:t>x</a:t>
            </a:r>
            <a:r>
              <a:rPr sz="1000" i="1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i="1" spc="275" dirty="0">
                <a:solidFill>
                  <a:srgbClr val="000000"/>
                </a:solidFill>
                <a:latin typeface="Calibri"/>
                <a:cs typeface="Calibri"/>
              </a:rPr>
              <a:t>&lt;</a:t>
            </a:r>
            <a:r>
              <a:rPr sz="1000" i="1" spc="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Calibri"/>
                <a:cs typeface="Calibri"/>
              </a:rPr>
              <a:t>10</a:t>
            </a:r>
            <a:r>
              <a:rPr sz="1000" spc="170" dirty="0">
                <a:solidFill>
                  <a:srgbClr val="000000"/>
                </a:solidFill>
                <a:latin typeface="Lucida Sans Unicode"/>
                <a:cs typeface="Lucida Sans Unicode"/>
              </a:rPr>
              <a:t>}</a:t>
            </a:r>
            <a:r>
              <a:rPr sz="1000" i="1" spc="20" dirty="0">
                <a:solidFill>
                  <a:srgbClr val="000000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430" y="2102198"/>
            <a:ext cx="440753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000" spc="-75" dirty="0">
                <a:latin typeface="Microsoft Sans Serif"/>
                <a:cs typeface="Microsoft Sans Serif"/>
              </a:rPr>
              <a:t>We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often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use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this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type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notation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describe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when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45" dirty="0">
                <a:latin typeface="Microsoft Sans Serif"/>
                <a:cs typeface="Microsoft Sans Serif"/>
              </a:rPr>
              <a:t>it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impossible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list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all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set.</a:t>
            </a:r>
            <a:r>
              <a:rPr sz="1000" spc="18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For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instance,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155" dirty="0">
                <a:latin typeface="Times New Roman"/>
                <a:cs typeface="Times New Roman"/>
              </a:rPr>
              <a:t>Q</a:t>
            </a:r>
            <a:r>
              <a:rPr sz="1050" spc="232" baseline="27777" dirty="0">
                <a:latin typeface="Calibri"/>
                <a:cs typeface="Calibri"/>
              </a:rPr>
              <a:t>+</a:t>
            </a:r>
            <a:r>
              <a:rPr sz="1050" spc="345" baseline="27777" dirty="0">
                <a:latin typeface="Calibri"/>
                <a:cs typeface="Calibri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all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positive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rational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numbers 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be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written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5083" y="2561935"/>
            <a:ext cx="1035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260" dirty="0">
                <a:latin typeface="Calibri"/>
                <a:cs typeface="Calibri"/>
              </a:rPr>
              <a:t>+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0722" y="2490627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72043" y="2663004"/>
            <a:ext cx="819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70" dirty="0">
                <a:latin typeface="Calibri"/>
                <a:cs typeface="Calibri"/>
              </a:rPr>
              <a:t>q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6671" y="2576212"/>
            <a:ext cx="3079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15060" algn="l"/>
              </a:tabLst>
            </a:pPr>
            <a:r>
              <a:rPr sz="1000" spc="50" dirty="0">
                <a:latin typeface="Times New Roman"/>
                <a:cs typeface="Times New Roman"/>
              </a:rPr>
              <a:t>Q  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50" dirty="0">
                <a:latin typeface="Lucida Sans Unicode"/>
                <a:cs typeface="Lucida Sans Unicode"/>
              </a:rPr>
              <a:t>{</a:t>
            </a:r>
            <a:r>
              <a:rPr sz="1000" i="1" spc="150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35" dirty="0">
                <a:latin typeface="Lucida Sans Unicode"/>
                <a:cs typeface="Lucida Sans Unicode"/>
              </a:rPr>
              <a:t> </a:t>
            </a:r>
            <a:r>
              <a:rPr sz="1000" spc="30" dirty="0">
                <a:latin typeface="Times New Roman"/>
                <a:cs typeface="Times New Roman"/>
              </a:rPr>
              <a:t>R</a:t>
            </a:r>
            <a:r>
              <a:rPr sz="1000" spc="30" dirty="0">
                <a:latin typeface="Lucida Sans Unicode"/>
                <a:cs typeface="Lucida Sans Unicode"/>
              </a:rPr>
              <a:t>|</a:t>
            </a:r>
            <a:r>
              <a:rPr sz="1000" i="1" spc="30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	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265" dirty="0">
                <a:latin typeface="Calibri"/>
                <a:cs typeface="Calibri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for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some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positive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integers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i="1" spc="-15" dirty="0">
                <a:latin typeface="Calibri"/>
                <a:cs typeface="Calibri"/>
              </a:rPr>
              <a:t>p</a:t>
            </a:r>
            <a:r>
              <a:rPr sz="1000" i="1" spc="10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65" dirty="0">
                <a:latin typeface="Calibri"/>
                <a:cs typeface="Calibri"/>
              </a:rPr>
              <a:t>q</a:t>
            </a:r>
            <a:r>
              <a:rPr sz="1000" spc="65" dirty="0">
                <a:latin typeface="Lucida Sans Unicode"/>
                <a:cs typeface="Lucida Sans Unicode"/>
              </a:rPr>
              <a:t>}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0779" y="2576212"/>
            <a:ext cx="609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20" dirty="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6" name="object 16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7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sp>
        <p:nvSpPr>
          <p:cNvPr id="4" name="object 4"/>
          <p:cNvSpPr/>
          <p:nvPr/>
        </p:nvSpPr>
        <p:spPr>
          <a:xfrm>
            <a:off x="75717" y="577900"/>
            <a:ext cx="4457065" cy="2568575"/>
          </a:xfrm>
          <a:custGeom>
            <a:avLst/>
            <a:gdLst/>
            <a:ahLst/>
            <a:cxnLst/>
            <a:rect l="l" t="t" r="r" b="b"/>
            <a:pathLst>
              <a:path w="4457065" h="2568575">
                <a:moveTo>
                  <a:pt x="4456608" y="44399"/>
                </a:moveTo>
                <a:lnTo>
                  <a:pt x="4455299" y="44399"/>
                </a:lnTo>
                <a:lnTo>
                  <a:pt x="4452607" y="31076"/>
                </a:lnTo>
                <a:lnTo>
                  <a:pt x="4441685" y="14922"/>
                </a:lnTo>
                <a:lnTo>
                  <a:pt x="4425531" y="4013"/>
                </a:lnTo>
                <a:lnTo>
                  <a:pt x="4405808" y="0"/>
                </a:lnTo>
                <a:lnTo>
                  <a:pt x="50800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399"/>
                </a:lnTo>
                <a:lnTo>
                  <a:pt x="0" y="44399"/>
                </a:lnTo>
                <a:lnTo>
                  <a:pt x="0" y="50800"/>
                </a:lnTo>
                <a:lnTo>
                  <a:pt x="0" y="82384"/>
                </a:lnTo>
                <a:lnTo>
                  <a:pt x="0" y="2517724"/>
                </a:lnTo>
                <a:lnTo>
                  <a:pt x="4013" y="2537460"/>
                </a:lnTo>
                <a:lnTo>
                  <a:pt x="14922" y="2553614"/>
                </a:lnTo>
                <a:lnTo>
                  <a:pt x="31076" y="2564523"/>
                </a:lnTo>
                <a:lnTo>
                  <a:pt x="50800" y="2568537"/>
                </a:lnTo>
                <a:lnTo>
                  <a:pt x="4405808" y="2568537"/>
                </a:lnTo>
                <a:lnTo>
                  <a:pt x="4425531" y="2564523"/>
                </a:lnTo>
                <a:lnTo>
                  <a:pt x="4441685" y="2553614"/>
                </a:lnTo>
                <a:lnTo>
                  <a:pt x="4452607" y="2537460"/>
                </a:lnTo>
                <a:lnTo>
                  <a:pt x="4456608" y="2517724"/>
                </a:lnTo>
                <a:lnTo>
                  <a:pt x="4456608" y="82384"/>
                </a:lnTo>
                <a:lnTo>
                  <a:pt x="4456608" y="50800"/>
                </a:lnTo>
                <a:lnTo>
                  <a:pt x="4456608" y="44399"/>
                </a:lnTo>
                <a:close/>
              </a:path>
            </a:pathLst>
          </a:custGeom>
          <a:solidFill>
            <a:srgbClr val="E5E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830" y="596270"/>
            <a:ext cx="438150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65" dirty="0">
                <a:latin typeface="Microsoft Sans Serif"/>
                <a:cs typeface="Microsoft Sans Serif"/>
              </a:rPr>
              <a:t>These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sets,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each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denoted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using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boldface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letter,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play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an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important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role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discrete </a:t>
            </a:r>
            <a:r>
              <a:rPr sz="1000" spc="-25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mathematics: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0"/>
              </a:lnSpc>
            </a:pP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0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3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95" dirty="0">
                <a:latin typeface="Lucida Sans Unicode"/>
                <a:cs typeface="Lucida Sans Unicode"/>
              </a:rPr>
              <a:t>}</a:t>
            </a:r>
            <a:r>
              <a:rPr sz="1000" i="1" spc="95" dirty="0">
                <a:latin typeface="Calibri"/>
                <a:cs typeface="Calibri"/>
              </a:rPr>
              <a:t>,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b="1" spc="-25" dirty="0">
                <a:latin typeface="Trebuchet MS"/>
                <a:cs typeface="Trebuchet MS"/>
              </a:rPr>
              <a:t>natural</a:t>
            </a:r>
            <a:r>
              <a:rPr sz="1000" b="1" spc="65" dirty="0">
                <a:latin typeface="Trebuchet MS"/>
                <a:cs typeface="Trebuchet MS"/>
              </a:rPr>
              <a:t> </a:t>
            </a:r>
            <a:r>
              <a:rPr sz="1000" b="1" spc="-30" dirty="0">
                <a:latin typeface="Trebuchet MS"/>
                <a:cs typeface="Trebuchet MS"/>
              </a:rPr>
              <a:t>numbers</a:t>
            </a:r>
            <a:endParaRPr sz="1000">
              <a:latin typeface="Trebuchet MS"/>
              <a:cs typeface="Trebuchet MS"/>
            </a:endParaRPr>
          </a:p>
          <a:p>
            <a:pPr marL="12700">
              <a:lnSpc>
                <a:spcPts val="1200"/>
              </a:lnSpc>
            </a:pPr>
            <a:r>
              <a:rPr sz="1000" spc="50" dirty="0">
                <a:latin typeface="Times New Roman"/>
                <a:cs typeface="Times New Roman"/>
              </a:rPr>
              <a:t>Z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95" dirty="0">
                <a:latin typeface="Lucida Sans Unicode"/>
                <a:cs typeface="Lucida Sans Unicode"/>
              </a:rPr>
              <a:t>{</a:t>
            </a:r>
            <a:r>
              <a:rPr sz="1000" i="1" spc="95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−</a:t>
            </a:r>
            <a:r>
              <a:rPr sz="1000" spc="-5" dirty="0">
                <a:latin typeface="Calibri"/>
                <a:cs typeface="Calibri"/>
              </a:rPr>
              <a:t>2</a:t>
            </a:r>
            <a:r>
              <a:rPr sz="1000" i="1" spc="-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-5" dirty="0">
                <a:latin typeface="Lucida Sans Unicode"/>
                <a:cs typeface="Lucida Sans Unicode"/>
              </a:rPr>
              <a:t>−</a:t>
            </a:r>
            <a:r>
              <a:rPr sz="1000" spc="-5" dirty="0">
                <a:latin typeface="Calibri"/>
                <a:cs typeface="Calibri"/>
              </a:rPr>
              <a:t>1</a:t>
            </a:r>
            <a:r>
              <a:rPr sz="1000" i="1" spc="-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0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1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95" dirty="0">
                <a:latin typeface="Lucida Sans Unicode"/>
                <a:cs typeface="Lucida Sans Unicode"/>
              </a:rPr>
              <a:t>}</a:t>
            </a:r>
            <a:r>
              <a:rPr sz="1000" i="1" spc="95" dirty="0">
                <a:latin typeface="Calibri"/>
                <a:cs typeface="Calibri"/>
              </a:rPr>
              <a:t>,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b="1" spc="-30" dirty="0">
                <a:latin typeface="Trebuchet MS"/>
                <a:cs typeface="Trebuchet MS"/>
              </a:rPr>
              <a:t>integers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30" y="1203596"/>
            <a:ext cx="264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155" dirty="0">
                <a:latin typeface="Times New Roman"/>
                <a:cs typeface="Times New Roman"/>
              </a:rPr>
              <a:t>Z</a:t>
            </a:r>
            <a:r>
              <a:rPr sz="1050" spc="232" baseline="27777" dirty="0">
                <a:latin typeface="Calibri"/>
                <a:cs typeface="Calibri"/>
              </a:rPr>
              <a:t>+</a:t>
            </a:r>
            <a:r>
              <a:rPr sz="1050" spc="254" baseline="27777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1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2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" dirty="0">
                <a:latin typeface="Calibri"/>
                <a:cs typeface="Calibri"/>
              </a:rPr>
              <a:t>3</a:t>
            </a:r>
            <a:r>
              <a:rPr sz="1000" i="1" spc="5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" dirty="0">
                <a:latin typeface="Calibri"/>
                <a:cs typeface="Calibri"/>
              </a:rPr>
              <a:t>.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95" dirty="0">
                <a:latin typeface="Lucida Sans Unicode"/>
                <a:cs typeface="Lucida Sans Unicode"/>
              </a:rPr>
              <a:t>}</a:t>
            </a:r>
            <a:r>
              <a:rPr sz="1000" i="1" spc="95" dirty="0">
                <a:latin typeface="Calibri"/>
                <a:cs typeface="Calibri"/>
              </a:rPr>
              <a:t>,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b="1" spc="-30" dirty="0">
                <a:latin typeface="Trebuchet MS"/>
                <a:cs typeface="Trebuchet MS"/>
              </a:rPr>
              <a:t>positive</a:t>
            </a:r>
            <a:r>
              <a:rPr sz="1000" b="1" spc="65" dirty="0">
                <a:latin typeface="Trebuchet MS"/>
                <a:cs typeface="Trebuchet MS"/>
              </a:rPr>
              <a:t> </a:t>
            </a:r>
            <a:r>
              <a:rPr sz="1000" b="1" spc="-30" dirty="0">
                <a:latin typeface="Trebuchet MS"/>
                <a:cs typeface="Trebuchet MS"/>
              </a:rPr>
              <a:t>integers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384" y="1302352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730" y="1387949"/>
            <a:ext cx="35026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50" dirty="0">
                <a:latin typeface="Times New Roman"/>
                <a:cs typeface="Times New Roman"/>
              </a:rPr>
              <a:t>Q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r>
              <a:rPr sz="1000" spc="-190" dirty="0">
                <a:latin typeface="Lucida Sans Unicode"/>
                <a:cs typeface="Lucida Sans Unicode"/>
              </a:rPr>
              <a:t> </a:t>
            </a:r>
            <a:r>
              <a:rPr sz="1500" i="1" spc="-104" baseline="-38888" dirty="0">
                <a:latin typeface="Calibri"/>
                <a:cs typeface="Calibri"/>
              </a:rPr>
              <a:t>q</a:t>
            </a:r>
            <a:r>
              <a:rPr sz="1500" i="1" spc="-82" baseline="-38888" dirty="0">
                <a:latin typeface="Calibri"/>
                <a:cs typeface="Calibri"/>
              </a:rPr>
              <a:t> </a:t>
            </a:r>
            <a:r>
              <a:rPr sz="1000" spc="-60" dirty="0">
                <a:latin typeface="Lucida Sans Unicode"/>
                <a:cs typeface="Lucida Sans Unicode"/>
              </a:rPr>
              <a:t>|</a:t>
            </a:r>
            <a:r>
              <a:rPr sz="1000" i="1" spc="-60" dirty="0">
                <a:latin typeface="Calibri"/>
                <a:cs typeface="Calibri"/>
              </a:rPr>
              <a:t>p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Z</a:t>
            </a:r>
            <a:r>
              <a:rPr sz="1000" i="1" spc="3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-70" dirty="0">
                <a:latin typeface="Calibri"/>
                <a:cs typeface="Calibri"/>
              </a:rPr>
              <a:t>q</a:t>
            </a:r>
            <a:r>
              <a:rPr sz="1000" i="1" spc="-65" dirty="0">
                <a:latin typeface="Calibri"/>
                <a:cs typeface="Calibri"/>
              </a:rPr>
              <a:t> </a:t>
            </a:r>
            <a:r>
              <a:rPr sz="1000" spc="-135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35" dirty="0">
                <a:latin typeface="Times New Roman"/>
                <a:cs typeface="Times New Roman"/>
              </a:rPr>
              <a:t>Z</a:t>
            </a:r>
            <a:r>
              <a:rPr sz="1000" i="1" spc="35" dirty="0">
                <a:latin typeface="Calibri"/>
                <a:cs typeface="Calibri"/>
              </a:rPr>
              <a:t>,</a:t>
            </a:r>
            <a:r>
              <a:rPr sz="1000" i="1" spc="27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-70" dirty="0">
                <a:latin typeface="Calibri"/>
                <a:cs typeface="Calibri"/>
              </a:rPr>
              <a:t>q</a:t>
            </a:r>
            <a:r>
              <a:rPr sz="1000" i="1" spc="90" dirty="0">
                <a:latin typeface="Calibri"/>
                <a:cs typeface="Calibri"/>
              </a:rPr>
              <a:t> </a:t>
            </a:r>
            <a:r>
              <a:rPr sz="1000" spc="135" dirty="0">
                <a:latin typeface="Lucida Sans Unicode"/>
                <a:cs typeface="Lucida Sans Unicode"/>
              </a:rPr>
              <a:t≯</a:t>
            </a:r>
            <a:r>
              <a:rPr sz="1000" spc="13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60" dirty="0">
                <a:latin typeface="Calibri"/>
                <a:cs typeface="Calibri"/>
              </a:rPr>
              <a:t>0</a:t>
            </a:r>
            <a:r>
              <a:rPr sz="1000" spc="60" dirty="0">
                <a:latin typeface="Lucida Sans Unicode"/>
                <a:cs typeface="Lucida Sans Unicode"/>
              </a:rPr>
              <a:t>}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b="1" spc="-30" dirty="0">
                <a:latin typeface="Trebuchet MS"/>
                <a:cs typeface="Trebuchet MS"/>
              </a:rPr>
              <a:t>rational</a:t>
            </a:r>
            <a:r>
              <a:rPr sz="1000" b="1" spc="65" dirty="0">
                <a:latin typeface="Trebuchet MS"/>
                <a:cs typeface="Trebuchet MS"/>
              </a:rPr>
              <a:t> </a:t>
            </a:r>
            <a:r>
              <a:rPr sz="1000" b="1" spc="-30" dirty="0">
                <a:latin typeface="Trebuchet MS"/>
                <a:cs typeface="Trebuchet MS"/>
              </a:rPr>
              <a:t>numbers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30" y="1599862"/>
            <a:ext cx="4507865" cy="1515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1600">
              <a:lnSpc>
                <a:spcPts val="1200"/>
              </a:lnSpc>
              <a:spcBef>
                <a:spcPts val="95"/>
              </a:spcBef>
            </a:pP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25" dirty="0">
                <a:latin typeface="Microsoft Sans Serif"/>
                <a:cs typeface="Microsoft Sans Serif"/>
              </a:rPr>
              <a:t>,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130" dirty="0">
                <a:latin typeface="Microsoft Sans Serif"/>
                <a:cs typeface="Microsoft Sans Serif"/>
              </a:rPr>
              <a:t> </a:t>
            </a:r>
            <a:r>
              <a:rPr sz="1000" b="1" spc="-45" dirty="0">
                <a:latin typeface="Trebuchet MS"/>
                <a:cs typeface="Trebuchet MS"/>
              </a:rPr>
              <a:t>real</a:t>
            </a:r>
            <a:r>
              <a:rPr sz="1000" b="1" spc="50" dirty="0">
                <a:latin typeface="Trebuchet MS"/>
                <a:cs typeface="Trebuchet MS"/>
              </a:rPr>
              <a:t> </a:t>
            </a:r>
            <a:r>
              <a:rPr sz="1000" b="1" spc="-30" dirty="0">
                <a:latin typeface="Trebuchet MS"/>
                <a:cs typeface="Trebuchet MS"/>
              </a:rPr>
              <a:t>numbers</a:t>
            </a:r>
            <a:endParaRPr sz="1000">
              <a:latin typeface="Trebuchet MS"/>
              <a:cs typeface="Trebuchet MS"/>
            </a:endParaRPr>
          </a:p>
          <a:p>
            <a:pPr marL="101600">
              <a:lnSpc>
                <a:spcPts val="1195"/>
              </a:lnSpc>
            </a:pPr>
            <a:r>
              <a:rPr sz="1000" spc="114" dirty="0">
                <a:latin typeface="Times New Roman"/>
                <a:cs typeface="Times New Roman"/>
              </a:rPr>
              <a:t>R</a:t>
            </a:r>
            <a:r>
              <a:rPr sz="1050" spc="172" baseline="27777" dirty="0">
                <a:latin typeface="Calibri"/>
                <a:cs typeface="Calibri"/>
              </a:rPr>
              <a:t>+</a:t>
            </a:r>
            <a:r>
              <a:rPr sz="1000" spc="114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135" dirty="0">
                <a:latin typeface="Microsoft Sans Serif"/>
                <a:cs typeface="Microsoft Sans Serif"/>
              </a:rPr>
              <a:t> </a:t>
            </a:r>
            <a:r>
              <a:rPr sz="1000" b="1" spc="-30" dirty="0">
                <a:latin typeface="Trebuchet MS"/>
                <a:cs typeface="Trebuchet MS"/>
              </a:rPr>
              <a:t>positive</a:t>
            </a:r>
            <a:r>
              <a:rPr sz="1000" b="1" spc="60" dirty="0">
                <a:latin typeface="Trebuchet MS"/>
                <a:cs typeface="Trebuchet MS"/>
              </a:rPr>
              <a:t> </a:t>
            </a:r>
            <a:r>
              <a:rPr sz="1000" b="1" spc="-45" dirty="0">
                <a:latin typeface="Trebuchet MS"/>
                <a:cs typeface="Trebuchet MS"/>
              </a:rPr>
              <a:t>real</a:t>
            </a:r>
            <a:r>
              <a:rPr sz="1000" b="1" spc="60" dirty="0">
                <a:latin typeface="Trebuchet MS"/>
                <a:cs typeface="Trebuchet MS"/>
              </a:rPr>
              <a:t> </a:t>
            </a:r>
            <a:r>
              <a:rPr sz="1000" b="1" spc="-30" dirty="0">
                <a:latin typeface="Trebuchet MS"/>
                <a:cs typeface="Trebuchet MS"/>
              </a:rPr>
              <a:t>numbers</a:t>
            </a:r>
            <a:endParaRPr sz="1000">
              <a:latin typeface="Trebuchet MS"/>
              <a:cs typeface="Trebuchet MS"/>
            </a:endParaRPr>
          </a:p>
          <a:p>
            <a:pPr marL="101600">
              <a:lnSpc>
                <a:spcPts val="1195"/>
              </a:lnSpc>
            </a:pPr>
            <a:r>
              <a:rPr sz="1000" spc="25" dirty="0">
                <a:latin typeface="Times New Roman"/>
                <a:cs typeface="Times New Roman"/>
              </a:rPr>
              <a:t>C</a:t>
            </a:r>
            <a:r>
              <a:rPr sz="1000" spc="25" dirty="0">
                <a:latin typeface="Microsoft Sans Serif"/>
                <a:cs typeface="Microsoft Sans Serif"/>
              </a:rPr>
              <a:t>,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complex</a:t>
            </a:r>
            <a:r>
              <a:rPr sz="1000" b="1" spc="60" dirty="0">
                <a:latin typeface="Trebuchet MS"/>
                <a:cs typeface="Trebuchet MS"/>
              </a:rPr>
              <a:t> </a:t>
            </a:r>
            <a:r>
              <a:rPr sz="1000" b="1" spc="-25" dirty="0">
                <a:latin typeface="Trebuchet MS"/>
                <a:cs typeface="Trebuchet MS"/>
              </a:rPr>
              <a:t>numbers</a:t>
            </a:r>
            <a:r>
              <a:rPr sz="1000" spc="-2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  <a:p>
            <a:pPr marL="100965" marR="55880">
              <a:lnSpc>
                <a:spcPts val="1200"/>
              </a:lnSpc>
              <a:spcBef>
                <a:spcPts val="40"/>
              </a:spcBef>
            </a:pPr>
            <a:r>
              <a:rPr sz="1000" spc="-55" dirty="0">
                <a:latin typeface="Microsoft Sans Serif"/>
                <a:cs typeface="Microsoft Sans Serif"/>
              </a:rPr>
              <a:t>Recall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15" dirty="0">
                <a:latin typeface="Microsoft Sans Serif"/>
                <a:cs typeface="Microsoft Sans Serif"/>
              </a:rPr>
              <a:t>notation </a:t>
            </a:r>
            <a:r>
              <a:rPr sz="1000" spc="-20" dirty="0">
                <a:latin typeface="Microsoft Sans Serif"/>
                <a:cs typeface="Microsoft Sans Serif"/>
              </a:rPr>
              <a:t>for </a:t>
            </a:r>
            <a:r>
              <a:rPr sz="1000" b="1" spc="-35" dirty="0">
                <a:latin typeface="Trebuchet MS"/>
                <a:cs typeface="Trebuchet MS"/>
              </a:rPr>
              <a:t>intervals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45" dirty="0">
                <a:latin typeface="Microsoft Sans Serif"/>
                <a:cs typeface="Microsoft Sans Serif"/>
              </a:rPr>
              <a:t>real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numbers.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When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-85" dirty="0">
                <a:latin typeface="Calibri"/>
                <a:cs typeface="Calibri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-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real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numbers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with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-50" dirty="0">
                <a:latin typeface="Calibri"/>
                <a:cs typeface="Calibri"/>
              </a:rPr>
              <a:t>b</a:t>
            </a:r>
            <a:r>
              <a:rPr sz="1000" spc="-50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we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write</a:t>
            </a:r>
            <a:endParaRPr sz="1000">
              <a:latin typeface="Microsoft Sans Serif"/>
              <a:cs typeface="Microsoft Sans Serif"/>
            </a:endParaRPr>
          </a:p>
          <a:p>
            <a:pPr marL="100965">
              <a:lnSpc>
                <a:spcPts val="925"/>
              </a:lnSpc>
              <a:tabLst>
                <a:tab pos="2458720" algn="l"/>
              </a:tabLst>
            </a:pPr>
            <a:r>
              <a:rPr sz="1000" spc="-35" dirty="0">
                <a:latin typeface="Calibri"/>
                <a:cs typeface="Calibri"/>
              </a:rPr>
              <a:t>[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35" dirty="0">
                <a:latin typeface="Calibri"/>
                <a:cs typeface="Calibri"/>
              </a:rPr>
              <a:t>]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r>
              <a:rPr sz="1000" dirty="0">
                <a:latin typeface="Lucida Sans Unicode"/>
                <a:cs typeface="Lucida Sans Unicode"/>
              </a:rPr>
              <a:t>	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-35" dirty="0">
                <a:latin typeface="Calibri"/>
                <a:cs typeface="Calibri"/>
              </a:rPr>
              <a:t>]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endParaRPr sz="1000">
              <a:latin typeface="Lucida Sans Unicode"/>
              <a:cs typeface="Lucida Sans Unicode"/>
            </a:endParaRPr>
          </a:p>
          <a:p>
            <a:pPr marL="100965">
              <a:lnSpc>
                <a:spcPts val="1200"/>
              </a:lnSpc>
              <a:tabLst>
                <a:tab pos="2458720" algn="l"/>
              </a:tabLst>
            </a:pPr>
            <a:r>
              <a:rPr sz="1000" spc="-35" dirty="0">
                <a:latin typeface="Calibri"/>
                <a:cs typeface="Calibri"/>
              </a:rPr>
              <a:t>[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-95" dirty="0">
                <a:latin typeface="Calibri"/>
                <a:cs typeface="Calibri"/>
              </a:rPr>
              <a:t>b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r>
              <a:rPr sz="1000" dirty="0">
                <a:latin typeface="Lucida Sans Unicode"/>
                <a:cs typeface="Lucida Sans Unicode"/>
              </a:rPr>
              <a:t>	</a:t>
            </a:r>
            <a:r>
              <a:rPr sz="1000" spc="80" dirty="0">
                <a:latin typeface="Calibri"/>
                <a:cs typeface="Calibri"/>
              </a:rPr>
              <a:t>(</a:t>
            </a:r>
            <a:r>
              <a:rPr sz="1000" i="1" spc="15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8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5" dirty="0">
                <a:latin typeface="Calibri"/>
                <a:cs typeface="Calibri"/>
              </a:rPr>
              <a:t>=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170" dirty="0">
                <a:latin typeface="Lucida Sans Unicode"/>
                <a:cs typeface="Lucida Sans Unicode"/>
              </a:rPr>
              <a:t>{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spc="-100" dirty="0">
                <a:latin typeface="Lucida Sans Unicode"/>
                <a:cs typeface="Lucida Sans Unicode"/>
              </a:rPr>
              <a:t>|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135" dirty="0">
                <a:latin typeface="Calibri"/>
                <a:cs typeface="Calibri"/>
              </a:rPr>
              <a:t>x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275" dirty="0">
                <a:latin typeface="Calibri"/>
                <a:cs typeface="Calibri"/>
              </a:rPr>
              <a:t>&lt;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spc="170" dirty="0">
                <a:latin typeface="Lucida Sans Unicode"/>
                <a:cs typeface="Lucida Sans Unicode"/>
              </a:rPr>
              <a:t>}</a:t>
            </a:r>
            <a:endParaRPr sz="1000">
              <a:latin typeface="Lucida Sans Unicode"/>
              <a:cs typeface="Lucida Sans Unicode"/>
            </a:endParaRPr>
          </a:p>
          <a:p>
            <a:pPr marL="100965">
              <a:lnSpc>
                <a:spcPts val="1200"/>
              </a:lnSpc>
              <a:spcBef>
                <a:spcPts val="1190"/>
              </a:spcBef>
            </a:pPr>
            <a:r>
              <a:rPr sz="1000" spc="-30" dirty="0">
                <a:latin typeface="Microsoft Sans Serif"/>
                <a:cs typeface="Microsoft Sans Serif"/>
              </a:rPr>
              <a:t>Note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that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Calibri"/>
                <a:cs typeface="Calibri"/>
              </a:rPr>
              <a:t>[</a:t>
            </a:r>
            <a:r>
              <a:rPr sz="1000" i="1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b</a:t>
            </a:r>
            <a:r>
              <a:rPr sz="1000" spc="-60" dirty="0">
                <a:latin typeface="Calibri"/>
                <a:cs typeface="Calibri"/>
              </a:rPr>
              <a:t>]</a:t>
            </a:r>
            <a:r>
              <a:rPr sz="1000" spc="-5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called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closed</a:t>
            </a:r>
            <a:r>
              <a:rPr sz="1000" b="1" spc="65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interval</a:t>
            </a:r>
            <a:r>
              <a:rPr sz="1000" b="1" spc="30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from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i="1" spc="-90" dirty="0">
                <a:latin typeface="Calibri"/>
                <a:cs typeface="Calibri"/>
              </a:rPr>
              <a:t>b</a:t>
            </a:r>
            <a:r>
              <a:rPr sz="1000" i="1" spc="105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40" dirty="0">
                <a:latin typeface="Calibri"/>
                <a:cs typeface="Calibri"/>
              </a:rPr>
              <a:t>(</a:t>
            </a:r>
            <a:r>
              <a:rPr sz="1000" i="1" spc="40" dirty="0">
                <a:latin typeface="Calibri"/>
                <a:cs typeface="Calibri"/>
              </a:rPr>
              <a:t>a,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-5" dirty="0">
                <a:latin typeface="Calibri"/>
                <a:cs typeface="Calibri"/>
              </a:rPr>
              <a:t>b</a:t>
            </a:r>
            <a:r>
              <a:rPr sz="1000" spc="-5" dirty="0">
                <a:latin typeface="Calibri"/>
                <a:cs typeface="Calibri"/>
              </a:rPr>
              <a:t>)</a:t>
            </a:r>
            <a:r>
              <a:rPr sz="1000" spc="110" dirty="0">
                <a:latin typeface="Calibri"/>
                <a:cs typeface="Calibri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is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called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endParaRPr sz="1000">
              <a:latin typeface="Microsoft Sans Serif"/>
              <a:cs typeface="Microsoft Sans Serif"/>
            </a:endParaRPr>
          </a:p>
          <a:p>
            <a:pPr marL="100965">
              <a:lnSpc>
                <a:spcPts val="1200"/>
              </a:lnSpc>
            </a:pPr>
            <a:r>
              <a:rPr sz="1000" b="1" spc="-30" dirty="0">
                <a:latin typeface="Trebuchet MS"/>
                <a:cs typeface="Trebuchet MS"/>
              </a:rPr>
              <a:t>open</a:t>
            </a:r>
            <a:r>
              <a:rPr sz="1000" b="1" spc="45" dirty="0">
                <a:latin typeface="Trebuchet MS"/>
                <a:cs typeface="Trebuchet MS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interval</a:t>
            </a:r>
            <a:r>
              <a:rPr sz="1000" b="1" spc="1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from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i="1" spc="10" dirty="0">
                <a:latin typeface="Calibri"/>
                <a:cs typeface="Calibri"/>
              </a:rPr>
              <a:t>a</a:t>
            </a:r>
            <a:r>
              <a:rPr sz="1000" i="1" spc="95" dirty="0">
                <a:latin typeface="Calibri"/>
                <a:cs typeface="Calibri"/>
              </a:rPr>
              <a:t> </a:t>
            </a:r>
            <a:r>
              <a:rPr sz="1000" spc="10" dirty="0">
                <a:latin typeface="Microsoft Sans Serif"/>
                <a:cs typeface="Microsoft Sans Serif"/>
              </a:rPr>
              <a:t>to</a:t>
            </a:r>
            <a:r>
              <a:rPr sz="1000" spc="55" dirty="0">
                <a:latin typeface="Microsoft Sans Serif"/>
                <a:cs typeface="Microsoft Sans Serif"/>
              </a:rPr>
              <a:t> </a:t>
            </a:r>
            <a:r>
              <a:rPr sz="1000" i="1" spc="-45" dirty="0">
                <a:latin typeface="Calibri"/>
                <a:cs typeface="Calibri"/>
              </a:rPr>
              <a:t>b</a:t>
            </a:r>
            <a:r>
              <a:rPr sz="1000" spc="-45" dirty="0">
                <a:latin typeface="Microsoft Sans Serif"/>
                <a:cs typeface="Microsoft Sans Serif"/>
              </a:rPr>
              <a:t>.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1" name="object 11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8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37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90" dirty="0"/>
              <a:t>Sets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5729" y="972743"/>
            <a:ext cx="4457065" cy="719455"/>
            <a:chOff x="75729" y="972743"/>
            <a:chExt cx="4457065" cy="719455"/>
          </a:xfrm>
        </p:grpSpPr>
        <p:sp>
          <p:nvSpPr>
            <p:cNvPr id="5" name="object 5"/>
            <p:cNvSpPr/>
            <p:nvPr/>
          </p:nvSpPr>
          <p:spPr>
            <a:xfrm>
              <a:off x="75729" y="972743"/>
              <a:ext cx="4457065" cy="198755"/>
            </a:xfrm>
            <a:custGeom>
              <a:avLst/>
              <a:gdLst/>
              <a:ahLst/>
              <a:cxnLst/>
              <a:rect l="l" t="t" r="r" b="b"/>
              <a:pathLst>
                <a:path w="4457065" h="198755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4456606" y="198367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005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30" y="1158455"/>
              <a:ext cx="445660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5729" y="1202730"/>
              <a:ext cx="4457065" cy="489584"/>
            </a:xfrm>
            <a:custGeom>
              <a:avLst/>
              <a:gdLst/>
              <a:ahLst/>
              <a:cxnLst/>
              <a:rect l="l" t="t" r="r" b="b"/>
              <a:pathLst>
                <a:path w="4457065" h="489585">
                  <a:moveTo>
                    <a:pt x="4456606" y="0"/>
                  </a:moveTo>
                  <a:lnTo>
                    <a:pt x="0" y="0"/>
                  </a:lnTo>
                  <a:lnTo>
                    <a:pt x="0" y="438580"/>
                  </a:lnTo>
                  <a:lnTo>
                    <a:pt x="4008" y="458304"/>
                  </a:lnTo>
                  <a:lnTo>
                    <a:pt x="14922" y="474457"/>
                  </a:lnTo>
                  <a:lnTo>
                    <a:pt x="31075" y="485371"/>
                  </a:lnTo>
                  <a:lnTo>
                    <a:pt x="50800" y="489380"/>
                  </a:lnTo>
                  <a:lnTo>
                    <a:pt x="4405806" y="489380"/>
                  </a:lnTo>
                  <a:lnTo>
                    <a:pt x="4425531" y="485371"/>
                  </a:lnTo>
                  <a:lnTo>
                    <a:pt x="4441684" y="474457"/>
                  </a:lnTo>
                  <a:lnTo>
                    <a:pt x="4452598" y="458304"/>
                  </a:lnTo>
                  <a:lnTo>
                    <a:pt x="4456606" y="438580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5729" y="1818639"/>
            <a:ext cx="4457065" cy="1000760"/>
            <a:chOff x="75729" y="1818639"/>
            <a:chExt cx="4457065" cy="1000760"/>
          </a:xfrm>
        </p:grpSpPr>
        <p:sp>
          <p:nvSpPr>
            <p:cNvPr id="9" name="object 9"/>
            <p:cNvSpPr/>
            <p:nvPr/>
          </p:nvSpPr>
          <p:spPr>
            <a:xfrm>
              <a:off x="75729" y="1818639"/>
              <a:ext cx="4457065" cy="187960"/>
            </a:xfrm>
            <a:custGeom>
              <a:avLst/>
              <a:gdLst/>
              <a:ahLst/>
              <a:cxnLst/>
              <a:rect l="l" t="t" r="r" b="b"/>
              <a:pathLst>
                <a:path w="4457065" h="18796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4456606" y="187823"/>
                  </a:lnTo>
                  <a:lnTo>
                    <a:pt x="4456606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30" y="1993798"/>
              <a:ext cx="4456606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5729" y="2038084"/>
              <a:ext cx="4457065" cy="781050"/>
            </a:xfrm>
            <a:custGeom>
              <a:avLst/>
              <a:gdLst/>
              <a:ahLst/>
              <a:cxnLst/>
              <a:rect l="l" t="t" r="r" b="b"/>
              <a:pathLst>
                <a:path w="4457065" h="781050">
                  <a:moveTo>
                    <a:pt x="4456606" y="0"/>
                  </a:moveTo>
                  <a:lnTo>
                    <a:pt x="0" y="0"/>
                  </a:lnTo>
                  <a:lnTo>
                    <a:pt x="0" y="729943"/>
                  </a:lnTo>
                  <a:lnTo>
                    <a:pt x="4008" y="749668"/>
                  </a:lnTo>
                  <a:lnTo>
                    <a:pt x="14922" y="765821"/>
                  </a:lnTo>
                  <a:lnTo>
                    <a:pt x="31075" y="776735"/>
                  </a:lnTo>
                  <a:lnTo>
                    <a:pt x="50800" y="780744"/>
                  </a:lnTo>
                  <a:lnTo>
                    <a:pt x="4405806" y="780744"/>
                  </a:lnTo>
                  <a:lnTo>
                    <a:pt x="4425531" y="776735"/>
                  </a:lnTo>
                  <a:lnTo>
                    <a:pt x="4441684" y="765821"/>
                  </a:lnTo>
                  <a:lnTo>
                    <a:pt x="4452598" y="749668"/>
                  </a:lnTo>
                  <a:lnTo>
                    <a:pt x="4456606" y="729943"/>
                  </a:lnTo>
                  <a:lnTo>
                    <a:pt x="4456606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830" y="630758"/>
            <a:ext cx="4380230" cy="21659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have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other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sets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as</a:t>
            </a:r>
            <a:r>
              <a:rPr sz="1000" spc="-9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members,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100" dirty="0">
                <a:latin typeface="Microsoft Sans Serif"/>
                <a:cs typeface="Microsoft Sans Serif"/>
              </a:rPr>
              <a:t>as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Example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4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illustrates.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Example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1.5</a:t>
            </a:r>
            <a:endParaRPr sz="1200">
              <a:latin typeface="Microsoft Sans Serif"/>
              <a:cs typeface="Microsoft Sans Serif"/>
            </a:endParaRPr>
          </a:p>
          <a:p>
            <a:pPr marL="12700" marR="5080" algn="just">
              <a:lnSpc>
                <a:spcPct val="100000"/>
              </a:lnSpc>
              <a:spcBef>
                <a:spcPts val="390"/>
              </a:spcBef>
            </a:pPr>
            <a:r>
              <a:rPr sz="1000" spc="-30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set </a:t>
            </a:r>
            <a:r>
              <a:rPr sz="1000" spc="65" dirty="0">
                <a:latin typeface="Lucida Sans Unicode"/>
                <a:cs typeface="Lucida Sans Unicode"/>
              </a:rPr>
              <a:t>{</a:t>
            </a:r>
            <a:r>
              <a:rPr sz="1000" spc="65" dirty="0">
                <a:latin typeface="Times New Roman"/>
                <a:cs typeface="Times New Roman"/>
              </a:rPr>
              <a:t>N</a:t>
            </a:r>
            <a:r>
              <a:rPr sz="1000" i="1" spc="65" dirty="0">
                <a:latin typeface="Calibri"/>
                <a:cs typeface="Calibri"/>
              </a:rPr>
              <a:t>, </a:t>
            </a:r>
            <a:r>
              <a:rPr sz="1000" spc="35" dirty="0">
                <a:latin typeface="Times New Roman"/>
                <a:cs typeface="Times New Roman"/>
              </a:rPr>
              <a:t>Z</a:t>
            </a:r>
            <a:r>
              <a:rPr sz="1000" i="1" spc="35" dirty="0">
                <a:latin typeface="Calibri"/>
                <a:cs typeface="Calibri"/>
              </a:rPr>
              <a:t>, </a:t>
            </a:r>
            <a:r>
              <a:rPr sz="1000" spc="35" dirty="0">
                <a:latin typeface="Times New Roman"/>
                <a:cs typeface="Times New Roman"/>
              </a:rPr>
              <a:t>Q</a:t>
            </a:r>
            <a:r>
              <a:rPr sz="1000" i="1" spc="35" dirty="0">
                <a:latin typeface="Calibri"/>
                <a:cs typeface="Calibri"/>
              </a:rPr>
              <a:t>, </a:t>
            </a:r>
            <a:r>
              <a:rPr sz="1000" spc="110" dirty="0">
                <a:latin typeface="Times New Roman"/>
                <a:cs typeface="Times New Roman"/>
              </a:rPr>
              <a:t>R</a:t>
            </a:r>
            <a:r>
              <a:rPr sz="1000" spc="110" dirty="0">
                <a:latin typeface="Lucida Sans Unicode"/>
                <a:cs typeface="Lucida Sans Unicode"/>
              </a:rPr>
              <a:t>} </a:t>
            </a:r>
            <a:r>
              <a:rPr sz="1000" spc="-55" dirty="0">
                <a:latin typeface="Microsoft Sans Serif"/>
                <a:cs typeface="Microsoft Sans Serif"/>
              </a:rPr>
              <a:t>is </a:t>
            </a:r>
            <a:r>
              <a:rPr sz="1000" spc="-80" dirty="0">
                <a:latin typeface="Microsoft Sans Serif"/>
                <a:cs typeface="Microsoft Sans Serif"/>
              </a:rPr>
              <a:t>a </a:t>
            </a:r>
            <a:r>
              <a:rPr sz="1000" spc="-55" dirty="0">
                <a:latin typeface="Microsoft Sans Serif"/>
                <a:cs typeface="Microsoft Sans Serif"/>
              </a:rPr>
              <a:t>set </a:t>
            </a:r>
            <a:r>
              <a:rPr sz="1000" spc="-30" dirty="0">
                <a:latin typeface="Microsoft Sans Serif"/>
                <a:cs typeface="Microsoft Sans Serif"/>
              </a:rPr>
              <a:t>containing </a:t>
            </a:r>
            <a:r>
              <a:rPr sz="1000" spc="-20" dirty="0">
                <a:latin typeface="Microsoft Sans Serif"/>
                <a:cs typeface="Microsoft Sans Serif"/>
              </a:rPr>
              <a:t>four </a:t>
            </a:r>
            <a:r>
              <a:rPr sz="1000" spc="-55" dirty="0">
                <a:latin typeface="Microsoft Sans Serif"/>
                <a:cs typeface="Microsoft Sans Serif"/>
              </a:rPr>
              <a:t>elements, </a:t>
            </a:r>
            <a:r>
              <a:rPr sz="1000" spc="-75" dirty="0">
                <a:latin typeface="Microsoft Sans Serif"/>
                <a:cs typeface="Microsoft Sans Serif"/>
              </a:rPr>
              <a:t>each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35" dirty="0">
                <a:latin typeface="Microsoft Sans Serif"/>
                <a:cs typeface="Microsoft Sans Serif"/>
              </a:rPr>
              <a:t>which </a:t>
            </a:r>
            <a:r>
              <a:rPr sz="1000" spc="-55" dirty="0">
                <a:latin typeface="Microsoft Sans Serif"/>
                <a:cs typeface="Microsoft Sans Serif"/>
              </a:rPr>
              <a:t>is </a:t>
            </a:r>
            <a:r>
              <a:rPr sz="1000" spc="-80" dirty="0">
                <a:latin typeface="Microsoft Sans Serif"/>
                <a:cs typeface="Microsoft Sans Serif"/>
              </a:rPr>
              <a:t>a </a:t>
            </a:r>
            <a:r>
              <a:rPr sz="1000" spc="-40" dirty="0">
                <a:latin typeface="Microsoft Sans Serif"/>
                <a:cs typeface="Microsoft Sans Serif"/>
              </a:rPr>
              <a:t>set.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 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four </a:t>
            </a:r>
            <a:r>
              <a:rPr sz="1000" spc="-60" dirty="0">
                <a:latin typeface="Microsoft Sans Serif"/>
                <a:cs typeface="Microsoft Sans Serif"/>
              </a:rPr>
              <a:t>elements</a:t>
            </a:r>
            <a:r>
              <a:rPr sz="1000" spc="14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this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are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Microsoft Sans Serif"/>
                <a:cs typeface="Microsoft Sans Serif"/>
              </a:rPr>
              <a:t>,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25" dirty="0">
                <a:latin typeface="Microsoft Sans Serif"/>
                <a:cs typeface="Microsoft Sans Serif"/>
              </a:rPr>
              <a:t>natural </a:t>
            </a:r>
            <a:r>
              <a:rPr sz="1000" spc="-50" dirty="0">
                <a:latin typeface="Microsoft Sans Serif"/>
                <a:cs typeface="Microsoft Sans Serif"/>
              </a:rPr>
              <a:t>numbers; </a:t>
            </a:r>
            <a:r>
              <a:rPr sz="1000" spc="25" dirty="0">
                <a:latin typeface="Times New Roman"/>
                <a:cs typeface="Times New Roman"/>
              </a:rPr>
              <a:t>Q</a:t>
            </a:r>
            <a:r>
              <a:rPr sz="1000" spc="25" dirty="0">
                <a:latin typeface="Microsoft Sans Serif"/>
                <a:cs typeface="Microsoft Sans Serif"/>
              </a:rPr>
              <a:t>, </a:t>
            </a:r>
            <a:r>
              <a:rPr sz="1000" spc="-25" dirty="0">
                <a:latin typeface="Microsoft Sans Serif"/>
                <a:cs typeface="Microsoft Sans Serif"/>
              </a:rPr>
              <a:t>the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15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 </a:t>
            </a:r>
            <a:r>
              <a:rPr sz="1000" spc="-40" dirty="0">
                <a:latin typeface="Microsoft Sans Serif"/>
                <a:cs typeface="Microsoft Sans Serif"/>
              </a:rPr>
              <a:t>integers; 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Q</a:t>
            </a:r>
            <a:r>
              <a:rPr sz="1000" spc="25" dirty="0">
                <a:latin typeface="Microsoft Sans Serif"/>
                <a:cs typeface="Microsoft Sans Serif"/>
              </a:rPr>
              <a:t>,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rational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numbers;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25" dirty="0">
                <a:latin typeface="Times New Roman"/>
                <a:cs typeface="Times New Roman"/>
              </a:rPr>
              <a:t>R</a:t>
            </a:r>
            <a:r>
              <a:rPr sz="1000" spc="25" dirty="0">
                <a:latin typeface="Microsoft Sans Serif"/>
                <a:cs typeface="Microsoft Sans Serif"/>
              </a:rPr>
              <a:t>,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set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real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numbers.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 algn="just">
              <a:lnSpc>
                <a:spcPct val="100000"/>
              </a:lnSpc>
            </a:pPr>
            <a:r>
              <a:rPr sz="12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Remark</a:t>
            </a:r>
            <a:r>
              <a:rPr sz="12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1.1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245"/>
              </a:spcBef>
            </a:pPr>
            <a:r>
              <a:rPr sz="1000" i="1" spc="-30" dirty="0">
                <a:latin typeface="Arial"/>
                <a:cs typeface="Arial"/>
              </a:rPr>
              <a:t>Note </a:t>
            </a:r>
            <a:r>
              <a:rPr sz="1000" i="1" spc="10" dirty="0">
                <a:latin typeface="Arial"/>
                <a:cs typeface="Arial"/>
              </a:rPr>
              <a:t>that </a:t>
            </a:r>
            <a:r>
              <a:rPr sz="1000" i="1" spc="-25" dirty="0">
                <a:latin typeface="Arial"/>
                <a:cs typeface="Arial"/>
              </a:rPr>
              <a:t>the </a:t>
            </a:r>
            <a:r>
              <a:rPr sz="1000" i="1" spc="-45" dirty="0">
                <a:latin typeface="Arial"/>
                <a:cs typeface="Arial"/>
              </a:rPr>
              <a:t>concept</a:t>
            </a:r>
            <a:r>
              <a:rPr sz="1000" i="1" spc="18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datatype, </a:t>
            </a:r>
            <a:r>
              <a:rPr sz="1000" i="1" spc="-45" dirty="0">
                <a:latin typeface="Arial"/>
                <a:cs typeface="Arial"/>
              </a:rPr>
              <a:t>or</a:t>
            </a:r>
            <a:r>
              <a:rPr sz="1000" i="1" spc="18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type, </a:t>
            </a:r>
            <a:r>
              <a:rPr sz="1000" i="1" spc="-15" dirty="0">
                <a:latin typeface="Arial"/>
                <a:cs typeface="Arial"/>
              </a:rPr>
              <a:t>in </a:t>
            </a:r>
            <a:r>
              <a:rPr sz="1000" i="1" spc="-35" dirty="0">
                <a:latin typeface="Arial"/>
                <a:cs typeface="Arial"/>
              </a:rPr>
              <a:t>computer</a:t>
            </a:r>
            <a:r>
              <a:rPr sz="1000" i="1" spc="210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science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170" dirty="0">
                <a:latin typeface="Arial"/>
                <a:cs typeface="Arial"/>
              </a:rPr>
              <a:t> </a:t>
            </a:r>
            <a:r>
              <a:rPr sz="1000" i="1" spc="5" dirty="0">
                <a:latin typeface="Arial"/>
                <a:cs typeface="Arial"/>
              </a:rPr>
              <a:t>built </a:t>
            </a:r>
            <a:r>
              <a:rPr sz="1000" i="1" spc="-40" dirty="0">
                <a:latin typeface="Arial"/>
                <a:cs typeface="Arial"/>
              </a:rPr>
              <a:t>upon 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concept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-75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set.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In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particular,</a:t>
            </a:r>
            <a:r>
              <a:rPr sz="1000" i="1" spc="-20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-75" dirty="0">
                <a:latin typeface="Arial"/>
                <a:cs typeface="Arial"/>
              </a:rPr>
              <a:t> </a:t>
            </a:r>
            <a:r>
              <a:rPr sz="1000" b="1" spc="-20" dirty="0">
                <a:latin typeface="Trebuchet MS"/>
                <a:cs typeface="Trebuchet MS"/>
              </a:rPr>
              <a:t>datatype </a:t>
            </a:r>
            <a:r>
              <a:rPr sz="1000" i="1" spc="-45" dirty="0">
                <a:latin typeface="Arial"/>
                <a:cs typeface="Arial"/>
              </a:rPr>
              <a:t>or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b="1" spc="-35" dirty="0">
                <a:latin typeface="Trebuchet MS"/>
                <a:cs typeface="Trebuchet MS"/>
              </a:rPr>
              <a:t>type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16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229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name</a:t>
            </a:r>
            <a:r>
              <a:rPr sz="1000" i="1" spc="13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120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set, 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spc="-30" dirty="0">
                <a:latin typeface="Arial"/>
                <a:cs typeface="Arial"/>
              </a:rPr>
              <a:t>together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with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80" dirty="0">
                <a:latin typeface="Arial"/>
                <a:cs typeface="Arial"/>
              </a:rPr>
              <a:t>a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operations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that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can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be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performed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on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objects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from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10" dirty="0">
                <a:latin typeface="Arial"/>
                <a:cs typeface="Arial"/>
              </a:rPr>
              <a:t>that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set. 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For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example,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boolean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is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name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the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set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0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80" dirty="0">
                <a:latin typeface="Calibri"/>
                <a:cs typeface="Calibri"/>
              </a:rPr>
              <a:t>1</a:t>
            </a:r>
            <a:r>
              <a:rPr sz="1000" spc="80" dirty="0">
                <a:latin typeface="Lucida Sans Unicode"/>
                <a:cs typeface="Lucida Sans Unicode"/>
              </a:rPr>
              <a:t>}</a:t>
            </a:r>
            <a:r>
              <a:rPr sz="1000" spc="15" dirty="0">
                <a:latin typeface="Lucida Sans Unicode"/>
                <a:cs typeface="Lucida Sans Unicode"/>
              </a:rPr>
              <a:t> </a:t>
            </a:r>
            <a:r>
              <a:rPr sz="1000" i="1" spc="-30" dirty="0">
                <a:latin typeface="Arial"/>
                <a:cs typeface="Arial"/>
              </a:rPr>
              <a:t>together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with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operators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on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75" dirty="0">
                <a:latin typeface="Arial"/>
                <a:cs typeface="Arial"/>
              </a:rPr>
              <a:t>one </a:t>
            </a:r>
            <a:r>
              <a:rPr sz="1000" i="1" spc="-260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or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more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60" dirty="0">
                <a:latin typeface="Arial"/>
                <a:cs typeface="Arial"/>
              </a:rPr>
              <a:t>elements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of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this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40" dirty="0">
                <a:latin typeface="Arial"/>
                <a:cs typeface="Arial"/>
              </a:rPr>
              <a:t>set,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70" dirty="0">
                <a:latin typeface="Arial"/>
                <a:cs typeface="Arial"/>
              </a:rPr>
              <a:t>such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100" dirty="0">
                <a:latin typeface="Arial"/>
                <a:cs typeface="Arial"/>
              </a:rPr>
              <a:t>as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AND,</a:t>
            </a:r>
            <a:r>
              <a:rPr sz="1000" i="1" spc="55" dirty="0">
                <a:latin typeface="Arial"/>
                <a:cs typeface="Arial"/>
              </a:rPr>
              <a:t> </a:t>
            </a:r>
            <a:r>
              <a:rPr sz="1000" i="1" spc="-45" dirty="0">
                <a:latin typeface="Arial"/>
                <a:cs typeface="Arial"/>
              </a:rPr>
              <a:t>OR,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spc="-55" dirty="0">
                <a:latin typeface="Arial"/>
                <a:cs typeface="Arial"/>
              </a:rPr>
              <a:t>and</a:t>
            </a:r>
            <a:r>
              <a:rPr sz="1000" i="1" spc="5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NOT.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64623"/>
            <a:ext cx="4608195" cy="91440"/>
            <a:chOff x="0" y="3364623"/>
            <a:chExt cx="4608195" cy="91440"/>
          </a:xfrm>
        </p:grpSpPr>
        <p:sp>
          <p:nvSpPr>
            <p:cNvPr id="14" name="object 14"/>
            <p:cNvSpPr/>
            <p:nvPr/>
          </p:nvSpPr>
          <p:spPr>
            <a:xfrm>
              <a:off x="0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5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64623"/>
              <a:ext cx="1536065" cy="91440"/>
            </a:xfrm>
            <a:custGeom>
              <a:avLst/>
              <a:gdLst/>
              <a:ahLst/>
              <a:cxnLst/>
              <a:rect l="l" t="t" r="r" b="b"/>
              <a:pathLst>
                <a:path w="1536064" h="91439">
                  <a:moveTo>
                    <a:pt x="1535976" y="0"/>
                  </a:moveTo>
                  <a:lnTo>
                    <a:pt x="0" y="0"/>
                  </a:lnTo>
                  <a:lnTo>
                    <a:pt x="0" y="91376"/>
                  </a:lnTo>
                  <a:lnTo>
                    <a:pt x="1535976" y="91376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i="0" spc="20" dirty="0">
                <a:latin typeface="Trebuchet MS"/>
                <a:cs typeface="Trebuchet MS"/>
              </a:rPr>
              <a:t>(</a:t>
            </a:r>
            <a:r>
              <a:rPr spc="5" dirty="0"/>
              <a:t>King</a:t>
            </a:r>
            <a:r>
              <a:rPr spc="35" dirty="0"/>
              <a:t> </a:t>
            </a:r>
            <a:r>
              <a:rPr spc="-20" dirty="0"/>
              <a:t>Saud</a:t>
            </a:r>
            <a:r>
              <a:rPr spc="35" dirty="0"/>
              <a:t> </a:t>
            </a:r>
            <a:r>
              <a:rPr spc="-5" dirty="0"/>
              <a:t>Universi</a:t>
            </a:r>
            <a:r>
              <a:rPr spc="-20" dirty="0"/>
              <a:t>t</a:t>
            </a:r>
            <a:r>
              <a:rPr spc="-10" dirty="0"/>
              <a:t>y</a:t>
            </a:r>
            <a:r>
              <a:rPr spc="-85" dirty="0"/>
              <a:t> </a:t>
            </a:r>
            <a:r>
              <a:rPr i="0" spc="20" dirty="0">
                <a:latin typeface="Trebuchet MS"/>
                <a:cs typeface="Trebuchet MS"/>
              </a:rPr>
              <a:t>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62721" y="3367039"/>
            <a:ext cx="880744" cy="89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80"/>
              </a:lnSpc>
            </a:pP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Logic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Mathematic</a:t>
            </a:r>
            <a:r>
              <a:rPr sz="500" i="1" spc="1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i="1" spc="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(Math </a:t>
            </a:r>
            <a:r>
              <a:rPr sz="500" i="1" spc="-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132)</a:t>
            </a:r>
            <a:endParaRPr sz="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580"/>
              </a:lnSpc>
            </a:pPr>
            <a:fld id="{81D60167-4931-47E6-BA6A-407CBD079E47}" type="slidenum">
              <a:rPr dirty="0"/>
              <a:t>9</a:t>
            </a:fld>
            <a:r>
              <a:rPr spc="-65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dirty="0"/>
              <a:t>27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3856</Words>
  <Application>Microsoft Office PowerPoint</Application>
  <PresentationFormat>Custom</PresentationFormat>
  <Paragraphs>284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Lucida Sans Unicode</vt:lpstr>
      <vt:lpstr>Microsoft Sans Serif</vt:lpstr>
      <vt:lpstr>Times New Roman</vt:lpstr>
      <vt:lpstr>Trebuchet MS</vt:lpstr>
      <vt:lpstr>Verdana</vt:lpstr>
      <vt:lpstr>Office Theme</vt:lpstr>
      <vt:lpstr>Logic Mathematic (Math 132)</vt:lpstr>
      <vt:lpstr>Chapter 3: Sets</vt:lpstr>
      <vt:lpstr>PowerPoint Presentation</vt:lpstr>
      <vt:lpstr>PowerPoint Presentation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Sets</vt:lpstr>
      <vt:lpstr>PowerPoint Presentation</vt:lpstr>
      <vt:lpstr>Sets</vt:lpstr>
      <vt:lpstr>Sets</vt:lpstr>
      <vt:lpstr>PowerPoint Presentation</vt:lpstr>
      <vt:lpstr>Sets</vt:lpstr>
      <vt:lpstr>Sets</vt:lpstr>
      <vt:lpstr>PowerPoint Presentation</vt:lpstr>
      <vt:lpstr>Sets</vt:lpstr>
      <vt:lpstr>PowerPoint Presentation</vt:lpstr>
      <vt:lpstr>Sets</vt:lpstr>
      <vt:lpstr>Sets</vt:lpstr>
      <vt:lpstr>Sets</vt:lpstr>
      <vt:lpstr>Sets</vt:lpstr>
      <vt:lpstr>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Mathematic (Math 132)</dc:title>
  <cp:lastModifiedBy>Anand Godbole</cp:lastModifiedBy>
  <cp:revision>2</cp:revision>
  <dcterms:created xsi:type="dcterms:W3CDTF">2023-08-16T07:08:37Z</dcterms:created>
  <dcterms:modified xsi:type="dcterms:W3CDTF">2023-08-16T07:20:43Z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2023-08-16T00:00:00Z</vt:filetime>
  </property>
</Properties>
</file>