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57" r:id="rId4"/>
    <p:sldId id="259" r:id="rId5"/>
    <p:sldId id="261" r:id="rId6"/>
    <p:sldId id="258" r:id="rId7"/>
    <p:sldId id="260" r:id="rId8"/>
    <p:sldId id="267" r:id="rId9"/>
    <p:sldId id="262" r:id="rId10"/>
    <p:sldId id="263" r:id="rId11"/>
    <p:sldId id="264" r:id="rId12"/>
    <p:sldId id="265" r:id="rId13"/>
    <p:sldId id="268" r:id="rId14"/>
    <p:sldId id="270" r:id="rId15"/>
    <p:sldId id="269" r:id="rId16"/>
    <p:sldId id="271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Dogra (addogra)" initials="AD(" lastIdx="1" clrIdx="0">
    <p:extLst>
      <p:ext uri="{19B8F6BF-5375-455C-9EA6-DF929625EA0E}">
        <p15:presenceInfo xmlns:p15="http://schemas.microsoft.com/office/powerpoint/2012/main" userId="S-1-5-21-1708537768-1303643608-725345543-317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59" autoAdjust="0"/>
  </p:normalViewPr>
  <p:slideViewPr>
    <p:cSldViewPr snapToGrid="0">
      <p:cViewPr varScale="1">
        <p:scale>
          <a:sx n="68" d="100"/>
          <a:sy n="68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09:35:25.995" idx="1">
    <p:pos x="1011" y="821"/>
    <p:text>targets/sai_p4/p4src/sai_p4.p4:action set_dmac(dst_mac_address, port_id) {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09:35:25.995" idx="1">
    <p:pos x="1011" y="821"/>
    <p:text>targets/sai_p4/p4src/sai_p4.p4:action set_dmac(dst_mac_address, port_id) {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EF1-145B-42D1-BD23-C3E67FD31ED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FA2DC-3766-4A7E-AE89-234D2D48E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9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Adding host h1</a:t>
            </a:r>
          </a:p>
          <a:p>
            <a:r>
              <a:rPr lang="en-GB" dirty="0" smtClean="0"/>
              <a:t>Adding host h2</a:t>
            </a:r>
          </a:p>
          <a:p>
            <a:r>
              <a:rPr lang="en-GB" dirty="0" smtClean="0"/>
              <a:t>*** Creating network</a:t>
            </a:r>
          </a:p>
          <a:p>
            <a:r>
              <a:rPr lang="en-GB" dirty="0" smtClean="0"/>
              <a:t>*** Adding hosts: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Adding switches:</a:t>
            </a:r>
          </a:p>
          <a:p>
            <a:r>
              <a:rPr lang="en-GB" dirty="0" smtClean="0"/>
              <a:t>s1 </a:t>
            </a:r>
          </a:p>
          <a:p>
            <a:r>
              <a:rPr lang="en-GB" dirty="0" smtClean="0"/>
              <a:t>*** Adding links:</a:t>
            </a:r>
          </a:p>
          <a:p>
            <a:r>
              <a:rPr lang="en-GB" dirty="0" smtClean="0"/>
              <a:t>(h1, s1) (h2, s1) </a:t>
            </a:r>
          </a:p>
          <a:p>
            <a:r>
              <a:rPr lang="en-GB" dirty="0" smtClean="0"/>
              <a:t>*** Configuring hosts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Starting controller</a:t>
            </a:r>
          </a:p>
          <a:p>
            <a:endParaRPr lang="en-GB" dirty="0" smtClean="0"/>
          </a:p>
          <a:p>
            <a:r>
              <a:rPr lang="en-GB" dirty="0" smtClean="0"/>
              <a:t>*** Starting 1 switches</a:t>
            </a:r>
          </a:p>
          <a:p>
            <a:r>
              <a:rPr lang="en-GB" dirty="0" smtClean="0"/>
              <a:t>s1 Starting P4 switch s1.</a:t>
            </a:r>
          </a:p>
          <a:p>
            <a:r>
              <a:rPr lang="en-GB" dirty="0" err="1" smtClean="0"/>
              <a:t>simple_switch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1@s1-eth1 -</a:t>
            </a:r>
            <a:r>
              <a:rPr lang="en-GB" dirty="0" err="1" smtClean="0"/>
              <a:t>i</a:t>
            </a:r>
            <a:r>
              <a:rPr lang="en-GB" dirty="0" smtClean="0"/>
              <a:t> 2@s1-eth2 --</a:t>
            </a:r>
            <a:r>
              <a:rPr lang="en-GB" dirty="0" err="1" smtClean="0"/>
              <a:t>pcap</a:t>
            </a:r>
            <a:r>
              <a:rPr lang="en-GB" dirty="0" smtClean="0"/>
              <a:t> --thrift-port 9090 --</a:t>
            </a:r>
            <a:r>
              <a:rPr lang="en-GB" dirty="0" err="1" smtClean="0"/>
              <a:t>nanolog</a:t>
            </a:r>
            <a:r>
              <a:rPr lang="en-GB" dirty="0" smtClean="0"/>
              <a:t> ipc:///tmp/bm-0-log.ipc --device-id 0 arp.p4.json --log-console</a:t>
            </a:r>
          </a:p>
          <a:p>
            <a:r>
              <a:rPr lang="en-GB" dirty="0" smtClean="0"/>
              <a:t>P4 switch s1 has been started.</a:t>
            </a:r>
          </a:p>
          <a:p>
            <a:endParaRPr lang="en-GB" dirty="0" smtClean="0"/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h1</a:t>
            </a:r>
          </a:p>
          <a:p>
            <a:r>
              <a:rPr lang="en-GB" dirty="0" smtClean="0"/>
              <a:t>Default interface: h1-eth0	10.0.0.10	00:04:00:00:00:00</a:t>
            </a:r>
          </a:p>
          <a:p>
            <a:r>
              <a:rPr lang="en-GB" dirty="0" smtClean="0"/>
              <a:t>Default route to switch: 10.0.0.1 (00:aa:bb:00:00:00)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h2</a:t>
            </a:r>
          </a:p>
          <a:p>
            <a:r>
              <a:rPr lang="en-GB" dirty="0" smtClean="0"/>
              <a:t>Default interface: h2-eth0	10.0.1.10	00:04:00:00:00:01</a:t>
            </a:r>
          </a:p>
          <a:p>
            <a:r>
              <a:rPr lang="en-GB" dirty="0" smtClean="0"/>
              <a:t>Default route to switch: 10.0.1.1 (00:aa:bb:00:00:01)</a:t>
            </a:r>
          </a:p>
          <a:p>
            <a:r>
              <a:rPr lang="en-GB" dirty="0" smtClean="0"/>
              <a:t>**********</a:t>
            </a:r>
          </a:p>
          <a:p>
            <a:endParaRPr lang="en-GB" dirty="0" smtClean="0"/>
          </a:p>
          <a:p>
            <a:r>
              <a:rPr lang="en-GB" dirty="0" smtClean="0"/>
              <a:t>Reading switch configuration script: </a:t>
            </a:r>
            <a:r>
              <a:rPr lang="en-GB" dirty="0" err="1" smtClean="0"/>
              <a:t>simple_router.config</a:t>
            </a:r>
            <a:endParaRPr lang="en-GB" dirty="0" smtClean="0"/>
          </a:p>
          <a:p>
            <a:r>
              <a:rPr lang="en-GB" dirty="0" smtClean="0"/>
              <a:t>Configuring switch...</a:t>
            </a:r>
          </a:p>
          <a:p>
            <a:r>
              <a:rPr lang="en-GB" dirty="0" smtClean="0"/>
              <a:t>Obtaining JSON from switch...</a:t>
            </a:r>
          </a:p>
          <a:p>
            <a:r>
              <a:rPr lang="en-GB" dirty="0" smtClean="0"/>
              <a:t>Done</a:t>
            </a:r>
          </a:p>
          <a:p>
            <a:r>
              <a:rPr lang="en-GB" dirty="0" smtClean="0"/>
              <a:t>Control utility for runtime P4 table manipulation</a:t>
            </a:r>
          </a:p>
          <a:p>
            <a:r>
              <a:rPr lang="en-GB" dirty="0" err="1" smtClean="0"/>
              <a:t>RuntimeCmd</a:t>
            </a:r>
            <a:r>
              <a:rPr lang="en-GB" dirty="0" smtClean="0"/>
              <a:t>: Error: Table ipv4_lpm has no action </a:t>
            </a:r>
            <a:r>
              <a:rPr lang="en-GB" dirty="0" err="1" smtClean="0"/>
              <a:t>set_dst_info</a:t>
            </a:r>
            <a:endParaRPr lang="en-GB" dirty="0" smtClean="0"/>
          </a:p>
          <a:p>
            <a:r>
              <a:rPr lang="en-GB" dirty="0" err="1" smtClean="0"/>
              <a:t>RuntimeCmd</a:t>
            </a:r>
            <a:r>
              <a:rPr lang="en-GB" dirty="0" smtClean="0"/>
              <a:t>: </a:t>
            </a:r>
          </a:p>
          <a:p>
            <a:r>
              <a:rPr lang="en-GB" dirty="0" smtClean="0"/>
              <a:t>Configuration complete.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9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table_set_default</a:t>
            </a:r>
            <a:r>
              <a:rPr lang="en-GB" dirty="0" smtClean="0"/>
              <a:t> &lt;table name&gt; &lt;action name&gt; &lt;action parameters&gt;</a:t>
            </a:r>
          </a:p>
          <a:p>
            <a:endParaRPr lang="en-US" dirty="0" smtClean="0"/>
          </a:p>
          <a:p>
            <a:r>
              <a:rPr lang="pl-PL" dirty="0" smtClean="0"/>
              <a:t>mininet&gt; links</a:t>
            </a:r>
          </a:p>
          <a:p>
            <a:r>
              <a:rPr lang="pl-PL" dirty="0" smtClean="0"/>
              <a:t>h1-eth0&lt;-&gt;s1-eth1 (OK OK)</a:t>
            </a:r>
          </a:p>
          <a:p>
            <a:r>
              <a:rPr lang="pl-PL" dirty="0" smtClean="0"/>
              <a:t>h2-eth0&lt;-&gt;s2-eth1 (OK OK)</a:t>
            </a:r>
          </a:p>
          <a:p>
            <a:r>
              <a:rPr lang="pl-PL" dirty="0" smtClean="0"/>
              <a:t>h3-eth0&lt;-&gt;s3-eth1 (OK OK)</a:t>
            </a:r>
          </a:p>
          <a:p>
            <a:r>
              <a:rPr lang="pl-PL" dirty="0" smtClean="0"/>
              <a:t>s1-eth2&lt;-&gt;s2-eth2 (OK OK)</a:t>
            </a:r>
          </a:p>
          <a:p>
            <a:r>
              <a:rPr lang="pl-PL" dirty="0" smtClean="0"/>
              <a:t>s1-eth3&lt;-&gt;s3-eth2 (OK OK)</a:t>
            </a:r>
          </a:p>
          <a:p>
            <a:r>
              <a:rPr lang="pl-PL" dirty="0" smtClean="0"/>
              <a:t>s3-eth3&lt;-&gt;s2-eth3 (OK OK)</a:t>
            </a:r>
          </a:p>
          <a:p>
            <a:r>
              <a:rPr lang="pl-PL" dirty="0" smtClean="0"/>
              <a:t>mininet&gt;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3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7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7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do these </a:t>
            </a:r>
            <a:r>
              <a:rPr lang="en-US" dirty="0" err="1" smtClean="0"/>
              <a:t>configs</a:t>
            </a:r>
            <a:r>
              <a:rPr lang="en-US" baseline="0" dirty="0" smtClean="0"/>
              <a:t> on the devices </a:t>
            </a:r>
          </a:p>
          <a:p>
            <a:endParaRPr lang="en-US" baseline="0" dirty="0" smtClean="0"/>
          </a:p>
          <a:p>
            <a:r>
              <a:rPr lang="en-GB" dirty="0" smtClean="0"/>
              <a:t>H1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h1 </a:t>
            </a:r>
            <a:r>
              <a:rPr lang="en-GB" dirty="0" err="1" smtClean="0"/>
              <a:t>ifconfig</a:t>
            </a:r>
            <a:r>
              <a:rPr lang="en-GB" dirty="0" smtClean="0"/>
              <a:t> h1-eth0 inet6 add 2001::13/96</a:t>
            </a:r>
          </a:p>
          <a:p>
            <a:r>
              <a:rPr lang="en-GB" dirty="0" smtClean="0"/>
              <a:t>h1 </a:t>
            </a:r>
            <a:r>
              <a:rPr lang="en-GB" dirty="0" err="1" smtClean="0"/>
              <a:t>ip</a:t>
            </a:r>
            <a:r>
              <a:rPr lang="en-GB" dirty="0" smtClean="0"/>
              <a:t> -6 route add default via 2001::1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H2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h2 </a:t>
            </a:r>
            <a:r>
              <a:rPr lang="en-GB" dirty="0" err="1" smtClean="0"/>
              <a:t>ifconfig</a:t>
            </a:r>
            <a:r>
              <a:rPr lang="en-GB" dirty="0" smtClean="0"/>
              <a:t> h2-eth0 inet6 add 3001::13/96</a:t>
            </a:r>
          </a:p>
          <a:p>
            <a:r>
              <a:rPr lang="en-GB" dirty="0" smtClean="0"/>
              <a:t>h2 </a:t>
            </a:r>
            <a:r>
              <a:rPr lang="en-GB" dirty="0" err="1" smtClean="0"/>
              <a:t>ip</a:t>
            </a:r>
            <a:r>
              <a:rPr lang="en-GB" dirty="0" smtClean="0"/>
              <a:t> -6 route add default via 3001::1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H3 </a:t>
            </a:r>
          </a:p>
          <a:p>
            <a:endParaRPr lang="en-GB" dirty="0" smtClean="0"/>
          </a:p>
          <a:p>
            <a:r>
              <a:rPr lang="en-GB" dirty="0" smtClean="0"/>
              <a:t>h3 </a:t>
            </a:r>
            <a:r>
              <a:rPr lang="en-GB" dirty="0" err="1" smtClean="0"/>
              <a:t>ifconfig</a:t>
            </a:r>
            <a:r>
              <a:rPr lang="en-GB" dirty="0" smtClean="0"/>
              <a:t> h2-eth0 inet6 add 4001::13/96</a:t>
            </a:r>
          </a:p>
          <a:p>
            <a:r>
              <a:rPr lang="en-GB" dirty="0" smtClean="0"/>
              <a:t>h3 </a:t>
            </a:r>
            <a:r>
              <a:rPr lang="en-GB" dirty="0" err="1" smtClean="0"/>
              <a:t>ip</a:t>
            </a:r>
            <a:r>
              <a:rPr lang="en-GB" dirty="0" smtClean="0"/>
              <a:t> -6 route add default via 4001::1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7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5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1D4A-5250-4A95-8756-BC7BE765E33D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 3 Forwarding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9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401505"/>
            <a:ext cx="5398851" cy="3330035"/>
          </a:xfrm>
        </p:spPr>
        <p:txBody>
          <a:bodyPr>
            <a:noAutofit/>
          </a:bodyPr>
          <a:lstStyle/>
          <a:p>
            <a:r>
              <a:rPr lang="en-GB" sz="1400" dirty="0"/>
              <a:t>Address Resolution Protocol (request)</a:t>
            </a:r>
          </a:p>
          <a:p>
            <a:r>
              <a:rPr lang="en-GB" sz="1400" dirty="0"/>
              <a:t>    Hardware type: Ethernet (1) </a:t>
            </a:r>
          </a:p>
          <a:p>
            <a:r>
              <a:rPr lang="en-GB" sz="1400" dirty="0"/>
              <a:t>    Protocol type: IP (0x0800)</a:t>
            </a:r>
          </a:p>
          <a:p>
            <a:r>
              <a:rPr lang="en-GB" sz="1400" dirty="0"/>
              <a:t>    Hardware size: 6</a:t>
            </a:r>
          </a:p>
          <a:p>
            <a:r>
              <a:rPr lang="en-GB" sz="1400" dirty="0"/>
              <a:t>    Protocol size: 4</a:t>
            </a:r>
          </a:p>
          <a:p>
            <a:r>
              <a:rPr lang="en-GB" sz="1400" dirty="0"/>
              <a:t>    Opcode: request (1) </a:t>
            </a:r>
          </a:p>
          <a:p>
            <a:r>
              <a:rPr lang="en-GB" sz="1400" dirty="0"/>
              <a:t>    Sender MAC address: Cisco_08:65:46 (00:26:98:08:65:46)</a:t>
            </a:r>
          </a:p>
          <a:p>
            <a:r>
              <a:rPr lang="en-GB" sz="1400" dirty="0"/>
              <a:t>    Sender IP address: 20.20.20.24 (20.20.20.24)</a:t>
            </a:r>
          </a:p>
          <a:p>
            <a:r>
              <a:rPr lang="en-GB" sz="1400" dirty="0"/>
              <a:t>    Target MAC address: Broadcast (</a:t>
            </a:r>
            <a:r>
              <a:rPr lang="en-GB" sz="1400" dirty="0" err="1"/>
              <a:t>ff:ff:ff:ff:ff:ff</a:t>
            </a:r>
            <a:r>
              <a:rPr lang="en-GB" sz="1400" dirty="0"/>
              <a:t>)</a:t>
            </a:r>
          </a:p>
          <a:p>
            <a:r>
              <a:rPr lang="en-GB" sz="1400" dirty="0"/>
              <a:t>    Target IP address: 20.20.20.20 (20.20.20.20)</a:t>
            </a:r>
          </a:p>
          <a:p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14819" y="1148553"/>
            <a:ext cx="3825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n7k-01-ANYCAST-vdc-5(</a:t>
            </a:r>
            <a:r>
              <a:rPr lang="en-GB" sz="1200" dirty="0" err="1"/>
              <a:t>config</a:t>
            </a:r>
            <a:r>
              <a:rPr lang="en-GB" sz="1200" dirty="0"/>
              <a:t>-if-</a:t>
            </a:r>
            <a:r>
              <a:rPr lang="en-GB" sz="1200" dirty="0" err="1"/>
              <a:t>hsrp</a:t>
            </a:r>
            <a:r>
              <a:rPr lang="en-GB" sz="1200" dirty="0"/>
              <a:t>)# show interface </a:t>
            </a:r>
            <a:r>
              <a:rPr lang="en-GB" sz="1200" dirty="0" err="1"/>
              <a:t>vlan</a:t>
            </a:r>
            <a:r>
              <a:rPr lang="en-GB" sz="1200" dirty="0"/>
              <a:t> 20</a:t>
            </a:r>
          </a:p>
          <a:p>
            <a:r>
              <a:rPr lang="en-GB" sz="1200" dirty="0"/>
              <a:t>Vlan20 is up, line protocol is up, </a:t>
            </a:r>
            <a:r>
              <a:rPr lang="en-GB" sz="1200" dirty="0" err="1"/>
              <a:t>autostate</a:t>
            </a:r>
            <a:r>
              <a:rPr lang="en-GB" sz="1200" dirty="0"/>
              <a:t> enabled</a:t>
            </a:r>
          </a:p>
          <a:p>
            <a:r>
              <a:rPr lang="en-GB" sz="1200" dirty="0"/>
              <a:t>  Hardware is </a:t>
            </a:r>
            <a:r>
              <a:rPr lang="en-GB" sz="1200" dirty="0" err="1"/>
              <a:t>EtherSVI</a:t>
            </a:r>
            <a:r>
              <a:rPr lang="en-GB" sz="1200" dirty="0"/>
              <a:t>, address is  0026.9808.6546</a:t>
            </a:r>
          </a:p>
          <a:p>
            <a:r>
              <a:rPr lang="en-GB" sz="1200" dirty="0"/>
              <a:t>  Internet Address is 20.20.20.24/24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76441" y="3401505"/>
            <a:ext cx="5793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 Resolution Protocol (reply)</a:t>
            </a:r>
          </a:p>
          <a:p>
            <a:r>
              <a:rPr lang="en-GB" dirty="0"/>
              <a:t>    Hardware type: Ethernet (1)</a:t>
            </a:r>
          </a:p>
          <a:p>
            <a:r>
              <a:rPr lang="en-GB" dirty="0"/>
              <a:t>    Protocol type: IP (0x0800)</a:t>
            </a:r>
          </a:p>
          <a:p>
            <a:r>
              <a:rPr lang="en-GB" dirty="0"/>
              <a:t>    Hardware size: 6</a:t>
            </a:r>
          </a:p>
          <a:p>
            <a:r>
              <a:rPr lang="en-GB" dirty="0"/>
              <a:t>    Protocol size: 4</a:t>
            </a:r>
          </a:p>
          <a:p>
            <a:r>
              <a:rPr lang="en-GB" dirty="0"/>
              <a:t>    Opcode: reply (2)</a:t>
            </a:r>
          </a:p>
          <a:p>
            <a:r>
              <a:rPr lang="en-GB" dirty="0"/>
              <a:t>    Sender MAC address: Cisco_08:65:47 (00:26:98:08:65:47)</a:t>
            </a:r>
          </a:p>
          <a:p>
            <a:r>
              <a:rPr lang="en-GB" dirty="0"/>
              <a:t>    Sender IP address: 20.20.20.20 (20.20.20.20)</a:t>
            </a:r>
          </a:p>
          <a:p>
            <a:r>
              <a:rPr lang="en-GB" dirty="0"/>
              <a:t>    Target MAC address: Cisco_08:65:46 (00:26:98:08:65:46)</a:t>
            </a:r>
          </a:p>
          <a:p>
            <a:r>
              <a:rPr lang="en-GB" dirty="0"/>
              <a:t>    Target IP address: 20.20.20.24 (20.20.20.24)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032" y="1056220"/>
            <a:ext cx="49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n7k-01-ANYCAST-vdc-6# show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vlan</a:t>
            </a:r>
            <a:r>
              <a:rPr lang="en-GB" dirty="0"/>
              <a:t> 20</a:t>
            </a:r>
          </a:p>
          <a:p>
            <a:r>
              <a:rPr lang="en-GB" dirty="0"/>
              <a:t>Vlan20 is up, line protocol is up, </a:t>
            </a:r>
            <a:r>
              <a:rPr lang="en-GB" dirty="0" err="1"/>
              <a:t>autostate</a:t>
            </a:r>
            <a:r>
              <a:rPr lang="en-GB" dirty="0"/>
              <a:t> enabled</a:t>
            </a:r>
          </a:p>
          <a:p>
            <a:r>
              <a:rPr lang="en-GB" dirty="0"/>
              <a:t>  Hardware is </a:t>
            </a:r>
            <a:r>
              <a:rPr lang="en-GB" dirty="0" err="1"/>
              <a:t>EtherSVI</a:t>
            </a:r>
            <a:r>
              <a:rPr lang="en-GB" dirty="0"/>
              <a:t>, address is  0026.9808.6547</a:t>
            </a:r>
          </a:p>
          <a:p>
            <a:r>
              <a:rPr lang="en-GB" dirty="0"/>
              <a:t>  Internet Address is 20.20.20.20/24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03" y="668611"/>
            <a:ext cx="3640055" cy="27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0371"/>
            <a:ext cx="5554493" cy="4195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 [Protocols in frame: </a:t>
            </a:r>
            <a:r>
              <a:rPr lang="en-GB" sz="1100" dirty="0" err="1"/>
              <a:t>eth:ip:icmp:data</a:t>
            </a:r>
            <a:r>
              <a:rPr lang="en-GB" sz="1100" dirty="0"/>
              <a:t>]</a:t>
            </a:r>
          </a:p>
          <a:p>
            <a:pPr marL="0" indent="0">
              <a:buNone/>
            </a:pPr>
            <a:r>
              <a:rPr lang="en-GB" sz="1100" dirty="0"/>
              <a:t>Ethernet II, </a:t>
            </a:r>
            <a:r>
              <a:rPr lang="en-GB" sz="1100" dirty="0" err="1"/>
              <a:t>Src</a:t>
            </a:r>
            <a:r>
              <a:rPr lang="en-GB" sz="1100" dirty="0"/>
              <a:t>: Cisco_08:65:46 (00:26:98:08:65:46), </a:t>
            </a:r>
            <a:r>
              <a:rPr lang="en-GB" sz="1100" dirty="0" err="1"/>
              <a:t>Dst</a:t>
            </a:r>
            <a:r>
              <a:rPr lang="en-GB" sz="1100" dirty="0"/>
              <a:t>: Cisco_08:65:47 (00:26:98:08:65:47)</a:t>
            </a:r>
          </a:p>
          <a:p>
            <a:pPr marL="0" indent="0">
              <a:buNone/>
            </a:pPr>
            <a:r>
              <a:rPr lang="en-GB" sz="1100" dirty="0"/>
              <a:t>    Destination: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Address: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Source: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Address: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Type: IP (0x0800)</a:t>
            </a:r>
          </a:p>
          <a:p>
            <a:pPr marL="0" indent="0">
              <a:buNone/>
            </a:pPr>
            <a:r>
              <a:rPr lang="en-GB" sz="1100" dirty="0"/>
              <a:t>Internet Protocol Version 4, </a:t>
            </a:r>
            <a:r>
              <a:rPr lang="en-GB" sz="1100" dirty="0" err="1"/>
              <a:t>Src</a:t>
            </a:r>
            <a:r>
              <a:rPr lang="en-GB" sz="1100" dirty="0"/>
              <a:t>: 20.20.20.24 (20.20.20.24), </a:t>
            </a:r>
            <a:r>
              <a:rPr lang="en-GB" sz="1100" dirty="0" err="1"/>
              <a:t>Dst</a:t>
            </a:r>
            <a:r>
              <a:rPr lang="en-GB" sz="1100" dirty="0"/>
              <a:t>: 20.20.20.20 (20.20.20.20</a:t>
            </a:r>
            <a:r>
              <a:rPr lang="en-GB" sz="1100" dirty="0" smtClean="0"/>
              <a:t>)</a:t>
            </a:r>
          </a:p>
          <a:p>
            <a:pPr marL="0" indent="0">
              <a:buNone/>
            </a:pPr>
            <a:r>
              <a:rPr lang="en-GB" sz="1100" dirty="0"/>
              <a:t> Protocol: ICMP (1) </a:t>
            </a:r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Type</a:t>
            </a:r>
            <a:r>
              <a:rPr lang="en-GB" sz="1100" dirty="0"/>
              <a:t>: 8 (Echo (ping) request)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0321" y="2898567"/>
            <a:ext cx="6128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Ethernet II, </a:t>
            </a:r>
            <a:r>
              <a:rPr lang="en-GB" sz="1600" dirty="0" err="1"/>
              <a:t>Src</a:t>
            </a:r>
            <a:r>
              <a:rPr lang="en-GB" sz="1600" dirty="0"/>
              <a:t>: Cisco_08:65:47 (00:26:98:08:65:47), </a:t>
            </a:r>
            <a:r>
              <a:rPr lang="en-GB" sz="1600" dirty="0" err="1"/>
              <a:t>Dst</a:t>
            </a:r>
            <a:r>
              <a:rPr lang="en-GB" sz="1600" dirty="0"/>
              <a:t>: Cisco_08:65:46 (00:26:98:08:65:46)</a:t>
            </a:r>
          </a:p>
          <a:p>
            <a:r>
              <a:rPr lang="en-GB" sz="1600" dirty="0"/>
              <a:t>    Destination: Cisco_08:65:46 (00:26:98:08:65:46)</a:t>
            </a:r>
          </a:p>
          <a:p>
            <a:r>
              <a:rPr lang="en-GB" sz="1600" dirty="0"/>
              <a:t>        Address: Cisco_08:65:46 (00:26:98:08:65:46)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Source: Cisco_08:65:47 (00:26:98:08:65:47)</a:t>
            </a:r>
          </a:p>
          <a:p>
            <a:r>
              <a:rPr lang="en-GB" sz="1600" dirty="0"/>
              <a:t>        Address: Cisco_08:65:47 (00:26:98:08:65:47)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Type: IP (0x0800)</a:t>
            </a:r>
          </a:p>
          <a:p>
            <a:r>
              <a:rPr lang="en-GB" sz="1600" dirty="0"/>
              <a:t>Internet Control Message Protocol</a:t>
            </a:r>
          </a:p>
          <a:p>
            <a:r>
              <a:rPr lang="en-GB" sz="1600" dirty="0"/>
              <a:t>    Type: 0 (Echo (ping) reply)</a:t>
            </a:r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44889" y="9144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ICMP responses</a:t>
            </a:r>
          </a:p>
        </p:txBody>
      </p:sp>
    </p:spTree>
    <p:extLst>
      <p:ext uri="{BB962C8B-B14F-4D97-AF65-F5344CB8AC3E}">
        <p14:creationId xmlns:p14="http://schemas.microsoft.com/office/powerpoint/2010/main" val="247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Arp.p4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5" y="1454662"/>
            <a:ext cx="8747760" cy="4122420"/>
          </a:xfrm>
        </p:spPr>
      </p:pic>
    </p:spTree>
    <p:extLst>
      <p:ext uri="{BB962C8B-B14F-4D97-AF65-F5344CB8AC3E}">
        <p14:creationId xmlns:p14="http://schemas.microsoft.com/office/powerpoint/2010/main" val="9232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500062"/>
            <a:ext cx="12112978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Multi-Hop Route Inspection</a:t>
            </a:r>
            <a:endParaRPr lang="en-GB" sz="8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9222" y="2356203"/>
            <a:ext cx="10515600" cy="40220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MRI allows users to track the path that every packet travels through</a:t>
            </a:r>
          </a:p>
          <a:p>
            <a:pPr marL="0" indent="0">
              <a:buNone/>
            </a:pPr>
            <a:r>
              <a:rPr lang="en-GB" dirty="0"/>
              <a:t>the network.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support this functionality, you will need to write </a:t>
            </a:r>
            <a:r>
              <a:rPr lang="en-GB" dirty="0" smtClean="0"/>
              <a:t>a P4 </a:t>
            </a:r>
            <a:r>
              <a:rPr lang="en-GB" dirty="0"/>
              <a:t>program that appends an ID to the header stack of every packet.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At the </a:t>
            </a:r>
            <a:r>
              <a:rPr lang="en-GB" dirty="0"/>
              <a:t>destination, the sequence of switch IDs correspond to the path.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0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>
            <a:normAutofit/>
          </a:bodyPr>
          <a:lstStyle/>
          <a:p>
            <a:r>
              <a:rPr lang="en-US" dirty="0" smtClean="0"/>
              <a:t>Working 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first header, `</a:t>
            </a:r>
            <a:r>
              <a:rPr lang="en-GB" dirty="0" err="1"/>
              <a:t>mri_t</a:t>
            </a:r>
            <a:r>
              <a:rPr lang="en-GB" dirty="0" smtClean="0"/>
              <a:t>`, contains </a:t>
            </a:r>
            <a:r>
              <a:rPr lang="en-GB" dirty="0"/>
              <a:t>a single field `count`, which indicates the number of </a:t>
            </a:r>
            <a:r>
              <a:rPr lang="en-GB" dirty="0" smtClean="0"/>
              <a:t>switch IDs </a:t>
            </a:r>
            <a:r>
              <a:rPr lang="en-GB" dirty="0"/>
              <a:t>that follow.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second header, `</a:t>
            </a:r>
            <a:r>
              <a:rPr lang="en-GB" dirty="0" err="1"/>
              <a:t>switch_t</a:t>
            </a:r>
            <a:r>
              <a:rPr lang="en-GB" dirty="0"/>
              <a:t>`, contains a </a:t>
            </a:r>
            <a:r>
              <a:rPr lang="en-GB" dirty="0" smtClean="0"/>
              <a:t>single field </a:t>
            </a:r>
            <a:r>
              <a:rPr lang="en-GB" dirty="0"/>
              <a:t>with the switch ID</a:t>
            </a:r>
            <a:r>
              <a:rPr lang="en-GB" dirty="0" smtClean="0"/>
              <a:t>.</a:t>
            </a:r>
          </a:p>
          <a:p>
            <a:r>
              <a:rPr lang="en-GB" dirty="0"/>
              <a:t>We will use </a:t>
            </a:r>
            <a:r>
              <a:rPr lang="en-GB" dirty="0" smtClean="0"/>
              <a:t>a `</a:t>
            </a:r>
            <a:r>
              <a:rPr lang="en-GB" dirty="0" err="1"/>
              <a:t>parser_metadata</a:t>
            </a:r>
            <a:r>
              <a:rPr lang="en-GB" dirty="0"/>
              <a:t>` field, `remaining`, to keep track of how </a:t>
            </a:r>
            <a:r>
              <a:rPr lang="en-GB" dirty="0" smtClean="0"/>
              <a:t>many `</a:t>
            </a:r>
            <a:r>
              <a:rPr lang="en-GB" dirty="0" err="1"/>
              <a:t>switch_t</a:t>
            </a:r>
            <a:r>
              <a:rPr lang="en-GB" dirty="0"/>
              <a:t>` headers we need to parse</a:t>
            </a:r>
            <a:r>
              <a:rPr lang="en-GB" dirty="0" smtClean="0"/>
              <a:t>.</a:t>
            </a:r>
          </a:p>
          <a:p>
            <a:r>
              <a:rPr lang="en-GB" dirty="0"/>
              <a:t>In the `</a:t>
            </a:r>
            <a:r>
              <a:rPr lang="en-GB" dirty="0" err="1"/>
              <a:t>parse_mri</a:t>
            </a:r>
            <a:r>
              <a:rPr lang="en-GB" dirty="0"/>
              <a:t>` state, </a:t>
            </a:r>
            <a:r>
              <a:rPr lang="en-GB" dirty="0" smtClean="0"/>
              <a:t>this field </a:t>
            </a:r>
            <a:r>
              <a:rPr lang="en-GB" dirty="0"/>
              <a:t>should be set to `</a:t>
            </a:r>
            <a:r>
              <a:rPr lang="en-GB" dirty="0" err="1"/>
              <a:t>hdr.mri.count</a:t>
            </a:r>
            <a:r>
              <a:rPr lang="en-GB" dirty="0"/>
              <a:t>`. 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 `</a:t>
            </a:r>
            <a:r>
              <a:rPr lang="en-GB" dirty="0" err="1"/>
              <a:t>parse_swid</a:t>
            </a:r>
            <a:r>
              <a:rPr lang="en-GB" dirty="0"/>
              <a:t>` state</a:t>
            </a:r>
            <a:r>
              <a:rPr lang="en-GB" dirty="0" smtClean="0"/>
              <a:t>, this </a:t>
            </a:r>
            <a:r>
              <a:rPr lang="en-GB" dirty="0"/>
              <a:t>field should be decremented.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`</a:t>
            </a:r>
            <a:r>
              <a:rPr lang="en-GB" dirty="0" err="1"/>
              <a:t>parse_swid</a:t>
            </a:r>
            <a:r>
              <a:rPr lang="en-GB" dirty="0"/>
              <a:t>` state </a:t>
            </a:r>
            <a:r>
              <a:rPr lang="en-GB" dirty="0" smtClean="0"/>
              <a:t>will transition </a:t>
            </a:r>
            <a:r>
              <a:rPr lang="en-GB" dirty="0"/>
              <a:t>to itself until `remaining` is 0.</a:t>
            </a:r>
          </a:p>
          <a:p>
            <a:r>
              <a:rPr lang="en-GB" dirty="0"/>
              <a:t>The IP Options header contains a field, `option`, </a:t>
            </a:r>
            <a:r>
              <a:rPr lang="en-GB" dirty="0" smtClean="0"/>
              <a:t>which indicates </a:t>
            </a:r>
            <a:r>
              <a:rPr lang="en-GB" dirty="0"/>
              <a:t>the type of the option. We will use a </a:t>
            </a:r>
            <a:r>
              <a:rPr lang="en-GB" b="1" dirty="0">
                <a:solidFill>
                  <a:srgbClr val="FF0000"/>
                </a:solidFill>
              </a:rPr>
              <a:t>special type </a:t>
            </a:r>
            <a:r>
              <a:rPr lang="en-GB" b="1" dirty="0" smtClean="0">
                <a:solidFill>
                  <a:srgbClr val="FF0000"/>
                </a:solidFill>
              </a:rPr>
              <a:t>31(1F) </a:t>
            </a:r>
            <a:r>
              <a:rPr lang="en-GB" dirty="0" smtClean="0"/>
              <a:t>to indicate </a:t>
            </a:r>
            <a:r>
              <a:rPr lang="en-GB" dirty="0"/>
              <a:t>the presence of the MRI headers.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97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3047" y="1964707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3180230" cy="332398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H1-------------&gt; H2</a:t>
            </a:r>
          </a:p>
          <a:p>
            <a:r>
              <a:rPr lang="en-US" sz="1400" dirty="0" smtClean="0"/>
              <a:t>H1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/>
              <a:t>10.0.1.10 </a:t>
            </a:r>
            <a:r>
              <a:rPr lang="en-US" sz="1400" dirty="0" err="1"/>
              <a:t>src</a:t>
            </a:r>
            <a:r>
              <a:rPr lang="en-US" sz="1400" dirty="0"/>
              <a:t> mac : 00:04:00:00:00:01</a:t>
            </a:r>
            <a:endParaRPr lang="en-US" sz="1400" dirty="0" smtClean="0"/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eth0 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S1 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 err="1" smtClean="0"/>
              <a:t>ip</a:t>
            </a:r>
            <a:r>
              <a:rPr lang="en-US" sz="1400" dirty="0" smtClean="0"/>
              <a:t> &lt;&gt;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</a:t>
            </a:r>
            <a:r>
              <a:rPr lang="en-US" sz="1400" dirty="0"/>
              <a:t>: </a:t>
            </a:r>
            <a:r>
              <a:rPr lang="en-US" sz="1400" dirty="0" smtClean="0"/>
              <a:t>00:bb:00:01:00:01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/>
              <a:t>ff:ff:ff:ff:ff:ff</a:t>
            </a:r>
            <a:endParaRPr lang="en-US" sz="1400" dirty="0"/>
          </a:p>
          <a:p>
            <a:r>
              <a:rPr lang="en-US" sz="1400" dirty="0" smtClean="0"/>
              <a:t>Egress port = eth2</a:t>
            </a:r>
          </a:p>
          <a:p>
            <a:r>
              <a:rPr lang="en-US" sz="1400" dirty="0" err="1" smtClean="0"/>
              <a:t>Ttl</a:t>
            </a:r>
            <a:r>
              <a:rPr lang="en-US" sz="1400" dirty="0" smtClean="0"/>
              <a:t> decrement</a:t>
            </a:r>
          </a:p>
          <a:p>
            <a:r>
              <a:rPr lang="en-US" sz="1400" dirty="0" smtClean="0"/>
              <a:t>S2 </a:t>
            </a:r>
          </a:p>
          <a:p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&lt;&gt; </a:t>
            </a:r>
            <a:r>
              <a:rPr lang="en-US" sz="1400" dirty="0" err="1"/>
              <a:t>src</a:t>
            </a:r>
            <a:r>
              <a:rPr lang="en-US" sz="1400" dirty="0"/>
              <a:t> mac : 00:aa:00:02:00:02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 1</a:t>
            </a:r>
            <a:endParaRPr lang="en-GB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253087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 err="1"/>
              <a:t>table_set_default</a:t>
            </a:r>
            <a:r>
              <a:rPr lang="en-GB" sz="1100" dirty="0"/>
              <a:t> ipv4_lpm drop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</a:t>
            </a:r>
            <a:r>
              <a:rPr lang="en-GB" sz="1100" dirty="0" err="1"/>
              <a:t>swid</a:t>
            </a:r>
            <a:r>
              <a:rPr lang="en-GB" sz="1100" dirty="0"/>
              <a:t> </a:t>
            </a:r>
            <a:r>
              <a:rPr lang="en-GB" sz="1100" dirty="0" err="1"/>
              <a:t>add_swid</a:t>
            </a:r>
            <a:r>
              <a:rPr lang="en-GB" sz="1100" dirty="0"/>
              <a:t>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10.0.1.10/32 =&gt; 00:aa:00:01:00:01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10.0.2.10/32 =&gt; f2:ed:e6:df:4e:fa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10.0.3.10/32 =&gt; f2:ed:e6:df:4e:fb </a:t>
            </a:r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606384" y="3098269"/>
            <a:ext cx="4612160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table_set_default</a:t>
            </a:r>
            <a:r>
              <a:rPr lang="en-GB" sz="1200" dirty="0"/>
              <a:t> ipv4_lpm drop</a:t>
            </a:r>
          </a:p>
          <a:p>
            <a:r>
              <a:rPr lang="en-GB" sz="1200" dirty="0" err="1"/>
              <a:t>table_set_default</a:t>
            </a:r>
            <a:r>
              <a:rPr lang="en-GB" sz="1200" dirty="0"/>
              <a:t> </a:t>
            </a:r>
            <a:r>
              <a:rPr lang="en-GB" sz="1200" dirty="0" err="1"/>
              <a:t>swid</a:t>
            </a:r>
            <a:r>
              <a:rPr lang="en-GB" sz="1200" dirty="0"/>
              <a:t> </a:t>
            </a:r>
            <a:r>
              <a:rPr lang="en-GB" sz="1200" dirty="0" err="1"/>
              <a:t>add_swid</a:t>
            </a:r>
            <a:r>
              <a:rPr lang="en-GB" sz="1200" dirty="0"/>
              <a:t> 2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00:aa:00:02:00:02 1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10.0.1.10/32 =&gt; 22:a8:04:41:ab:d3 2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ipv4_lpm ipv4_forward 10.0.3.10/32 =&gt; 22:a8:04:41:ab:d4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/>
              <a:t>table_set_default</a:t>
            </a:r>
            <a:r>
              <a:rPr lang="en-GB" sz="1100" dirty="0"/>
              <a:t> ipv4_lpm drop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</a:t>
            </a:r>
            <a:r>
              <a:rPr lang="en-GB" sz="1100" dirty="0" err="1"/>
              <a:t>swid</a:t>
            </a:r>
            <a:r>
              <a:rPr lang="en-GB" sz="1100" dirty="0"/>
              <a:t> </a:t>
            </a:r>
            <a:r>
              <a:rPr lang="en-GB" sz="1100" dirty="0" err="1"/>
              <a:t>add_swid</a:t>
            </a:r>
            <a:r>
              <a:rPr lang="en-GB" sz="1100" dirty="0"/>
              <a:t> 3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10.0.3.10/32 =&gt; 00:aa:00:03:00:01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10.0.1.10/32 =&gt; f2:ed:e6:df:4e:fb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ipv4_lpm ipv4_forward 10.0.2.10/32 =&gt; f2:ed:e6:df:4e:fa 3</a:t>
            </a: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14650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H2</a:t>
            </a:r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10.0.1.10</a:t>
            </a:r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10.0.2.10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821" y="2289031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/>
              <a:t>./send.py 10.0.2.10 "P4 is cool"</a:t>
            </a:r>
          </a:p>
          <a:p>
            <a:endParaRPr lang="en-GB" sz="1050" dirty="0"/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00:04:00:00:00:01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5L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64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0x63b3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dirty="0"/>
              <a:t>     \options   \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83450" y="1159106"/>
            <a:ext cx="277238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/>
              <a:t>h2-eth0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00:aa:00:02:00:02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f2:ed:e6:df:4e:fa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8L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62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0x62b3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\options   \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|###[ MRI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copy_flag</a:t>
            </a:r>
            <a:r>
              <a:rPr lang="en-GB" sz="1050" b="1" dirty="0">
                <a:solidFill>
                  <a:srgbClr val="FF0000"/>
                </a:solidFill>
              </a:rPr>
              <a:t> = 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optclass</a:t>
            </a:r>
            <a:r>
              <a:rPr lang="en-GB" sz="1050" b="1" dirty="0">
                <a:solidFill>
                  <a:srgbClr val="FF0000"/>
                </a:solidFill>
              </a:rPr>
              <a:t>  = debug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option    = 31L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length    = 12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count     = 2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swids</a:t>
            </a:r>
            <a:r>
              <a:rPr lang="en-GB" sz="1050" b="1" dirty="0">
                <a:solidFill>
                  <a:srgbClr val="FF0000"/>
                </a:solidFill>
              </a:rPr>
              <a:t>     = [2, 1]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None</a:t>
            </a:r>
          </a:p>
          <a:p>
            <a:r>
              <a:rPr lang="en-GB" sz="1050" dirty="0"/>
              <a:t>###[ Padding ]###</a:t>
            </a:r>
          </a:p>
          <a:p>
            <a:r>
              <a:rPr lang="en-GB" sz="1050" dirty="0"/>
              <a:t>           load      = '\xd3\x03\x1cjP4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s1-eth1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00:04:00:00:00:01</a:t>
            </a:r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5L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 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64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0x63b3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dirty="0"/>
              <a:t>     \options   \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  <a:p>
            <a:endParaRPr lang="en-GB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264612" y="1035962"/>
            <a:ext cx="2548647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s2-eth2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dst</a:t>
            </a:r>
            <a:r>
              <a:rPr lang="en-GB" sz="1050" dirty="0"/>
              <a:t>       = f2:ed:e6:df:4e:fa</a:t>
            </a:r>
          </a:p>
          <a:p>
            <a:r>
              <a:rPr lang="en-GB" sz="1050" dirty="0"/>
              <a:t>  </a:t>
            </a:r>
            <a:r>
              <a:rPr lang="en-GB" sz="1050" dirty="0" err="1"/>
              <a:t>src</a:t>
            </a:r>
            <a:r>
              <a:rPr lang="en-GB" sz="1050" dirty="0"/>
              <a:t>       = </a:t>
            </a:r>
            <a:r>
              <a:rPr lang="en-GB" sz="1050" dirty="0" err="1"/>
              <a:t>ff:ff:ff:ff:ff:ff</a:t>
            </a:r>
            <a:endParaRPr lang="en-GB" sz="1050" dirty="0"/>
          </a:p>
          <a:p>
            <a:r>
              <a:rPr lang="en-GB" sz="1050" dirty="0"/>
              <a:t>  type      = 0x800</a:t>
            </a:r>
          </a:p>
          <a:p>
            <a:r>
              <a:rPr lang="en-GB" sz="1050" dirty="0"/>
              <a:t>###[ IP ]###</a:t>
            </a:r>
          </a:p>
          <a:p>
            <a:r>
              <a:rPr lang="en-GB" sz="1050" dirty="0"/>
              <a:t>     version   = 4L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ihl</a:t>
            </a:r>
            <a:r>
              <a:rPr lang="en-GB" sz="1050" dirty="0"/>
              <a:t>       = 7L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tos</a:t>
            </a:r>
            <a:r>
              <a:rPr lang="en-GB" sz="1050" dirty="0"/>
              <a:t>       = 0x0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len</a:t>
            </a:r>
            <a:r>
              <a:rPr lang="en-GB" sz="1050" dirty="0"/>
              <a:t>       = 38</a:t>
            </a:r>
          </a:p>
          <a:p>
            <a:r>
              <a:rPr lang="en-GB" sz="1050" dirty="0"/>
              <a:t>     id        = 1</a:t>
            </a:r>
          </a:p>
          <a:p>
            <a:r>
              <a:rPr lang="en-GB" sz="1050" dirty="0"/>
              <a:t>     flags     = </a:t>
            </a:r>
          </a:p>
          <a:p>
            <a:r>
              <a:rPr lang="en-GB" sz="1050" dirty="0"/>
              <a:t>     frag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ttl</a:t>
            </a:r>
            <a:r>
              <a:rPr lang="en-GB" sz="1050" dirty="0"/>
              <a:t>       = 63</a:t>
            </a:r>
          </a:p>
          <a:p>
            <a:r>
              <a:rPr lang="en-GB" sz="1050" dirty="0"/>
              <a:t>     proto     = </a:t>
            </a:r>
            <a:r>
              <a:rPr lang="en-GB" sz="1050" dirty="0" err="1"/>
              <a:t>udp</a:t>
            </a:r>
            <a:endParaRPr lang="en-GB" sz="1050" dirty="0"/>
          </a:p>
          <a:p>
            <a:r>
              <a:rPr lang="en-GB" sz="1050" dirty="0"/>
              <a:t>     </a:t>
            </a:r>
            <a:r>
              <a:rPr lang="en-GB" sz="1050" dirty="0" err="1"/>
              <a:t>chksum</a:t>
            </a:r>
            <a:r>
              <a:rPr lang="en-GB" sz="1050" dirty="0"/>
              <a:t>    = 0x62b3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10.0.1.10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10.0.2.10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\options   \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|###[ MRI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copy_flag</a:t>
            </a:r>
            <a:r>
              <a:rPr lang="en-GB" sz="1050" b="1" dirty="0">
                <a:solidFill>
                  <a:srgbClr val="FF0000"/>
                </a:solidFill>
              </a:rPr>
              <a:t> = 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optclass</a:t>
            </a:r>
            <a:r>
              <a:rPr lang="en-GB" sz="1050" b="1" dirty="0">
                <a:solidFill>
                  <a:srgbClr val="FF0000"/>
                </a:solidFill>
              </a:rPr>
              <a:t>  = debug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option    = 31L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length    = 8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count     = 1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 |  </a:t>
            </a:r>
            <a:r>
              <a:rPr lang="en-GB" sz="1050" b="1" dirty="0" err="1">
                <a:solidFill>
                  <a:srgbClr val="FF0000"/>
                </a:solidFill>
              </a:rPr>
              <a:t>swids</a:t>
            </a:r>
            <a:r>
              <a:rPr lang="en-GB" sz="1050" b="1" dirty="0">
                <a:solidFill>
                  <a:srgbClr val="FF0000"/>
                </a:solidFill>
              </a:rPr>
              <a:t>     = [1]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0x1c6a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'P4'</a:t>
            </a:r>
          </a:p>
          <a:p>
            <a:r>
              <a:rPr lang="en-GB" sz="1050" dirty="0"/>
              <a:t>###[ Padding ]###</a:t>
            </a:r>
          </a:p>
          <a:p>
            <a:r>
              <a:rPr lang="en-GB" sz="1050" dirty="0"/>
              <a:t>              load      = ' is cool'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053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8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Layer 3 Forwarding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3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76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</a:t>
            </a:r>
            <a:r>
              <a:rPr lang="en-US" dirty="0"/>
              <a:t>2001::13/96 </a:t>
            </a:r>
            <a:r>
              <a:rPr lang="en-US" dirty="0" smtClean="0"/>
              <a:t>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75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</a:t>
            </a:r>
            <a:r>
              <a:rPr lang="en-US" dirty="0"/>
              <a:t>4</a:t>
            </a:r>
            <a:r>
              <a:rPr lang="en-US" dirty="0" smtClean="0"/>
              <a:t>001::13/96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3001</a:t>
            </a:r>
            <a:r>
              <a:rPr lang="en-US" dirty="0"/>
              <a:t>::13/96 </a:t>
            </a:r>
            <a:r>
              <a:rPr lang="en-US" dirty="0" smtClean="0"/>
              <a:t>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49212" y="2066503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2914324" cy="470898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H1-------------&gt; H2</a:t>
            </a:r>
          </a:p>
          <a:p>
            <a:r>
              <a:rPr lang="en-US" sz="1200" dirty="0" smtClean="0"/>
              <a:t>H1</a:t>
            </a:r>
          </a:p>
          <a:p>
            <a:r>
              <a:rPr lang="en-US" sz="1200" dirty="0" err="1" smtClean="0"/>
              <a:t>Src</a:t>
            </a:r>
            <a:r>
              <a:rPr lang="en-US" sz="1200" dirty="0" smtClean="0"/>
              <a:t> </a:t>
            </a:r>
            <a:r>
              <a:rPr lang="en-US" sz="1200" dirty="0" smtClean="0"/>
              <a:t>2001::13 </a:t>
            </a:r>
            <a:r>
              <a:rPr lang="en-US" sz="1200" dirty="0" smtClean="0"/>
              <a:t> </a:t>
            </a:r>
            <a:r>
              <a:rPr lang="en-US" sz="1200" dirty="0" err="1"/>
              <a:t>src</a:t>
            </a:r>
            <a:r>
              <a:rPr lang="en-US" sz="1200" dirty="0"/>
              <a:t> mac : 00:04:00:00:00:01</a:t>
            </a:r>
            <a:endParaRPr lang="en-US" sz="1200" dirty="0" smtClean="0"/>
          </a:p>
          <a:p>
            <a:r>
              <a:rPr lang="en-US" sz="1200" dirty="0" err="1" smtClean="0"/>
              <a:t>Dest</a:t>
            </a:r>
            <a:r>
              <a:rPr lang="en-US" sz="1200" dirty="0" smtClean="0"/>
              <a:t> </a:t>
            </a:r>
            <a:r>
              <a:rPr lang="en-US" sz="1200" dirty="0" smtClean="0"/>
              <a:t>3001::13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en-US" sz="1200" dirty="0" err="1" smtClean="0"/>
              <a:t>dst</a:t>
            </a:r>
            <a:r>
              <a:rPr lang="en-US" sz="1200" dirty="0" smtClean="0"/>
              <a:t> mac : </a:t>
            </a:r>
            <a:r>
              <a:rPr lang="en-US" sz="1200" dirty="0" err="1" smtClean="0"/>
              <a:t>ff:ff:ff:ff:ff:ff</a:t>
            </a:r>
            <a:endParaRPr lang="en-US" sz="1200" dirty="0" smtClean="0"/>
          </a:p>
          <a:p>
            <a:r>
              <a:rPr lang="en-US" sz="1200" dirty="0" smtClean="0"/>
              <a:t>Egress port = eth0 </a:t>
            </a:r>
            <a:endParaRPr lang="en-US" sz="1600" dirty="0"/>
          </a:p>
          <a:p>
            <a:endParaRPr lang="en-US" sz="1200" dirty="0"/>
          </a:p>
          <a:p>
            <a:r>
              <a:rPr lang="en-US" sz="1200" dirty="0" smtClean="0"/>
              <a:t>S1 </a:t>
            </a:r>
          </a:p>
          <a:p>
            <a:r>
              <a:rPr lang="en-US" sz="1200" dirty="0" err="1" smtClean="0"/>
              <a:t>Src</a:t>
            </a:r>
            <a:r>
              <a:rPr lang="en-US" sz="1200" dirty="0" smtClean="0"/>
              <a:t> </a:t>
            </a:r>
            <a:r>
              <a:rPr lang="en-US" sz="1200" dirty="0" err="1" smtClean="0"/>
              <a:t>ip</a:t>
            </a:r>
            <a:r>
              <a:rPr lang="en-US" sz="1200" dirty="0" smtClean="0"/>
              <a:t> &lt;&gt; </a:t>
            </a:r>
            <a:r>
              <a:rPr lang="en-US" sz="1200" dirty="0" err="1" smtClean="0"/>
              <a:t>src</a:t>
            </a:r>
            <a:r>
              <a:rPr lang="en-US" sz="1200" dirty="0" smtClean="0"/>
              <a:t> mac </a:t>
            </a:r>
            <a:r>
              <a:rPr lang="en-US" sz="1200" dirty="0"/>
              <a:t>: </a:t>
            </a:r>
            <a:r>
              <a:rPr lang="en-US" sz="1200" dirty="0" smtClean="0"/>
              <a:t>00:bb:00:01:00:01</a:t>
            </a:r>
          </a:p>
          <a:p>
            <a:r>
              <a:rPr lang="en-US" sz="1200" dirty="0" err="1"/>
              <a:t>Dest</a:t>
            </a:r>
            <a:r>
              <a:rPr lang="en-US" sz="1200" dirty="0"/>
              <a:t> </a:t>
            </a:r>
            <a:r>
              <a:rPr lang="en-US" sz="1200" dirty="0"/>
              <a:t>3001::13 </a:t>
            </a:r>
            <a:r>
              <a:rPr lang="en-US" sz="1200" dirty="0"/>
              <a:t>: </a:t>
            </a:r>
            <a:r>
              <a:rPr lang="en-US" sz="1200" dirty="0" err="1" smtClean="0"/>
              <a:t>dst</a:t>
            </a:r>
            <a:r>
              <a:rPr lang="en-US" sz="1200" dirty="0" smtClean="0"/>
              <a:t> </a:t>
            </a:r>
            <a:r>
              <a:rPr lang="en-US" sz="1200" dirty="0"/>
              <a:t>mac : </a:t>
            </a:r>
            <a:r>
              <a:rPr lang="en-US" sz="1200" dirty="0" err="1"/>
              <a:t>ff:ff:ff:ff:ff:ff</a:t>
            </a:r>
            <a:endParaRPr lang="en-US" sz="1200" dirty="0"/>
          </a:p>
          <a:p>
            <a:r>
              <a:rPr lang="en-US" sz="1200" dirty="0" smtClean="0"/>
              <a:t>Egress port = eth2</a:t>
            </a:r>
          </a:p>
          <a:p>
            <a:r>
              <a:rPr lang="en-US" sz="1200" dirty="0" err="1" smtClean="0"/>
              <a:t>Ttl</a:t>
            </a:r>
            <a:r>
              <a:rPr lang="en-US" sz="1200" dirty="0" smtClean="0"/>
              <a:t> decrement</a:t>
            </a:r>
          </a:p>
          <a:p>
            <a:endParaRPr lang="en-US" sz="1200" dirty="0" smtClean="0"/>
          </a:p>
          <a:p>
            <a:r>
              <a:rPr lang="en-US" sz="1200" dirty="0" smtClean="0"/>
              <a:t>S2 </a:t>
            </a:r>
            <a:endParaRPr lang="en-US" sz="1200" dirty="0" smtClean="0"/>
          </a:p>
          <a:p>
            <a:r>
              <a:rPr lang="en-US" sz="1200" dirty="0" err="1"/>
              <a:t>Src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/>
              <a:t>&lt;&gt; </a:t>
            </a:r>
            <a:r>
              <a:rPr lang="en-US" sz="1200" dirty="0" err="1" smtClean="0"/>
              <a:t>src</a:t>
            </a:r>
            <a:r>
              <a:rPr lang="en-US" sz="1200" dirty="0" smtClean="0"/>
              <a:t> </a:t>
            </a:r>
            <a:r>
              <a:rPr lang="en-US" sz="1200" dirty="0"/>
              <a:t>mac : </a:t>
            </a:r>
            <a:r>
              <a:rPr lang="en-US" sz="1200" dirty="0" err="1" smtClean="0"/>
              <a:t>ff:ff:ff:ff:ff:ff</a:t>
            </a:r>
            <a:endParaRPr lang="en-US" sz="1200" dirty="0"/>
          </a:p>
          <a:p>
            <a:r>
              <a:rPr lang="en-US" sz="1200" dirty="0" err="1" smtClean="0"/>
              <a:t>Dest</a:t>
            </a:r>
            <a:r>
              <a:rPr lang="en-US" sz="1200" dirty="0" smtClean="0"/>
              <a:t> 3001::13 : </a:t>
            </a:r>
            <a:r>
              <a:rPr lang="en-US" sz="1200" dirty="0" err="1" smtClean="0"/>
              <a:t>dst</a:t>
            </a:r>
            <a:r>
              <a:rPr lang="en-US" sz="1200" dirty="0" smtClean="0"/>
              <a:t> mac : </a:t>
            </a:r>
            <a:r>
              <a:rPr lang="en-GB" sz="1200" b="1" dirty="0" smtClean="0">
                <a:solidFill>
                  <a:srgbClr val="FF0000"/>
                </a:solidFill>
              </a:rPr>
              <a:t>f2:ed:e6:df:4e:fa</a:t>
            </a:r>
          </a:p>
          <a:p>
            <a:r>
              <a:rPr lang="en-US" sz="1200" dirty="0" smtClean="0"/>
              <a:t>Egress port = eth 1</a:t>
            </a:r>
          </a:p>
          <a:p>
            <a:r>
              <a:rPr lang="en-US" sz="1200" dirty="0" err="1"/>
              <a:t>Ttl</a:t>
            </a:r>
            <a:r>
              <a:rPr lang="en-US" sz="1200" dirty="0"/>
              <a:t> decrement</a:t>
            </a:r>
          </a:p>
          <a:p>
            <a:endParaRPr lang="en-US" sz="1200" dirty="0" smtClean="0"/>
          </a:p>
          <a:p>
            <a:r>
              <a:rPr lang="en-US" sz="1200" dirty="0" smtClean="0"/>
              <a:t>H2</a:t>
            </a:r>
          </a:p>
          <a:p>
            <a:r>
              <a:rPr lang="en-US" sz="1200" dirty="0" err="1"/>
              <a:t>Src</a:t>
            </a:r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&lt;&gt; </a:t>
            </a:r>
            <a:r>
              <a:rPr lang="en-US" sz="1200" dirty="0" err="1"/>
              <a:t>src</a:t>
            </a:r>
            <a:r>
              <a:rPr lang="en-US" sz="1200" dirty="0"/>
              <a:t> mac : </a:t>
            </a:r>
            <a:r>
              <a:rPr lang="en-GB" sz="1200" b="1" dirty="0">
                <a:solidFill>
                  <a:srgbClr val="FF0000"/>
                </a:solidFill>
              </a:rPr>
              <a:t>f2:ed:e6:df:4e:fa</a:t>
            </a:r>
            <a:endParaRPr lang="en-US" sz="1200" dirty="0" smtClean="0"/>
          </a:p>
          <a:p>
            <a:r>
              <a:rPr lang="en-US" sz="1200" dirty="0" err="1"/>
              <a:t>Dest</a:t>
            </a:r>
            <a:r>
              <a:rPr lang="en-US" sz="1200" dirty="0"/>
              <a:t> 3001::13 : </a:t>
            </a:r>
            <a:r>
              <a:rPr lang="en-US" sz="1200" dirty="0" err="1"/>
              <a:t>dst</a:t>
            </a:r>
            <a:r>
              <a:rPr lang="en-US" sz="1200" dirty="0"/>
              <a:t> mac : </a:t>
            </a:r>
            <a:r>
              <a:rPr lang="en-GB" sz="1200" b="1" dirty="0">
                <a:solidFill>
                  <a:srgbClr val="FF0000"/>
                </a:solidFill>
              </a:rPr>
              <a:t>00:aa:00:02:00:02</a:t>
            </a:r>
          </a:p>
          <a:p>
            <a:r>
              <a:rPr lang="en-US" sz="1200" dirty="0"/>
              <a:t>Egress port = eth 1</a:t>
            </a:r>
          </a:p>
          <a:p>
            <a:r>
              <a:rPr lang="en-US" sz="1200" dirty="0" err="1"/>
              <a:t>Ttl</a:t>
            </a:r>
            <a:r>
              <a:rPr lang="en-US" sz="1200" dirty="0"/>
              <a:t> decrement</a:t>
            </a:r>
          </a:p>
          <a:p>
            <a:endParaRPr lang="en-US" sz="1200" dirty="0"/>
          </a:p>
          <a:p>
            <a:endParaRPr lang="en-GB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253087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/>
              <a:t>Configuring switch... s1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ipv6_lpm drop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2001::13/96 =&gt; 00:aa:00:01:00:01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3001::13/96 =&gt; f2:ed:e6:df:4e:fa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4001::13/96 =&gt; f2:ed:e6:df:4e:fb 3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606384" y="3098269"/>
            <a:ext cx="4580100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Configuring switch... s2</a:t>
            </a:r>
          </a:p>
          <a:p>
            <a:r>
              <a:rPr lang="en-GB" sz="1200" dirty="0" err="1"/>
              <a:t>table_set_default</a:t>
            </a:r>
            <a:r>
              <a:rPr lang="en-GB" sz="1200" dirty="0"/>
              <a:t> ipv6_lpm drop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ipv6_lpm ipv6_forward 3001::13/96 =&gt; 00:aa:00:02:00:02 1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ipv6_lpm ipv6_forward 2001::13/96 =&gt; 22:a8:04:41:ab:d3 2</a:t>
            </a:r>
          </a:p>
          <a:p>
            <a:r>
              <a:rPr lang="en-GB" sz="1200" dirty="0" err="1"/>
              <a:t>table_add</a:t>
            </a:r>
            <a:r>
              <a:rPr lang="en-GB" sz="1200" dirty="0"/>
              <a:t> ipv6_lpm ipv6_forward 4001::13/96 =&gt; 22:a8:04:41:ab:d4 3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9387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Configuring switch... s3</a:t>
            </a:r>
          </a:p>
          <a:p>
            <a:r>
              <a:rPr lang="en-GB" sz="1100" dirty="0" err="1"/>
              <a:t>table_set_default</a:t>
            </a:r>
            <a:r>
              <a:rPr lang="en-GB" sz="1100" dirty="0"/>
              <a:t> ipv6_lpm drop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4001::13/96 =&gt; 00:aa:00:03:00:01 1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2001::13/96 =&gt; f2:ed:e6:df:4e:fb 2</a:t>
            </a:r>
          </a:p>
          <a:p>
            <a:r>
              <a:rPr lang="en-GB" sz="1100" dirty="0" err="1"/>
              <a:t>table_add</a:t>
            </a:r>
            <a:r>
              <a:rPr lang="en-GB" sz="1100" dirty="0"/>
              <a:t> ipv6_lpm ipv6_forward 3001::13/96 =&gt; f2:ed:e6:df:4e:fa 3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193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9" y="336884"/>
            <a:ext cx="115330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objective of this tutorial is to implement basic L3 forwarding. </a:t>
            </a:r>
          </a:p>
          <a:p>
            <a:r>
              <a:rPr lang="en-GB" dirty="0" smtClean="0"/>
              <a:t>To keep the exercise small, we will just implement forwarding for IPv4.</a:t>
            </a:r>
          </a:p>
          <a:p>
            <a:endParaRPr lang="en-GB" dirty="0" smtClean="0"/>
          </a:p>
          <a:p>
            <a:r>
              <a:rPr lang="en-GB" dirty="0" smtClean="0"/>
              <a:t>With IPv4 forwarding, the switch must perform the following actions for every packet: 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update the source and destination MAC addresses, </a:t>
            </a:r>
          </a:p>
          <a:p>
            <a:r>
              <a:rPr lang="en-GB" dirty="0" smtClean="0"/>
              <a:t>(ii) decrement the time-to-live (TTL) in the IP header, and </a:t>
            </a:r>
          </a:p>
          <a:p>
            <a:r>
              <a:rPr lang="en-GB" dirty="0" smtClean="0"/>
              <a:t>(iii) forward the packet out the appropriate port.</a:t>
            </a:r>
          </a:p>
          <a:p>
            <a:endParaRPr lang="en-GB" dirty="0" smtClean="0"/>
          </a:p>
          <a:p>
            <a:r>
              <a:rPr lang="en-GB" dirty="0" smtClean="0"/>
              <a:t>Your switch will have a single table, which the control plane will populate with static rules. </a:t>
            </a:r>
          </a:p>
          <a:p>
            <a:r>
              <a:rPr lang="en-GB" dirty="0" smtClean="0"/>
              <a:t>Each rule will map an IP address to the MAC address and output port for the next hop. </a:t>
            </a:r>
          </a:p>
          <a:p>
            <a:r>
              <a:rPr lang="en-GB" dirty="0" smtClean="0"/>
              <a:t>We have already defined the control plane rules, so you only need to implement the data plane logic of your P4 program.</a:t>
            </a:r>
          </a:p>
          <a:p>
            <a:endParaRPr lang="en-GB" dirty="0" smtClean="0"/>
          </a:p>
          <a:p>
            <a:r>
              <a:rPr lang="en-GB" dirty="0" err="1" smtClean="0"/>
              <a:t>mininet</a:t>
            </a:r>
            <a:r>
              <a:rPr lang="en-GB" dirty="0" smtClean="0"/>
              <a:t>&gt; nodes</a:t>
            </a:r>
          </a:p>
          <a:p>
            <a:r>
              <a:rPr lang="en-GB" dirty="0" smtClean="0"/>
              <a:t>available nodes are: </a:t>
            </a:r>
          </a:p>
          <a:p>
            <a:r>
              <a:rPr lang="en-GB" dirty="0" smtClean="0"/>
              <a:t>h1 h2 h3 s1 s2 s3</a:t>
            </a:r>
          </a:p>
          <a:p>
            <a:r>
              <a:rPr lang="en-GB" dirty="0" err="1" smtClean="0"/>
              <a:t>mininet</a:t>
            </a:r>
            <a:r>
              <a:rPr lang="en-GB" dirty="0"/>
              <a:t>&gt; links</a:t>
            </a:r>
          </a:p>
          <a:p>
            <a:r>
              <a:rPr lang="en-GB" dirty="0"/>
              <a:t>h1-eth0&lt;-&gt;s1-eth1 (OK OK)</a:t>
            </a:r>
          </a:p>
          <a:p>
            <a:r>
              <a:rPr lang="en-GB" dirty="0"/>
              <a:t>h2-eth0&lt;-&gt;s2-eth1 (OK OK)</a:t>
            </a:r>
          </a:p>
          <a:p>
            <a:r>
              <a:rPr lang="en-GB" dirty="0"/>
              <a:t>h3-eth0&lt;-&gt;s3-eth1 (OK OK)</a:t>
            </a:r>
          </a:p>
          <a:p>
            <a:r>
              <a:rPr lang="en-GB" dirty="0"/>
              <a:t>s1-eth2&lt;-&gt;s2-eth2 (OK OK)</a:t>
            </a:r>
          </a:p>
          <a:p>
            <a:r>
              <a:rPr lang="en-GB" dirty="0"/>
              <a:t>s1-eth3&lt;-&gt;s3-eth2 (OK OK)</a:t>
            </a:r>
          </a:p>
          <a:p>
            <a:r>
              <a:rPr lang="en-GB" dirty="0"/>
              <a:t>s3-eth3&lt;-&gt;s2-eth3 (OK OK)</a:t>
            </a:r>
          </a:p>
          <a:p>
            <a:r>
              <a:rPr lang="en-GB" dirty="0" err="1"/>
              <a:t>mininet</a:t>
            </a:r>
            <a:r>
              <a:rPr lang="en-GB" dirty="0" smtClean="0"/>
              <a:t>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0516" y="4363452"/>
            <a:ext cx="2642937" cy="219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5607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</a:t>
            </a:r>
            <a:r>
              <a:rPr lang="en-US" sz="1100" dirty="0" smtClean="0"/>
              <a:t>H2  : </a:t>
            </a:r>
            <a:r>
              <a:rPr lang="en-GB" sz="1100" dirty="0"/>
              <a:t>./send.py 3001::13 "P4 is cool"</a:t>
            </a:r>
            <a:endParaRPr lang="en-US" sz="1100" dirty="0" smtClean="0"/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</a:t>
            </a:r>
            <a:r>
              <a:rPr lang="en-GB" sz="1100" dirty="0"/>
              <a:t>2001::13 </a:t>
            </a:r>
            <a:endParaRPr lang="en-GB" sz="1100" dirty="0" smtClean="0"/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</a:t>
            </a:r>
            <a:r>
              <a:rPr lang="en-GB" sz="1100" dirty="0" smtClean="0"/>
              <a:t>3</a:t>
            </a:r>
            <a:r>
              <a:rPr lang="en-GB" sz="1100" dirty="0" smtClean="0"/>
              <a:t>001</a:t>
            </a:r>
            <a:r>
              <a:rPr lang="en-GB" sz="1100" dirty="0"/>
              <a:t>::13 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0311" y="2289031"/>
            <a:ext cx="253615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/>
              <a:t>sending on interface h1-eth0 to 3001::13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dst</a:t>
            </a:r>
            <a:r>
              <a:rPr lang="en-GB" sz="1050" b="1" dirty="0">
                <a:solidFill>
                  <a:srgbClr val="FF0000"/>
                </a:solidFill>
              </a:rPr>
              <a:t>       = </a:t>
            </a:r>
            <a:r>
              <a:rPr lang="en-GB" sz="1050" b="1" dirty="0" err="1">
                <a:solidFill>
                  <a:srgbClr val="FF0000"/>
                </a:solidFill>
              </a:rPr>
              <a:t>ff:ff:ff:ff:ff:ff</a:t>
            </a:r>
            <a:endParaRPr lang="en-GB" sz="1050" b="1" dirty="0">
              <a:solidFill>
                <a:srgbClr val="FF0000"/>
              </a:solidFill>
            </a:endParaRP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src</a:t>
            </a:r>
            <a:r>
              <a:rPr lang="en-GB" sz="1050" b="1" dirty="0">
                <a:solidFill>
                  <a:srgbClr val="FF0000"/>
                </a:solidFill>
              </a:rPr>
              <a:t>       = 00:04:00:00:00:01</a:t>
            </a:r>
          </a:p>
          <a:p>
            <a:r>
              <a:rPr lang="en-GB" sz="1050" dirty="0"/>
              <a:t>  type      = 0x86dd</a:t>
            </a:r>
          </a:p>
          <a:p>
            <a:r>
              <a:rPr lang="en-GB" sz="1050" dirty="0"/>
              <a:t>###[ IPv6 ]###</a:t>
            </a:r>
          </a:p>
          <a:p>
            <a:r>
              <a:rPr lang="en-GB" sz="1050" dirty="0"/>
              <a:t>     version   = 6L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tc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fl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plen</a:t>
            </a:r>
            <a:r>
              <a:rPr lang="en-GB" sz="1050" dirty="0"/>
              <a:t>      = 18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nh</a:t>
            </a:r>
            <a:r>
              <a:rPr lang="en-GB" sz="1050" dirty="0"/>
              <a:t>        = UDP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</a:t>
            </a:r>
            <a:r>
              <a:rPr lang="en-GB" sz="1050" b="1" dirty="0" err="1">
                <a:solidFill>
                  <a:srgbClr val="FF0000"/>
                </a:solidFill>
              </a:rPr>
              <a:t>hlim</a:t>
            </a:r>
            <a:r>
              <a:rPr lang="en-GB" sz="1050" b="1" dirty="0">
                <a:solidFill>
                  <a:srgbClr val="FF0000"/>
                </a:solidFill>
              </a:rPr>
              <a:t>      = 64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2001::13 [</a:t>
            </a:r>
            <a:r>
              <a:rPr lang="en-GB" sz="1050" dirty="0" err="1"/>
              <a:t>Teredo</a:t>
            </a:r>
            <a:r>
              <a:rPr lang="en-GB" sz="1050" dirty="0"/>
              <a:t> </a:t>
            </a:r>
            <a:r>
              <a:rPr lang="en-GB" sz="1050" dirty="0" err="1"/>
              <a:t>srv</a:t>
            </a:r>
            <a:r>
              <a:rPr lang="en-GB" sz="1050" dirty="0"/>
              <a:t>: 0.0.0.0 cli: 255.255.255.236:65535]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3001::13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0xe355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8797" y="2220935"/>
            <a:ext cx="27723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/>
              <a:t>sniffing on h2-eth0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dst</a:t>
            </a:r>
            <a:r>
              <a:rPr lang="en-GB" sz="1050" b="1" dirty="0">
                <a:solidFill>
                  <a:srgbClr val="FF0000"/>
                </a:solidFill>
              </a:rPr>
              <a:t>       = 00:aa:00:02:00:02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src</a:t>
            </a:r>
            <a:r>
              <a:rPr lang="en-GB" sz="1050" b="1" dirty="0">
                <a:solidFill>
                  <a:srgbClr val="FF0000"/>
                </a:solidFill>
              </a:rPr>
              <a:t>       = f2:ed:e6:df:4e:fa</a:t>
            </a:r>
          </a:p>
          <a:p>
            <a:r>
              <a:rPr lang="en-GB" sz="1050" dirty="0"/>
              <a:t>  type      = 0x86dd</a:t>
            </a:r>
          </a:p>
          <a:p>
            <a:r>
              <a:rPr lang="en-GB" sz="1050" dirty="0"/>
              <a:t>###[ IPv6 ]###</a:t>
            </a:r>
          </a:p>
          <a:p>
            <a:r>
              <a:rPr lang="en-GB" sz="1050" dirty="0"/>
              <a:t>     version   = 6L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tc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fl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plen</a:t>
            </a:r>
            <a:r>
              <a:rPr lang="en-GB" sz="1050" dirty="0"/>
              <a:t>      = 18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nh</a:t>
            </a:r>
            <a:r>
              <a:rPr lang="en-GB" sz="1050" dirty="0"/>
              <a:t>        = UDP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</a:t>
            </a:r>
            <a:r>
              <a:rPr lang="en-GB" sz="1050" b="1" dirty="0" err="1">
                <a:solidFill>
                  <a:srgbClr val="FF0000"/>
                </a:solidFill>
              </a:rPr>
              <a:t>hlim</a:t>
            </a:r>
            <a:r>
              <a:rPr lang="en-GB" sz="1050" b="1" dirty="0">
                <a:solidFill>
                  <a:srgbClr val="FF0000"/>
                </a:solidFill>
              </a:rPr>
              <a:t>      = 62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2001::13 [</a:t>
            </a:r>
            <a:r>
              <a:rPr lang="en-GB" sz="1050" dirty="0" err="1"/>
              <a:t>Teredo</a:t>
            </a:r>
            <a:r>
              <a:rPr lang="en-GB" sz="1050" dirty="0"/>
              <a:t> </a:t>
            </a:r>
            <a:r>
              <a:rPr lang="en-GB" sz="1050" dirty="0" err="1"/>
              <a:t>srv</a:t>
            </a:r>
            <a:r>
              <a:rPr lang="en-GB" sz="1050" dirty="0"/>
              <a:t>: 0.0.0.0 cli: 255.255.255.236:65535]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3001::13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0xe355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S1</a:t>
            </a:r>
            <a:endParaRPr lang="en-GB" sz="1050" b="1" u="sng" dirty="0" smtClean="0"/>
          </a:p>
          <a:p>
            <a:r>
              <a:rPr lang="en-GB" sz="1050" dirty="0"/>
              <a:t>sniffing on s1-eth1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dst</a:t>
            </a:r>
            <a:r>
              <a:rPr lang="en-GB" sz="1050" b="1" dirty="0">
                <a:solidFill>
                  <a:srgbClr val="FF0000"/>
                </a:solidFill>
              </a:rPr>
              <a:t>       = </a:t>
            </a:r>
            <a:r>
              <a:rPr lang="en-GB" sz="1050" b="1" dirty="0" err="1">
                <a:solidFill>
                  <a:srgbClr val="FF0000"/>
                </a:solidFill>
              </a:rPr>
              <a:t>ff:ff:ff:ff:ff:ff</a:t>
            </a:r>
            <a:endParaRPr lang="en-GB" sz="1050" b="1" dirty="0">
              <a:solidFill>
                <a:srgbClr val="FF0000"/>
              </a:solidFill>
            </a:endParaRP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src</a:t>
            </a:r>
            <a:r>
              <a:rPr lang="en-GB" sz="1050" b="1" dirty="0">
                <a:solidFill>
                  <a:srgbClr val="FF0000"/>
                </a:solidFill>
              </a:rPr>
              <a:t>       = 00:04:00:00:00:01</a:t>
            </a:r>
          </a:p>
          <a:p>
            <a:r>
              <a:rPr lang="en-GB" sz="1050" dirty="0"/>
              <a:t>  type      = 0x86dd</a:t>
            </a:r>
          </a:p>
          <a:p>
            <a:r>
              <a:rPr lang="en-GB" sz="1050" dirty="0"/>
              <a:t>###[ IPv6 ]###</a:t>
            </a:r>
          </a:p>
          <a:p>
            <a:r>
              <a:rPr lang="en-GB" sz="1050" dirty="0"/>
              <a:t>     version   = 6L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tc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fl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plen</a:t>
            </a:r>
            <a:r>
              <a:rPr lang="en-GB" sz="1050" dirty="0"/>
              <a:t>      = 18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nh</a:t>
            </a:r>
            <a:r>
              <a:rPr lang="en-GB" sz="1050" dirty="0"/>
              <a:t>        = UDP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</a:t>
            </a:r>
            <a:r>
              <a:rPr lang="en-GB" sz="1050" b="1" dirty="0" err="1">
                <a:solidFill>
                  <a:srgbClr val="FF0000"/>
                </a:solidFill>
              </a:rPr>
              <a:t>hlim</a:t>
            </a:r>
            <a:r>
              <a:rPr lang="en-GB" sz="1050" b="1" dirty="0">
                <a:solidFill>
                  <a:srgbClr val="FF0000"/>
                </a:solidFill>
              </a:rPr>
              <a:t>      = 64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2001::13 [</a:t>
            </a:r>
            <a:r>
              <a:rPr lang="en-GB" sz="1050" dirty="0" err="1"/>
              <a:t>Teredo</a:t>
            </a:r>
            <a:r>
              <a:rPr lang="en-GB" sz="1050" dirty="0"/>
              <a:t> </a:t>
            </a:r>
            <a:r>
              <a:rPr lang="en-GB" sz="1050" dirty="0" err="1"/>
              <a:t>srv</a:t>
            </a:r>
            <a:r>
              <a:rPr lang="en-GB" sz="1050" dirty="0"/>
              <a:t>: 0.0.0.0 cli: 255.255.255.236:65535]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3001::13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0xe355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2669" y="2289030"/>
            <a:ext cx="2548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S2 </a:t>
            </a:r>
            <a:endParaRPr lang="en-GB" sz="1050" b="1" u="sng" dirty="0" smtClean="0"/>
          </a:p>
          <a:p>
            <a:r>
              <a:rPr lang="en-GB" sz="1050" dirty="0"/>
              <a:t>sniffing on s2-eth2</a:t>
            </a:r>
          </a:p>
          <a:p>
            <a:r>
              <a:rPr lang="en-GB" sz="1050" dirty="0"/>
              <a:t>got a packet</a:t>
            </a:r>
          </a:p>
          <a:p>
            <a:r>
              <a:rPr lang="en-GB" sz="1050" dirty="0"/>
              <a:t>###[ Ethernet ]###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dst</a:t>
            </a:r>
            <a:r>
              <a:rPr lang="en-GB" sz="1050" b="1" dirty="0">
                <a:solidFill>
                  <a:srgbClr val="FF0000"/>
                </a:solidFill>
              </a:rPr>
              <a:t>       = f2:ed:e6:df:4e:fa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</a:t>
            </a:r>
            <a:r>
              <a:rPr lang="en-GB" sz="1050" b="1" dirty="0" err="1">
                <a:solidFill>
                  <a:srgbClr val="FF0000"/>
                </a:solidFill>
              </a:rPr>
              <a:t>src</a:t>
            </a:r>
            <a:r>
              <a:rPr lang="en-GB" sz="1050" b="1" dirty="0">
                <a:solidFill>
                  <a:srgbClr val="FF0000"/>
                </a:solidFill>
              </a:rPr>
              <a:t>       = </a:t>
            </a:r>
            <a:r>
              <a:rPr lang="en-GB" sz="1050" b="1" dirty="0" err="1">
                <a:solidFill>
                  <a:srgbClr val="FF0000"/>
                </a:solidFill>
              </a:rPr>
              <a:t>ff:ff:ff:ff:ff:ff</a:t>
            </a:r>
            <a:endParaRPr lang="en-GB" sz="1050" b="1" dirty="0">
              <a:solidFill>
                <a:srgbClr val="FF0000"/>
              </a:solidFill>
            </a:endParaRPr>
          </a:p>
          <a:p>
            <a:r>
              <a:rPr lang="en-GB" sz="1050" dirty="0"/>
              <a:t>  type      = 0x86dd</a:t>
            </a:r>
          </a:p>
          <a:p>
            <a:r>
              <a:rPr lang="en-GB" sz="1050" dirty="0"/>
              <a:t>###[ IPv6 ]###</a:t>
            </a:r>
          </a:p>
          <a:p>
            <a:r>
              <a:rPr lang="en-GB" sz="1050" dirty="0"/>
              <a:t>     version   = 6L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tc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fl</a:t>
            </a:r>
            <a:r>
              <a:rPr lang="en-GB" sz="1050" dirty="0"/>
              <a:t>        = 0L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plen</a:t>
            </a:r>
            <a:r>
              <a:rPr lang="en-GB" sz="1050" dirty="0"/>
              <a:t>      = 18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nh</a:t>
            </a:r>
            <a:r>
              <a:rPr lang="en-GB" sz="1050" dirty="0"/>
              <a:t>        = UDP</a:t>
            </a:r>
          </a:p>
          <a:p>
            <a:r>
              <a:rPr lang="en-GB" sz="1050" b="1" dirty="0">
                <a:solidFill>
                  <a:srgbClr val="FF0000"/>
                </a:solidFill>
              </a:rPr>
              <a:t>     </a:t>
            </a:r>
            <a:r>
              <a:rPr lang="en-GB" sz="1050" b="1" dirty="0" err="1">
                <a:solidFill>
                  <a:srgbClr val="FF0000"/>
                </a:solidFill>
              </a:rPr>
              <a:t>hlim</a:t>
            </a:r>
            <a:r>
              <a:rPr lang="en-GB" sz="1050" b="1" dirty="0">
                <a:solidFill>
                  <a:srgbClr val="FF0000"/>
                </a:solidFill>
              </a:rPr>
              <a:t>      = 63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src</a:t>
            </a:r>
            <a:r>
              <a:rPr lang="en-GB" sz="1050" dirty="0"/>
              <a:t>       = 2001::13 [</a:t>
            </a:r>
            <a:r>
              <a:rPr lang="en-GB" sz="1050" dirty="0" err="1"/>
              <a:t>Teredo</a:t>
            </a:r>
            <a:r>
              <a:rPr lang="en-GB" sz="1050" dirty="0"/>
              <a:t> </a:t>
            </a:r>
            <a:r>
              <a:rPr lang="en-GB" sz="1050" dirty="0" err="1"/>
              <a:t>srv</a:t>
            </a:r>
            <a:r>
              <a:rPr lang="en-GB" sz="1050" dirty="0"/>
              <a:t>: 0.0.0.0 cli: 255.255.255.236:65535]</a:t>
            </a:r>
          </a:p>
          <a:p>
            <a:r>
              <a:rPr lang="en-GB" sz="1050" dirty="0"/>
              <a:t>     </a:t>
            </a:r>
            <a:r>
              <a:rPr lang="en-GB" sz="1050" dirty="0" err="1"/>
              <a:t>dst</a:t>
            </a:r>
            <a:r>
              <a:rPr lang="en-GB" sz="1050" dirty="0"/>
              <a:t>       = 3001::13</a:t>
            </a:r>
          </a:p>
          <a:p>
            <a:r>
              <a:rPr lang="en-GB" sz="1050" dirty="0"/>
              <a:t>###[ UDP ]###</a:t>
            </a:r>
          </a:p>
          <a:p>
            <a:r>
              <a:rPr lang="en-GB" sz="1050" dirty="0"/>
              <a:t>        sport     = 1234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dport</a:t>
            </a:r>
            <a:r>
              <a:rPr lang="en-GB" sz="1050" dirty="0"/>
              <a:t>     = 4321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len</a:t>
            </a:r>
            <a:r>
              <a:rPr lang="en-GB" sz="1050" dirty="0"/>
              <a:t>       = 18</a:t>
            </a:r>
          </a:p>
          <a:p>
            <a:r>
              <a:rPr lang="en-GB" sz="1050" dirty="0"/>
              <a:t>        </a:t>
            </a:r>
            <a:r>
              <a:rPr lang="en-GB" sz="1050" dirty="0" err="1"/>
              <a:t>chksum</a:t>
            </a:r>
            <a:r>
              <a:rPr lang="en-GB" sz="1050" dirty="0"/>
              <a:t>    = 0xe355</a:t>
            </a:r>
          </a:p>
          <a:p>
            <a:r>
              <a:rPr lang="en-GB" sz="1050" dirty="0"/>
              <a:t>###[ Raw ]###</a:t>
            </a:r>
          </a:p>
          <a:p>
            <a:r>
              <a:rPr lang="en-GB" sz="1050" dirty="0"/>
              <a:t>           load      = 'P4 is cool'</a:t>
            </a:r>
          </a:p>
        </p:txBody>
      </p:sp>
    </p:spTree>
    <p:extLst>
      <p:ext uri="{BB962C8B-B14F-4D97-AF65-F5344CB8AC3E}">
        <p14:creationId xmlns:p14="http://schemas.microsoft.com/office/powerpoint/2010/main" val="25428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9863" y="12706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19413" y="44807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56363" y="207818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207970" y="6195283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72671" y="6356489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3964645" y="5294642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114481" y="5297374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5440310" y="468502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1600" y="283836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98761" y="76304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00:aa:00:01:00:01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09674" y="442242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17315" y="5825951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55699" y="520346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696607" y="5825951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09353" y="179643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43202" y="18966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072450" y="39489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090971" y="4396406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563133" y="39429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502025" y="5355388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071144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657281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76405" y="104610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464835" y="1065614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f2:ed:e6:df:4e:fb 3</a:t>
            </a:r>
          </a:p>
          <a:p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3802" y="4344048"/>
            <a:ext cx="461216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00:aa:00:02:00:02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22:a8:04:41:ab:d3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22:a8:04:41:ab:d4 3</a:t>
            </a:r>
          </a:p>
          <a:p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3103027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00:aa:00:03:00:01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f2:ed:e6:df:4e:fb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3</a:t>
            </a:r>
          </a:p>
          <a:p>
            <a:endParaRPr lang="en-GB" sz="1200" dirty="0"/>
          </a:p>
        </p:txBody>
      </p:sp>
      <p:cxnSp>
        <p:nvCxnSpPr>
          <p:cNvPr id="43" name="Straight Connector 42"/>
          <p:cNvCxnSpPr>
            <a:endCxn id="32" idx="0"/>
          </p:cNvCxnSpPr>
          <p:nvPr/>
        </p:nvCxnSpPr>
        <p:spPr>
          <a:xfrm flipH="1">
            <a:off x="4528344" y="1960509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157820" y="2005901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4985544" y="4840174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549" y="-20091"/>
            <a:ext cx="3656001" cy="273921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H1-&gt; H2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10.0.1.10</a:t>
            </a:r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: 00:04:00:00:00:01</a:t>
            </a:r>
            <a:endParaRPr lang="en-GB" sz="1400" dirty="0" smtClean="0"/>
          </a:p>
          <a:p>
            <a:r>
              <a:rPr lang="en-US" sz="1400" dirty="0" err="1" smtClean="0"/>
              <a:t>Dstmac</a:t>
            </a:r>
            <a:r>
              <a:rPr lang="en-US" sz="1400" dirty="0" smtClean="0"/>
              <a:t> : 00:aa:00:01:00:01</a:t>
            </a:r>
          </a:p>
          <a:p>
            <a:endParaRPr lang="en-US" sz="1400" dirty="0" smtClean="0"/>
          </a:p>
          <a:p>
            <a:r>
              <a:rPr lang="en-US" sz="1400" dirty="0" smtClean="0"/>
              <a:t>S1 </a:t>
            </a:r>
            <a:r>
              <a:rPr lang="en-US" sz="14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Table </a:t>
            </a:r>
            <a:r>
              <a:rPr lang="en-GB" sz="1400" dirty="0"/>
              <a:t>10.0.2.10/32 =&gt; f2:ed:e6:df:4e:fa 2</a:t>
            </a:r>
          </a:p>
          <a:p>
            <a:r>
              <a:rPr lang="en-US" sz="1400" dirty="0" smtClean="0"/>
              <a:t>Ipv4_forward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Egress port 2 (eth2)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Dstmac</a:t>
            </a:r>
            <a:r>
              <a:rPr lang="en-US" sz="1400" dirty="0" smtClean="0"/>
              <a:t> (00:aa:00:01:00:01) set it as </a:t>
            </a:r>
            <a:r>
              <a:rPr lang="en-US" sz="1400" dirty="0" err="1" smtClean="0"/>
              <a:t>Srcmac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</a:t>
            </a:r>
            <a:r>
              <a:rPr lang="en-US" sz="1400" dirty="0" err="1" smtClean="0"/>
              <a:t>Destmac</a:t>
            </a:r>
            <a:r>
              <a:rPr lang="en-US" sz="1400" dirty="0" smtClean="0"/>
              <a:t> as </a:t>
            </a:r>
            <a:r>
              <a:rPr lang="en-GB" sz="1400" dirty="0" smtClean="0"/>
              <a:t>f2:ed:e6:df:4e:fa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82892" y="1922898"/>
            <a:ext cx="4312826" cy="212365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S1 -&gt; S2</a:t>
            </a:r>
          </a:p>
          <a:p>
            <a:r>
              <a:rPr lang="en-US" sz="1200" dirty="0" err="1" smtClean="0"/>
              <a:t>Src</a:t>
            </a:r>
            <a:r>
              <a:rPr lang="en-US" sz="1200" dirty="0" smtClean="0"/>
              <a:t> 10.0.1.10</a:t>
            </a:r>
          </a:p>
          <a:p>
            <a:r>
              <a:rPr lang="en-US" sz="1200" dirty="0" err="1" smtClean="0"/>
              <a:t>Dest</a:t>
            </a:r>
            <a:r>
              <a:rPr lang="en-US" sz="1200" dirty="0" smtClean="0"/>
              <a:t> 10.0.2.10 : </a:t>
            </a:r>
            <a:r>
              <a:rPr lang="en-US" sz="1200" dirty="0" err="1" smtClean="0"/>
              <a:t>Src</a:t>
            </a:r>
            <a:r>
              <a:rPr lang="en-US" sz="1200" dirty="0" smtClean="0"/>
              <a:t> mac : 00:aa:00:01:00:01</a:t>
            </a:r>
          </a:p>
          <a:p>
            <a:r>
              <a:rPr lang="en-US" sz="1200" dirty="0" err="1" smtClean="0"/>
              <a:t>Dstmac</a:t>
            </a:r>
            <a:r>
              <a:rPr lang="en-US" sz="1200" dirty="0" smtClean="0"/>
              <a:t> :</a:t>
            </a:r>
            <a:r>
              <a:rPr lang="en-GB" sz="1200" dirty="0" smtClean="0"/>
              <a:t> f2:ed:e6:df:4e:fa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S2 </a:t>
            </a:r>
            <a:r>
              <a:rPr lang="en-US" sz="12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Table </a:t>
            </a:r>
            <a:r>
              <a:rPr lang="en-GB" sz="1200" dirty="0"/>
              <a:t>10.0.2.10/32 =&gt; </a:t>
            </a:r>
            <a:r>
              <a:rPr lang="en-US" sz="1200" dirty="0" smtClean="0"/>
              <a:t>00:aa:00:02:00:02 1</a:t>
            </a:r>
            <a:endParaRPr lang="en-GB" sz="1200" dirty="0"/>
          </a:p>
          <a:p>
            <a:r>
              <a:rPr lang="en-US" sz="1200" dirty="0" smtClean="0"/>
              <a:t>Ipv4_forward 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Egress port 1 (eth1)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Dstmac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 set it as </a:t>
            </a:r>
            <a:r>
              <a:rPr lang="en-US" sz="1200" dirty="0" err="1" smtClean="0"/>
              <a:t>Srcmac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</a:t>
            </a:r>
            <a:r>
              <a:rPr lang="en-US" sz="1200" dirty="0" err="1" smtClean="0"/>
              <a:t>Destmac</a:t>
            </a:r>
            <a:r>
              <a:rPr lang="en-US" sz="1200" dirty="0" smtClean="0"/>
              <a:t> as </a:t>
            </a:r>
            <a:r>
              <a:rPr lang="en-GB" sz="1200" dirty="0" smtClean="0"/>
              <a:t>00:aa:00:02:00:02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066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H2</a:t>
            </a:r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10.0.1.10</a:t>
            </a:r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10.0.2.10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821" y="2289031"/>
            <a:ext cx="2548647" cy="444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 smtClean="0"/>
              <a:t>sending on interface h1-eth0 to 10.0.2.10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</a:t>
            </a:r>
          </a:p>
          <a:p>
            <a:r>
              <a:rPr lang="en-GB" sz="1050" dirty="0" smtClean="0"/>
              <a:t>  type      = 0x800:04:00:00:00:0100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0016246" y="2041894"/>
            <a:ext cx="27723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 smtClean="0"/>
              <a:t>sniffing on h2-eth0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00:aa:00:02:00:02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62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0x65b3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S1</a:t>
            </a:r>
            <a:endParaRPr lang="en-GB" sz="1050" b="1" u="sng" dirty="0" smtClean="0"/>
          </a:p>
          <a:p>
            <a:r>
              <a:rPr lang="en-GB" sz="1050" dirty="0" smtClean="0"/>
              <a:t>sniffing on s1-eth1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00:04:00:00:00:01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601838" y="2289029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S2 </a:t>
            </a:r>
            <a:endParaRPr lang="en-GB" sz="1050" b="1" u="sng" dirty="0" smtClean="0"/>
          </a:p>
          <a:p>
            <a:r>
              <a:rPr lang="en-GB" sz="1050" dirty="0" smtClean="0"/>
              <a:t>sniffing on s2-eth2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63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0x64b3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187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3047" y="1964707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3180230" cy="332398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H1-------------&gt; H2</a:t>
            </a:r>
          </a:p>
          <a:p>
            <a:r>
              <a:rPr lang="en-US" sz="1400" dirty="0" smtClean="0"/>
              <a:t>H1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/>
              <a:t>10.0.1.10 </a:t>
            </a:r>
            <a:r>
              <a:rPr lang="en-US" sz="1400" dirty="0" err="1"/>
              <a:t>src</a:t>
            </a:r>
            <a:r>
              <a:rPr lang="en-US" sz="1400" dirty="0"/>
              <a:t> mac : 00:04:00:00:00:01</a:t>
            </a:r>
            <a:endParaRPr lang="en-US" sz="1400" dirty="0" smtClean="0"/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eth0 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S1 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 err="1" smtClean="0"/>
              <a:t>ip</a:t>
            </a:r>
            <a:r>
              <a:rPr lang="en-US" sz="1400" dirty="0" smtClean="0"/>
              <a:t> &lt;&gt;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</a:t>
            </a:r>
            <a:r>
              <a:rPr lang="en-US" sz="1400" dirty="0"/>
              <a:t>: </a:t>
            </a:r>
            <a:r>
              <a:rPr lang="en-US" sz="1400" dirty="0" smtClean="0"/>
              <a:t>00:bb:00:01:00:01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/>
              <a:t>ff:ff:ff:ff:ff:ff</a:t>
            </a:r>
            <a:endParaRPr lang="en-US" sz="1400" dirty="0"/>
          </a:p>
          <a:p>
            <a:r>
              <a:rPr lang="en-US" sz="1400" dirty="0" smtClean="0"/>
              <a:t>Egress port = eth2</a:t>
            </a:r>
          </a:p>
          <a:p>
            <a:r>
              <a:rPr lang="en-US" sz="1400" dirty="0" err="1" smtClean="0"/>
              <a:t>Ttl</a:t>
            </a:r>
            <a:r>
              <a:rPr lang="en-US" sz="1400" dirty="0" smtClean="0"/>
              <a:t> decrement</a:t>
            </a:r>
          </a:p>
          <a:p>
            <a:r>
              <a:rPr lang="en-US" sz="1400" dirty="0" smtClean="0"/>
              <a:t>S2 </a:t>
            </a:r>
          </a:p>
          <a:p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&lt;&gt; </a:t>
            </a:r>
            <a:r>
              <a:rPr lang="en-US" sz="1400" dirty="0" err="1"/>
              <a:t>src</a:t>
            </a:r>
            <a:r>
              <a:rPr lang="en-US" sz="1400" dirty="0"/>
              <a:t> mac : 00:aa:00:02:00:02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 1</a:t>
            </a:r>
            <a:endParaRPr lang="en-GB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621778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00:bb:00:01:00:01 </a:t>
            </a:r>
            <a:r>
              <a:rPr lang="en-GB" sz="1200" dirty="0" smtClean="0"/>
              <a:t>2</a:t>
            </a:r>
            <a:endParaRPr lang="en-GB" sz="1200" dirty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 smtClean="0"/>
              <a:t>00:bb:00:01:00:02</a:t>
            </a:r>
            <a:r>
              <a:rPr lang="en-GB" sz="1200" dirty="0" smtClean="0"/>
              <a:t>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7877" y="3373406"/>
            <a:ext cx="460895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00:aa:00:02:00:02</a:t>
            </a:r>
            <a:r>
              <a:rPr lang="en-US" sz="1200" dirty="0" smtClean="0"/>
              <a:t> </a:t>
            </a:r>
            <a:r>
              <a:rPr lang="en-GB" sz="1200" dirty="0"/>
              <a:t>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00:cc:00:01:00:02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>
                <a:solidFill>
                  <a:srgbClr val="FF0000"/>
                </a:solidFill>
              </a:rPr>
              <a:t>00:cc:00:01:00:03</a:t>
            </a:r>
            <a:r>
              <a:rPr lang="en-GB" sz="1200" dirty="0" smtClean="0"/>
              <a:t>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GB" sz="1200" dirty="0" smtClean="0"/>
              <a:t>00:dd:00:01:00:03 3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00:dd:00:01:00:02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/>
              <a:t>00:aa:00:03:00:03</a:t>
            </a:r>
            <a:r>
              <a:rPr lang="en-GB" sz="12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1675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9" y="545465"/>
            <a:ext cx="3625735" cy="620447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050" b="1" dirty="0" smtClean="0"/>
              <a:t>Configuring switch... s1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table_set_default</a:t>
            </a:r>
            <a:r>
              <a:rPr lang="en-GB" sz="900" dirty="0" smtClean="0"/>
              <a:t> ipv4_lpm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10.0.1.10/32 =&gt; 00:aa:00:01:00:01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10.0.2.10/32 =&gt; f2:ed:e6:df:4e:fa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10.0.3.10/32 =&gt; f2:ed:e6:df:4e:fb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Obtaining JSON from switch...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Done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Control utility for runtime P4 table manipulation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Setting default action of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LPM-0a:00:01:0a/32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00:aa:00:01:00:01	00:01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LPM-0a:00:02:0a/32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f2:ed:e6:df:4e:fa	00:02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LPM-0a:00:03:0a/32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f2:ed:e6:df:4e:fb	00:03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Configuration complete.</a:t>
            </a:r>
            <a:endParaRPr lang="en-GB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91742" y="545465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400" b="1" dirty="0" smtClean="0"/>
              <a:t>Configuring switch... s2</a:t>
            </a:r>
          </a:p>
          <a:p>
            <a:pPr marL="0" indent="0"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00:aa:00:02:00:02 1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22:a8:04:41:ab:d3 2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22:a8:04:41:ab:d4 3</a:t>
            </a:r>
          </a:p>
          <a:p>
            <a:pPr marL="0" indent="0"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None/>
            </a:pPr>
            <a:r>
              <a:rPr lang="en-GB" dirty="0" smtClean="0"/>
              <a:t>Done</a:t>
            </a:r>
          </a:p>
          <a:p>
            <a:pPr marL="0" indent="0"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00:aa:00:02:00:02	00:01</a:t>
            </a:r>
          </a:p>
          <a:p>
            <a:pPr marL="0" indent="0"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22:a8:04:41:ab:d3	00:02</a:t>
            </a:r>
          </a:p>
          <a:p>
            <a:pPr marL="0" indent="0"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22:a8:04:41:ab:d4	00:03</a:t>
            </a:r>
          </a:p>
          <a:p>
            <a:pPr marL="0" indent="0"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8723" y="398607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b="1" dirty="0" smtClean="0"/>
              <a:t>Configuring switch... s3</a:t>
            </a: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00:aa:00:03:00:01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f2:ed:e6:df:4e:fb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f2:ed:e6:df:4e:fa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00:aa:00:03:00:01	00:01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f2:ed:e6:df:4e:fb	00:02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f2:ed:e6:df:4e:fa	00:03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7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611" y="748000"/>
            <a:ext cx="267893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V1Switch(</a:t>
            </a:r>
          </a:p>
          <a:p>
            <a:r>
              <a:rPr lang="en-GB" sz="800" dirty="0" err="1"/>
              <a:t>ParserImpl</a:t>
            </a:r>
            <a:r>
              <a:rPr lang="en-GB" sz="800" dirty="0"/>
              <a:t>(), =======================&gt; Parser Function </a:t>
            </a:r>
          </a:p>
          <a:p>
            <a:r>
              <a:rPr lang="en-GB" sz="800" dirty="0" err="1"/>
              <a:t>verifyChecksum</a:t>
            </a:r>
            <a:r>
              <a:rPr lang="en-GB" sz="800" dirty="0"/>
              <a:t>(),</a:t>
            </a:r>
          </a:p>
          <a:p>
            <a:r>
              <a:rPr lang="en-GB" sz="800" dirty="0"/>
              <a:t>ingress(),</a:t>
            </a:r>
          </a:p>
          <a:p>
            <a:r>
              <a:rPr lang="en-GB" sz="800" dirty="0"/>
              <a:t>egress(),</a:t>
            </a:r>
          </a:p>
          <a:p>
            <a:r>
              <a:rPr lang="en-GB" sz="800" dirty="0" err="1"/>
              <a:t>computeChecksum</a:t>
            </a:r>
            <a:r>
              <a:rPr lang="en-GB" sz="800" dirty="0"/>
              <a:t>(),</a:t>
            </a:r>
          </a:p>
          <a:p>
            <a:r>
              <a:rPr lang="en-GB" sz="800" dirty="0" err="1"/>
              <a:t>DeparserImpl</a:t>
            </a:r>
            <a:r>
              <a:rPr lang="en-GB" sz="800" dirty="0"/>
              <a:t>()</a:t>
            </a:r>
          </a:p>
          <a:p>
            <a:r>
              <a:rPr lang="en-GB" sz="800" dirty="0"/>
              <a:t>) main;</a:t>
            </a:r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parser </a:t>
            </a:r>
            <a:r>
              <a:rPr lang="en-GB" sz="800" dirty="0" err="1"/>
              <a:t>ParserImpl</a:t>
            </a:r>
            <a:r>
              <a:rPr lang="en-GB" sz="800" dirty="0"/>
              <a:t>(</a:t>
            </a:r>
            <a:r>
              <a:rPr lang="en-GB" sz="800" dirty="0" err="1"/>
              <a:t>packet_in</a:t>
            </a:r>
            <a:r>
              <a:rPr lang="en-GB" sz="800" dirty="0"/>
              <a:t> packet,</a:t>
            </a:r>
          </a:p>
          <a:p>
            <a:r>
              <a:rPr lang="en-GB" sz="800" dirty="0"/>
              <a:t>                  out headers </a:t>
            </a:r>
            <a:r>
              <a:rPr lang="en-GB" sz="800" dirty="0" err="1"/>
              <a:t>hdr</a:t>
            </a:r>
            <a:r>
              <a:rPr lang="en-GB" sz="800" dirty="0"/>
              <a:t>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metadata meta,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state start {</a:t>
            </a:r>
          </a:p>
          <a:p>
            <a:r>
              <a:rPr lang="en-GB" sz="800" dirty="0"/>
              <a:t>        transition </a:t>
            </a:r>
            <a:r>
              <a:rPr lang="en-GB" sz="800" dirty="0" err="1"/>
              <a:t>parse_ethernet</a:t>
            </a:r>
            <a:r>
              <a:rPr lang="en-GB" sz="800" dirty="0"/>
              <a:t>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</a:t>
            </a:r>
            <a:r>
              <a:rPr lang="en-GB" sz="800" dirty="0" err="1"/>
              <a:t>parse_ethernet</a:t>
            </a:r>
            <a:r>
              <a:rPr lang="en-GB" sz="800" dirty="0"/>
              <a:t>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</a:t>
            </a:r>
            <a:r>
              <a:rPr lang="en-GB" sz="800" dirty="0" err="1"/>
              <a:t>hdr.ethernet</a:t>
            </a:r>
            <a:r>
              <a:rPr lang="en-GB" sz="800" dirty="0"/>
              <a:t>);</a:t>
            </a:r>
          </a:p>
          <a:p>
            <a:r>
              <a:rPr lang="en-GB" sz="800" dirty="0"/>
              <a:t>        transition select(</a:t>
            </a:r>
            <a:r>
              <a:rPr lang="en-GB" sz="800" dirty="0" err="1"/>
              <a:t>hdr.ethernet.etherType</a:t>
            </a:r>
            <a:r>
              <a:rPr lang="en-GB" sz="800" dirty="0"/>
              <a:t>) {</a:t>
            </a:r>
          </a:p>
          <a:p>
            <a:r>
              <a:rPr lang="en-GB" sz="800" dirty="0"/>
              <a:t>            TYPE_IPV4: parse_ipv4;</a:t>
            </a:r>
          </a:p>
          <a:p>
            <a:r>
              <a:rPr lang="en-GB" sz="800" dirty="0"/>
              <a:t>            default: accept;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parse_ipv4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(hdr.ipv4);</a:t>
            </a:r>
          </a:p>
          <a:p>
            <a:r>
              <a:rPr lang="en-GB" sz="800" dirty="0"/>
              <a:t>        transition accept;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r>
              <a:rPr lang="en-GB" sz="800" dirty="0" smtClean="0"/>
              <a:t>        </a:t>
            </a:r>
            <a:endParaRPr lang="en-GB" sz="800" dirty="0"/>
          </a:p>
          <a:p>
            <a:r>
              <a:rPr lang="en-GB" sz="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248" y="606152"/>
            <a:ext cx="707757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  <a:p>
            <a:r>
              <a:rPr lang="en-GB" sz="800" dirty="0"/>
              <a:t>A P4 parser describes a state machine with one start state and two final states. The start state is always named start.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two final states are named accept (indicating successful parsing) and reject (indicating a parsing failure).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start state is part of the parser, while the accept and reject states are distinct from the states provided by the programmer and are logically outside of the parser.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 smtClean="0"/>
              <a:t>control </a:t>
            </a:r>
            <a:r>
              <a:rPr lang="en-GB" sz="800" dirty="0"/>
              <a:t>ingress(</a:t>
            </a:r>
            <a:r>
              <a:rPr lang="en-GB" sz="800" dirty="0" err="1"/>
              <a:t>inout</a:t>
            </a:r>
            <a:r>
              <a:rPr lang="en-GB" sz="800" dirty="0"/>
              <a:t> headers </a:t>
            </a:r>
            <a:r>
              <a:rPr lang="en-GB" sz="800" dirty="0" err="1"/>
              <a:t>hdr</a:t>
            </a:r>
            <a:r>
              <a:rPr lang="en-GB" sz="800" dirty="0"/>
              <a:t>, </a:t>
            </a:r>
            <a:r>
              <a:rPr lang="en-GB" sz="800" dirty="0" err="1"/>
              <a:t>inout</a:t>
            </a:r>
            <a:r>
              <a:rPr lang="en-GB" sz="800" dirty="0"/>
              <a:t> metadata meta,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/* This action will drop packets */</a:t>
            </a:r>
          </a:p>
          <a:p>
            <a:r>
              <a:rPr lang="en-GB" sz="800" dirty="0"/>
              <a:t>    action drop()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mark_to_drop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action ipv4_forward(</a:t>
            </a:r>
            <a:r>
              <a:rPr lang="en-GB" sz="800" dirty="0" err="1"/>
              <a:t>macAddr_t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, </a:t>
            </a:r>
            <a:r>
              <a:rPr lang="en-GB" sz="800" dirty="0" err="1"/>
              <a:t>egressSpec_t</a:t>
            </a:r>
            <a:r>
              <a:rPr lang="en-GB" sz="800" dirty="0"/>
              <a:t> port) {</a:t>
            </a:r>
          </a:p>
          <a:p>
            <a:r>
              <a:rPr lang="en-GB" sz="800" dirty="0"/>
              <a:t>        /*</a:t>
            </a:r>
          </a:p>
          <a:p>
            <a:r>
              <a:rPr lang="en-GB" sz="800" dirty="0"/>
              <a:t>        * TODO: Implement the logic to:</a:t>
            </a:r>
          </a:p>
          <a:p>
            <a:r>
              <a:rPr lang="en-GB" sz="800" dirty="0"/>
              <a:t>        * 1. Set the </a:t>
            </a:r>
            <a:r>
              <a:rPr lang="en-GB" sz="800" dirty="0" err="1"/>
              <a:t>standard_metadata.egress_spec</a:t>
            </a:r>
            <a:r>
              <a:rPr lang="en-GB" sz="800" dirty="0"/>
              <a:t> to the output port.</a:t>
            </a:r>
          </a:p>
          <a:p>
            <a:r>
              <a:rPr lang="en-GB" sz="800" dirty="0"/>
              <a:t>        * 2.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srcAddr</a:t>
            </a:r>
            <a:r>
              <a:rPr lang="en-GB" sz="800" dirty="0"/>
              <a:t> to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.</a:t>
            </a:r>
          </a:p>
          <a:p>
            <a:r>
              <a:rPr lang="en-GB" sz="800" dirty="0"/>
              <a:t>        * 3.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 to the </a:t>
            </a:r>
            <a:r>
              <a:rPr lang="en-GB" sz="800" dirty="0" err="1"/>
              <a:t>dstAddr</a:t>
            </a:r>
            <a:r>
              <a:rPr lang="en-GB" sz="800" dirty="0"/>
              <a:t> passed as a parameter.</a:t>
            </a:r>
          </a:p>
          <a:p>
            <a:r>
              <a:rPr lang="en-GB" sz="800" dirty="0"/>
              <a:t>        * 4. Decrement the IP TTL.</a:t>
            </a:r>
          </a:p>
          <a:p>
            <a:r>
              <a:rPr lang="en-GB" sz="800" dirty="0"/>
              <a:t>        * BONUS: Handle the case where TTL is 0.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table ipv4_lpm {</a:t>
            </a:r>
          </a:p>
          <a:p>
            <a:r>
              <a:rPr lang="en-GB" sz="800" dirty="0"/>
              <a:t>        key = {</a:t>
            </a:r>
          </a:p>
          <a:p>
            <a:r>
              <a:rPr lang="en-GB" sz="800" dirty="0"/>
              <a:t>            /* TODO: declare that the table will do a longest-prefix match (</a:t>
            </a:r>
            <a:r>
              <a:rPr lang="en-GB" sz="800" dirty="0" err="1"/>
              <a:t>lpm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on the IP destination address. */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actions = {</a:t>
            </a:r>
          </a:p>
          <a:p>
            <a:r>
              <a:rPr lang="en-GB" sz="800" dirty="0"/>
              <a:t>            /* TODO: declare the possible actions: ipv4_forward or drop. */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NoAction</a:t>
            </a:r>
            <a:r>
              <a:rPr lang="en-GB" sz="800" dirty="0"/>
              <a:t>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size = 1024;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default_action</a:t>
            </a:r>
            <a:r>
              <a:rPr lang="en-GB" sz="800" dirty="0"/>
              <a:t> = </a:t>
            </a:r>
            <a:r>
              <a:rPr lang="en-GB" sz="800" dirty="0" err="1"/>
              <a:t>NoAction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apply {</a:t>
            </a:r>
          </a:p>
          <a:p>
            <a:r>
              <a:rPr lang="en-GB" sz="800" dirty="0"/>
              <a:t>        /* TODO: replace drop with logic to:</a:t>
            </a:r>
          </a:p>
          <a:p>
            <a:r>
              <a:rPr lang="en-GB" sz="800" dirty="0"/>
              <a:t>        * 1. Check if the ipv4 header is valid.</a:t>
            </a:r>
          </a:p>
          <a:p>
            <a:r>
              <a:rPr lang="en-GB" sz="800" dirty="0"/>
              <a:t>        * 2. apply the table ipv4_lpm.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    drop();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048596" y="4395787"/>
            <a:ext cx="70839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/>
          </a:p>
          <a:p>
            <a:r>
              <a:rPr lang="en-GB" sz="1100" dirty="0"/>
              <a:t>LPM match based the key ==&gt; ipv4_forward</a:t>
            </a:r>
          </a:p>
          <a:p>
            <a:r>
              <a:rPr lang="en-GB" sz="1100" dirty="0"/>
              <a:t>Drop</a:t>
            </a:r>
          </a:p>
          <a:p>
            <a:endParaRPr lang="en-GB" sz="1100" dirty="0"/>
          </a:p>
          <a:p>
            <a:r>
              <a:rPr lang="en-GB" sz="1100" dirty="0"/>
              <a:t>ipv4_forward ==&gt; egress port ==&gt; input </a:t>
            </a:r>
          </a:p>
          <a:p>
            <a:r>
              <a:rPr lang="en-GB" sz="1100" dirty="0"/>
              <a:t>		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srcaddress</a:t>
            </a:r>
            <a:r>
              <a:rPr lang="en-GB" sz="1100" dirty="0"/>
              <a:t> (mac) ===&gt; as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* 1. Set the </a:t>
            </a:r>
            <a:r>
              <a:rPr lang="en-GB" sz="1100" dirty="0" err="1"/>
              <a:t>standard_metadata.egress_spec</a:t>
            </a:r>
            <a:r>
              <a:rPr lang="en-GB" sz="1100" dirty="0"/>
              <a:t> to the output port.   ==&gt; Set egress port </a:t>
            </a:r>
          </a:p>
          <a:p>
            <a:r>
              <a:rPr lang="en-GB" sz="1100" dirty="0"/>
              <a:t>* 2.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</a:t>
            </a:r>
            <a:r>
              <a:rPr lang="en-GB" sz="1100" dirty="0"/>
              <a:t> to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.  ==&gt; Packet </a:t>
            </a:r>
            <a:r>
              <a:rPr lang="en-GB" sz="1100" dirty="0" err="1"/>
              <a:t>dstaddr</a:t>
            </a:r>
            <a:r>
              <a:rPr lang="en-GB" sz="1100" dirty="0"/>
              <a:t> put it </a:t>
            </a:r>
            <a:r>
              <a:rPr lang="en-GB" sz="1100" dirty="0" err="1"/>
              <a:t>srcaddres</a:t>
            </a:r>
            <a:endParaRPr lang="en-GB" sz="1100" dirty="0"/>
          </a:p>
          <a:p>
            <a:r>
              <a:rPr lang="en-GB" sz="1100" dirty="0"/>
              <a:t>* 3.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to the </a:t>
            </a:r>
            <a:r>
              <a:rPr lang="en-GB" sz="1100" dirty="0" err="1"/>
              <a:t>dstAddr</a:t>
            </a:r>
            <a:r>
              <a:rPr lang="en-GB" sz="1100" dirty="0"/>
              <a:t> passed as a parameter.  ==&gt; Table match mac '</a:t>
            </a:r>
            <a:r>
              <a:rPr lang="en-GB" sz="1100" dirty="0" err="1"/>
              <a:t>dstAddr</a:t>
            </a:r>
            <a:r>
              <a:rPr lang="en-GB" sz="1100" dirty="0"/>
              <a:t>' to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689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733" y="2848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Layer 2 implementation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90565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43601" y="84630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909243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201694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0"/>
          </p:cNvCxnSpPr>
          <p:nvPr/>
        </p:nvCxnSpPr>
        <p:spPr>
          <a:xfrm flipV="1">
            <a:off x="2658894" y="1760706"/>
            <a:ext cx="3372255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731540" y="1760706"/>
            <a:ext cx="3634903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26860" y="2140078"/>
            <a:ext cx="6440363" cy="2754015"/>
          </a:xfrm>
          <a:custGeom>
            <a:avLst/>
            <a:gdLst>
              <a:gd name="connsiteX0" fmla="*/ 0 w 6440363"/>
              <a:gd name="connsiteY0" fmla="*/ 2451377 h 2754015"/>
              <a:gd name="connsiteX1" fmla="*/ 2704289 w 6440363"/>
              <a:gd name="connsiteY1" fmla="*/ 7 h 2754015"/>
              <a:gd name="connsiteX2" fmla="*/ 6439710 w 6440363"/>
              <a:gd name="connsiteY2" fmla="*/ 2422194 h 2754015"/>
              <a:gd name="connsiteX3" fmla="*/ 2986391 w 6440363"/>
              <a:gd name="connsiteY3" fmla="*/ 525301 h 2754015"/>
              <a:gd name="connsiteX4" fmla="*/ 457200 w 6440363"/>
              <a:gd name="connsiteY4" fmla="*/ 2558382 h 2754015"/>
              <a:gd name="connsiteX5" fmla="*/ 476655 w 6440363"/>
              <a:gd name="connsiteY5" fmla="*/ 2558382 h 27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0363" h="2754015">
                <a:moveTo>
                  <a:pt x="0" y="2451377"/>
                </a:moveTo>
                <a:cubicBezTo>
                  <a:pt x="815502" y="1228124"/>
                  <a:pt x="1631004" y="4871"/>
                  <a:pt x="2704289" y="7"/>
                </a:cubicBezTo>
                <a:cubicBezTo>
                  <a:pt x="3777574" y="-4857"/>
                  <a:pt x="6392693" y="2334645"/>
                  <a:pt x="6439710" y="2422194"/>
                </a:cubicBezTo>
                <a:cubicBezTo>
                  <a:pt x="6486727" y="2509743"/>
                  <a:pt x="3983476" y="502603"/>
                  <a:pt x="2986391" y="525301"/>
                </a:cubicBezTo>
                <a:cubicBezTo>
                  <a:pt x="1989306" y="547999"/>
                  <a:pt x="875489" y="2219535"/>
                  <a:pt x="457200" y="2558382"/>
                </a:cubicBezTo>
                <a:cubicBezTo>
                  <a:pt x="38911" y="2897229"/>
                  <a:pt x="257783" y="2727805"/>
                  <a:pt x="476655" y="25583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80035" y="3826213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Req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32179" y="41252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3464" y="330740"/>
            <a:ext cx="4094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pinging h2</a:t>
            </a:r>
          </a:p>
          <a:p>
            <a:r>
              <a:rPr lang="en-US" dirty="0" smtClean="0"/>
              <a:t>At h1 </a:t>
            </a:r>
          </a:p>
          <a:p>
            <a:r>
              <a:rPr lang="en-US" dirty="0" err="1" smtClean="0"/>
              <a:t>Srcip</a:t>
            </a:r>
            <a:r>
              <a:rPr lang="en-US" dirty="0" smtClean="0"/>
              <a:t> = h1_eth1_ip </a:t>
            </a:r>
            <a:r>
              <a:rPr lang="en-US" dirty="0" err="1" smtClean="0"/>
              <a:t>src</a:t>
            </a:r>
            <a:r>
              <a:rPr lang="en-US" dirty="0" smtClean="0"/>
              <a:t> mac = h1_eth_mac</a:t>
            </a:r>
          </a:p>
          <a:p>
            <a:r>
              <a:rPr lang="en-US" dirty="0" err="1" smtClean="0"/>
              <a:t>Destip</a:t>
            </a:r>
            <a:r>
              <a:rPr lang="en-US" dirty="0" smtClean="0"/>
              <a:t> = h2 </a:t>
            </a:r>
            <a:r>
              <a:rPr lang="en-US" dirty="0" err="1" smtClean="0"/>
              <a:t>ip</a:t>
            </a:r>
            <a:r>
              <a:rPr lang="en-US" dirty="0" smtClean="0"/>
              <a:t>  </a:t>
            </a:r>
            <a:r>
              <a:rPr lang="en-US" dirty="0" err="1" smtClean="0"/>
              <a:t>DestMAC</a:t>
            </a:r>
            <a:r>
              <a:rPr lang="en-US" dirty="0" smtClean="0"/>
              <a:t> = </a:t>
            </a:r>
            <a:r>
              <a:rPr lang="en-US" dirty="0" err="1" smtClean="0"/>
              <a:t>ff:ff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S1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032567" y="157110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s1-eth2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7884" y="1498212"/>
            <a:ext cx="9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s1-eth1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889" y="5226192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h1-eth0	10.0.0.10	</a:t>
            </a:r>
            <a:r>
              <a:rPr lang="en-GB" dirty="0" smtClean="0"/>
              <a:t>00:04:00:00:00:00</a:t>
            </a:r>
          </a:p>
          <a:p>
            <a:r>
              <a:rPr lang="en-GB" dirty="0" smtClean="0"/>
              <a:t>Default Route 10.0.0.1 </a:t>
            </a:r>
            <a:r>
              <a:rPr lang="en-GB" dirty="0"/>
              <a:t>(00:aa:bb:00:00:00)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95441" y="4981961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h2-eth0	10.0.1.10	00:04:00:00:00:01</a:t>
            </a:r>
          </a:p>
          <a:p>
            <a:r>
              <a:rPr lang="en-GB" dirty="0"/>
              <a:t>Default route to switch: 10.0.1.1 (00:aa:bb:00:00:01)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96468" y="97828"/>
            <a:ext cx="39212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s1-eth1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52:bc:fd:e5:a8:92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fe80::50bc:fdff:fee5:a892/64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  <a:p>
            <a:r>
              <a:rPr lang="en-GB" sz="1100" dirty="0"/>
              <a:t>s1-eth2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a2:4a:15:b3:68:ff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fe80::a04a:15ff:feb3:68ff/64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411" y="373898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h1-eth0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09956" y="382621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h2-eth0</a:t>
            </a:r>
          </a:p>
        </p:txBody>
      </p:sp>
    </p:spTree>
    <p:extLst>
      <p:ext uri="{BB962C8B-B14F-4D97-AF65-F5344CB8AC3E}">
        <p14:creationId xmlns:p14="http://schemas.microsoft.com/office/powerpoint/2010/main" val="211261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4204</Words>
  <Application>Microsoft Office PowerPoint</Application>
  <PresentationFormat>Widescreen</PresentationFormat>
  <Paragraphs>953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Layer 3 Forwarding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implementation</vt:lpstr>
      <vt:lpstr>PowerPoint Presentation</vt:lpstr>
      <vt:lpstr>PowerPoint Presentation</vt:lpstr>
      <vt:lpstr>PowerPoint Presentation</vt:lpstr>
      <vt:lpstr>Arp.p4</vt:lpstr>
      <vt:lpstr>Multi-Hop Route Inspection</vt:lpstr>
      <vt:lpstr>Working ….</vt:lpstr>
      <vt:lpstr>PowerPoint Presentation</vt:lpstr>
      <vt:lpstr>PowerPoint Presentation</vt:lpstr>
      <vt:lpstr>IPV6</vt:lpstr>
      <vt:lpstr>IPV6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Dogra (addogra)</dc:creator>
  <cp:lastModifiedBy>Aditya Dogra (addogra)</cp:lastModifiedBy>
  <cp:revision>44</cp:revision>
  <dcterms:created xsi:type="dcterms:W3CDTF">2017-08-14T11:24:35Z</dcterms:created>
  <dcterms:modified xsi:type="dcterms:W3CDTF">2017-09-05T05:52:51Z</dcterms:modified>
</cp:coreProperties>
</file>