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60" r:id="rId5"/>
    <p:sldId id="270" r:id="rId6"/>
    <p:sldId id="257" r:id="rId7"/>
    <p:sldId id="258" r:id="rId8"/>
    <p:sldId id="259" r:id="rId9"/>
    <p:sldId id="271" r:id="rId10"/>
    <p:sldId id="263" r:id="rId11"/>
    <p:sldId id="272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7" d="100"/>
          <a:sy n="57" d="100"/>
        </p:scale>
        <p:origin x="15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ADD842-7469-481F-AEF2-DDA7D3A9AB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0"/>
            <a:ext cx="9143993" cy="23586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668" y="637763"/>
            <a:ext cx="7417348" cy="1413144"/>
          </a:xfrm>
        </p:spPr>
        <p:txBody>
          <a:bodyPr anchor="b">
            <a:normAutofit/>
          </a:bodyPr>
          <a:lstStyle/>
          <a:p>
            <a:pPr algn="l"/>
            <a:r>
              <a:rPr lang="en-US" sz="3800">
                <a:solidFill>
                  <a:schemeClr val="bg1"/>
                </a:solidFill>
              </a:rPr>
              <a:t>Importance of Adaptability to New Technologies and Tools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058847-87A2-48B5-B733-C9FC6F0FF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58676"/>
            <a:ext cx="9143992" cy="45454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668" y="3100284"/>
            <a:ext cx="7417345" cy="3114237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                      Created by – Manish Jha </a:t>
            </a:r>
            <a:endParaRPr lang="en-US"/>
          </a:p>
          <a:p>
            <a:pPr algn="l"/>
            <a:r>
              <a:rPr lang="en-US" dirty="0"/>
              <a:t>                                         Data Scientist</a:t>
            </a: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CE886A-266A-45DB-B141-3271799F49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893697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Practical Tips to Become More Adaptable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/>
              <a:t>1. Set Weekly Learning Goals</a:t>
            </a:r>
          </a:p>
          <a:p>
            <a:pPr>
              <a:lnSpc>
                <a:spcPct val="90000"/>
              </a:lnSpc>
            </a:pPr>
            <a:r>
              <a:rPr lang="en-US" sz="1800"/>
              <a:t>Dedicate time each week to learn something new — a framework, a concept, or a tool.</a:t>
            </a:r>
            <a:br>
              <a:rPr lang="en-US" sz="1800"/>
            </a:br>
            <a:r>
              <a:rPr lang="en-US" sz="1800" b="1"/>
              <a:t>Small, consistent steps = big, long-term progress.</a:t>
            </a:r>
            <a:endParaRPr lang="en-US" sz="1800"/>
          </a:p>
          <a:p>
            <a:pPr marL="0" indent="0">
              <a:lnSpc>
                <a:spcPct val="90000"/>
              </a:lnSpc>
              <a:buNone/>
            </a:pPr>
            <a:r>
              <a:rPr lang="en-US" sz="1800" b="1"/>
              <a:t>2. Break Out of Your Comfort Zone</a:t>
            </a:r>
          </a:p>
          <a:p>
            <a:pPr>
              <a:lnSpc>
                <a:spcPct val="90000"/>
              </a:lnSpc>
            </a:pPr>
            <a:r>
              <a:rPr lang="en-US" sz="1800"/>
              <a:t>Build quick, hands-on projects using tools you're unfamiliar with.</a:t>
            </a:r>
            <a:br>
              <a:rPr lang="en-US" sz="1800"/>
            </a:br>
            <a:r>
              <a:rPr lang="en-US" sz="1800"/>
              <a:t>This encourages </a:t>
            </a:r>
            <a:r>
              <a:rPr lang="en-US" sz="1800" b="1"/>
              <a:t>real learning</a:t>
            </a:r>
            <a:r>
              <a:rPr lang="en-US" sz="1800"/>
              <a:t> through experimentation and failure.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/>
              <a:t>3. Follow GitHub Trends &amp; Developer Communities</a:t>
            </a:r>
          </a:p>
          <a:p>
            <a:pPr>
              <a:lnSpc>
                <a:spcPct val="90000"/>
              </a:lnSpc>
            </a:pPr>
            <a:r>
              <a:rPr lang="en-US" sz="1800"/>
              <a:t>Stay plugged in to what the tech world is buzzing about.</a:t>
            </a:r>
            <a:br>
              <a:rPr lang="en-US" sz="1800"/>
            </a:br>
            <a:r>
              <a:rPr lang="en-US" sz="1800"/>
              <a:t>Communities like </a:t>
            </a:r>
            <a:r>
              <a:rPr lang="en-US" sz="1800" b="1"/>
              <a:t>Reddit, Stack Overflow, Dev.to, Hashnode</a:t>
            </a:r>
            <a:r>
              <a:rPr lang="en-US" sz="1800"/>
              <a:t>, and </a:t>
            </a:r>
            <a:r>
              <a:rPr lang="en-US" sz="1800" b="1"/>
              <a:t>GitHub Explore</a:t>
            </a:r>
            <a:r>
              <a:rPr lang="en-US" sz="1800"/>
              <a:t> reveal what’s next.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800" b="1"/>
              <a:t>4. Embrace Discomfort as Growth</a:t>
            </a:r>
          </a:p>
          <a:p>
            <a:pPr>
              <a:lnSpc>
                <a:spcPct val="90000"/>
              </a:lnSpc>
            </a:pPr>
            <a:r>
              <a:rPr lang="en-US" sz="1800"/>
              <a:t>Growth is uncomfortable — that’s how you know you’re evolving.</a:t>
            </a:r>
            <a:br>
              <a:rPr lang="en-US" sz="1800"/>
            </a:br>
            <a:r>
              <a:rPr lang="en-US" sz="1800"/>
              <a:t>Don’t fear the unfamiliar — </a:t>
            </a:r>
            <a:r>
              <a:rPr lang="en-US" sz="1800" b="1"/>
              <a:t>lean into it</a:t>
            </a:r>
            <a:r>
              <a:rPr lang="en-US" sz="180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/>
          </a:p>
          <a:p>
            <a:pPr marL="0" indent="0">
              <a:lnSpc>
                <a:spcPct val="90000"/>
              </a:lnSpc>
              <a:buNone/>
              <a:defRPr sz="1800"/>
            </a:pPr>
            <a:endParaRPr lang="en-US"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7AB3BB0-02E3-6680-93A1-BDB17268384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1512" y="367990"/>
            <a:ext cx="4384288" cy="6166625"/>
          </a:xfrm>
        </p:spPr>
      </p:pic>
      <p:pic>
        <p:nvPicPr>
          <p:cNvPr id="8" name="Content Placeholder 7" descr="A graph of progress and progress&#10;&#10;AI-generated content may be incorrect.">
            <a:extLst>
              <a:ext uri="{FF2B5EF4-FFF2-40B4-BE49-F238E27FC236}">
                <a16:creationId xmlns:a16="http://schemas.microsoft.com/office/drawing/2014/main" id="{547B07CF-30AC-A5BA-B93B-13B30FA6EF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0" y="1605777"/>
            <a:ext cx="4226312" cy="3858322"/>
          </a:xfrm>
        </p:spPr>
      </p:pic>
    </p:spTree>
    <p:extLst>
      <p:ext uri="{BB962C8B-B14F-4D97-AF65-F5344CB8AC3E}">
        <p14:creationId xmlns:p14="http://schemas.microsoft.com/office/powerpoint/2010/main" val="2840967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Tools to Watch (Data Science)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2100" dirty="0"/>
              <a:t>• Hugging Face: Pretrained LLMs and pipelines.</a:t>
            </a:r>
            <a:br>
              <a:rPr lang="en-US" sz="2100" dirty="0"/>
            </a:br>
            <a:r>
              <a:rPr lang="en-US" sz="2100" dirty="0"/>
              <a:t>• </a:t>
            </a:r>
            <a:r>
              <a:rPr lang="en-US" sz="2100" dirty="0" err="1"/>
              <a:t>LangChain</a:t>
            </a:r>
            <a:r>
              <a:rPr lang="en-US" sz="2100" dirty="0"/>
              <a:t>: LLM application framework.</a:t>
            </a:r>
            <a:br>
              <a:rPr lang="en-US" sz="2100" dirty="0"/>
            </a:br>
            <a:r>
              <a:rPr lang="en-US" sz="2100" dirty="0"/>
              <a:t>• </a:t>
            </a:r>
            <a:r>
              <a:rPr lang="en-US" sz="2100" dirty="0" err="1"/>
              <a:t>DuckDB</a:t>
            </a:r>
            <a:r>
              <a:rPr lang="en-US" sz="2100" dirty="0"/>
              <a:t>: Fast analytics engine.</a:t>
            </a:r>
            <a:br>
              <a:rPr lang="en-US" sz="2100" dirty="0"/>
            </a:br>
            <a:r>
              <a:rPr lang="en-US" sz="2100" dirty="0"/>
              <a:t>• </a:t>
            </a:r>
            <a:r>
              <a:rPr lang="en-US" sz="2100" dirty="0" err="1"/>
              <a:t>Streamlit</a:t>
            </a:r>
            <a:r>
              <a:rPr lang="en-US" sz="2100" dirty="0"/>
              <a:t>: Easy ML dashboards.</a:t>
            </a:r>
            <a:br>
              <a:rPr lang="en-US" sz="2100" dirty="0"/>
            </a:br>
            <a:r>
              <a:rPr lang="en-US" sz="2100" dirty="0"/>
              <a:t>• </a:t>
            </a:r>
            <a:r>
              <a:rPr lang="en-US" sz="2100" dirty="0" err="1"/>
              <a:t>MLflow</a:t>
            </a:r>
            <a:r>
              <a:rPr lang="en-US" sz="2100" dirty="0"/>
              <a:t>: ML lifecycle management.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Tools to Watch (Full Stack)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buNone/>
              <a:defRPr sz="1800"/>
            </a:pPr>
            <a:endParaRPr lang="en-US" sz="21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Next.js</a:t>
            </a:r>
            <a:r>
              <a:rPr lang="en-US" sz="2100" dirty="0"/>
              <a:t> – React framework with server-side rendering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Remix</a:t>
            </a:r>
            <a:r>
              <a:rPr lang="en-US" sz="2100" dirty="0"/>
              <a:t> – Full stack React framework focused on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SvelteKit</a:t>
            </a:r>
            <a:r>
              <a:rPr lang="en-US" sz="2100" dirty="0"/>
              <a:t> – Lightweight and fast alternative to 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Tailwind CSS</a:t>
            </a:r>
            <a:r>
              <a:rPr lang="en-US" sz="2100" dirty="0"/>
              <a:t> – Utility-first CSS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Vite</a:t>
            </a:r>
            <a:r>
              <a:rPr lang="en-US" sz="2100" dirty="0"/>
              <a:t> – Fast frontend build tool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tRPC</a:t>
            </a:r>
            <a:r>
              <a:rPr lang="en-US" sz="2100" dirty="0"/>
              <a:t> – End-to-end </a:t>
            </a:r>
            <a:r>
              <a:rPr lang="en-US" sz="2100" dirty="0" err="1"/>
              <a:t>typesafe</a:t>
            </a:r>
            <a:r>
              <a:rPr lang="en-US" sz="2100" dirty="0"/>
              <a:t> APIs with TypeScript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NestJS</a:t>
            </a:r>
            <a:r>
              <a:rPr lang="en-US" sz="2100" dirty="0"/>
              <a:t> – Scalable Node.js backend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Socket.IO</a:t>
            </a:r>
            <a:r>
              <a:rPr lang="en-US" sz="2100" dirty="0"/>
              <a:t> – Real-time communication library (e.g., chats, live updates)</a:t>
            </a:r>
          </a:p>
          <a:p>
            <a:pPr marL="0" indent="0">
              <a:buNone/>
              <a:defRPr sz="1800"/>
            </a:pPr>
            <a:endParaRPr lang="en-US" sz="21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Your Career Depends on Learning Agility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2100"/>
              <a:t>Adaptability is more than knowing tools — it's a mindset. Are you ready to learn what’s needed when it's needed?</a:t>
            </a:r>
            <a:br>
              <a:rPr lang="en-US" sz="2100"/>
            </a:br>
            <a:r>
              <a:rPr lang="en-US" sz="2100"/>
              <a:t>If yes, you’ll always find your place in the fast-moving tech world.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Closing Thoughts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2100" dirty="0"/>
              <a:t>Your degree or certification gets you started. But adaptability ensures you stay in the race. Celebrate learning, embrace change, and stay open to growth. The future belongs to the adaptable.</a:t>
            </a:r>
          </a:p>
          <a:p>
            <a:pPr>
              <a:defRPr sz="1800"/>
            </a:pPr>
            <a:endParaRPr lang="en-US" sz="2100" dirty="0"/>
          </a:p>
          <a:p>
            <a:pPr>
              <a:defRPr sz="1800"/>
            </a:pPr>
            <a:endParaRPr lang="en-US" sz="2100" dirty="0"/>
          </a:p>
          <a:p>
            <a:pPr>
              <a:defRPr sz="1800"/>
            </a:pPr>
            <a:endParaRPr lang="en-US" sz="2100" dirty="0"/>
          </a:p>
          <a:p>
            <a:pPr>
              <a:defRPr sz="1800"/>
            </a:pPr>
            <a:endParaRPr lang="en-US" sz="2100" dirty="0"/>
          </a:p>
          <a:p>
            <a:pPr>
              <a:defRPr sz="1800"/>
            </a:pPr>
            <a:endParaRPr lang="en-US" sz="2100" dirty="0"/>
          </a:p>
          <a:p>
            <a:pPr>
              <a:defRPr sz="1800"/>
            </a:pPr>
            <a:endParaRPr lang="en-US" sz="2100" dirty="0"/>
          </a:p>
          <a:p>
            <a:pPr marL="0" indent="0">
              <a:buNone/>
              <a:defRPr sz="1800"/>
            </a:pPr>
            <a:endParaRPr 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7695-5A3C-7EF8-C90C-8585EAC2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D59B8C-1224-4ECB-CA18-A1869CEF42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</p:spPr>
      </p:pic>
    </p:spTree>
    <p:extLst>
      <p:ext uri="{BB962C8B-B14F-4D97-AF65-F5344CB8AC3E}">
        <p14:creationId xmlns:p14="http://schemas.microsoft.com/office/powerpoint/2010/main" val="2823589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67695-5A3C-7EF8-C90C-8585EAC29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2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C651F9A-0D5C-FDBC-A5DF-A6E6BDCF99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68479" y="1748989"/>
            <a:ext cx="8007042" cy="3949284"/>
          </a:xfrm>
        </p:spPr>
      </p:pic>
    </p:spTree>
    <p:extLst>
      <p:ext uri="{BB962C8B-B14F-4D97-AF65-F5344CB8AC3E}">
        <p14:creationId xmlns:p14="http://schemas.microsoft.com/office/powerpoint/2010/main" val="6622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 dirty="0">
                <a:solidFill>
                  <a:schemeClr val="bg1"/>
                </a:solidFill>
              </a:rPr>
              <a:t>Examples from the Industry who could not adapt.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/>
              <a:t>1. Kodak – Ignored Digital Photography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/>
              <a:t>What happened:</a:t>
            </a:r>
            <a:r>
              <a:rPr lang="en-US" sz="1600"/>
              <a:t> Despite inventing the first digital camera in 1975, Kodak stuck to film because they feared digital would hurt their core business.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/>
              <a:t>Result:</a:t>
            </a:r>
            <a:r>
              <a:rPr lang="en-US" sz="1600"/>
              <a:t> Digital photography took over, and Kodak filed for bankruptcy in 2012.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endParaRPr lang="en-US" sz="1600"/>
          </a:p>
          <a:p>
            <a:pPr marL="0" indent="0">
              <a:lnSpc>
                <a:spcPct val="90000"/>
              </a:lnSpc>
              <a:buNone/>
            </a:pPr>
            <a:r>
              <a:rPr lang="en-US" sz="1600" b="1"/>
              <a:t>2. BlackBerry – Clung to Physical Keyboards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/>
              <a:t>What happened:</a:t>
            </a:r>
            <a:r>
              <a:rPr lang="en-US" sz="1600"/>
              <a:t> They underestimated the iPhone’s touchscreen revolution, believing business users would never leave their keyboard devices.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/>
              <a:t>Result:</a:t>
            </a:r>
            <a:r>
              <a:rPr lang="en-US" sz="1600"/>
              <a:t> iOS and Android took over; BlackBerry lost nearly all market share.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endParaRPr lang="en-US" sz="1600"/>
          </a:p>
          <a:p>
            <a:pPr marL="0" indent="0">
              <a:lnSpc>
                <a:spcPct val="90000"/>
              </a:lnSpc>
              <a:buNone/>
            </a:pPr>
            <a:r>
              <a:rPr lang="en-US" sz="1600" b="1"/>
              <a:t>3. Yahoo – Missed the Internet Boom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/>
              <a:t>What happened:</a:t>
            </a:r>
            <a:r>
              <a:rPr lang="en-US" sz="1600"/>
              <a:t> Yahoo passed on buying Google for $1M and Facebook for $1B,  and later struggled to define its core business.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/>
              <a:t>Result:</a:t>
            </a:r>
            <a:r>
              <a:rPr lang="en-US" sz="1600"/>
              <a:t> Lost relevance in search, mail, and news; eventually sold to Verizon for a fraction of its peak value.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endParaRPr lang="en-US"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000">
                <a:solidFill>
                  <a:schemeClr val="bg1"/>
                </a:solidFill>
              </a:rPr>
              <a:t>Examples from the Industry who could adapt.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1. Netflix – From DVD Rentals to Streaming Giant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Then:</a:t>
            </a:r>
            <a:r>
              <a:rPr lang="en-US" sz="1600" dirty="0"/>
              <a:t> Mailed DVDs to customers.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Now:</a:t>
            </a:r>
            <a:r>
              <a:rPr lang="en-US" sz="1600" dirty="0"/>
              <a:t> Pivoted to streaming, then to content creation (Netflix Originals), and now AI-based recommendations.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2. Amazon – From Bookstore to Everything Store + Cloud Leader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Then:</a:t>
            </a:r>
            <a:r>
              <a:rPr lang="en-US" sz="1600" dirty="0"/>
              <a:t> Online book retailer in the 1990s.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Now:</a:t>
            </a:r>
            <a:r>
              <a:rPr lang="en-US" sz="1600" dirty="0"/>
              <a:t> E-commerce giant, cloud provider (AWS), and even hardware (Echo, Alexa).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endParaRPr lang="en-US" sz="16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600" b="1" dirty="0"/>
              <a:t>3. Spotify – From Piracy Era to Streaming Pioneer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Then:</a:t>
            </a:r>
            <a:r>
              <a:rPr lang="en-US" sz="1600" dirty="0"/>
              <a:t> Entered when piracy was rampant.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Now:</a:t>
            </a:r>
            <a:r>
              <a:rPr lang="en-US" sz="1600" dirty="0"/>
              <a:t> Created a legal, user-friendly streaming platform, embraced AI recommendations and podcasts.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390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200">
                <a:solidFill>
                  <a:schemeClr val="bg1"/>
                </a:solidFill>
              </a:rPr>
              <a:t>Why Adaptability Matters in the Tech World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100"/>
              <a:t>“In today’s fast-paced tech landscape, tools and platforms evolve rapidly. What’s cutting-edge today may become obsolete tomorrow.”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endParaRPr lang="en-US" sz="2100"/>
          </a:p>
          <a:p>
            <a:pPr>
              <a:lnSpc>
                <a:spcPct val="90000"/>
              </a:lnSpc>
            </a:pPr>
            <a:r>
              <a:rPr lang="en-US" sz="2100" b="1"/>
              <a:t>Adaptability</a:t>
            </a:r>
            <a:r>
              <a:rPr lang="en-US" sz="2100"/>
              <a:t> is your superpower —</a:t>
            </a:r>
            <a:br>
              <a:rPr lang="en-US" sz="2100"/>
            </a:br>
            <a:r>
              <a:rPr lang="en-US" sz="2100"/>
              <a:t>the ability to </a:t>
            </a:r>
            <a:r>
              <a:rPr lang="en-US" sz="2100" b="1"/>
              <a:t>learn</a:t>
            </a:r>
            <a:r>
              <a:rPr lang="en-US" sz="2100"/>
              <a:t>, </a:t>
            </a:r>
            <a:r>
              <a:rPr lang="en-US" sz="2100" b="1"/>
              <a:t>unlearn</a:t>
            </a:r>
            <a:r>
              <a:rPr lang="en-US" sz="2100"/>
              <a:t>, and </a:t>
            </a:r>
            <a:r>
              <a:rPr lang="en-US" sz="2100" b="1"/>
              <a:t>relearn</a:t>
            </a:r>
            <a:r>
              <a:rPr lang="en-US" sz="2100"/>
              <a:t> to keep pace with change.</a:t>
            </a:r>
          </a:p>
          <a:p>
            <a:pPr>
              <a:lnSpc>
                <a:spcPct val="90000"/>
              </a:lnSpc>
            </a:pPr>
            <a:r>
              <a:rPr lang="en-US" sz="2100"/>
              <a:t>✨ It’s not just about survival —</a:t>
            </a:r>
            <a:br>
              <a:rPr lang="en-US" sz="2100"/>
            </a:br>
            <a:r>
              <a:rPr lang="en-US" sz="2100"/>
              <a:t>it's about staying </a:t>
            </a:r>
            <a:r>
              <a:rPr lang="en-US" sz="2100" b="1"/>
              <a:t>competitive</a:t>
            </a:r>
            <a:r>
              <a:rPr lang="en-US" sz="2100"/>
              <a:t>, </a:t>
            </a:r>
            <a:r>
              <a:rPr lang="en-US" sz="2100" b="1"/>
              <a:t>innovative</a:t>
            </a:r>
            <a:r>
              <a:rPr lang="en-US" sz="2100"/>
              <a:t>, and ready for the </a:t>
            </a:r>
            <a:r>
              <a:rPr lang="en-US" sz="2100" b="1"/>
              <a:t>next opportunity</a:t>
            </a:r>
            <a:r>
              <a:rPr lang="en-US" sz="2100"/>
              <a:t>.</a:t>
            </a:r>
          </a:p>
          <a:p>
            <a:pPr>
              <a:lnSpc>
                <a:spcPct val="90000"/>
              </a:lnSpc>
            </a:pPr>
            <a:r>
              <a:rPr lang="en-US" sz="2100"/>
              <a:t>💡 Think of adaptability as the </a:t>
            </a:r>
            <a:r>
              <a:rPr lang="en-US" sz="2100" b="1"/>
              <a:t>bridge between your current skill set and your future success</a:t>
            </a:r>
            <a:r>
              <a:rPr lang="en-US" sz="2100"/>
              <a:t>.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endParaRPr lang="en-US"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🚀</a:t>
            </a:r>
            <a:r>
              <a:rPr lang="en-US" sz="3500" b="1">
                <a:solidFill>
                  <a:schemeClr val="bg1"/>
                </a:solidFill>
              </a:rPr>
              <a:t>Technology Evolves — So Must You</a:t>
            </a:r>
            <a:endParaRPr lang="en-US" sz="350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1800" dirty="0"/>
              <a:t>“The only constant in technology is change.”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Just a few years ago, developers wrote plain </a:t>
            </a:r>
            <a:r>
              <a:rPr lang="en-US" sz="1800" b="1" dirty="0"/>
              <a:t>JavaScript</a:t>
            </a:r>
            <a:r>
              <a:rPr lang="en-US" sz="1800" dirty="0"/>
              <a:t> for web apps.</a:t>
            </a:r>
            <a:br>
              <a:rPr lang="en-US" sz="1800" dirty="0"/>
            </a:br>
            <a:r>
              <a:rPr lang="en-US" sz="1800" dirty="0"/>
              <a:t>Then came </a:t>
            </a:r>
            <a:r>
              <a:rPr lang="en-US" sz="1800" b="1" dirty="0"/>
              <a:t>React</a:t>
            </a:r>
            <a:r>
              <a:rPr lang="en-US" sz="1800" dirty="0"/>
              <a:t>, revolutionizing UI development.</a:t>
            </a:r>
            <a:br>
              <a:rPr lang="en-US" sz="1800" dirty="0"/>
            </a:br>
            <a:r>
              <a:rPr lang="en-US" sz="1800" dirty="0"/>
              <a:t>Now, ecosystems like </a:t>
            </a:r>
            <a:r>
              <a:rPr lang="en-US" sz="1800" b="1" dirty="0"/>
              <a:t>Next.js</a:t>
            </a:r>
            <a:r>
              <a:rPr lang="en-US" sz="1800" dirty="0"/>
              <a:t> are setting new standards for performance and scalability.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Similarly, in the world of </a:t>
            </a:r>
            <a:r>
              <a:rPr lang="en-US" sz="1800" b="1" dirty="0"/>
              <a:t>Data Science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/>
              <a:t>We began with </a:t>
            </a:r>
            <a:r>
              <a:rPr lang="en-US" sz="1800" b="1" dirty="0"/>
              <a:t>Excel</a:t>
            </a:r>
            <a:r>
              <a:rPr lang="en-US" sz="1800" dirty="0"/>
              <a:t>, transitioned to </a:t>
            </a:r>
            <a:r>
              <a:rPr lang="en-US" sz="1800" b="1" dirty="0"/>
              <a:t>R</a:t>
            </a:r>
            <a:r>
              <a:rPr lang="en-US" sz="1800" dirty="0"/>
              <a:t> and </a:t>
            </a:r>
            <a:r>
              <a:rPr lang="en-US" sz="1800" b="1" dirty="0"/>
              <a:t>Python</a:t>
            </a:r>
            <a:r>
              <a:rPr lang="en-US" sz="1800" dirty="0"/>
              <a:t>, and now leverage powerful tools like </a:t>
            </a:r>
            <a:r>
              <a:rPr lang="en-US" sz="1800" b="1" dirty="0"/>
              <a:t>Large Language Models (LLMs)</a:t>
            </a:r>
            <a:r>
              <a:rPr lang="en-US" sz="1800" dirty="0"/>
              <a:t> and cloud platforms.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1800" dirty="0"/>
              <a:t>🔁 </a:t>
            </a:r>
            <a:r>
              <a:rPr lang="en-US" sz="1800" b="1" dirty="0"/>
              <a:t>What’s common in both journeys?</a:t>
            </a:r>
            <a:br>
              <a:rPr lang="en-US" sz="1800" dirty="0"/>
            </a:br>
            <a:r>
              <a:rPr lang="en-US" sz="1800" dirty="0"/>
              <a:t>Those who </a:t>
            </a:r>
            <a:r>
              <a:rPr lang="en-US" sz="1800" b="1" dirty="0"/>
              <a:t>adapted</a:t>
            </a:r>
            <a:r>
              <a:rPr lang="en-US" sz="1800" dirty="0"/>
              <a:t> kept growing. Those who </a:t>
            </a:r>
            <a:r>
              <a:rPr lang="en-US" sz="1800" b="1" dirty="0"/>
              <a:t>resisted</a:t>
            </a:r>
            <a:r>
              <a:rPr lang="en-US" sz="1800" dirty="0"/>
              <a:t> got left behind.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endParaRPr lang="en-US" sz="1800" dirty="0"/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1800" dirty="0"/>
              <a:t>📌 In tech, clinging to old tools is like sailing with a broken compass — you may stay afloat, but you’ll never reach the new world.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💼 </a:t>
            </a:r>
            <a:r>
              <a:rPr lang="en-US" sz="3500" b="1">
                <a:solidFill>
                  <a:schemeClr val="bg1"/>
                </a:solidFill>
              </a:rPr>
              <a:t>Employers Seek Agile Minds</a:t>
            </a:r>
            <a:endParaRPr lang="en-US" sz="35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 marL="0" indent="0">
              <a:buNone/>
              <a:defRPr sz="1800"/>
            </a:pPr>
            <a:r>
              <a:rPr lang="en-US" sz="1900"/>
              <a:t>“In a world that changes by the minute, the ability to adapt is more valuable than any single skill.”</a:t>
            </a:r>
          </a:p>
          <a:p>
            <a:pPr marL="0" indent="0">
              <a:buNone/>
              <a:defRPr sz="1800"/>
            </a:pPr>
            <a:endParaRPr lang="en-US" sz="1900" dirty="0"/>
          </a:p>
          <a:p>
            <a:r>
              <a:rPr lang="en-US" sz="1900" dirty="0"/>
              <a:t>Modern companies are not just hiring for what you </a:t>
            </a:r>
            <a:r>
              <a:rPr lang="en-US" sz="1900" b="1" dirty="0"/>
              <a:t>know today</a:t>
            </a:r>
            <a:r>
              <a:rPr lang="en-US" sz="1900" dirty="0"/>
              <a:t> —</a:t>
            </a:r>
            <a:br>
              <a:rPr lang="en-US" sz="1900" dirty="0"/>
            </a:br>
            <a:r>
              <a:rPr lang="en-US" sz="1900" dirty="0"/>
              <a:t>they’re hiring for how quickly you can </a:t>
            </a:r>
            <a:r>
              <a:rPr lang="en-US" sz="1900" b="1" dirty="0"/>
              <a:t>learn tomorrow</a:t>
            </a:r>
            <a:r>
              <a:rPr lang="en-US" sz="1900" dirty="0"/>
              <a:t>.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r>
              <a:rPr lang="en-US" sz="1900" dirty="0"/>
              <a:t>     🌟 </a:t>
            </a:r>
            <a:r>
              <a:rPr lang="en-US" sz="1900" b="1" dirty="0"/>
              <a:t>Adaptability</a:t>
            </a:r>
            <a:r>
              <a:rPr lang="en-US" sz="1900" dirty="0"/>
              <a:t> means: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Picking up new tools and technologies with ease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Tackling unfamiliar challenges without hesitation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Choosing the best solutions — not just the ones you already know</a:t>
            </a:r>
          </a:p>
          <a:p>
            <a:pPr marL="0" indent="0">
              <a:buNone/>
              <a:defRPr sz="1800"/>
            </a:pPr>
            <a:endParaRPr lang="en-US" sz="1900"/>
          </a:p>
          <a:p>
            <a:pPr marL="0" indent="0">
              <a:buNone/>
              <a:defRPr sz="1800"/>
            </a:pPr>
            <a:endParaRPr lang="en-US"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diagram of adaptability&#10;&#10;AI-generated content may be incorrect.">
            <a:extLst>
              <a:ext uri="{FF2B5EF4-FFF2-40B4-BE49-F238E27FC236}">
                <a16:creationId xmlns:a16="http://schemas.microsoft.com/office/drawing/2014/main" id="{BCDB1ACA-64B7-350D-28E4-113A710DEC3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" y="382645"/>
            <a:ext cx="8229600" cy="5891987"/>
          </a:xfrm>
        </p:spPr>
      </p:pic>
    </p:spTree>
    <p:extLst>
      <p:ext uri="{BB962C8B-B14F-4D97-AF65-F5344CB8AC3E}">
        <p14:creationId xmlns:p14="http://schemas.microsoft.com/office/powerpoint/2010/main" val="2332802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952</Words>
  <Application>Microsoft Office PowerPoint</Application>
  <PresentationFormat>On-screen Show (4:3)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Importance of Adaptability to New Technologies and Tools</vt:lpstr>
      <vt:lpstr>Picture 1</vt:lpstr>
      <vt:lpstr>Picture 2</vt:lpstr>
      <vt:lpstr>Examples from the Industry who could not adapt.</vt:lpstr>
      <vt:lpstr>Examples from the Industry who could adapt.</vt:lpstr>
      <vt:lpstr>Why Adaptability Matters in the Tech World</vt:lpstr>
      <vt:lpstr>🚀Technology Evolves — So Must You</vt:lpstr>
      <vt:lpstr>💼 Employers Seek Agile Minds</vt:lpstr>
      <vt:lpstr>PowerPoint Presentation</vt:lpstr>
      <vt:lpstr>Practical Tips to Become More Adaptable</vt:lpstr>
      <vt:lpstr>PowerPoint Presentation</vt:lpstr>
      <vt:lpstr>Tools to Watch (Data Science)</vt:lpstr>
      <vt:lpstr>Tools to Watch (Full Stack)</vt:lpstr>
      <vt:lpstr>Your Career Depends on Learning Agility</vt:lpstr>
      <vt:lpstr>Closing Thoughts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Mastering Adaptability to New Technologies and Tools</dc:title>
  <dc:subject/>
  <dc:creator>Jha, Manish</dc:creator>
  <cp:keywords/>
  <dc:description>generated using python-pptx</dc:description>
  <cp:lastModifiedBy>Manish Jha</cp:lastModifiedBy>
  <cp:revision>4</cp:revision>
  <dcterms:created xsi:type="dcterms:W3CDTF">2013-01-27T09:14:16Z</dcterms:created>
  <dcterms:modified xsi:type="dcterms:W3CDTF">2025-05-21T09:02:56Z</dcterms:modified>
  <cp:category/>
</cp:coreProperties>
</file>