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/>
              <a:t>Project</a:t>
            </a:r>
            <a:r>
              <a:rPr lang="en-IN" dirty="0" smtClean="0"/>
              <a:t> 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Create Database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9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  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MT"/>
              </a:rPr>
              <a:t>These project stages will enable you to learn how to build a </a:t>
            </a:r>
            <a:r>
              <a:rPr lang="en-IN" dirty="0" smtClean="0">
                <a:latin typeface="ArialMT"/>
              </a:rPr>
              <a:t>database system</a:t>
            </a:r>
            <a:r>
              <a:rPr lang="en-IN" dirty="0">
                <a:latin typeface="ArialMT"/>
              </a:rPr>
              <a:t>. You will build a working </a:t>
            </a:r>
            <a:r>
              <a:rPr lang="en-IN" dirty="0" smtClean="0">
                <a:latin typeface="ArialMT"/>
              </a:rPr>
              <a:t>single user DBMS </a:t>
            </a:r>
            <a:r>
              <a:rPr lang="en-IN" dirty="0">
                <a:latin typeface="ArialMT"/>
              </a:rPr>
              <a:t>that can execute </a:t>
            </a:r>
            <a:r>
              <a:rPr lang="en-IN" dirty="0" smtClean="0">
                <a:latin typeface="ArialMT"/>
              </a:rPr>
              <a:t>certain simple </a:t>
            </a:r>
            <a:r>
              <a:rPr lang="en-IN" dirty="0">
                <a:latin typeface="ArialMT"/>
              </a:rPr>
              <a:t>SQL queries. The objective is to learn how a DBMS is </a:t>
            </a:r>
            <a:r>
              <a:rPr lang="en-IN" dirty="0" smtClean="0">
                <a:latin typeface="ArialMT"/>
              </a:rPr>
              <a:t>organized and </a:t>
            </a:r>
            <a:r>
              <a:rPr lang="en-IN" dirty="0">
                <a:latin typeface="ArialMT"/>
              </a:rPr>
              <a:t>what goes on inside it when queries are </a:t>
            </a:r>
            <a:r>
              <a:rPr lang="en-IN" dirty="0" smtClean="0">
                <a:latin typeface="ArialMT"/>
              </a:rPr>
              <a:t>executed. At </a:t>
            </a:r>
            <a:r>
              <a:rPr lang="en-IN" dirty="0">
                <a:latin typeface="ArialMT"/>
              </a:rPr>
              <a:t>the end of each stage we will evaluate your work. At the end of it all, </a:t>
            </a:r>
            <a:r>
              <a:rPr lang="en-IN" dirty="0" smtClean="0">
                <a:latin typeface="ArialMT"/>
              </a:rPr>
              <a:t>you will </a:t>
            </a:r>
            <a:r>
              <a:rPr lang="en-IN" dirty="0">
                <a:latin typeface="ArialMT"/>
              </a:rPr>
              <a:t>have implemented a miniature DBMS which would take any query </a:t>
            </a:r>
            <a:r>
              <a:rPr lang="en-IN" dirty="0" smtClean="0">
                <a:latin typeface="ArialMT"/>
              </a:rPr>
              <a:t>and output </a:t>
            </a:r>
            <a:r>
              <a:rPr lang="en-IN" dirty="0">
                <a:latin typeface="ArialMT"/>
              </a:rPr>
              <a:t>of the query would be printed to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8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93" y="452718"/>
            <a:ext cx="9454841" cy="984196"/>
          </a:xfrm>
        </p:spPr>
        <p:txBody>
          <a:bodyPr/>
          <a:lstStyle/>
          <a:p>
            <a:r>
              <a:rPr lang="en-IN" dirty="0" smtClean="0"/>
              <a:t> Phase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47" y="1718182"/>
            <a:ext cx="8946541" cy="41954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You need to implement the following </a:t>
            </a:r>
            <a:r>
              <a:rPr lang="en-IN" b="1" dirty="0"/>
              <a:t>public </a:t>
            </a:r>
            <a:r>
              <a:rPr lang="en-IN" dirty="0"/>
              <a:t>methods: (Refer to </a:t>
            </a:r>
            <a:r>
              <a:rPr lang="en-IN" dirty="0" smtClean="0"/>
              <a:t>sample code </a:t>
            </a:r>
            <a:r>
              <a:rPr lang="en-IN" dirty="0"/>
              <a:t>files uploaded on courses portal. You are supposed to </a:t>
            </a:r>
            <a:r>
              <a:rPr lang="en-IN" dirty="0" smtClean="0"/>
              <a:t>fill-in code segments </a:t>
            </a:r>
            <a:r>
              <a:rPr lang="en-IN" dirty="0"/>
              <a:t>for </a:t>
            </a:r>
            <a:r>
              <a:rPr lang="en-IN" dirty="0" smtClean="0"/>
              <a:t>below </a:t>
            </a:r>
            <a:r>
              <a:rPr lang="en-IN" dirty="0"/>
              <a:t>mentioned methods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void </a:t>
            </a:r>
            <a:r>
              <a:rPr lang="en-IN" b="1" dirty="0" err="1"/>
              <a:t>readConfig</a:t>
            </a:r>
            <a:r>
              <a:rPr lang="en-IN" b="1" dirty="0"/>
              <a:t>(String </a:t>
            </a:r>
            <a:r>
              <a:rPr lang="en-IN" b="1" dirty="0" err="1"/>
              <a:t>configFilePath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00050" lvl="1" indent="0">
              <a:buNone/>
            </a:pPr>
            <a:r>
              <a:rPr lang="en-IN" dirty="0"/>
              <a:t>/* You need to read the configuration file and extract the page size</a:t>
            </a:r>
          </a:p>
          <a:p>
            <a:pPr marL="400050" lvl="1" indent="0">
              <a:buNone/>
            </a:pPr>
            <a:r>
              <a:rPr lang="en-IN" dirty="0"/>
              <a:t>and number of pages (these two parameter together define the</a:t>
            </a:r>
          </a:p>
          <a:p>
            <a:pPr marL="400050" lvl="1" indent="0">
              <a:buNone/>
            </a:pPr>
            <a:r>
              <a:rPr lang="en-IN" dirty="0"/>
              <a:t>maximum main memory you can use). Values are in number of</a:t>
            </a:r>
          </a:p>
          <a:p>
            <a:pPr marL="400050" lvl="1" indent="0">
              <a:buNone/>
            </a:pPr>
            <a:r>
              <a:rPr lang="en-IN" dirty="0"/>
              <a:t>bytes.</a:t>
            </a:r>
          </a:p>
          <a:p>
            <a:pPr marL="400050" lvl="1" indent="0">
              <a:buNone/>
            </a:pPr>
            <a:r>
              <a:rPr lang="en-IN" dirty="0"/>
              <a:t>You should read the names of the tables from the configuration file.</a:t>
            </a:r>
          </a:p>
          <a:p>
            <a:pPr marL="400050" lvl="1" indent="0">
              <a:buNone/>
            </a:pPr>
            <a:r>
              <a:rPr lang="en-IN" dirty="0"/>
              <a:t>You can assume that the table data exists in a file named</a:t>
            </a:r>
          </a:p>
          <a:p>
            <a:pPr marL="400050" lvl="1" indent="0">
              <a:buNone/>
            </a:pPr>
            <a:r>
              <a:rPr lang="en-IN" dirty="0"/>
              <a:t>&lt;</a:t>
            </a:r>
            <a:r>
              <a:rPr lang="en-IN" dirty="0" err="1"/>
              <a:t>table_name</a:t>
            </a:r>
            <a:r>
              <a:rPr lang="en-IN" dirty="0"/>
              <a:t>&gt;.csv at the path pointed by the </a:t>
            </a:r>
            <a:r>
              <a:rPr lang="en-IN" dirty="0" err="1"/>
              <a:t>config</a:t>
            </a:r>
            <a:r>
              <a:rPr lang="en-IN" dirty="0"/>
              <a:t> parameter</a:t>
            </a:r>
          </a:p>
          <a:p>
            <a:pPr marL="400050" lvl="1" indent="0">
              <a:buNone/>
            </a:pPr>
            <a:r>
              <a:rPr lang="en-IN" dirty="0"/>
              <a:t>PATH_FOR_DATA.</a:t>
            </a:r>
          </a:p>
          <a:p>
            <a:pPr marL="400050" lvl="1" indent="0">
              <a:buNone/>
            </a:pPr>
            <a:r>
              <a:rPr lang="en-IN" dirty="0"/>
              <a:t>You will need other metadata information given in </a:t>
            </a:r>
            <a:r>
              <a:rPr lang="en-IN" dirty="0" err="1"/>
              <a:t>config</a:t>
            </a:r>
            <a:r>
              <a:rPr lang="en-IN" dirty="0"/>
              <a:t> file for</a:t>
            </a:r>
          </a:p>
          <a:p>
            <a:pPr marL="400050" lvl="1" indent="0">
              <a:buNone/>
            </a:pPr>
            <a:r>
              <a:rPr lang="en-IN" dirty="0"/>
              <a:t>future deliverables. */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84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93" y="452718"/>
            <a:ext cx="9454841" cy="984196"/>
          </a:xfrm>
        </p:spPr>
        <p:txBody>
          <a:bodyPr/>
          <a:lstStyle/>
          <a:p>
            <a:r>
              <a:rPr lang="en-IN" dirty="0" smtClean="0"/>
              <a:t> Phase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47" y="171818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void </a:t>
            </a:r>
            <a:r>
              <a:rPr lang="en-IN" b="1" dirty="0" err="1"/>
              <a:t>populateDBInfo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00050" lvl="1" indent="0">
              <a:buNone/>
            </a:pPr>
            <a:r>
              <a:rPr lang="en-IN" dirty="0"/>
              <a:t>/* The data present in each table needs to be represented in pages.</a:t>
            </a:r>
          </a:p>
          <a:p>
            <a:pPr marL="400050" lvl="1" indent="0">
              <a:buNone/>
            </a:pPr>
            <a:r>
              <a:rPr lang="en-IN" dirty="0"/>
              <a:t>Read the file corresponding to each table line by line (for now</a:t>
            </a:r>
          </a:p>
          <a:p>
            <a:pPr marL="400050" lvl="1" indent="0">
              <a:buNone/>
            </a:pPr>
            <a:r>
              <a:rPr lang="en-IN" dirty="0"/>
              <a:t>assume 1 line = 1 record)</a:t>
            </a:r>
          </a:p>
          <a:p>
            <a:pPr marL="400050" lvl="1" indent="0">
              <a:buNone/>
            </a:pPr>
            <a:r>
              <a:rPr lang="en-IN" dirty="0"/>
              <a:t>Maintain a mapping from </a:t>
            </a:r>
            <a:r>
              <a:rPr lang="en-IN" dirty="0" err="1"/>
              <a:t>PageNumber</a:t>
            </a:r>
            <a:r>
              <a:rPr lang="en-IN" dirty="0"/>
              <a:t> to (</a:t>
            </a:r>
            <a:r>
              <a:rPr lang="en-IN" dirty="0" err="1"/>
              <a:t>StartingRecordId</a:t>
            </a:r>
            <a:r>
              <a:rPr lang="en-IN" dirty="0"/>
              <a:t>,</a:t>
            </a:r>
          </a:p>
          <a:p>
            <a:pPr marL="400050" lvl="1" indent="0">
              <a:buNone/>
            </a:pPr>
            <a:r>
              <a:rPr lang="en-IN" dirty="0" err="1"/>
              <a:t>EndingRecordId</a:t>
            </a:r>
            <a:r>
              <a:rPr lang="en-IN" dirty="0"/>
              <a:t>) in memory.</a:t>
            </a:r>
          </a:p>
          <a:p>
            <a:pPr marL="400050" lvl="1" indent="0">
              <a:buNone/>
            </a:pPr>
            <a:r>
              <a:rPr lang="en-IN" dirty="0"/>
              <a:t>You can assume </a:t>
            </a:r>
            <a:r>
              <a:rPr lang="en-IN" dirty="0" err="1"/>
              <a:t>unspanned</a:t>
            </a:r>
            <a:r>
              <a:rPr lang="en-IN" dirty="0"/>
              <a:t> file organisation and record length will</a:t>
            </a:r>
          </a:p>
          <a:p>
            <a:pPr marL="400050" lvl="1" indent="0">
              <a:buNone/>
            </a:pPr>
            <a:r>
              <a:rPr lang="en-IN" dirty="0"/>
              <a:t>not be greater than page size. </a:t>
            </a:r>
            <a:r>
              <a:rPr lang="en-IN" dirty="0" smtClean="0"/>
              <a:t>*/</a:t>
            </a:r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0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93" y="452718"/>
            <a:ext cx="9454841" cy="984196"/>
          </a:xfrm>
        </p:spPr>
        <p:txBody>
          <a:bodyPr/>
          <a:lstStyle/>
          <a:p>
            <a:r>
              <a:rPr lang="en-IN" dirty="0" smtClean="0"/>
              <a:t> Phase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47" y="1718182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String </a:t>
            </a:r>
            <a:r>
              <a:rPr lang="en-IN" b="1" dirty="0" err="1"/>
              <a:t>getRecord</a:t>
            </a:r>
            <a:r>
              <a:rPr lang="en-IN" b="1" dirty="0"/>
              <a:t>(String </a:t>
            </a:r>
            <a:r>
              <a:rPr lang="en-IN" b="1" dirty="0" err="1"/>
              <a:t>tableName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recordId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00050" lvl="1" indent="0">
              <a:buNone/>
            </a:pPr>
            <a:r>
              <a:rPr lang="en-IN" dirty="0"/>
              <a:t>/* Get the corresponding record of the specified table.</a:t>
            </a:r>
          </a:p>
          <a:p>
            <a:pPr marL="400050" lvl="1" indent="0">
              <a:buNone/>
            </a:pPr>
            <a:r>
              <a:rPr lang="en-IN" dirty="0"/>
              <a:t>DO NOT perform I/O every time. Each time a request is received, if</a:t>
            </a:r>
          </a:p>
          <a:p>
            <a:pPr marL="400050" lvl="1" indent="0">
              <a:buNone/>
            </a:pPr>
            <a:r>
              <a:rPr lang="en-IN" dirty="0"/>
              <a:t>the page containing the record is already in memory, return that</a:t>
            </a:r>
          </a:p>
          <a:p>
            <a:pPr marL="400050" lvl="1" indent="0">
              <a:buNone/>
            </a:pPr>
            <a:r>
              <a:rPr lang="en-IN" dirty="0"/>
              <a:t>record else bring corresponding page in memory. You are supposed</a:t>
            </a:r>
          </a:p>
          <a:p>
            <a:pPr marL="400050" lvl="1" indent="0">
              <a:buNone/>
            </a:pPr>
            <a:r>
              <a:rPr lang="en-IN" dirty="0"/>
              <a:t>to implement LRU page replacement algorithm for the same. Print</a:t>
            </a:r>
          </a:p>
          <a:p>
            <a:pPr marL="400050" lvl="1" indent="0">
              <a:buNone/>
            </a:pPr>
            <a:r>
              <a:rPr lang="en-IN" b="1" dirty="0"/>
              <a:t>HIT </a:t>
            </a:r>
            <a:r>
              <a:rPr lang="en-IN" dirty="0"/>
              <a:t>if the page is in memory, else print</a:t>
            </a:r>
          </a:p>
          <a:p>
            <a:pPr marL="400050" lvl="1" indent="0">
              <a:buNone/>
            </a:pPr>
            <a:r>
              <a:rPr lang="en-IN" b="1" dirty="0"/>
              <a:t>MISS &lt;</a:t>
            </a:r>
            <a:r>
              <a:rPr lang="en-IN" b="1" dirty="0" err="1"/>
              <a:t>pageNumber</a:t>
            </a:r>
            <a:r>
              <a:rPr lang="en-IN" b="1" dirty="0"/>
              <a:t>&gt; </a:t>
            </a:r>
            <a:r>
              <a:rPr lang="en-IN" dirty="0"/>
              <a:t>where &lt;</a:t>
            </a:r>
            <a:r>
              <a:rPr lang="en-IN" dirty="0" err="1"/>
              <a:t>pageNumber</a:t>
            </a:r>
            <a:r>
              <a:rPr lang="en-IN" dirty="0"/>
              <a:t>&gt; is the page number of</a:t>
            </a:r>
          </a:p>
          <a:p>
            <a:pPr marL="400050" lvl="1" indent="0">
              <a:buNone/>
            </a:pPr>
            <a:r>
              <a:rPr lang="en-IN" dirty="0"/>
              <a:t>memory page which is to be replaced. (You can assume page</a:t>
            </a:r>
          </a:p>
          <a:p>
            <a:pPr marL="400050" lvl="1" indent="0">
              <a:buNone/>
            </a:pPr>
            <a:r>
              <a:rPr lang="en-IN" dirty="0"/>
              <a:t>numbers starting from 0. So, you have total 0 to &lt;NUM_PAGES 1&gt;</a:t>
            </a:r>
          </a:p>
          <a:p>
            <a:pPr marL="400050" lvl="1" indent="0">
              <a:buNone/>
            </a:pPr>
            <a:r>
              <a:rPr lang="en-IN" dirty="0"/>
              <a:t>pages.) */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5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93" y="452718"/>
            <a:ext cx="9454841" cy="984196"/>
          </a:xfrm>
        </p:spPr>
        <p:txBody>
          <a:bodyPr/>
          <a:lstStyle/>
          <a:p>
            <a:r>
              <a:rPr lang="en-IN" dirty="0" smtClean="0"/>
              <a:t> Phase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47" y="171818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void </a:t>
            </a:r>
            <a:r>
              <a:rPr lang="en-IN" b="1" dirty="0" err="1"/>
              <a:t>insertRecord</a:t>
            </a:r>
            <a:r>
              <a:rPr lang="en-IN" b="1" dirty="0"/>
              <a:t>(String </a:t>
            </a:r>
            <a:r>
              <a:rPr lang="en-IN" b="1" dirty="0" err="1"/>
              <a:t>tableName</a:t>
            </a:r>
            <a:r>
              <a:rPr lang="en-IN" b="1" dirty="0"/>
              <a:t>, String record)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00050" lvl="1" indent="0">
              <a:buNone/>
            </a:pPr>
            <a:r>
              <a:rPr lang="en-IN" dirty="0"/>
              <a:t>/* Get the last page for the corresponding Table in main memory, if</a:t>
            </a:r>
          </a:p>
          <a:p>
            <a:pPr marL="400050" lvl="1" indent="0">
              <a:buNone/>
            </a:pPr>
            <a:r>
              <a:rPr lang="en-IN" dirty="0"/>
              <a:t>not already present.</a:t>
            </a:r>
          </a:p>
          <a:p>
            <a:pPr marL="400050" lvl="1" indent="0">
              <a:buNone/>
            </a:pPr>
            <a:r>
              <a:rPr lang="en-IN" dirty="0"/>
              <a:t>If the page has enough free space, then append the record to the</a:t>
            </a:r>
          </a:p>
          <a:p>
            <a:pPr marL="400050" lvl="1" indent="0">
              <a:buNone/>
            </a:pPr>
            <a:r>
              <a:rPr lang="en-IN" dirty="0"/>
              <a:t>page else, get new free page and add record to the new page.</a:t>
            </a:r>
          </a:p>
          <a:p>
            <a:pPr marL="400050" lvl="1" indent="0">
              <a:buNone/>
            </a:pPr>
            <a:r>
              <a:rPr lang="en-IN" dirty="0"/>
              <a:t>Flush modified page to the disk immediately. */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/*All the above mentioned methods should be present in a public class</a:t>
            </a:r>
          </a:p>
          <a:p>
            <a:pPr marL="0" indent="0">
              <a:buNone/>
            </a:pPr>
            <a:r>
              <a:rPr lang="en-IN" dirty="0"/>
              <a:t>named </a:t>
            </a:r>
            <a:r>
              <a:rPr lang="en-IN" b="1" dirty="0" err="1"/>
              <a:t>DBSystem</a:t>
            </a:r>
            <a:r>
              <a:rPr lang="en-IN" b="1" dirty="0"/>
              <a:t>. </a:t>
            </a:r>
            <a:r>
              <a:rPr lang="en-IN" dirty="0"/>
              <a:t>*/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89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518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ArialMT</vt:lpstr>
      <vt:lpstr>Century Gothic</vt:lpstr>
      <vt:lpstr>Wingdings 3</vt:lpstr>
      <vt:lpstr>Ion</vt:lpstr>
      <vt:lpstr>Project  </vt:lpstr>
      <vt:lpstr>   Overview</vt:lpstr>
      <vt:lpstr> Phase 1</vt:lpstr>
      <vt:lpstr> Phase 1</vt:lpstr>
      <vt:lpstr> Phase 1</vt:lpstr>
      <vt:lpstr> Phase 1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Jindal, Manish</dc:creator>
  <cp:lastModifiedBy>Jindal, Manish</cp:lastModifiedBy>
  <cp:revision>4</cp:revision>
  <dcterms:created xsi:type="dcterms:W3CDTF">2016-06-22T05:15:43Z</dcterms:created>
  <dcterms:modified xsi:type="dcterms:W3CDTF">2016-06-22T08:50:38Z</dcterms:modified>
</cp:coreProperties>
</file>