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10/3/2021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10/3/2021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FinalProjectSubmission-SalesPerformancevsTarget/Dashboar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implilearn-Edu/Tableau-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manish8712/viz/FinalProjectSubmission-SalesPerformancevsTarget/SalesvsProfitTrends" TargetMode="External"/><Relationship Id="rId2" Type="http://schemas.openxmlformats.org/officeDocument/2006/relationships/hyperlink" Target="https://github.com/manishjuit/Tableau-Sales-and-Performance-Dashboard-and-Story-Crea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C0A3EDC-04C6-4321-B4B1-299F40EC1C69}"/>
              </a:ext>
            </a:extLst>
          </p:cNvPr>
          <p:cNvSpPr>
            <a:spLocks noGrp="1"/>
          </p:cNvSpPr>
          <p:nvPr>
            <p:ph type="ctrTitle"/>
          </p:nvPr>
        </p:nvSpPr>
        <p:spPr/>
        <p:txBody>
          <a:bodyPr/>
          <a:lstStyle/>
          <a:p>
            <a:r>
              <a:rPr lang="en-gb" dirty="0">
                <a:hlinkClick r:id="rId2"/>
              </a:rPr>
              <a:t>Final Project Submission - Sales Performance vs Target</a:t>
            </a:r>
          </a:p>
        </p:txBody>
      </p:sp>
      <p:sp>
        <p:nvSpPr>
          <p:cNvPr id="3" name="slide1">
            <a:extLst>
              <a:ext uri="{FF2B5EF4-FFF2-40B4-BE49-F238E27FC236}">
                <a16:creationId xmlns:a16="http://schemas.microsoft.com/office/drawing/2014/main" id="{E06DE4A2-10CC-4A47-8964-2FEA4964751D}"/>
              </a:ext>
            </a:extLst>
          </p:cNvPr>
          <p:cNvSpPr>
            <a:spLocks noGrp="1"/>
          </p:cNvSpPr>
          <p:nvPr>
            <p:ph type="subTitle" idx="1"/>
          </p:nvPr>
        </p:nvSpPr>
        <p:spPr/>
        <p:txBody>
          <a:bodyPr/>
          <a:lstStyle/>
          <a:p>
            <a:r>
              <a:t>File created on: 10/3/2021 9:48:13 AM</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A3E9E3B1-C1F3-450F-A0C8-52D22233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529"/>
            <a:ext cx="12192000" cy="454694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CC6A-06E5-4A93-B1E0-C3D787DF98F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9EB6108-A4D0-4EFE-960B-DAD5DA209FE2}"/>
              </a:ext>
            </a:extLst>
          </p:cNvPr>
          <p:cNvSpPr>
            <a:spLocks noGrp="1"/>
          </p:cNvSpPr>
          <p:nvPr>
            <p:ph idx="1"/>
          </p:nvPr>
        </p:nvSpPr>
        <p:spPr/>
        <p:txBody>
          <a:bodyPr/>
          <a:lstStyle/>
          <a:p>
            <a:r>
              <a:rPr lang="en-US" b="0" i="0" dirty="0">
                <a:solidFill>
                  <a:srgbClr val="4D575D"/>
                </a:solidFill>
                <a:effectLst/>
                <a:latin typeface="Gotham Rounded SSm A"/>
              </a:rPr>
              <a:t>To build a dashboard that will present monthly sales performance by product segment and product category to help client identifying the segments and categories that have met or exceeded their sales targets, as well as those that have not met their sales targets. </a:t>
            </a:r>
          </a:p>
          <a:p>
            <a:endParaRPr lang="en-US" dirty="0">
              <a:solidFill>
                <a:srgbClr val="4D575D"/>
              </a:solidFill>
              <a:latin typeface="Gotham Rounded SSm A"/>
            </a:endParaRPr>
          </a:p>
          <a:p>
            <a:r>
              <a:rPr lang="en-US" dirty="0">
                <a:solidFill>
                  <a:srgbClr val="4D575D"/>
                </a:solidFill>
                <a:latin typeface="Gotham Rounded SSm A"/>
              </a:rPr>
              <a:t>Domain- Ecommerce</a:t>
            </a:r>
          </a:p>
          <a:p>
            <a:endParaRPr lang="en-US" dirty="0">
              <a:solidFill>
                <a:srgbClr val="4D575D"/>
              </a:solidFill>
              <a:latin typeface="Gotham Rounded SSm A"/>
            </a:endParaRPr>
          </a:p>
          <a:p>
            <a:r>
              <a:rPr lang="en-US" dirty="0">
                <a:solidFill>
                  <a:srgbClr val="4D575D"/>
                </a:solidFill>
                <a:latin typeface="Gotham Rounded SSm A"/>
              </a:rPr>
              <a:t>Datasets Used: </a:t>
            </a:r>
            <a:r>
              <a:rPr lang="en-US" b="0" i="0" u="none" strike="noStrike" dirty="0">
                <a:solidFill>
                  <a:srgbClr val="777777"/>
                </a:solidFill>
                <a:effectLst/>
                <a:latin typeface="Gotham Rounded SSm A"/>
                <a:hlinkClick r:id="rId2"/>
              </a:rPr>
              <a:t>Sample - Superstore and Sales Target</a:t>
            </a:r>
            <a:r>
              <a:rPr lang="en-US" u="none" strike="noStrike" dirty="0">
                <a:solidFill>
                  <a:srgbClr val="4D575D"/>
                </a:solidFill>
                <a:latin typeface="Gotham Rounded SSm A"/>
              </a:rPr>
              <a:t>(upload on </a:t>
            </a:r>
            <a:r>
              <a:rPr lang="en-US" u="none" strike="noStrike" dirty="0" err="1">
                <a:solidFill>
                  <a:srgbClr val="4D575D"/>
                </a:solidFill>
                <a:latin typeface="Gotham Rounded SSm A"/>
              </a:rPr>
              <a:t>github</a:t>
            </a:r>
            <a:r>
              <a:rPr lang="en-US" u="none" strike="noStrike" dirty="0">
                <a:solidFill>
                  <a:srgbClr val="4D575D"/>
                </a:solidFill>
                <a:latin typeface="Gotham Rounded SSm A"/>
              </a:rPr>
              <a:t>)</a:t>
            </a:r>
            <a:endParaRPr lang="en-IN" dirty="0"/>
          </a:p>
        </p:txBody>
      </p:sp>
    </p:spTree>
    <p:extLst>
      <p:ext uri="{BB962C8B-B14F-4D97-AF65-F5344CB8AC3E}">
        <p14:creationId xmlns:p14="http://schemas.microsoft.com/office/powerpoint/2010/main" val="168421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6C524EB-38EB-4AF4-9652-8EC18CD0E526}"/>
              </a:ext>
            </a:extLst>
          </p:cNvPr>
          <p:cNvGraphicFramePr>
            <a:graphicFrameLocks noGrp="1"/>
          </p:cNvGraphicFramePr>
          <p:nvPr>
            <p:ph idx="4294967295"/>
            <p:extLst>
              <p:ext uri="{D42A27DB-BD31-4B8C-83A1-F6EECF244321}">
                <p14:modId xmlns:p14="http://schemas.microsoft.com/office/powerpoint/2010/main" val="3864112976"/>
              </p:ext>
            </p:extLst>
          </p:nvPr>
        </p:nvGraphicFramePr>
        <p:xfrm>
          <a:off x="559558" y="246063"/>
          <a:ext cx="7137780" cy="6247214"/>
        </p:xfrm>
        <a:graphic>
          <a:graphicData uri="http://schemas.openxmlformats.org/drawingml/2006/table">
            <a:tbl>
              <a:tblPr/>
              <a:tblGrid>
                <a:gridCol w="3568890">
                  <a:extLst>
                    <a:ext uri="{9D8B030D-6E8A-4147-A177-3AD203B41FA5}">
                      <a16:colId xmlns:a16="http://schemas.microsoft.com/office/drawing/2014/main" val="28414484"/>
                    </a:ext>
                  </a:extLst>
                </a:gridCol>
                <a:gridCol w="3568890">
                  <a:extLst>
                    <a:ext uri="{9D8B030D-6E8A-4147-A177-3AD203B41FA5}">
                      <a16:colId xmlns:a16="http://schemas.microsoft.com/office/drawing/2014/main" val="470787000"/>
                    </a:ext>
                  </a:extLst>
                </a:gridCol>
              </a:tblGrid>
              <a:tr h="262234">
                <a:tc>
                  <a:txBody>
                    <a:bodyPr/>
                    <a:lstStyle/>
                    <a:p>
                      <a:pPr fontAlgn="t"/>
                      <a:r>
                        <a:rPr lang="en-IN" sz="800" b="1">
                          <a:effectLst/>
                        </a:rPr>
                        <a:t>Field </a:t>
                      </a:r>
                      <a:endParaRPr lang="en-IN" sz="800">
                        <a:effectLst/>
                      </a:endParaRP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b="1">
                          <a:effectLst/>
                        </a:rPr>
                        <a:t>Description</a:t>
                      </a:r>
                      <a:endParaRPr lang="en-IN" sz="800">
                        <a:effectLst/>
                      </a:endParaRP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76741721"/>
                  </a:ext>
                </a:extLst>
              </a:tr>
              <a:tr h="262234">
                <a:tc>
                  <a:txBody>
                    <a:bodyPr/>
                    <a:lstStyle/>
                    <a:p>
                      <a:pPr fontAlgn="t"/>
                      <a:r>
                        <a:rPr lang="en-IN" sz="800">
                          <a:effectLst/>
                        </a:rPr>
                        <a:t>Row ID</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Observation Index</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8300534"/>
                  </a:ext>
                </a:extLst>
              </a:tr>
              <a:tr h="262234">
                <a:tc>
                  <a:txBody>
                    <a:bodyPr/>
                    <a:lstStyle/>
                    <a:p>
                      <a:pPr fontAlgn="t"/>
                      <a:r>
                        <a:rPr lang="en-IN" sz="800">
                          <a:effectLst/>
                        </a:rPr>
                        <a:t>Order ID</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Unique Order ID of a product</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64873898"/>
                  </a:ext>
                </a:extLst>
              </a:tr>
              <a:tr h="262234">
                <a:tc>
                  <a:txBody>
                    <a:bodyPr/>
                    <a:lstStyle/>
                    <a:p>
                      <a:pPr fontAlgn="t"/>
                      <a:r>
                        <a:rPr lang="en-IN" sz="800" dirty="0">
                          <a:effectLst/>
                        </a:rPr>
                        <a:t>Order Date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Order Placement Date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84982629"/>
                  </a:ext>
                </a:extLst>
              </a:tr>
              <a:tr h="262234">
                <a:tc>
                  <a:txBody>
                    <a:bodyPr/>
                    <a:lstStyle/>
                    <a:p>
                      <a:pPr fontAlgn="t"/>
                      <a:r>
                        <a:rPr lang="en-IN" sz="800">
                          <a:effectLst/>
                        </a:rPr>
                        <a:t>Ship Date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Shipment Date of the placed order</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32212755"/>
                  </a:ext>
                </a:extLst>
              </a:tr>
              <a:tr h="262234">
                <a:tc>
                  <a:txBody>
                    <a:bodyPr/>
                    <a:lstStyle/>
                    <a:p>
                      <a:pPr fontAlgn="t"/>
                      <a:r>
                        <a:rPr lang="en-IN" sz="800">
                          <a:effectLst/>
                        </a:rPr>
                        <a:t>Ship mode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Shipment mode of the placed order</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3769218"/>
                  </a:ext>
                </a:extLst>
              </a:tr>
              <a:tr h="262234">
                <a:tc>
                  <a:txBody>
                    <a:bodyPr/>
                    <a:lstStyle/>
                    <a:p>
                      <a:pPr fontAlgn="t"/>
                      <a:r>
                        <a:rPr lang="en-IN" sz="800">
                          <a:effectLst/>
                        </a:rPr>
                        <a:t>Customer ID</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Unique Customer ID</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5758818"/>
                  </a:ext>
                </a:extLst>
              </a:tr>
              <a:tr h="262234">
                <a:tc>
                  <a:txBody>
                    <a:bodyPr/>
                    <a:lstStyle/>
                    <a:p>
                      <a:pPr fontAlgn="t"/>
                      <a:r>
                        <a:rPr lang="en-IN" sz="800" dirty="0">
                          <a:effectLst/>
                        </a:rPr>
                        <a:t>Customer Name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Name of the Customer</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490887"/>
                  </a:ext>
                </a:extLst>
              </a:tr>
              <a:tr h="583292">
                <a:tc>
                  <a:txBody>
                    <a:bodyPr/>
                    <a:lstStyle/>
                    <a:p>
                      <a:pPr fontAlgn="t"/>
                      <a:r>
                        <a:rPr lang="en-IN" sz="800">
                          <a:effectLst/>
                        </a:rPr>
                        <a:t>Segment</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Product Segment (i.e.HomeOffice/Corporate/Consumer etc.)</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88066578"/>
                  </a:ext>
                </a:extLst>
              </a:tr>
              <a:tr h="262234">
                <a:tc>
                  <a:txBody>
                    <a:bodyPr/>
                    <a:lstStyle/>
                    <a:p>
                      <a:pPr fontAlgn="t"/>
                      <a:r>
                        <a:rPr lang="en-IN" sz="800">
                          <a:effectLst/>
                        </a:rPr>
                        <a:t>Country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dirty="0">
                          <a:effectLst/>
                        </a:rPr>
                        <a:t>Unique Country Name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6396709"/>
                  </a:ext>
                </a:extLst>
              </a:tr>
              <a:tr h="262234">
                <a:tc>
                  <a:txBody>
                    <a:bodyPr/>
                    <a:lstStyle/>
                    <a:p>
                      <a:pPr fontAlgn="t"/>
                      <a:r>
                        <a:rPr lang="en-IN" sz="800" dirty="0">
                          <a:effectLst/>
                        </a:rPr>
                        <a:t>City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dirty="0">
                          <a:effectLst/>
                        </a:rPr>
                        <a:t>Unique City Name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8820470"/>
                  </a:ext>
                </a:extLst>
              </a:tr>
              <a:tr h="262234">
                <a:tc>
                  <a:txBody>
                    <a:bodyPr/>
                    <a:lstStyle/>
                    <a:p>
                      <a:pPr fontAlgn="t"/>
                      <a:r>
                        <a:rPr lang="en-IN" sz="800">
                          <a:effectLst/>
                        </a:rPr>
                        <a:t>State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Unique State Name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50893923"/>
                  </a:ext>
                </a:extLst>
              </a:tr>
              <a:tr h="262234">
                <a:tc>
                  <a:txBody>
                    <a:bodyPr/>
                    <a:lstStyle/>
                    <a:p>
                      <a:pPr fontAlgn="t"/>
                      <a:r>
                        <a:rPr lang="en-IN" sz="800">
                          <a:effectLst/>
                        </a:rPr>
                        <a:t>Postal Code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dirty="0">
                          <a:effectLst/>
                        </a:rPr>
                        <a:t>Area wise Postal code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65246856"/>
                  </a:ext>
                </a:extLst>
              </a:tr>
              <a:tr h="262234">
                <a:tc>
                  <a:txBody>
                    <a:bodyPr/>
                    <a:lstStyle/>
                    <a:p>
                      <a:pPr fontAlgn="t"/>
                      <a:r>
                        <a:rPr lang="en-IN" sz="800">
                          <a:effectLst/>
                        </a:rPr>
                        <a:t>Region</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Especially the part of a country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15080894"/>
                  </a:ext>
                </a:extLst>
              </a:tr>
              <a:tr h="262234">
                <a:tc>
                  <a:txBody>
                    <a:bodyPr/>
                    <a:lstStyle/>
                    <a:p>
                      <a:pPr fontAlgn="t"/>
                      <a:r>
                        <a:rPr lang="en-IN" sz="800" dirty="0">
                          <a:effectLst/>
                        </a:rPr>
                        <a:t>Product ID</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Unique Id respective to Product</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0780722"/>
                  </a:ext>
                </a:extLst>
              </a:tr>
              <a:tr h="262234">
                <a:tc>
                  <a:txBody>
                    <a:bodyPr/>
                    <a:lstStyle/>
                    <a:p>
                      <a:pPr fontAlgn="t"/>
                      <a:r>
                        <a:rPr lang="en-IN" sz="800" dirty="0">
                          <a:effectLst/>
                        </a:rPr>
                        <a:t>Category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Product category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6068747"/>
                  </a:ext>
                </a:extLst>
              </a:tr>
              <a:tr h="262234">
                <a:tc>
                  <a:txBody>
                    <a:bodyPr/>
                    <a:lstStyle/>
                    <a:p>
                      <a:pPr fontAlgn="t"/>
                      <a:r>
                        <a:rPr lang="en-IN" sz="800">
                          <a:effectLst/>
                        </a:rPr>
                        <a:t>Sub-Category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Product Subcategory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5122658"/>
                  </a:ext>
                </a:extLst>
              </a:tr>
              <a:tr h="262234">
                <a:tc>
                  <a:txBody>
                    <a:bodyPr/>
                    <a:lstStyle/>
                    <a:p>
                      <a:pPr fontAlgn="t"/>
                      <a:r>
                        <a:rPr lang="en-IN" sz="800">
                          <a:effectLst/>
                        </a:rPr>
                        <a:t>Product Name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Unique Product Name</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44243743"/>
                  </a:ext>
                </a:extLst>
              </a:tr>
              <a:tr h="262234">
                <a:tc>
                  <a:txBody>
                    <a:bodyPr/>
                    <a:lstStyle/>
                    <a:p>
                      <a:pPr fontAlgn="t"/>
                      <a:r>
                        <a:rPr lang="en-IN" sz="800">
                          <a:effectLst/>
                        </a:rPr>
                        <a:t>Sales</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800">
                          <a:effectLst/>
                        </a:rPr>
                        <a:t>Sales Amount</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32877246"/>
                  </a:ext>
                </a:extLst>
              </a:tr>
              <a:tr h="262234">
                <a:tc>
                  <a:txBody>
                    <a:bodyPr/>
                    <a:lstStyle/>
                    <a:p>
                      <a:pPr fontAlgn="t"/>
                      <a:r>
                        <a:rPr lang="en-IN" sz="800">
                          <a:effectLst/>
                        </a:rPr>
                        <a:t>Quantity</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The amount or number of a material</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3019040"/>
                  </a:ext>
                </a:extLst>
              </a:tr>
              <a:tr h="419242">
                <a:tc>
                  <a:txBody>
                    <a:bodyPr/>
                    <a:lstStyle/>
                    <a:p>
                      <a:pPr fontAlgn="t"/>
                      <a:r>
                        <a:rPr lang="en-IN" sz="800">
                          <a:effectLst/>
                        </a:rPr>
                        <a:t>Discount</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800">
                          <a:effectLst/>
                        </a:rPr>
                        <a:t>A deduction from the usual cost of something</a:t>
                      </a:r>
                    </a:p>
                  </a:txBody>
                  <a:tcPr marL="32473" marR="32473" marT="32473" marB="32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7854120"/>
                  </a:ext>
                </a:extLst>
              </a:tr>
              <a:tr h="262234">
                <a:tc>
                  <a:txBody>
                    <a:bodyPr/>
                    <a:lstStyle/>
                    <a:p>
                      <a:pPr fontAlgn="t"/>
                      <a:r>
                        <a:rPr lang="en-IN" sz="800">
                          <a:effectLst/>
                        </a:rPr>
                        <a:t>Profit</a:t>
                      </a:r>
                    </a:p>
                  </a:txBody>
                  <a:tcPr marL="32473" marR="32473" marT="32473" marB="32473">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en-US" sz="800" dirty="0">
                          <a:effectLst/>
                        </a:rPr>
                        <a:t>Obtain a financial advantage or benefit</a:t>
                      </a:r>
                    </a:p>
                  </a:txBody>
                  <a:tcPr marL="32473" marR="32473" marT="32473" marB="32473">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980677126"/>
                  </a:ext>
                </a:extLst>
              </a:tr>
            </a:tbl>
          </a:graphicData>
        </a:graphic>
      </p:graphicFrame>
      <p:sp>
        <p:nvSpPr>
          <p:cNvPr id="5" name="Rectangle 1">
            <a:extLst>
              <a:ext uri="{FF2B5EF4-FFF2-40B4-BE49-F238E27FC236}">
                <a16:creationId xmlns:a16="http://schemas.microsoft.com/office/drawing/2014/main" id="{FE8E56CA-34BC-4119-8117-A335ED9FE1CF}"/>
              </a:ext>
            </a:extLst>
          </p:cNvPr>
          <p:cNvSpPr>
            <a:spLocks noChangeArrowheads="1"/>
          </p:cNvSpPr>
          <p:nvPr/>
        </p:nvSpPr>
        <p:spPr bwMode="auto">
          <a:xfrm>
            <a:off x="0" y="-15547"/>
            <a:ext cx="243925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D575D"/>
                </a:solidFill>
                <a:effectLst/>
                <a:latin typeface="Gotham Rounded SSm A"/>
              </a:rPr>
              <a:t>Within this file you will find the following fields: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2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4BAFD-20C9-48CB-A118-320C6A5FD979}"/>
              </a:ext>
            </a:extLst>
          </p:cNvPr>
          <p:cNvGraphicFramePr>
            <a:graphicFrameLocks noGrp="1"/>
          </p:cNvGraphicFramePr>
          <p:nvPr>
            <p:extLst>
              <p:ext uri="{D42A27DB-BD31-4B8C-83A1-F6EECF244321}">
                <p14:modId xmlns:p14="http://schemas.microsoft.com/office/powerpoint/2010/main" val="2132552251"/>
              </p:ext>
            </p:extLst>
          </p:nvPr>
        </p:nvGraphicFramePr>
        <p:xfrm>
          <a:off x="215754" y="1762539"/>
          <a:ext cx="9775972" cy="4227443"/>
        </p:xfrm>
        <a:graphic>
          <a:graphicData uri="http://schemas.openxmlformats.org/drawingml/2006/table">
            <a:tbl>
              <a:tblPr/>
              <a:tblGrid>
                <a:gridCol w="4887986">
                  <a:extLst>
                    <a:ext uri="{9D8B030D-6E8A-4147-A177-3AD203B41FA5}">
                      <a16:colId xmlns:a16="http://schemas.microsoft.com/office/drawing/2014/main" val="1776442839"/>
                    </a:ext>
                  </a:extLst>
                </a:gridCol>
                <a:gridCol w="4887986">
                  <a:extLst>
                    <a:ext uri="{9D8B030D-6E8A-4147-A177-3AD203B41FA5}">
                      <a16:colId xmlns:a16="http://schemas.microsoft.com/office/drawing/2014/main" val="1755719516"/>
                    </a:ext>
                  </a:extLst>
                </a:gridCol>
              </a:tblGrid>
              <a:tr h="580237">
                <a:tc>
                  <a:txBody>
                    <a:bodyPr/>
                    <a:lstStyle/>
                    <a:p>
                      <a:pPr fontAlgn="t"/>
                      <a:r>
                        <a:rPr lang="en-IN" b="1">
                          <a:effectLst/>
                        </a:rPr>
                        <a:t>Field</a:t>
                      </a:r>
                      <a:r>
                        <a:rPr lang="en-IN">
                          <a:effectLst/>
                        </a:rPr>
                        <a:t> </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Description</a:t>
                      </a:r>
                      <a:endParaRPr lang="en-IN">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0587167"/>
                  </a:ext>
                </a:extLst>
              </a:tr>
              <a:tr h="580237">
                <a:tc>
                  <a:txBody>
                    <a:bodyPr/>
                    <a:lstStyle/>
                    <a:p>
                      <a:pPr fontAlgn="t"/>
                      <a:r>
                        <a:rPr lang="en-IN">
                          <a:effectLst/>
                        </a:rPr>
                        <a:t>Category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Product category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95201987"/>
                  </a:ext>
                </a:extLst>
              </a:tr>
              <a:tr h="580237">
                <a:tc>
                  <a:txBody>
                    <a:bodyPr/>
                    <a:lstStyle/>
                    <a:p>
                      <a:pPr fontAlgn="t"/>
                      <a:r>
                        <a:rPr lang="en-IN">
                          <a:effectLst/>
                        </a:rPr>
                        <a:t>No. of Records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Unique Record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38180015"/>
                  </a:ext>
                </a:extLst>
              </a:tr>
              <a:tr h="580237">
                <a:tc>
                  <a:txBody>
                    <a:bodyPr/>
                    <a:lstStyle/>
                    <a:p>
                      <a:pPr fontAlgn="t"/>
                      <a:r>
                        <a:rPr lang="en-IN">
                          <a:effectLst/>
                        </a:rPr>
                        <a:t>Order Date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Order Placement Date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6340788"/>
                  </a:ext>
                </a:extLst>
              </a:tr>
              <a:tr h="580237">
                <a:tc>
                  <a:txBody>
                    <a:bodyPr/>
                    <a:lstStyle/>
                    <a:p>
                      <a:pPr fontAlgn="t"/>
                      <a:r>
                        <a:rPr lang="en-IN">
                          <a:effectLst/>
                        </a:rPr>
                        <a:t>Sales Target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Targeted Sales to be achieved </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073620"/>
                  </a:ext>
                </a:extLst>
              </a:tr>
              <a:tr h="1326258">
                <a:tc>
                  <a:txBody>
                    <a:bodyPr/>
                    <a:lstStyle/>
                    <a:p>
                      <a:pPr fontAlgn="t"/>
                      <a:r>
                        <a:rPr lang="en-IN">
                          <a:effectLst/>
                        </a:rPr>
                        <a:t>Segment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en-IN" dirty="0">
                          <a:effectLst/>
                        </a:rPr>
                        <a:t>Product Segment (</a:t>
                      </a:r>
                      <a:r>
                        <a:rPr lang="en-IN" dirty="0" err="1">
                          <a:effectLst/>
                        </a:rPr>
                        <a:t>i.e.HomeOffice</a:t>
                      </a:r>
                      <a:r>
                        <a:rPr lang="en-IN" dirty="0">
                          <a:effectLst/>
                        </a:rPr>
                        <a:t>/Corporate/Consumer etc.)</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977153613"/>
                  </a:ext>
                </a:extLst>
              </a:tr>
            </a:tbl>
          </a:graphicData>
        </a:graphic>
      </p:graphicFrame>
      <p:sp>
        <p:nvSpPr>
          <p:cNvPr id="5" name="Rectangle 2">
            <a:extLst>
              <a:ext uri="{FF2B5EF4-FFF2-40B4-BE49-F238E27FC236}">
                <a16:creationId xmlns:a16="http://schemas.microsoft.com/office/drawing/2014/main" id="{49DEAB60-9A46-468B-A2D2-BBC7862FA049}"/>
              </a:ext>
            </a:extLst>
          </p:cNvPr>
          <p:cNvSpPr>
            <a:spLocks noChangeArrowheads="1"/>
          </p:cNvSpPr>
          <p:nvPr/>
        </p:nvSpPr>
        <p:spPr bwMode="auto">
          <a:xfrm>
            <a:off x="215754" y="578415"/>
            <a:ext cx="1144615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D575D"/>
                </a:solidFill>
                <a:effectLst/>
                <a:latin typeface="Gotham Rounded SSm A"/>
              </a:rPr>
              <a:t> Sales-Target will cover the target data;</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4D575D"/>
                </a:solidFill>
                <a:effectLst/>
                <a:latin typeface="Gotham Rounded SSm A"/>
              </a:rPr>
            </a:br>
            <a:r>
              <a:rPr kumimoji="0" lang="en-US" altLang="en-US" sz="1000" b="0" i="0" u="none" strike="noStrike" cap="none" normalizeH="0" baseline="0" dirty="0">
                <a:ln>
                  <a:noFill/>
                </a:ln>
                <a:solidFill>
                  <a:srgbClr val="4D575D"/>
                </a:solidFill>
                <a:effectLst/>
                <a:latin typeface="Gotham Rounded SSm A"/>
              </a:rPr>
              <a:t>Within this file you will find the following fields: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09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937F-9A6B-4C87-88B5-E1B4E52DC248}"/>
              </a:ext>
            </a:extLst>
          </p:cNvPr>
          <p:cNvSpPr>
            <a:spLocks noGrp="1"/>
          </p:cNvSpPr>
          <p:nvPr>
            <p:ph type="title"/>
          </p:nvPr>
        </p:nvSpPr>
        <p:spPr/>
        <p:txBody>
          <a:bodyPr/>
          <a:lstStyle/>
          <a:p>
            <a:r>
              <a:rPr lang="en-IN" b="0" i="0" u="sng" dirty="0">
                <a:solidFill>
                  <a:srgbClr val="4D575D"/>
                </a:solidFill>
                <a:effectLst/>
                <a:latin typeface="Gotham Rounded SSm A"/>
              </a:rPr>
              <a:t>Analysis Tasks</a:t>
            </a:r>
            <a:endParaRPr lang="en-IN" dirty="0"/>
          </a:p>
        </p:txBody>
      </p:sp>
      <p:sp>
        <p:nvSpPr>
          <p:cNvPr id="3" name="Content Placeholder 2">
            <a:extLst>
              <a:ext uri="{FF2B5EF4-FFF2-40B4-BE49-F238E27FC236}">
                <a16:creationId xmlns:a16="http://schemas.microsoft.com/office/drawing/2014/main" id="{76D0E8FD-3518-47CD-B273-3DABC21FD47D}"/>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4D575D"/>
                </a:solidFill>
                <a:effectLst/>
                <a:latin typeface="Gotham Rounded SSm A"/>
              </a:rPr>
              <a:t>Use the Saved Sample – Superstore dataset. </a:t>
            </a:r>
          </a:p>
          <a:p>
            <a:pPr algn="l">
              <a:buFont typeface="+mj-lt"/>
              <a:buAutoNum type="arabicPeriod"/>
            </a:pPr>
            <a:r>
              <a:rPr lang="en-US" b="0" i="0" dirty="0">
                <a:solidFill>
                  <a:srgbClr val="4D575D"/>
                </a:solidFill>
                <a:effectLst/>
                <a:latin typeface="Gotham Rounded SSm A"/>
              </a:rPr>
              <a:t>Create a bullet chart with Category and Segment dimensions and Sales measures. </a:t>
            </a:r>
          </a:p>
          <a:p>
            <a:pPr algn="l">
              <a:buFont typeface="+mj-lt"/>
              <a:buAutoNum type="arabicPeriod"/>
            </a:pPr>
            <a:r>
              <a:rPr lang="en-US" b="0" i="0" dirty="0">
                <a:solidFill>
                  <a:srgbClr val="4D575D"/>
                </a:solidFill>
                <a:effectLst/>
                <a:latin typeface="Gotham Rounded SSm A"/>
              </a:rPr>
              <a:t>Blend the data with the Saved Sample - Sales Target data set to bring in the Sales Target measure. </a:t>
            </a:r>
          </a:p>
          <a:p>
            <a:pPr algn="l">
              <a:buFont typeface="+mj-lt"/>
              <a:buAutoNum type="arabicPeriod"/>
            </a:pPr>
            <a:r>
              <a:rPr lang="en-US" b="0" i="0" dirty="0">
                <a:solidFill>
                  <a:srgbClr val="4D575D"/>
                </a:solidFill>
                <a:effectLst/>
                <a:latin typeface="Gotham Rounded SSm A"/>
              </a:rPr>
              <a:t>Color code the chart to identify Categories and Segments that are above or below target. </a:t>
            </a:r>
          </a:p>
          <a:p>
            <a:pPr algn="l">
              <a:buFont typeface="+mj-lt"/>
              <a:buAutoNum type="arabicPeriod"/>
            </a:pPr>
            <a:r>
              <a:rPr lang="en-US" b="0" i="0" dirty="0">
                <a:solidFill>
                  <a:srgbClr val="4D575D"/>
                </a:solidFill>
                <a:effectLst/>
                <a:latin typeface="Gotham Rounded SSm A"/>
              </a:rPr>
              <a:t>Add the year of sales to the view to identify trends and outliers. </a:t>
            </a:r>
          </a:p>
          <a:p>
            <a:pPr algn="l">
              <a:buFont typeface="+mj-lt"/>
              <a:buAutoNum type="arabicPeriod"/>
            </a:pPr>
            <a:r>
              <a:rPr lang="en-US" b="0" i="0" dirty="0">
                <a:solidFill>
                  <a:srgbClr val="4D575D"/>
                </a:solidFill>
                <a:effectLst/>
                <a:latin typeface="Gotham Rounded SSm A"/>
              </a:rPr>
              <a:t>Add a filter so that the user can select one, more than one, or all years. </a:t>
            </a:r>
          </a:p>
          <a:p>
            <a:pPr algn="l">
              <a:buFont typeface="+mj-lt"/>
              <a:buAutoNum type="arabicPeriod"/>
            </a:pPr>
            <a:r>
              <a:rPr lang="en-US" b="0" i="0" dirty="0">
                <a:solidFill>
                  <a:srgbClr val="4D575D"/>
                </a:solidFill>
                <a:effectLst/>
                <a:latin typeface="Gotham Rounded SSm A"/>
              </a:rPr>
              <a:t>Create a dashboard with this view.</a:t>
            </a:r>
          </a:p>
          <a:p>
            <a:endParaRPr lang="en-IN" dirty="0"/>
          </a:p>
        </p:txBody>
      </p:sp>
    </p:spTree>
    <p:extLst>
      <p:ext uri="{BB962C8B-B14F-4D97-AF65-F5344CB8AC3E}">
        <p14:creationId xmlns:p14="http://schemas.microsoft.com/office/powerpoint/2010/main" val="64390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9D43-165F-4A74-AB8A-23C21BC86F7D}"/>
              </a:ext>
            </a:extLst>
          </p:cNvPr>
          <p:cNvSpPr>
            <a:spLocks noGrp="1"/>
          </p:cNvSpPr>
          <p:nvPr>
            <p:ph type="ctrTitle"/>
          </p:nvPr>
        </p:nvSpPr>
        <p:spPr/>
        <p:txBody>
          <a:bodyPr>
            <a:normAutofit/>
          </a:bodyPr>
          <a:lstStyle/>
          <a:p>
            <a:r>
              <a:rPr lang="en-IN" sz="2800" b="1" dirty="0"/>
              <a:t>Refer to Git hub link:-</a:t>
            </a:r>
          </a:p>
        </p:txBody>
      </p:sp>
      <p:sp>
        <p:nvSpPr>
          <p:cNvPr id="3" name="Subtitle 2">
            <a:extLst>
              <a:ext uri="{FF2B5EF4-FFF2-40B4-BE49-F238E27FC236}">
                <a16:creationId xmlns:a16="http://schemas.microsoft.com/office/drawing/2014/main" id="{2BB561BE-EC7A-449B-99B4-AA59F65F0316}"/>
              </a:ext>
            </a:extLst>
          </p:cNvPr>
          <p:cNvSpPr>
            <a:spLocks noGrp="1"/>
          </p:cNvSpPr>
          <p:nvPr>
            <p:ph type="subTitle" idx="1"/>
          </p:nvPr>
        </p:nvSpPr>
        <p:spPr/>
        <p:txBody>
          <a:bodyPr>
            <a:normAutofit fontScale="92500" lnSpcReduction="20000"/>
          </a:bodyPr>
          <a:lstStyle/>
          <a:p>
            <a:r>
              <a:rPr lang="en-IN" dirty="0">
                <a:hlinkClick r:id="rId2"/>
              </a:rPr>
              <a:t>https://github.com/manishjuit/Tableau-Sales-and-Performance-Dashboard-and-Story-Creation</a:t>
            </a:r>
            <a:endParaRPr lang="en-IN" dirty="0"/>
          </a:p>
          <a:p>
            <a:r>
              <a:rPr lang="en-IN" dirty="0"/>
              <a:t>Or tableau public link:</a:t>
            </a:r>
          </a:p>
          <a:p>
            <a:r>
              <a:rPr lang="en-IN" dirty="0">
                <a:hlinkClick r:id="rId3"/>
              </a:rPr>
              <a:t>https://public.tableau.com/app/profile/manish8712/viz/FinalProjectSubmission-SalesPerformancevsTarget/SalesvsProfitTrends</a:t>
            </a:r>
            <a:endParaRPr lang="en-IN" dirty="0"/>
          </a:p>
          <a:p>
            <a:endParaRPr lang="en-IN" dirty="0"/>
          </a:p>
        </p:txBody>
      </p:sp>
    </p:spTree>
    <p:extLst>
      <p:ext uri="{BB962C8B-B14F-4D97-AF65-F5344CB8AC3E}">
        <p14:creationId xmlns:p14="http://schemas.microsoft.com/office/powerpoint/2010/main" val="3915096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413</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Gotham Rounded SSm A</vt:lpstr>
      <vt:lpstr>Office Theme</vt:lpstr>
      <vt:lpstr>Final Project Submission - Sales Performance vs Target</vt:lpstr>
      <vt:lpstr>PowerPoint Presentation</vt:lpstr>
      <vt:lpstr>Objective</vt:lpstr>
      <vt:lpstr>PowerPoint Presentation</vt:lpstr>
      <vt:lpstr>PowerPoint Presentation</vt:lpstr>
      <vt:lpstr>Analysis Tasks</vt:lpstr>
      <vt:lpstr>Refer to Git 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Submission - Sales Performance vs Target</dc:title>
  <dc:creator/>
  <cp:lastModifiedBy>manish sharma</cp:lastModifiedBy>
  <cp:revision>1</cp:revision>
  <dcterms:created xsi:type="dcterms:W3CDTF">2021-10-03T09:48:14Z</dcterms:created>
  <dcterms:modified xsi:type="dcterms:W3CDTF">2021-10-03T09:58:51Z</dcterms:modified>
</cp:coreProperties>
</file>