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57" r:id="rId8"/>
    <p:sldId id="258" r:id="rId9"/>
    <p:sldId id="259" r:id="rId10"/>
    <p:sldId id="267" r:id="rId11"/>
    <p:sldId id="277" r:id="rId12"/>
    <p:sldId id="268" r:id="rId13"/>
    <p:sldId id="278" r:id="rId14"/>
    <p:sldId id="269" r:id="rId15"/>
    <p:sldId id="279" r:id="rId16"/>
    <p:sldId id="270" r:id="rId17"/>
    <p:sldId id="280" r:id="rId18"/>
    <p:sldId id="271"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6BBE-7D74-46D8-8DD7-5A0ABECAFF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737017-07AD-4456-ADCE-D9D8CD7C26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66B6AB-32CE-440C-91C3-2EF19C10AADA}"/>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5" name="Footer Placeholder 4">
            <a:extLst>
              <a:ext uri="{FF2B5EF4-FFF2-40B4-BE49-F238E27FC236}">
                <a16:creationId xmlns:a16="http://schemas.microsoft.com/office/drawing/2014/main" id="{769F7244-9C04-43D3-9542-73804E2E1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44ADC-2A78-4267-810D-279B4BFFDB8D}"/>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73685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8513-76D3-4270-9860-A08E8E6B2B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FE1C9D-F16B-463C-8079-A824E9BA9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CB71F-5812-42C5-AF24-9A6906B6A9DF}"/>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5" name="Footer Placeholder 4">
            <a:extLst>
              <a:ext uri="{FF2B5EF4-FFF2-40B4-BE49-F238E27FC236}">
                <a16:creationId xmlns:a16="http://schemas.microsoft.com/office/drawing/2014/main" id="{02D96B44-444B-47A7-9EF0-18BE549E2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CBDE7-902A-4803-92A5-C269F2A96DF2}"/>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106878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BCF042-988C-4321-9359-3349102ED9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5E8311-7208-43BD-8562-D6C76759C5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18001D-BCE1-4C6E-901E-E6E3433BD55B}"/>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5" name="Footer Placeholder 4">
            <a:extLst>
              <a:ext uri="{FF2B5EF4-FFF2-40B4-BE49-F238E27FC236}">
                <a16:creationId xmlns:a16="http://schemas.microsoft.com/office/drawing/2014/main" id="{2053C32E-2EB8-473B-8400-41335A105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38950-BFF3-41DC-BFE4-455635EB97A3}"/>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68610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D836-116F-4DF4-959C-60E9E271AD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15BEA0-C225-4969-B095-CAA61F3F6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29FD0-7C07-46BC-9DCA-40DB22C7F8BC}"/>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5" name="Footer Placeholder 4">
            <a:extLst>
              <a:ext uri="{FF2B5EF4-FFF2-40B4-BE49-F238E27FC236}">
                <a16:creationId xmlns:a16="http://schemas.microsoft.com/office/drawing/2014/main" id="{2A489CB2-A441-4E1A-869B-4512542F34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86DE7-0192-4DCC-8D0C-8D257B491211}"/>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297558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1C04-6252-4066-8E37-ACE9302A4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27211D-695D-44E4-A77C-C9ED3DC104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B34BDB-D037-43A4-BF40-73334D0C8175}"/>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5" name="Footer Placeholder 4">
            <a:extLst>
              <a:ext uri="{FF2B5EF4-FFF2-40B4-BE49-F238E27FC236}">
                <a16:creationId xmlns:a16="http://schemas.microsoft.com/office/drawing/2014/main" id="{10AF65ED-28E5-49A3-83EB-3648A0571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5C2BEE-8408-49C0-8F39-879201A2C3DF}"/>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4101366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B684-A30A-465C-88E6-77378B10B9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B29683-292D-4D05-AB76-0828A8181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D7E887-3255-44E2-81BE-1C66A71FAB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AF7454-7D9C-4104-A70B-EEA3F5F5C3E4}"/>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6" name="Footer Placeholder 5">
            <a:extLst>
              <a:ext uri="{FF2B5EF4-FFF2-40B4-BE49-F238E27FC236}">
                <a16:creationId xmlns:a16="http://schemas.microsoft.com/office/drawing/2014/main" id="{8FB7E94E-79B9-44D7-A3C4-66DE5BB89A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A89A6B-DCC0-41EE-AB4F-740290BA32B3}"/>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225934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AC2B-9281-4F99-BE91-2AAA23DAE0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91E86E-90A1-49FB-A7E9-2696C1DAE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9F0A9-4EA1-4492-9ADE-8989D6EA3E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136027-C574-414B-A1F7-05B3879FD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69565-18FE-4BCE-84C8-98503DDB1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8B9F49-2E2D-4937-A883-007477A849AC}"/>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8" name="Footer Placeholder 7">
            <a:extLst>
              <a:ext uri="{FF2B5EF4-FFF2-40B4-BE49-F238E27FC236}">
                <a16:creationId xmlns:a16="http://schemas.microsoft.com/office/drawing/2014/main" id="{288E33AD-84C7-4F1B-9206-76A8BC7D1B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C72CFB-9DC3-497D-A7FE-A626C7A03F55}"/>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258183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08B2-17F3-417E-9EA7-B72936FB0E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4B5CF1-63B4-4CCC-AB39-AA2F6192EAA0}"/>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4" name="Footer Placeholder 3">
            <a:extLst>
              <a:ext uri="{FF2B5EF4-FFF2-40B4-BE49-F238E27FC236}">
                <a16:creationId xmlns:a16="http://schemas.microsoft.com/office/drawing/2014/main" id="{639730BA-66A8-4B6A-8C30-FE7F7ECF13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F07734-466F-48B3-AB2D-F6CE0EA44A1D}"/>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143869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957A1-13B5-4CBA-A134-D11F4D68CD63}"/>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3" name="Footer Placeholder 2">
            <a:extLst>
              <a:ext uri="{FF2B5EF4-FFF2-40B4-BE49-F238E27FC236}">
                <a16:creationId xmlns:a16="http://schemas.microsoft.com/office/drawing/2014/main" id="{BC0F435D-E4E5-4BBD-94CF-DB25CCEF74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BD1CFC-4FF3-42B6-A7A6-F4FE8BEB59CD}"/>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251039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FE7E-F3A3-4D90-ABD9-515439363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0EF704-B3ED-4F40-9199-C9733DA3A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F6CA03-784E-4719-8AB5-B8E117795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D1B30-3A58-406E-96AE-0E6CA754BB30}"/>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6" name="Footer Placeholder 5">
            <a:extLst>
              <a:ext uri="{FF2B5EF4-FFF2-40B4-BE49-F238E27FC236}">
                <a16:creationId xmlns:a16="http://schemas.microsoft.com/office/drawing/2014/main" id="{7A8B3981-3270-4AF4-A36F-F2BD076819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AF5B78-BE1F-4FBC-A849-0D88AE6BA3CC}"/>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57812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B5BF-5844-4663-AAB4-D3D7A049E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6AC6EF-0FC7-49DD-82E2-3A10E154D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2F1A19-8F2A-45C0-B025-7A23123F1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A1442-6AC7-47AB-99F1-294BA09AC0B4}"/>
              </a:ext>
            </a:extLst>
          </p:cNvPr>
          <p:cNvSpPr>
            <a:spLocks noGrp="1"/>
          </p:cNvSpPr>
          <p:nvPr>
            <p:ph type="dt" sz="half" idx="10"/>
          </p:nvPr>
        </p:nvSpPr>
        <p:spPr/>
        <p:txBody>
          <a:bodyPr/>
          <a:lstStyle/>
          <a:p>
            <a:fld id="{F87FA6E1-00B3-4755-BAE4-9E5D7B54DFDD}" type="datetimeFigureOut">
              <a:rPr lang="en-IN" smtClean="0"/>
              <a:t>31-01-2021</a:t>
            </a:fld>
            <a:endParaRPr lang="en-IN"/>
          </a:p>
        </p:txBody>
      </p:sp>
      <p:sp>
        <p:nvSpPr>
          <p:cNvPr id="6" name="Footer Placeholder 5">
            <a:extLst>
              <a:ext uri="{FF2B5EF4-FFF2-40B4-BE49-F238E27FC236}">
                <a16:creationId xmlns:a16="http://schemas.microsoft.com/office/drawing/2014/main" id="{D3AD5359-C999-42CF-A31F-AD530CA5B6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8243ED-DEB5-4A85-AF9F-16952CE360D8}"/>
              </a:ext>
            </a:extLst>
          </p:cNvPr>
          <p:cNvSpPr>
            <a:spLocks noGrp="1"/>
          </p:cNvSpPr>
          <p:nvPr>
            <p:ph type="sldNum" sz="quarter" idx="12"/>
          </p:nvPr>
        </p:nvSpPr>
        <p:spPr/>
        <p:txBody>
          <a:bodyPr/>
          <a:lstStyle/>
          <a:p>
            <a:fld id="{4EEA7DDD-9648-45B0-BC9E-8FE30F4C9AC4}" type="slidenum">
              <a:rPr lang="en-IN" smtClean="0"/>
              <a:t>‹#›</a:t>
            </a:fld>
            <a:endParaRPr lang="en-IN"/>
          </a:p>
        </p:txBody>
      </p:sp>
    </p:spTree>
    <p:extLst>
      <p:ext uri="{BB962C8B-B14F-4D97-AF65-F5344CB8AC3E}">
        <p14:creationId xmlns:p14="http://schemas.microsoft.com/office/powerpoint/2010/main" val="388754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DF887-325E-490E-8C1E-D05A9916D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D26A7B-AC91-4757-92F5-4B8AA5791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64017-D936-4EDA-B8CF-7C9AA6107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FA6E1-00B3-4755-BAE4-9E5D7B54DFDD}" type="datetimeFigureOut">
              <a:rPr lang="en-IN" smtClean="0"/>
              <a:t>31-01-2021</a:t>
            </a:fld>
            <a:endParaRPr lang="en-IN"/>
          </a:p>
        </p:txBody>
      </p:sp>
      <p:sp>
        <p:nvSpPr>
          <p:cNvPr id="5" name="Footer Placeholder 4">
            <a:extLst>
              <a:ext uri="{FF2B5EF4-FFF2-40B4-BE49-F238E27FC236}">
                <a16:creationId xmlns:a16="http://schemas.microsoft.com/office/drawing/2014/main" id="{2A924275-E1E3-4E53-8A50-B067D6922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9C618F-996A-43A9-BE54-5BD1A9B0DA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A7DDD-9648-45B0-BC9E-8FE30F4C9AC4}" type="slidenum">
              <a:rPr lang="en-IN" smtClean="0"/>
              <a:t>‹#›</a:t>
            </a:fld>
            <a:endParaRPr lang="en-IN"/>
          </a:p>
        </p:txBody>
      </p:sp>
    </p:spTree>
    <p:extLst>
      <p:ext uri="{BB962C8B-B14F-4D97-AF65-F5344CB8AC3E}">
        <p14:creationId xmlns:p14="http://schemas.microsoft.com/office/powerpoint/2010/main" val="128832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machine-learn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hyperlink" Target="https://deepai.org/machine-learning-glossary-and-terms/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267B-5387-4128-9D75-D365758107A5}"/>
              </a:ext>
            </a:extLst>
          </p:cNvPr>
          <p:cNvSpPr>
            <a:spLocks noGrp="1"/>
          </p:cNvSpPr>
          <p:nvPr>
            <p:ph type="ctrTitle"/>
          </p:nvPr>
        </p:nvSpPr>
        <p:spPr/>
        <p:txBody>
          <a:bodyPr/>
          <a:lstStyle/>
          <a:p>
            <a:r>
              <a:rPr lang="en-IN" dirty="0"/>
              <a:t>CNN ARCENE DATASET</a:t>
            </a:r>
          </a:p>
        </p:txBody>
      </p:sp>
      <p:sp>
        <p:nvSpPr>
          <p:cNvPr id="3" name="Subtitle 2">
            <a:extLst>
              <a:ext uri="{FF2B5EF4-FFF2-40B4-BE49-F238E27FC236}">
                <a16:creationId xmlns:a16="http://schemas.microsoft.com/office/drawing/2014/main" id="{C1ED1915-78AA-4C81-9E0D-541C353F12E4}"/>
              </a:ext>
            </a:extLst>
          </p:cNvPr>
          <p:cNvSpPr>
            <a:spLocks noGrp="1"/>
          </p:cNvSpPr>
          <p:nvPr>
            <p:ph type="subTitle" idx="1"/>
          </p:nvPr>
        </p:nvSpPr>
        <p:spPr/>
        <p:txBody>
          <a:bodyPr>
            <a:normAutofit fontScale="92500" lnSpcReduction="10000"/>
          </a:bodyPr>
          <a:lstStyle/>
          <a:p>
            <a:endParaRPr lang="en-IN" dirty="0"/>
          </a:p>
          <a:p>
            <a:endParaRPr lang="en-IN" dirty="0"/>
          </a:p>
          <a:p>
            <a:endParaRPr lang="en-IN" dirty="0"/>
          </a:p>
          <a:p>
            <a:pPr lvl="8"/>
            <a:r>
              <a:rPr lang="en-IN" dirty="0"/>
              <a:t>BY: SWASTIK GUPTA</a:t>
            </a:r>
          </a:p>
          <a:p>
            <a:pPr lvl="8"/>
            <a:r>
              <a:rPr lang="en-IN" dirty="0"/>
              <a:t>      MANISH KUMAR</a:t>
            </a:r>
          </a:p>
        </p:txBody>
      </p:sp>
    </p:spTree>
    <p:extLst>
      <p:ext uri="{BB962C8B-B14F-4D97-AF65-F5344CB8AC3E}">
        <p14:creationId xmlns:p14="http://schemas.microsoft.com/office/powerpoint/2010/main" val="3607444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6F0CF9-5663-4724-8737-298B88AC9815}"/>
              </a:ext>
            </a:extLst>
          </p:cNvPr>
          <p:cNvPicPr>
            <a:picLocks noGrp="1" noChangeAspect="1"/>
          </p:cNvPicPr>
          <p:nvPr>
            <p:ph idx="1"/>
          </p:nvPr>
        </p:nvPicPr>
        <p:blipFill rotWithShape="1">
          <a:blip r:embed="rId2"/>
          <a:srcRect t="9775" r="25311" b="5984"/>
          <a:stretch/>
        </p:blipFill>
        <p:spPr>
          <a:xfrm>
            <a:off x="249162" y="130909"/>
            <a:ext cx="9997923" cy="6343041"/>
          </a:xfrm>
          <a:prstGeom prst="rect">
            <a:avLst/>
          </a:prstGeom>
        </p:spPr>
      </p:pic>
    </p:spTree>
    <p:extLst>
      <p:ext uri="{BB962C8B-B14F-4D97-AF65-F5344CB8AC3E}">
        <p14:creationId xmlns:p14="http://schemas.microsoft.com/office/powerpoint/2010/main" val="15749973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8654-47D7-46AD-A90D-86D9137232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44B46F-9E5E-4C54-85C2-FF8503924F39}"/>
              </a:ext>
            </a:extLst>
          </p:cNvPr>
          <p:cNvSpPr>
            <a:spLocks noGrp="1"/>
          </p:cNvSpPr>
          <p:nvPr>
            <p:ph idx="1"/>
          </p:nvPr>
        </p:nvSpPr>
        <p:spPr/>
        <p:txBody>
          <a:bodyPr/>
          <a:lstStyle/>
          <a:p>
            <a:r>
              <a:rPr lang="en-US" b="0" i="0" dirty="0">
                <a:solidFill>
                  <a:srgbClr val="222222"/>
                </a:solidFill>
                <a:effectLst/>
                <a:latin typeface="Source Sans Pro" panose="020B0604020202020204" pitchFamily="34" charset="0"/>
              </a:rPr>
              <a:t>TensorFlow is based on graph computation; it allows the developer to visualize the construction of the neural network with </a:t>
            </a:r>
            <a:r>
              <a:rPr lang="en-US" b="0" i="0" dirty="0" err="1">
                <a:solidFill>
                  <a:srgbClr val="222222"/>
                </a:solidFill>
                <a:effectLst/>
                <a:latin typeface="Source Sans Pro" panose="020B0604020202020204" pitchFamily="34" charset="0"/>
              </a:rPr>
              <a:t>Tensorboad</a:t>
            </a:r>
            <a:r>
              <a:rPr lang="en-US" b="0" i="0" dirty="0">
                <a:solidFill>
                  <a:srgbClr val="222222"/>
                </a:solidFill>
                <a:effectLst/>
                <a:latin typeface="Source Sans Pro" panose="020B0604020202020204" pitchFamily="34" charset="0"/>
              </a:rPr>
              <a:t>.</a:t>
            </a:r>
          </a:p>
          <a:p>
            <a:r>
              <a:rPr lang="en-US" b="0" i="0" dirty="0">
                <a:solidFill>
                  <a:srgbClr val="525252"/>
                </a:solidFill>
                <a:effectLst/>
                <a:latin typeface="helvetica neue"/>
              </a:rPr>
              <a:t>The very first reason to prefer python </a:t>
            </a:r>
            <a:r>
              <a:rPr lang="en-US" b="0" i="0" dirty="0" err="1">
                <a:solidFill>
                  <a:srgbClr val="525252"/>
                </a:solidFill>
                <a:effectLst/>
                <a:latin typeface="helvetica neue"/>
              </a:rPr>
              <a:t>numpy</a:t>
            </a:r>
            <a:r>
              <a:rPr lang="en-US" b="0" i="0" dirty="0">
                <a:solidFill>
                  <a:srgbClr val="525252"/>
                </a:solidFill>
                <a:effectLst/>
                <a:latin typeface="helvetica neue"/>
              </a:rPr>
              <a:t> arrays is that it takes less memory as compared to the python list. Then, it is fast in terms of execution and at the same time, it is convenient and easy to work with it.</a:t>
            </a:r>
          </a:p>
          <a:p>
            <a:r>
              <a:rPr lang="en-US" b="0" i="0" dirty="0">
                <a:solidFill>
                  <a:srgbClr val="000000"/>
                </a:solidFill>
                <a:effectLst/>
                <a:latin typeface="helvetica neue"/>
              </a:rPr>
              <a:t>CSV files are plain-text files, which makes them easy for the website developer to create. Because the CSV is plain-text it can be imported into any spreadsheet program or database</a:t>
            </a:r>
            <a:endParaRPr lang="en-US" dirty="0">
              <a:solidFill>
                <a:srgbClr val="222222"/>
              </a:solidFill>
              <a:latin typeface="Source Sans Pro" panose="020B0604020202020204" pitchFamily="34" charset="0"/>
            </a:endParaRPr>
          </a:p>
          <a:p>
            <a:endParaRPr lang="en-IN" dirty="0"/>
          </a:p>
        </p:txBody>
      </p:sp>
    </p:spTree>
    <p:extLst>
      <p:ext uri="{BB962C8B-B14F-4D97-AF65-F5344CB8AC3E}">
        <p14:creationId xmlns:p14="http://schemas.microsoft.com/office/powerpoint/2010/main" val="338775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CAF1FC-7840-4710-B5CB-BD3AFF16CE27}"/>
              </a:ext>
            </a:extLst>
          </p:cNvPr>
          <p:cNvPicPr>
            <a:picLocks noGrp="1" noChangeAspect="1"/>
          </p:cNvPicPr>
          <p:nvPr>
            <p:ph idx="1"/>
          </p:nvPr>
        </p:nvPicPr>
        <p:blipFill rotWithShape="1">
          <a:blip r:embed="rId2"/>
          <a:srcRect t="13891" r="41391" b="-2"/>
          <a:stretch/>
        </p:blipFill>
        <p:spPr>
          <a:xfrm>
            <a:off x="89095" y="168811"/>
            <a:ext cx="8646942" cy="6553329"/>
          </a:xfrm>
          <a:prstGeom prst="rect">
            <a:avLst/>
          </a:prstGeom>
        </p:spPr>
      </p:pic>
    </p:spTree>
    <p:extLst>
      <p:ext uri="{BB962C8B-B14F-4D97-AF65-F5344CB8AC3E}">
        <p14:creationId xmlns:p14="http://schemas.microsoft.com/office/powerpoint/2010/main" val="384173408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4CB8-7890-48C3-B47C-E3AE1E64C3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4917AE-B268-4143-BD11-DA71BBF17E47}"/>
              </a:ext>
            </a:extLst>
          </p:cNvPr>
          <p:cNvSpPr>
            <a:spLocks noGrp="1"/>
          </p:cNvSpPr>
          <p:nvPr>
            <p:ph idx="1"/>
          </p:nvPr>
        </p:nvSpPr>
        <p:spPr/>
        <p:txBody>
          <a:bodyPr>
            <a:normAutofit fontScale="85000" lnSpcReduction="20000"/>
          </a:bodyPr>
          <a:lstStyle/>
          <a:p>
            <a:pPr algn="l" fontAlgn="base"/>
            <a:r>
              <a:rPr lang="en-US" b="0" i="0" dirty="0">
                <a:solidFill>
                  <a:srgbClr val="40424E"/>
                </a:solidFill>
                <a:effectLst/>
                <a:latin typeface="urw-din"/>
              </a:rPr>
              <a:t>Sometimes in datasets, we encounter columns that contain numbers of no specific order of preference. The data in the column usually denotes a category or value of the category and also when the data in the column is label encoded. This confuses the machine learning model, to avoid this the data in the column should be One Hot encoded.</a:t>
            </a:r>
          </a:p>
          <a:p>
            <a:pPr algn="l" fontAlgn="base"/>
            <a:r>
              <a:rPr lang="en-US" b="1" i="0" dirty="0">
                <a:solidFill>
                  <a:srgbClr val="40424E"/>
                </a:solidFill>
                <a:effectLst/>
                <a:latin typeface="urw-din"/>
              </a:rPr>
              <a:t>One Hot Encoding –</a:t>
            </a:r>
          </a:p>
          <a:p>
            <a:pPr algn="l" fontAlgn="base"/>
            <a:r>
              <a:rPr lang="en-US" b="0" i="0" dirty="0">
                <a:solidFill>
                  <a:srgbClr val="40424E"/>
                </a:solidFill>
                <a:effectLst/>
                <a:latin typeface="urw-din"/>
              </a:rPr>
              <a:t>It refers to splitting the column which contains numerical </a:t>
            </a:r>
            <a:r>
              <a:rPr lang="en-US" b="0" i="1" dirty="0">
                <a:solidFill>
                  <a:srgbClr val="40424E"/>
                </a:solidFill>
                <a:effectLst/>
                <a:latin typeface="urw-din"/>
              </a:rPr>
              <a:t>categorical data</a:t>
            </a:r>
            <a:r>
              <a:rPr lang="en-US" b="0" i="0" dirty="0">
                <a:solidFill>
                  <a:srgbClr val="40424E"/>
                </a:solidFill>
                <a:effectLst/>
                <a:latin typeface="urw-din"/>
              </a:rPr>
              <a:t> to many columns depending on the number of categories present in that column. Each column contains “0” or “1” corresponding to which column it has been placed.</a:t>
            </a:r>
          </a:p>
          <a:p>
            <a:pPr fontAlgn="base"/>
            <a:r>
              <a:rPr lang="en-US" b="0" i="0" dirty="0">
                <a:solidFill>
                  <a:srgbClr val="000000"/>
                </a:solidFill>
                <a:effectLst/>
                <a:latin typeface="helvetica neue"/>
              </a:rPr>
              <a:t>A placeholder node can be assigned using the </a:t>
            </a:r>
            <a:r>
              <a:rPr lang="en-US" b="0" i="0" dirty="0" err="1">
                <a:solidFill>
                  <a:srgbClr val="000000"/>
                </a:solidFill>
                <a:effectLst/>
                <a:latin typeface="helvetica neue"/>
              </a:rPr>
              <a:t>tf.placeholder</a:t>
            </a:r>
            <a:r>
              <a:rPr lang="en-US" b="0" i="0" dirty="0">
                <a:solidFill>
                  <a:srgbClr val="000000"/>
                </a:solidFill>
                <a:effectLst/>
                <a:latin typeface="helvetica neue"/>
              </a:rPr>
              <a:t> () class to which you can provide arguments such as type of the variable and/or its shape. Placeholders are extensively used for representing the training dataset in a machine learning model as the training dataset keeps changing.</a:t>
            </a:r>
          </a:p>
          <a:p>
            <a:pPr algn="l" fontAlgn="base"/>
            <a:endParaRPr lang="en-US" b="0" i="0" dirty="0">
              <a:solidFill>
                <a:srgbClr val="40424E"/>
              </a:solidFill>
              <a:effectLst/>
              <a:latin typeface="urw-din"/>
            </a:endParaRPr>
          </a:p>
          <a:p>
            <a:endParaRPr lang="en-IN" dirty="0"/>
          </a:p>
        </p:txBody>
      </p:sp>
    </p:spTree>
    <p:extLst>
      <p:ext uri="{BB962C8B-B14F-4D97-AF65-F5344CB8AC3E}">
        <p14:creationId xmlns:p14="http://schemas.microsoft.com/office/powerpoint/2010/main" val="53229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DD25F4-EDE3-4433-AAB9-194E02F55C06}"/>
              </a:ext>
            </a:extLst>
          </p:cNvPr>
          <p:cNvPicPr>
            <a:picLocks noGrp="1" noChangeAspect="1"/>
          </p:cNvPicPr>
          <p:nvPr>
            <p:ph idx="1"/>
          </p:nvPr>
        </p:nvPicPr>
        <p:blipFill rotWithShape="1">
          <a:blip r:embed="rId2"/>
          <a:srcRect l="1" t="12371" r="45411" b="4333"/>
          <a:stretch/>
        </p:blipFill>
        <p:spPr>
          <a:xfrm>
            <a:off x="223258" y="98473"/>
            <a:ext cx="8723793" cy="6582059"/>
          </a:xfrm>
          <a:prstGeom prst="rect">
            <a:avLst/>
          </a:prstGeom>
        </p:spPr>
      </p:pic>
    </p:spTree>
    <p:extLst>
      <p:ext uri="{BB962C8B-B14F-4D97-AF65-F5344CB8AC3E}">
        <p14:creationId xmlns:p14="http://schemas.microsoft.com/office/powerpoint/2010/main" val="102924517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B388-B199-419C-BE6C-27D5163E3A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793ADA-217F-4ACF-9101-1D9030251C39}"/>
              </a:ext>
            </a:extLst>
          </p:cNvPr>
          <p:cNvSpPr>
            <a:spLocks noGrp="1"/>
          </p:cNvSpPr>
          <p:nvPr>
            <p:ph idx="1"/>
          </p:nvPr>
        </p:nvSpPr>
        <p:spPr/>
        <p:txBody>
          <a:bodyPr>
            <a:normAutofit/>
          </a:bodyPr>
          <a:lstStyle/>
          <a:p>
            <a:r>
              <a:rPr lang="en-US" b="0" i="0" dirty="0" err="1">
                <a:solidFill>
                  <a:srgbClr val="000000"/>
                </a:solidFill>
                <a:effectLst/>
                <a:latin typeface="helvetica neue"/>
              </a:rPr>
              <a:t>tf.truncated_normal</a:t>
            </a:r>
            <a:r>
              <a:rPr lang="en-US" b="0" i="0" dirty="0">
                <a:solidFill>
                  <a:srgbClr val="000000"/>
                </a:solidFill>
                <a:effectLst/>
                <a:latin typeface="helvetica neue"/>
              </a:rPr>
              <a:t> () selects random numbers from a normal distribution whose mean is close to 0 and values are close to 0.</a:t>
            </a:r>
          </a:p>
          <a:p>
            <a:r>
              <a:rPr lang="en-US" dirty="0" err="1">
                <a:solidFill>
                  <a:srgbClr val="000000"/>
                </a:solidFill>
                <a:latin typeface="helvetica neue"/>
              </a:rPr>
              <a:t>tf.constant:</a:t>
            </a:r>
            <a:r>
              <a:rPr lang="en-US" b="0" i="0" dirty="0" err="1">
                <a:solidFill>
                  <a:srgbClr val="202124"/>
                </a:solidFill>
                <a:effectLst/>
                <a:latin typeface="Roboto"/>
              </a:rPr>
              <a:t>Creates</a:t>
            </a:r>
            <a:r>
              <a:rPr lang="en-US" b="0" i="0" dirty="0">
                <a:solidFill>
                  <a:srgbClr val="202124"/>
                </a:solidFill>
                <a:effectLst/>
                <a:latin typeface="Roboto"/>
              </a:rPr>
              <a:t> a constant tensor from a tensor-like object.</a:t>
            </a:r>
          </a:p>
          <a:p>
            <a:r>
              <a:rPr lang="en-US" b="0" i="0" dirty="0">
                <a:solidFill>
                  <a:srgbClr val="525252"/>
                </a:solidFill>
                <a:effectLst/>
                <a:latin typeface="helvetica neue"/>
              </a:rPr>
              <a:t>tf.nn.conv2d () is the TensorFlow function you can use to build a 2D convolutional layer as part of your CNN architecture.</a:t>
            </a:r>
          </a:p>
          <a:p>
            <a:pPr algn="l">
              <a:buFont typeface="+mj-lt"/>
              <a:buAutoNum type="arabicPeriod"/>
            </a:pPr>
            <a:r>
              <a:rPr lang="en-US" dirty="0" err="1">
                <a:solidFill>
                  <a:srgbClr val="525252"/>
                </a:solidFill>
                <a:latin typeface="helvetica neue"/>
              </a:rPr>
              <a:t>Tf.reshape</a:t>
            </a:r>
            <a:r>
              <a:rPr lang="en-US" dirty="0">
                <a:solidFill>
                  <a:srgbClr val="525252"/>
                </a:solidFill>
                <a:latin typeface="helvetica neue"/>
              </a:rPr>
              <a:t>():</a:t>
            </a:r>
            <a:r>
              <a:rPr lang="en-US" b="0" i="0" dirty="0">
                <a:solidFill>
                  <a:srgbClr val="525252"/>
                </a:solidFill>
                <a:effectLst/>
                <a:latin typeface="helvetica neue"/>
              </a:rPr>
              <a:t>Given tensor, this operation returns a new </a:t>
            </a:r>
            <a:r>
              <a:rPr lang="en-US" b="0" i="0" dirty="0" err="1">
                <a:solidFill>
                  <a:srgbClr val="525252"/>
                </a:solidFill>
                <a:effectLst/>
                <a:latin typeface="helvetica neue"/>
              </a:rPr>
              <a:t>tf.Tensor</a:t>
            </a:r>
            <a:r>
              <a:rPr lang="en-US" b="0" i="0" dirty="0">
                <a:solidFill>
                  <a:srgbClr val="525252"/>
                </a:solidFill>
                <a:effectLst/>
                <a:latin typeface="helvetica neue"/>
              </a:rPr>
              <a:t> that has the same values as tensor in the same order, except with a new shape given by shape.</a:t>
            </a:r>
          </a:p>
          <a:p>
            <a:endParaRPr lang="en-US" b="0" i="0" dirty="0">
              <a:solidFill>
                <a:srgbClr val="525252"/>
              </a:solidFill>
              <a:effectLst/>
              <a:latin typeface="helvetica neue"/>
            </a:endParaRPr>
          </a:p>
          <a:p>
            <a:endParaRPr lang="en-IN" dirty="0"/>
          </a:p>
        </p:txBody>
      </p:sp>
    </p:spTree>
    <p:extLst>
      <p:ext uri="{BB962C8B-B14F-4D97-AF65-F5344CB8AC3E}">
        <p14:creationId xmlns:p14="http://schemas.microsoft.com/office/powerpoint/2010/main" val="6645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4D5A03-2E79-4D1C-930E-5124C3E3D7E6}"/>
              </a:ext>
            </a:extLst>
          </p:cNvPr>
          <p:cNvPicPr>
            <a:picLocks noGrp="1" noChangeAspect="1"/>
          </p:cNvPicPr>
          <p:nvPr>
            <p:ph idx="1"/>
          </p:nvPr>
        </p:nvPicPr>
        <p:blipFill rotWithShape="1">
          <a:blip r:embed="rId2"/>
          <a:srcRect t="13454" r="47116" b="4333"/>
          <a:stretch/>
        </p:blipFill>
        <p:spPr>
          <a:xfrm>
            <a:off x="195123" y="267285"/>
            <a:ext cx="8259560" cy="6496869"/>
          </a:xfrm>
          <a:prstGeom prst="rect">
            <a:avLst/>
          </a:prstGeom>
        </p:spPr>
      </p:pic>
    </p:spTree>
    <p:extLst>
      <p:ext uri="{BB962C8B-B14F-4D97-AF65-F5344CB8AC3E}">
        <p14:creationId xmlns:p14="http://schemas.microsoft.com/office/powerpoint/2010/main" val="935612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D93E-C9AF-475C-BE3D-43259E5056F5}"/>
              </a:ext>
            </a:extLst>
          </p:cNvPr>
          <p:cNvSpPr>
            <a:spLocks noGrp="1"/>
          </p:cNvSpPr>
          <p:nvPr>
            <p:ph type="title"/>
          </p:nvPr>
        </p:nvSpPr>
        <p:spPr>
          <a:xfrm>
            <a:off x="838200" y="365125"/>
            <a:ext cx="10515600" cy="5111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D8D61A1-8230-4977-932F-C088B11E4A6D}"/>
              </a:ext>
            </a:extLst>
          </p:cNvPr>
          <p:cNvSpPr>
            <a:spLocks noGrp="1"/>
          </p:cNvSpPr>
          <p:nvPr>
            <p:ph idx="1"/>
          </p:nvPr>
        </p:nvSpPr>
        <p:spPr>
          <a:xfrm>
            <a:off x="838200" y="1181100"/>
            <a:ext cx="10515600" cy="4995863"/>
          </a:xfrm>
        </p:spPr>
        <p:txBody>
          <a:bodyPr>
            <a:normAutofit fontScale="92500" lnSpcReduction="10000"/>
          </a:bodyPr>
          <a:lstStyle/>
          <a:p>
            <a:pPr algn="l"/>
            <a:r>
              <a:rPr lang="en-US" b="0" i="0" dirty="0">
                <a:solidFill>
                  <a:srgbClr val="000000"/>
                </a:solidFill>
                <a:effectLst/>
                <a:latin typeface="verdana" panose="020B0604030504040204" pitchFamily="34" charset="0"/>
              </a:rPr>
              <a:t>Overfitting occurs when our </a:t>
            </a:r>
            <a:r>
              <a:rPr lang="en-US" b="0" i="0" u="none" strike="noStrike" dirty="0">
                <a:solidFill>
                  <a:srgbClr val="008000"/>
                </a:solidFill>
                <a:effectLst/>
                <a:latin typeface="verdana" panose="020B0604030504040204" pitchFamily="34" charset="0"/>
                <a:hlinkClick r:id="rId2"/>
              </a:rPr>
              <a:t>machine learning</a:t>
            </a:r>
            <a:r>
              <a:rPr lang="en-US" b="0" i="0" dirty="0">
                <a:solidFill>
                  <a:srgbClr val="000000"/>
                </a:solidFill>
                <a:effectLst/>
                <a:latin typeface="verdana" panose="020B0604030504040204" pitchFamily="34" charset="0"/>
              </a:rPr>
              <a:t> model tries to cover all the data points or more than the required data points present in the given dataset. </a:t>
            </a:r>
          </a:p>
          <a:p>
            <a:pPr algn="l"/>
            <a:r>
              <a:rPr lang="en-US" b="0" i="0" dirty="0">
                <a:solidFill>
                  <a:srgbClr val="000000"/>
                </a:solidFill>
                <a:effectLst/>
                <a:latin typeface="verdana" panose="020B0604030504040204" pitchFamily="34" charset="0"/>
              </a:rPr>
              <a:t>Underfitting occurs when our machine learning model is not able to capture the underlying trend of the data.</a:t>
            </a:r>
            <a:endParaRPr lang="en-US" b="1" i="0" dirty="0">
              <a:solidFill>
                <a:srgbClr val="000000"/>
              </a:solidFill>
              <a:effectLst/>
              <a:latin typeface="raleway"/>
            </a:endParaRPr>
          </a:p>
          <a:p>
            <a:pPr algn="l"/>
            <a:r>
              <a:rPr lang="en-US" b="1" i="0" dirty="0">
                <a:solidFill>
                  <a:srgbClr val="000000"/>
                </a:solidFill>
                <a:effectLst/>
                <a:latin typeface="raleway"/>
              </a:rPr>
              <a:t>The Dropout layer is a mask that nullifies the contribution of some neurons towards the next layer and leaves unmodified all others</a:t>
            </a:r>
            <a:r>
              <a:rPr lang="en-US" b="0" i="0" dirty="0">
                <a:solidFill>
                  <a:srgbClr val="000000"/>
                </a:solidFill>
                <a:effectLst/>
                <a:latin typeface="raleway"/>
              </a:rPr>
              <a:t>. </a:t>
            </a:r>
          </a:p>
          <a:p>
            <a:pPr algn="l"/>
            <a:r>
              <a:rPr lang="en-US" b="0" i="0" dirty="0">
                <a:solidFill>
                  <a:srgbClr val="000000"/>
                </a:solidFill>
                <a:effectLst/>
                <a:latin typeface="raleway"/>
              </a:rPr>
              <a:t>We can apply a Dropout layer to the input vector, in which case it nullifies some of its features; but we can also apply it to a hidden layer, in which case it nullifies some hidden neurons.</a:t>
            </a:r>
          </a:p>
          <a:p>
            <a:pPr algn="l"/>
            <a:r>
              <a:rPr lang="en-US" b="0" i="0" dirty="0">
                <a:solidFill>
                  <a:srgbClr val="000000"/>
                </a:solidFill>
                <a:effectLst/>
                <a:latin typeface="raleway"/>
              </a:rPr>
              <a:t>Dropout layers are important in training CNNs because they prevent overfitting on the training data.</a:t>
            </a:r>
          </a:p>
          <a:p>
            <a:endParaRPr lang="en-IN" dirty="0"/>
          </a:p>
        </p:txBody>
      </p:sp>
    </p:spTree>
    <p:extLst>
      <p:ext uri="{BB962C8B-B14F-4D97-AF65-F5344CB8AC3E}">
        <p14:creationId xmlns:p14="http://schemas.microsoft.com/office/powerpoint/2010/main" val="917232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3EDE95-BE87-49EB-A9CE-59DE08391B10}"/>
              </a:ext>
            </a:extLst>
          </p:cNvPr>
          <p:cNvPicPr>
            <a:picLocks noGrp="1" noChangeAspect="1"/>
          </p:cNvPicPr>
          <p:nvPr>
            <p:ph idx="1"/>
          </p:nvPr>
        </p:nvPicPr>
        <p:blipFill rotWithShape="1">
          <a:blip r:embed="rId2"/>
          <a:srcRect l="1" t="12588" r="25555" b="4333"/>
          <a:stretch/>
        </p:blipFill>
        <p:spPr>
          <a:xfrm>
            <a:off x="166987" y="140677"/>
            <a:ext cx="10411917" cy="6535962"/>
          </a:xfrm>
          <a:prstGeom prst="rect">
            <a:avLst/>
          </a:prstGeom>
        </p:spPr>
      </p:pic>
    </p:spTree>
    <p:extLst>
      <p:ext uri="{BB962C8B-B14F-4D97-AF65-F5344CB8AC3E}">
        <p14:creationId xmlns:p14="http://schemas.microsoft.com/office/powerpoint/2010/main" val="91686645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1DA1-2BDF-487C-A482-A8F6AA45562E}"/>
              </a:ext>
            </a:extLst>
          </p:cNvPr>
          <p:cNvSpPr>
            <a:spLocks noGrp="1"/>
          </p:cNvSpPr>
          <p:nvPr>
            <p:ph type="title"/>
          </p:nvPr>
        </p:nvSpPr>
        <p:spPr>
          <a:xfrm>
            <a:off x="838200" y="365126"/>
            <a:ext cx="10515600" cy="315912"/>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875F64ED-EA79-4F70-9137-39D3F09679F1}"/>
              </a:ext>
            </a:extLst>
          </p:cNvPr>
          <p:cNvSpPr>
            <a:spLocks noGrp="1"/>
          </p:cNvSpPr>
          <p:nvPr>
            <p:ph idx="1"/>
          </p:nvPr>
        </p:nvSpPr>
        <p:spPr>
          <a:xfrm>
            <a:off x="838200" y="965200"/>
            <a:ext cx="10515600" cy="5211763"/>
          </a:xfrm>
        </p:spPr>
        <p:txBody>
          <a:bodyPr>
            <a:normAutofit fontScale="92500" lnSpcReduction="20000"/>
          </a:bodyPr>
          <a:lstStyle/>
          <a:p>
            <a:r>
              <a:rPr lang="en-US" b="0" i="0" dirty="0">
                <a:solidFill>
                  <a:srgbClr val="757575"/>
                </a:solidFill>
                <a:effectLst/>
                <a:latin typeface="helvetica neue"/>
              </a:rPr>
              <a:t> </a:t>
            </a:r>
            <a:r>
              <a:rPr lang="en-US" b="0" i="0" dirty="0">
                <a:solidFill>
                  <a:srgbClr val="525252"/>
                </a:solidFill>
                <a:effectLst/>
                <a:latin typeface="helvetica neue"/>
              </a:rPr>
              <a:t>Cross-entropy is a measure of the difference between two probability distributions for a given random variable or set of events. </a:t>
            </a:r>
          </a:p>
          <a:p>
            <a:r>
              <a:rPr lang="en-US" b="0" i="0" dirty="0">
                <a:solidFill>
                  <a:srgbClr val="292929"/>
                </a:solidFill>
                <a:effectLst/>
                <a:latin typeface="charter"/>
              </a:rPr>
              <a:t>Optimizers update the weight parameters to minimize the loss function.</a:t>
            </a:r>
            <a:endParaRPr lang="en-US" b="0" i="0" dirty="0">
              <a:solidFill>
                <a:srgbClr val="525252"/>
              </a:solidFill>
              <a:effectLst/>
              <a:latin typeface="helvetica neue"/>
            </a:endParaRPr>
          </a:p>
          <a:p>
            <a:r>
              <a:rPr lang="en-US" b="0" i="0" dirty="0">
                <a:solidFill>
                  <a:srgbClr val="525252"/>
                </a:solidFill>
                <a:effectLst/>
                <a:latin typeface="helvetica neue"/>
              </a:rPr>
              <a:t>Three types of optimizers:</a:t>
            </a:r>
          </a:p>
          <a:p>
            <a:r>
              <a:rPr lang="en-IN" b="0" i="0" dirty="0">
                <a:solidFill>
                  <a:srgbClr val="292929"/>
                </a:solidFill>
                <a:effectLst/>
                <a:latin typeface="sohne"/>
              </a:rPr>
              <a:t>Gradient Descent</a:t>
            </a:r>
          </a:p>
          <a:p>
            <a:r>
              <a:rPr lang="en-IN" b="0" i="0" dirty="0" err="1">
                <a:solidFill>
                  <a:srgbClr val="292929"/>
                </a:solidFill>
                <a:effectLst/>
                <a:latin typeface="sohne"/>
              </a:rPr>
              <a:t>RMSProp</a:t>
            </a:r>
            <a:endParaRPr lang="en-IN" b="0" i="0" dirty="0">
              <a:solidFill>
                <a:srgbClr val="292929"/>
              </a:solidFill>
              <a:effectLst/>
              <a:latin typeface="sohne"/>
            </a:endParaRPr>
          </a:p>
          <a:p>
            <a:r>
              <a:rPr lang="en-US" b="0" i="0" dirty="0">
                <a:solidFill>
                  <a:srgbClr val="525252"/>
                </a:solidFill>
                <a:effectLst/>
                <a:latin typeface="helvetica neue"/>
              </a:rPr>
              <a:t>Adam</a:t>
            </a:r>
          </a:p>
          <a:p>
            <a:pPr algn="l">
              <a:buFont typeface="Arial" panose="020B0604020202020204" pitchFamily="34" charset="0"/>
              <a:buChar char="•"/>
            </a:pPr>
            <a:r>
              <a:rPr lang="en-US" b="1" i="0" dirty="0">
                <a:solidFill>
                  <a:srgbClr val="292929"/>
                </a:solidFill>
                <a:effectLst/>
                <a:latin typeface="charter"/>
              </a:rPr>
              <a:t>Adam implements the exponential moving average of the gradients to scale the learning rate instead of a simple average. It keeps an exponentially decaying average of past gradients</a:t>
            </a:r>
            <a:endParaRPr lang="en-US" b="0" i="0" dirty="0">
              <a:solidFill>
                <a:srgbClr val="292929"/>
              </a:solidFill>
              <a:effectLst/>
              <a:latin typeface="charter"/>
            </a:endParaRPr>
          </a:p>
          <a:p>
            <a:pPr algn="l">
              <a:buFont typeface="Arial" panose="020B0604020202020204" pitchFamily="34" charset="0"/>
              <a:buChar char="•"/>
            </a:pPr>
            <a:r>
              <a:rPr lang="en-US" b="0" i="0" dirty="0">
                <a:solidFill>
                  <a:srgbClr val="292929"/>
                </a:solidFill>
                <a:effectLst/>
                <a:latin typeface="charter"/>
              </a:rPr>
              <a:t>Adam is computationally efficient and has very little memory requirement</a:t>
            </a:r>
            <a:endParaRPr lang="en-US" b="0" i="0" dirty="0">
              <a:solidFill>
                <a:srgbClr val="525252"/>
              </a:solidFill>
              <a:effectLst/>
              <a:latin typeface="helvetica neue"/>
            </a:endParaRPr>
          </a:p>
          <a:p>
            <a:r>
              <a:rPr lang="en-US" altLang="en-US" dirty="0" err="1"/>
              <a:t>Reducemean:Reduces</a:t>
            </a:r>
            <a:r>
              <a:rPr lang="en-US" altLang="en-US" dirty="0"/>
              <a:t> </a:t>
            </a:r>
            <a:r>
              <a:rPr lang="en-US" altLang="en-US" dirty="0" err="1"/>
              <a:t>input_tensor</a:t>
            </a:r>
            <a:r>
              <a:rPr lang="en-US" altLang="en-US" dirty="0"/>
              <a:t> along dimensions given in </a:t>
            </a:r>
            <a:r>
              <a:rPr lang="en-US" altLang="en-US" dirty="0" err="1"/>
              <a:t>axis.If</a:t>
            </a:r>
            <a:r>
              <a:rPr lang="en-US" altLang="en-US" dirty="0"/>
              <a:t> axis </a:t>
            </a:r>
            <a:r>
              <a:rPr lang="en-US" b="0" i="0" dirty="0">
                <a:solidFill>
                  <a:srgbClr val="333333"/>
                </a:solidFill>
                <a:effectLst/>
                <a:latin typeface="-apple-system"/>
              </a:rPr>
              <a:t>has no entries, all dimensions are reduced, and a tensor with a single element is returned.</a:t>
            </a:r>
            <a:endParaRPr kumimoji="0" lang="en-US" altLang="en-US" sz="2800" b="0" i="0" u="none" strike="noStrike" cap="none" normalizeH="0" baseline="0" dirty="0">
              <a:ln>
                <a:noFill/>
              </a:ln>
              <a:solidFill>
                <a:schemeClr val="tx1"/>
              </a:solidFill>
              <a:effectLst/>
            </a:endParaRPr>
          </a:p>
          <a:p>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525252"/>
              </a:solidFill>
              <a:effectLst/>
              <a:latin typeface="helvetica neue"/>
            </a:endParaRPr>
          </a:p>
          <a:p>
            <a:endParaRPr lang="en-IN" dirty="0"/>
          </a:p>
        </p:txBody>
      </p:sp>
      <p:sp>
        <p:nvSpPr>
          <p:cNvPr id="5" name="Rectangle 2">
            <a:extLst>
              <a:ext uri="{FF2B5EF4-FFF2-40B4-BE49-F238E27FC236}">
                <a16:creationId xmlns:a16="http://schemas.microsoft.com/office/drawing/2014/main" id="{7EF72FA8-8324-4CE8-8A0C-A2D7DE2F5EA3}"/>
              </a:ext>
            </a:extLst>
          </p:cNvPr>
          <p:cNvSpPr>
            <a:spLocks noChangeArrowheads="1"/>
          </p:cNvSpPr>
          <p:nvPr/>
        </p:nvSpPr>
        <p:spPr bwMode="auto">
          <a:xfrm>
            <a:off x="0" y="-130805"/>
            <a:ext cx="2231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Robot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0BF6659-F6E8-4238-8121-E8F0A89649BC}"/>
              </a:ext>
            </a:extLst>
          </p:cNvPr>
          <p:cNvSpPr>
            <a:spLocks noChangeArrowheads="1"/>
          </p:cNvSpPr>
          <p:nvPr/>
        </p:nvSpPr>
        <p:spPr bwMode="auto">
          <a:xfrm>
            <a:off x="0" y="-138499"/>
            <a:ext cx="192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637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E960-3AEF-4BFF-8E20-215414568D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D346C8-1D35-4ABE-9F2F-DD2B25A6B770}"/>
              </a:ext>
            </a:extLst>
          </p:cNvPr>
          <p:cNvSpPr>
            <a:spLocks noGrp="1"/>
          </p:cNvSpPr>
          <p:nvPr>
            <p:ph idx="1"/>
          </p:nvPr>
        </p:nvSpPr>
        <p:spPr/>
        <p:txBody>
          <a:bodyPr/>
          <a:lstStyle/>
          <a:p>
            <a:pPr algn="l" fontAlgn="base"/>
            <a:r>
              <a:rPr lang="en-US" b="0" i="0" dirty="0">
                <a:solidFill>
                  <a:srgbClr val="525252"/>
                </a:solidFill>
                <a:effectLst/>
                <a:latin typeface="IBM Plex Sans"/>
              </a:rPr>
              <a:t>Convolutional neural networks are distinguished from other neural networks by their superior performance with image, speech, or audio signal inputs. They have three main types of layers, which are:</a:t>
            </a:r>
          </a:p>
          <a:p>
            <a:pPr algn="l" fontAlgn="base">
              <a:buFont typeface="Arial" panose="020B0604020202020204" pitchFamily="34" charset="0"/>
              <a:buChar char="•"/>
            </a:pPr>
            <a:r>
              <a:rPr lang="en-US" b="0" i="0" dirty="0">
                <a:solidFill>
                  <a:srgbClr val="525252"/>
                </a:solidFill>
                <a:effectLst/>
                <a:latin typeface="IBM Plex Sans"/>
              </a:rPr>
              <a:t>Convolutional layer</a:t>
            </a:r>
          </a:p>
          <a:p>
            <a:pPr algn="l" fontAlgn="base">
              <a:buFont typeface="Arial" panose="020B0604020202020204" pitchFamily="34" charset="0"/>
              <a:buChar char="•"/>
            </a:pPr>
            <a:r>
              <a:rPr lang="en-US" b="0" i="0" dirty="0">
                <a:solidFill>
                  <a:srgbClr val="525252"/>
                </a:solidFill>
                <a:effectLst/>
                <a:latin typeface="IBM Plex Sans"/>
              </a:rPr>
              <a:t>Pooling layer</a:t>
            </a:r>
          </a:p>
          <a:p>
            <a:pPr algn="l" fontAlgn="base">
              <a:buFont typeface="Arial" panose="020B0604020202020204" pitchFamily="34" charset="0"/>
              <a:buChar char="•"/>
            </a:pPr>
            <a:r>
              <a:rPr lang="en-US" b="0" i="0" dirty="0">
                <a:solidFill>
                  <a:srgbClr val="525252"/>
                </a:solidFill>
                <a:effectLst/>
                <a:latin typeface="IBM Plex Sans"/>
              </a:rPr>
              <a:t>Fully-connected (FC) layer</a:t>
            </a:r>
          </a:p>
          <a:p>
            <a:pPr algn="l" fontAlgn="base"/>
            <a:r>
              <a:rPr lang="en-US" b="0" i="0" dirty="0">
                <a:solidFill>
                  <a:srgbClr val="525252"/>
                </a:solidFill>
                <a:effectLst/>
                <a:latin typeface="IBM Plex Sans"/>
              </a:rPr>
              <a:t>The convolutional layer is the first layer of a convolutional network.</a:t>
            </a:r>
          </a:p>
          <a:p>
            <a:r>
              <a:rPr lang="en-US" b="0" i="0" dirty="0">
                <a:solidFill>
                  <a:srgbClr val="525252"/>
                </a:solidFill>
                <a:effectLst/>
                <a:latin typeface="IBM Plex Sans"/>
              </a:rPr>
              <a:t>With each layer, the CNN increases in its complexity, identifying greater portions of the image.</a:t>
            </a:r>
            <a:endParaRPr lang="en-IN" dirty="0"/>
          </a:p>
        </p:txBody>
      </p:sp>
    </p:spTree>
    <p:extLst>
      <p:ext uri="{BB962C8B-B14F-4D97-AF65-F5344CB8AC3E}">
        <p14:creationId xmlns:p14="http://schemas.microsoft.com/office/powerpoint/2010/main" val="144609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7454-A841-43CB-B647-A4E52147B9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6AA0A5-4FE1-4E4E-9E00-F66DC0A91E5E}"/>
              </a:ext>
            </a:extLst>
          </p:cNvPr>
          <p:cNvSpPr>
            <a:spLocks noGrp="1"/>
          </p:cNvSpPr>
          <p:nvPr>
            <p:ph idx="1"/>
          </p:nvPr>
        </p:nvSpPr>
        <p:spPr/>
        <p:txBody>
          <a:bodyPr/>
          <a:lstStyle/>
          <a:p>
            <a:r>
              <a:rPr lang="en-US" b="0" i="0" dirty="0">
                <a:solidFill>
                  <a:srgbClr val="525252"/>
                </a:solidFill>
                <a:effectLst/>
                <a:latin typeface="IBM Plex Sans"/>
              </a:rPr>
              <a:t>Let’s assume that the input will be a color image, which is made up of a matrix of pixels in 3D. This means that the input will have three dimensions—a height, width, and depth—which correspond to RGB in an image.</a:t>
            </a:r>
          </a:p>
          <a:p>
            <a:r>
              <a:rPr lang="en-US" b="0" i="0" dirty="0">
                <a:solidFill>
                  <a:srgbClr val="525252"/>
                </a:solidFill>
                <a:effectLst/>
                <a:latin typeface="IBM Plex Sans"/>
              </a:rPr>
              <a:t>The feature detector is a two-dimensional (2-D) array of weights, which represents part of the image.</a:t>
            </a:r>
          </a:p>
          <a:p>
            <a:r>
              <a:rPr lang="en-US" b="0" i="0" dirty="0">
                <a:solidFill>
                  <a:srgbClr val="525252"/>
                </a:solidFill>
                <a:effectLst/>
                <a:latin typeface="IBM Plex Sans"/>
              </a:rPr>
              <a:t>Afterwards, the filter shifts by a stride, repeating the process until the kernel has swept across the entire image.</a:t>
            </a:r>
            <a:endParaRPr lang="en-IN" dirty="0"/>
          </a:p>
        </p:txBody>
      </p:sp>
    </p:spTree>
    <p:extLst>
      <p:ext uri="{BB962C8B-B14F-4D97-AF65-F5344CB8AC3E}">
        <p14:creationId xmlns:p14="http://schemas.microsoft.com/office/powerpoint/2010/main" val="74532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5028-1D33-47C6-9587-A9E8AA537D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FFDAB0-0BF5-4E9F-8A7C-C604B9E93A9B}"/>
              </a:ext>
            </a:extLst>
          </p:cNvPr>
          <p:cNvSpPr>
            <a:spLocks noGrp="1"/>
          </p:cNvSpPr>
          <p:nvPr>
            <p:ph idx="1"/>
          </p:nvPr>
        </p:nvSpPr>
        <p:spPr/>
        <p:txBody>
          <a:bodyPr>
            <a:normAutofit fontScale="70000" lnSpcReduction="20000"/>
          </a:bodyPr>
          <a:lstStyle/>
          <a:p>
            <a:pPr algn="l" fontAlgn="base"/>
            <a:r>
              <a:rPr lang="en-US" dirty="0">
                <a:solidFill>
                  <a:srgbClr val="525252"/>
                </a:solidFill>
                <a:latin typeface="IBM Plex Sans"/>
              </a:rPr>
              <a:t>T</a:t>
            </a:r>
            <a:r>
              <a:rPr lang="en-US" b="0" i="0" dirty="0">
                <a:solidFill>
                  <a:srgbClr val="525252"/>
                </a:solidFill>
                <a:effectLst/>
                <a:latin typeface="IBM Plex Sans"/>
              </a:rPr>
              <a:t>here are three hyperparameters which affect the volume size of the output that need to be set before the training of the neural network begins. These include:</a:t>
            </a:r>
          </a:p>
          <a:p>
            <a:pPr algn="l" fontAlgn="base"/>
            <a:r>
              <a:rPr lang="en-US" b="0" i="0" dirty="0">
                <a:solidFill>
                  <a:srgbClr val="525252"/>
                </a:solidFill>
                <a:effectLst/>
                <a:latin typeface="IBM Plex Sans"/>
              </a:rPr>
              <a:t>1. The </a:t>
            </a:r>
            <a:r>
              <a:rPr lang="en-US" b="1" i="0" dirty="0">
                <a:solidFill>
                  <a:srgbClr val="525252"/>
                </a:solidFill>
                <a:effectLst/>
                <a:latin typeface="IBM Plex Sans"/>
              </a:rPr>
              <a:t>number of filters</a:t>
            </a:r>
            <a:r>
              <a:rPr lang="en-US" b="0" i="0" dirty="0">
                <a:solidFill>
                  <a:srgbClr val="525252"/>
                </a:solidFill>
                <a:effectLst/>
                <a:latin typeface="IBM Plex Sans"/>
              </a:rPr>
              <a:t> affects the depth of the output. For example, three distinct filters would yield three different feature maps, creating a depth of three. </a:t>
            </a:r>
          </a:p>
          <a:p>
            <a:pPr algn="l" fontAlgn="base"/>
            <a:r>
              <a:rPr lang="en-US" b="0" i="0" dirty="0">
                <a:solidFill>
                  <a:srgbClr val="525252"/>
                </a:solidFill>
                <a:effectLst/>
                <a:latin typeface="IBM Plex Sans"/>
              </a:rPr>
              <a:t>2. </a:t>
            </a:r>
            <a:r>
              <a:rPr lang="en-US" b="1" i="0" dirty="0">
                <a:solidFill>
                  <a:srgbClr val="525252"/>
                </a:solidFill>
                <a:effectLst/>
                <a:latin typeface="IBM Plex Sans"/>
              </a:rPr>
              <a:t>Stride</a:t>
            </a:r>
            <a:r>
              <a:rPr lang="en-US" b="0" i="0" dirty="0">
                <a:solidFill>
                  <a:srgbClr val="525252"/>
                </a:solidFill>
                <a:effectLst/>
                <a:latin typeface="IBM Plex Sans"/>
              </a:rPr>
              <a:t> is the distance, or number of pixels, that the kernel moves over the input matrix. While stride values of two or greater is rare, a larger stride yields a smaller output.</a:t>
            </a:r>
          </a:p>
          <a:p>
            <a:pPr algn="l" fontAlgn="base"/>
            <a:r>
              <a:rPr lang="en-US" b="0" i="0" dirty="0">
                <a:solidFill>
                  <a:srgbClr val="525252"/>
                </a:solidFill>
                <a:effectLst/>
                <a:latin typeface="IBM Plex Sans"/>
              </a:rPr>
              <a:t>3. </a:t>
            </a:r>
            <a:r>
              <a:rPr lang="en-US" b="1" i="0" dirty="0">
                <a:solidFill>
                  <a:srgbClr val="525252"/>
                </a:solidFill>
                <a:effectLst/>
                <a:latin typeface="IBM Plex Sans"/>
              </a:rPr>
              <a:t>Zero-padding </a:t>
            </a:r>
            <a:r>
              <a:rPr lang="en-US" b="0" i="0" dirty="0">
                <a:solidFill>
                  <a:srgbClr val="525252"/>
                </a:solidFill>
                <a:effectLst/>
                <a:latin typeface="IBM Plex Sans"/>
              </a:rPr>
              <a:t>is usually used when the filters do not fit the input image. This sets all elements that fall outside of the input matrix to zero, producing a larger or equally sized output. There are three types of padding:</a:t>
            </a:r>
          </a:p>
          <a:p>
            <a:pPr algn="l" fontAlgn="base">
              <a:buFont typeface="Arial" panose="020B0604020202020204" pitchFamily="34" charset="0"/>
              <a:buChar char="•"/>
            </a:pPr>
            <a:r>
              <a:rPr lang="en-US" b="1" i="0" dirty="0">
                <a:solidFill>
                  <a:srgbClr val="525252"/>
                </a:solidFill>
                <a:effectLst/>
                <a:latin typeface="IBM Plex Sans"/>
              </a:rPr>
              <a:t>Valid padding:</a:t>
            </a:r>
            <a:r>
              <a:rPr lang="en-US" b="0" i="0" dirty="0">
                <a:solidFill>
                  <a:srgbClr val="525252"/>
                </a:solidFill>
                <a:effectLst/>
                <a:latin typeface="IBM Plex Sans"/>
              </a:rPr>
              <a:t> This is also known as no padding. In this case, the last convolution is dropped if dimensions do not align.</a:t>
            </a:r>
          </a:p>
          <a:p>
            <a:pPr algn="l" fontAlgn="base">
              <a:buFont typeface="Arial" panose="020B0604020202020204" pitchFamily="34" charset="0"/>
              <a:buChar char="•"/>
            </a:pPr>
            <a:r>
              <a:rPr lang="en-US" b="1" i="0" dirty="0">
                <a:solidFill>
                  <a:srgbClr val="525252"/>
                </a:solidFill>
                <a:effectLst/>
                <a:latin typeface="IBM Plex Sans"/>
              </a:rPr>
              <a:t>Same padding:</a:t>
            </a:r>
            <a:r>
              <a:rPr lang="en-US" b="0" i="0" dirty="0">
                <a:solidFill>
                  <a:srgbClr val="525252"/>
                </a:solidFill>
                <a:effectLst/>
                <a:latin typeface="IBM Plex Sans"/>
              </a:rPr>
              <a:t> This padding ensures that the output layer has the same size as the input layer</a:t>
            </a:r>
          </a:p>
          <a:p>
            <a:pPr algn="l" fontAlgn="base">
              <a:buFont typeface="Arial" panose="020B0604020202020204" pitchFamily="34" charset="0"/>
              <a:buChar char="•"/>
            </a:pPr>
            <a:r>
              <a:rPr lang="en-US" b="1" i="0" dirty="0">
                <a:solidFill>
                  <a:srgbClr val="525252"/>
                </a:solidFill>
                <a:effectLst/>
                <a:latin typeface="IBM Plex Sans"/>
              </a:rPr>
              <a:t>Full padding: </a:t>
            </a:r>
            <a:r>
              <a:rPr lang="en-US" b="0" i="0" dirty="0">
                <a:solidFill>
                  <a:srgbClr val="525252"/>
                </a:solidFill>
                <a:effectLst/>
                <a:latin typeface="IBM Plex Sans"/>
              </a:rPr>
              <a:t>This type of padding increases the size of the output by adding zeros to the border of the input.</a:t>
            </a:r>
          </a:p>
          <a:p>
            <a:endParaRPr lang="en-IN" dirty="0"/>
          </a:p>
        </p:txBody>
      </p:sp>
    </p:spTree>
    <p:extLst>
      <p:ext uri="{BB962C8B-B14F-4D97-AF65-F5344CB8AC3E}">
        <p14:creationId xmlns:p14="http://schemas.microsoft.com/office/powerpoint/2010/main" val="188309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E723-DF1C-4CE5-BB74-2C62ABB03336}"/>
              </a:ext>
            </a:extLst>
          </p:cNvPr>
          <p:cNvSpPr>
            <a:spLocks noGrp="1"/>
          </p:cNvSpPr>
          <p:nvPr>
            <p:ph type="title"/>
          </p:nvPr>
        </p:nvSpPr>
        <p:spPr/>
        <p:txBody>
          <a:bodyPr/>
          <a:lstStyle/>
          <a:p>
            <a:r>
              <a:rPr lang="en-IN" dirty="0"/>
              <a:t>POOLING LAYER</a:t>
            </a:r>
          </a:p>
        </p:txBody>
      </p:sp>
      <p:sp>
        <p:nvSpPr>
          <p:cNvPr id="3" name="Content Placeholder 2">
            <a:extLst>
              <a:ext uri="{FF2B5EF4-FFF2-40B4-BE49-F238E27FC236}">
                <a16:creationId xmlns:a16="http://schemas.microsoft.com/office/drawing/2014/main" id="{E9B89B1F-AF1B-4F32-B5DA-39601EB31640}"/>
              </a:ext>
            </a:extLst>
          </p:cNvPr>
          <p:cNvSpPr>
            <a:spLocks noGrp="1"/>
          </p:cNvSpPr>
          <p:nvPr>
            <p:ph idx="1"/>
          </p:nvPr>
        </p:nvSpPr>
        <p:spPr/>
        <p:txBody>
          <a:bodyPr/>
          <a:lstStyle/>
          <a:p>
            <a:r>
              <a:rPr lang="en-US" b="0" i="0" dirty="0">
                <a:solidFill>
                  <a:srgbClr val="525252"/>
                </a:solidFill>
                <a:effectLst/>
                <a:latin typeface="IBM Plex Sans"/>
              </a:rPr>
              <a:t>Pooling layers, also known as </a:t>
            </a:r>
            <a:r>
              <a:rPr lang="en-US" b="0" i="0" dirty="0" err="1">
                <a:solidFill>
                  <a:srgbClr val="525252"/>
                </a:solidFill>
                <a:effectLst/>
                <a:latin typeface="IBM Plex Sans"/>
              </a:rPr>
              <a:t>downsampling</a:t>
            </a:r>
            <a:r>
              <a:rPr lang="en-US" b="0" i="0" dirty="0">
                <a:solidFill>
                  <a:srgbClr val="525252"/>
                </a:solidFill>
                <a:effectLst/>
                <a:latin typeface="IBM Plex Sans"/>
              </a:rPr>
              <a:t>, conducts dimensionality reduction, reducing the number of parameters in the input.</a:t>
            </a:r>
          </a:p>
          <a:p>
            <a:r>
              <a:rPr lang="en-US" b="0" i="0" dirty="0">
                <a:solidFill>
                  <a:srgbClr val="525252"/>
                </a:solidFill>
                <a:effectLst/>
                <a:latin typeface="IBM Plex Sans"/>
              </a:rPr>
              <a:t> Similar to the convolutional layer, the pooling operation sweeps a filter across the entire input, but the difference is that this filter does not have any weights.</a:t>
            </a:r>
          </a:p>
          <a:p>
            <a:r>
              <a:rPr lang="en-US" b="1" i="0" dirty="0">
                <a:solidFill>
                  <a:srgbClr val="525252"/>
                </a:solidFill>
                <a:effectLst/>
                <a:latin typeface="IBM Plex Sans"/>
              </a:rPr>
              <a:t>Max pooling:</a:t>
            </a:r>
            <a:r>
              <a:rPr lang="en-US" b="0" i="0" dirty="0">
                <a:solidFill>
                  <a:srgbClr val="525252"/>
                </a:solidFill>
                <a:effectLst/>
                <a:latin typeface="IBM Plex Sans"/>
              </a:rPr>
              <a:t> As the filter moves across the input, it selects the pixel with the maximum value to send to the output array. As an aside, this approach tends to be used more often compared to average pooling.</a:t>
            </a:r>
          </a:p>
          <a:p>
            <a:r>
              <a:rPr lang="en-US" b="0" i="0" dirty="0">
                <a:solidFill>
                  <a:srgbClr val="525252"/>
                </a:solidFill>
                <a:effectLst/>
                <a:latin typeface="helvetica neue"/>
              </a:rPr>
              <a:t>A </a:t>
            </a:r>
            <a:r>
              <a:rPr lang="en-US" b="0" i="0" dirty="0" err="1">
                <a:solidFill>
                  <a:srgbClr val="525252"/>
                </a:solidFill>
                <a:effectLst/>
                <a:latin typeface="helvetica neue"/>
              </a:rPr>
              <a:t>ReLU</a:t>
            </a:r>
            <a:r>
              <a:rPr lang="en-US" b="0" i="0" dirty="0">
                <a:solidFill>
                  <a:srgbClr val="525252"/>
                </a:solidFill>
                <a:effectLst/>
                <a:latin typeface="helvetica neue"/>
              </a:rPr>
              <a:t> layer performs a threshold operation to each element of the input, where any value less than zero is set to zero.</a:t>
            </a:r>
            <a:endParaRPr lang="en-US" b="0" i="0" dirty="0">
              <a:solidFill>
                <a:srgbClr val="525252"/>
              </a:solidFill>
              <a:effectLst/>
              <a:latin typeface="IBM Plex Sans"/>
            </a:endParaRPr>
          </a:p>
          <a:p>
            <a:endParaRPr lang="en-IN" dirty="0"/>
          </a:p>
        </p:txBody>
      </p:sp>
    </p:spTree>
    <p:extLst>
      <p:ext uri="{BB962C8B-B14F-4D97-AF65-F5344CB8AC3E}">
        <p14:creationId xmlns:p14="http://schemas.microsoft.com/office/powerpoint/2010/main" val="331354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F180-8556-4578-90CE-2142A31F7EB7}"/>
              </a:ext>
            </a:extLst>
          </p:cNvPr>
          <p:cNvSpPr>
            <a:spLocks noGrp="1"/>
          </p:cNvSpPr>
          <p:nvPr>
            <p:ph type="title"/>
          </p:nvPr>
        </p:nvSpPr>
        <p:spPr/>
        <p:txBody>
          <a:bodyPr/>
          <a:lstStyle/>
          <a:p>
            <a:r>
              <a:rPr lang="en-IN" b="0" i="1" dirty="0">
                <a:solidFill>
                  <a:srgbClr val="525252"/>
                </a:solidFill>
                <a:effectLst/>
                <a:latin typeface="IBM Plex Sans"/>
              </a:rPr>
              <a:t>Fully-Connected Layer</a:t>
            </a:r>
            <a:br>
              <a:rPr lang="en-IN" b="0" i="0" dirty="0">
                <a:solidFill>
                  <a:srgbClr val="525252"/>
                </a:solidFill>
                <a:effectLst/>
                <a:latin typeface="IBM Plex Sans"/>
              </a:rPr>
            </a:br>
            <a:endParaRPr lang="en-IN" dirty="0"/>
          </a:p>
        </p:txBody>
      </p:sp>
      <p:sp>
        <p:nvSpPr>
          <p:cNvPr id="3" name="Content Placeholder 2">
            <a:extLst>
              <a:ext uri="{FF2B5EF4-FFF2-40B4-BE49-F238E27FC236}">
                <a16:creationId xmlns:a16="http://schemas.microsoft.com/office/drawing/2014/main" id="{A8451800-05A6-41D1-82A3-6BD31B971FA2}"/>
              </a:ext>
            </a:extLst>
          </p:cNvPr>
          <p:cNvSpPr>
            <a:spLocks noGrp="1"/>
          </p:cNvSpPr>
          <p:nvPr>
            <p:ph idx="1"/>
          </p:nvPr>
        </p:nvSpPr>
        <p:spPr/>
        <p:txBody>
          <a:bodyPr>
            <a:normAutofit fontScale="92500" lnSpcReduction="10000"/>
          </a:bodyPr>
          <a:lstStyle/>
          <a:p>
            <a:r>
              <a:rPr lang="en-US" b="0" i="0" dirty="0">
                <a:solidFill>
                  <a:srgbClr val="525252"/>
                </a:solidFill>
                <a:effectLst/>
                <a:latin typeface="IBM Plex Sans"/>
              </a:rPr>
              <a:t> In the fully-connected layer, each node in the output layer connects directly to a node in the previous layer.</a:t>
            </a:r>
          </a:p>
          <a:p>
            <a:r>
              <a:rPr lang="en-US" b="0" i="0" dirty="0">
                <a:solidFill>
                  <a:srgbClr val="525252"/>
                </a:solidFill>
                <a:effectLst/>
                <a:latin typeface="IBM Plex Sans"/>
              </a:rPr>
              <a:t>This layer performs the task of classification based on the features extracted through the previous layers and their different filters. </a:t>
            </a:r>
          </a:p>
          <a:p>
            <a:r>
              <a:rPr lang="en-US" b="0" i="0" dirty="0">
                <a:solidFill>
                  <a:srgbClr val="525252"/>
                </a:solidFill>
                <a:effectLst/>
                <a:latin typeface="IBM Plex Sans"/>
              </a:rPr>
              <a:t>While convolutional and pooling layers tend to use </a:t>
            </a:r>
            <a:r>
              <a:rPr lang="en-US" b="0" i="0" dirty="0" err="1">
                <a:solidFill>
                  <a:srgbClr val="525252"/>
                </a:solidFill>
                <a:effectLst/>
                <a:latin typeface="IBM Plex Sans"/>
              </a:rPr>
              <a:t>ReLu</a:t>
            </a:r>
            <a:r>
              <a:rPr lang="en-US" b="0" i="0" dirty="0">
                <a:solidFill>
                  <a:srgbClr val="525252"/>
                </a:solidFill>
                <a:effectLst/>
                <a:latin typeface="IBM Plex Sans"/>
              </a:rPr>
              <a:t> functions, FC layers usually leverage a </a:t>
            </a:r>
            <a:r>
              <a:rPr lang="en-US" b="0" i="0" dirty="0" err="1">
                <a:solidFill>
                  <a:srgbClr val="525252"/>
                </a:solidFill>
                <a:effectLst/>
                <a:latin typeface="IBM Plex Sans"/>
              </a:rPr>
              <a:t>softmax</a:t>
            </a:r>
            <a:r>
              <a:rPr lang="en-US" b="0" i="0" dirty="0">
                <a:solidFill>
                  <a:srgbClr val="525252"/>
                </a:solidFill>
                <a:effectLst/>
                <a:latin typeface="IBM Plex Sans"/>
              </a:rPr>
              <a:t> activation function to classify inputs appropriately, producing a probability from 0 to 1.</a:t>
            </a:r>
          </a:p>
          <a:p>
            <a:r>
              <a:rPr lang="en-US" b="0" i="0" dirty="0">
                <a:solidFill>
                  <a:srgbClr val="1D2129"/>
                </a:solidFill>
                <a:effectLst/>
                <a:latin typeface="Ubuntu"/>
              </a:rPr>
              <a:t>The </a:t>
            </a:r>
            <a:r>
              <a:rPr lang="en-US" b="0" i="0" dirty="0" err="1">
                <a:solidFill>
                  <a:srgbClr val="1D2129"/>
                </a:solidFill>
                <a:effectLst/>
                <a:latin typeface="Ubuntu"/>
              </a:rPr>
              <a:t>softmax</a:t>
            </a:r>
            <a:r>
              <a:rPr lang="en-US" b="0" i="0" dirty="0">
                <a:solidFill>
                  <a:srgbClr val="1D2129"/>
                </a:solidFill>
                <a:effectLst/>
                <a:latin typeface="Ubuntu"/>
              </a:rPr>
              <a:t> function is a function that turns a </a:t>
            </a:r>
            <a:r>
              <a:rPr lang="en-US" b="0" i="0" u="none" strike="noStrike" dirty="0">
                <a:effectLst/>
                <a:latin typeface="Ubuntu"/>
                <a:hlinkClick r:id="rId2"/>
              </a:rPr>
              <a:t>vector</a:t>
            </a:r>
            <a:r>
              <a:rPr lang="en-US" b="0" i="0" dirty="0">
                <a:solidFill>
                  <a:srgbClr val="1D2129"/>
                </a:solidFill>
                <a:effectLst/>
                <a:latin typeface="Ubuntu"/>
              </a:rPr>
              <a:t> of K real values into a vector of K real values that sum to 1. The input values can be positive, negative, zero, or greater than one, but the </a:t>
            </a:r>
            <a:r>
              <a:rPr lang="en-US" b="0" i="0" dirty="0" err="1">
                <a:solidFill>
                  <a:srgbClr val="1D2129"/>
                </a:solidFill>
                <a:effectLst/>
                <a:latin typeface="Ubuntu"/>
              </a:rPr>
              <a:t>softmax</a:t>
            </a:r>
            <a:r>
              <a:rPr lang="en-US" b="0" i="0" dirty="0">
                <a:solidFill>
                  <a:srgbClr val="1D2129"/>
                </a:solidFill>
                <a:effectLst/>
                <a:latin typeface="Ubuntu"/>
              </a:rPr>
              <a:t> transforms them into values between 0 and 1, so that they can be interpreted as </a:t>
            </a:r>
            <a:r>
              <a:rPr lang="en-US" b="0" i="0" u="none" strike="noStrike" dirty="0">
                <a:effectLst/>
                <a:latin typeface="Ubuntu"/>
                <a:hlinkClick r:id="rId3"/>
              </a:rPr>
              <a:t>probabilities</a:t>
            </a:r>
            <a:r>
              <a:rPr lang="en-US" b="0" i="0" dirty="0">
                <a:solidFill>
                  <a:srgbClr val="1D2129"/>
                </a:solidFill>
                <a:effectLst/>
                <a:latin typeface="Ubuntu"/>
              </a:rPr>
              <a:t>.</a:t>
            </a:r>
            <a:endParaRPr lang="en-IN" dirty="0"/>
          </a:p>
        </p:txBody>
      </p:sp>
    </p:spTree>
    <p:extLst>
      <p:ext uri="{BB962C8B-B14F-4D97-AF65-F5344CB8AC3E}">
        <p14:creationId xmlns:p14="http://schemas.microsoft.com/office/powerpoint/2010/main" val="115533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A6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6A6C3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A355726-0E0A-45F1-A47D-C39A31EC7747}"/>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endParaRPr lang="en-US" sz="5800">
              <a:solidFill>
                <a:srgbClr val="6A6C39"/>
              </a:solidFill>
            </a:endParaRPr>
          </a:p>
        </p:txBody>
      </p:sp>
      <p:pic>
        <p:nvPicPr>
          <p:cNvPr id="1026" name="Picture 2">
            <a:extLst>
              <a:ext uri="{FF2B5EF4-FFF2-40B4-BE49-F238E27FC236}">
                <a16:creationId xmlns:a16="http://schemas.microsoft.com/office/drawing/2014/main" id="{1C111104-8728-46F4-A032-B2E2B5E5CE2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7450"/>
          <a:stretch/>
        </p:blipFill>
        <p:spPr bwMode="auto">
          <a:xfrm>
            <a:off x="243840" y="256539"/>
            <a:ext cx="11704320" cy="3951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47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D5F6CA-DE41-4599-8D5C-A56B4BE7D6A5}"/>
              </a:ext>
            </a:extLst>
          </p:cNvPr>
          <p:cNvSpPr>
            <a:spLocks noGrp="1"/>
          </p:cNvSpPr>
          <p:nvPr>
            <p:ph type="title"/>
          </p:nvPr>
        </p:nvSpPr>
        <p:spPr>
          <a:xfrm>
            <a:off x="841248" y="5009083"/>
            <a:ext cx="2889504" cy="1345997"/>
          </a:xfrm>
        </p:spPr>
        <p:txBody>
          <a:bodyPr anchor="ctr">
            <a:normAutofit/>
          </a:bodyPr>
          <a:lstStyle/>
          <a:p>
            <a:endParaRPr lang="en-IN" sz="2600">
              <a:solidFill>
                <a:schemeClr val="bg1"/>
              </a:solidFill>
            </a:endParaRPr>
          </a:p>
        </p:txBody>
      </p:sp>
      <p:cxnSp>
        <p:nvCxnSpPr>
          <p:cNvPr id="77" name="Straight Connector 76">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054" name="Content Placeholder 2053">
            <a:extLst>
              <a:ext uri="{FF2B5EF4-FFF2-40B4-BE49-F238E27FC236}">
                <a16:creationId xmlns:a16="http://schemas.microsoft.com/office/drawing/2014/main" id="{1C6C4333-59F4-4BCC-9497-99D91A8F84B6}"/>
              </a:ext>
            </a:extLst>
          </p:cNvPr>
          <p:cNvSpPr>
            <a:spLocks noGrp="1"/>
          </p:cNvSpPr>
          <p:nvPr>
            <p:ph idx="1"/>
          </p:nvPr>
        </p:nvSpPr>
        <p:spPr>
          <a:xfrm>
            <a:off x="4379976" y="5009083"/>
            <a:ext cx="6976872" cy="1345997"/>
          </a:xfrm>
        </p:spPr>
        <p:txBody>
          <a:bodyPr anchor="ctr">
            <a:normAutofit/>
          </a:bodyPr>
          <a:lstStyle/>
          <a:p>
            <a:endParaRPr lang="en-US" sz="1700">
              <a:solidFill>
                <a:schemeClr val="bg1"/>
              </a:solidFill>
            </a:endParaRPr>
          </a:p>
        </p:txBody>
      </p:sp>
      <p:pic>
        <p:nvPicPr>
          <p:cNvPr id="2052" name="Picture 4">
            <a:extLst>
              <a:ext uri="{FF2B5EF4-FFF2-40B4-BE49-F238E27FC236}">
                <a16:creationId xmlns:a16="http://schemas.microsoft.com/office/drawing/2014/main" id="{2EFEF525-1824-41DA-A314-A8291FB3C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688"/>
            <a:ext cx="12192000" cy="652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5001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Rectangle 72">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3081" name="Straight Connector 74">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7B1859C-0924-40AE-82B4-800249483581}"/>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endParaRPr lang="en-US" sz="5800">
              <a:solidFill>
                <a:schemeClr val="accent1"/>
              </a:solidFill>
            </a:endParaRPr>
          </a:p>
        </p:txBody>
      </p:sp>
      <p:pic>
        <p:nvPicPr>
          <p:cNvPr id="3074" name="Picture 2">
            <a:extLst>
              <a:ext uri="{FF2B5EF4-FFF2-40B4-BE49-F238E27FC236}">
                <a16:creationId xmlns:a16="http://schemas.microsoft.com/office/drawing/2014/main" id="{E1AD16FF-0F92-4CA0-BA03-94EB1CF50E1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4708"/>
          <a:stretch/>
        </p:blipFill>
        <p:spPr bwMode="auto">
          <a:xfrm>
            <a:off x="243840" y="256540"/>
            <a:ext cx="11704320" cy="376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38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1256</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-apple-system</vt:lpstr>
      <vt:lpstr>Arial</vt:lpstr>
      <vt:lpstr>Calibri</vt:lpstr>
      <vt:lpstr>Calibri Light</vt:lpstr>
      <vt:lpstr>charter</vt:lpstr>
      <vt:lpstr>helvetica neue</vt:lpstr>
      <vt:lpstr>IBM Plex Sans</vt:lpstr>
      <vt:lpstr>raleway</vt:lpstr>
      <vt:lpstr>Roboto</vt:lpstr>
      <vt:lpstr>sohne</vt:lpstr>
      <vt:lpstr>Source Sans Pro</vt:lpstr>
      <vt:lpstr>Ubuntu</vt:lpstr>
      <vt:lpstr>urw-din</vt:lpstr>
      <vt:lpstr>Verdana</vt:lpstr>
      <vt:lpstr>Office Theme</vt:lpstr>
      <vt:lpstr>CNN ARCENE DATASET</vt:lpstr>
      <vt:lpstr>PowerPoint Presentation</vt:lpstr>
      <vt:lpstr>PowerPoint Presentation</vt:lpstr>
      <vt:lpstr>PowerPoint Presentation</vt:lpstr>
      <vt:lpstr>POOLING LAYER</vt:lpstr>
      <vt:lpstr>Fully-Connected Layer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ARCENE DATASET</dc:title>
  <dc:creator>SWASTIK GUPTA</dc:creator>
  <cp:lastModifiedBy>SWASTIK GUPTA</cp:lastModifiedBy>
  <cp:revision>6</cp:revision>
  <dcterms:created xsi:type="dcterms:W3CDTF">2021-01-31T08:31:04Z</dcterms:created>
  <dcterms:modified xsi:type="dcterms:W3CDTF">2021-01-31T09:22:53Z</dcterms:modified>
</cp:coreProperties>
</file>