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307" r:id="rId9"/>
    <p:sldId id="308" r:id="rId10"/>
    <p:sldId id="298" r:id="rId11"/>
    <p:sldId id="262" r:id="rId12"/>
    <p:sldId id="295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292" r:id="rId23"/>
  </p:sldIdLst>
  <p:sldSz cx="9144000" cy="5143500" type="screen16x9"/>
  <p:notesSz cx="6858000" cy="9144000"/>
  <p:embeddedFontLst>
    <p:embeddedFont>
      <p:font typeface="Economica" panose="020B060402020202020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82C73-0FEB-4963-ADE3-CB17EED32EBB}">
  <a:tblStyle styleId="{0F782C73-0FEB-4963-ADE3-CB17EED32E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366dd97233495521" providerId="LiveId" clId="{B7E2E646-DC31-4FA9-A804-D925EA3F0B40}"/>
    <pc:docChg chg="custSel modSld">
      <pc:chgData name="Manish Kumar" userId="366dd97233495521" providerId="LiveId" clId="{B7E2E646-DC31-4FA9-A804-D925EA3F0B40}" dt="2025-06-04T10:01:03.904" v="132" actId="20577"/>
      <pc:docMkLst>
        <pc:docMk/>
      </pc:docMkLst>
      <pc:sldChg chg="modSp mod">
        <pc:chgData name="Manish Kumar" userId="366dd97233495521" providerId="LiveId" clId="{B7E2E646-DC31-4FA9-A804-D925EA3F0B40}" dt="2025-06-04T10:01:03.904" v="132" actId="20577"/>
        <pc:sldMkLst>
          <pc:docMk/>
          <pc:sldMk cId="2800169541" sldId="305"/>
        </pc:sldMkLst>
        <pc:spChg chg="mod">
          <ac:chgData name="Manish Kumar" userId="366dd97233495521" providerId="LiveId" clId="{B7E2E646-DC31-4FA9-A804-D925EA3F0B40}" dt="2025-06-04T10:01:03.904" v="132" actId="20577"/>
          <ac:spMkLst>
            <pc:docMk/>
            <pc:sldMk cId="2800169541" sldId="305"/>
            <ac:spMk id="2" creationId="{35F5CD63-E7B6-23BE-DCAD-9C778DE74D15}"/>
          </ac:spMkLst>
        </pc:spChg>
        <pc:spChg chg="mod">
          <ac:chgData name="Manish Kumar" userId="366dd97233495521" providerId="LiveId" clId="{B7E2E646-DC31-4FA9-A804-D925EA3F0B40}" dt="2025-06-04T10:00:58.633" v="117" actId="20577"/>
          <ac:spMkLst>
            <pc:docMk/>
            <pc:sldMk cId="2800169541" sldId="305"/>
            <ac:spMk id="5" creationId="{E8F4A4AC-A746-9006-3670-C9417B9508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fb9c09631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fb9c09631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b9c09631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b9c09631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b9c09631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b9c09631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b9c09631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b9c09631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b9c09631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b9c09631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b9c09631_0_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b9c09631_0_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860CBA1-1D1B-6EB1-1617-9FE0D670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b9c09631_0_998:notes">
            <a:extLst>
              <a:ext uri="{FF2B5EF4-FFF2-40B4-BE49-F238E27FC236}">
                <a16:creationId xmlns:a16="http://schemas.microsoft.com/office/drawing/2014/main" id="{25D81075-317F-F9BC-5926-01D11A24B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b9c09631_0_998:notes">
            <a:extLst>
              <a:ext uri="{FF2B5EF4-FFF2-40B4-BE49-F238E27FC236}">
                <a16:creationId xmlns:a16="http://schemas.microsoft.com/office/drawing/2014/main" id="{6FE7D0EE-88B5-69A0-5EF4-BF896102A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7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b9c09631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b9c09631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b9c09631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b9c09631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084550" y="316650"/>
            <a:ext cx="6426600" cy="12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/>
              <a:t>Dr. B. R. Ambedkar National Institute of Technology</a:t>
            </a:r>
            <a:endParaRPr sz="3000"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99" y="447147"/>
            <a:ext cx="1259775" cy="13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874800" y="1925250"/>
            <a:ext cx="7394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Biofuel Production using Waste oil</a:t>
            </a:r>
          </a:p>
        </p:txBody>
      </p:sp>
      <p:sp>
        <p:nvSpPr>
          <p:cNvPr id="65" name="Google Shape;65;p13"/>
          <p:cNvSpPr txBox="1"/>
          <p:nvPr/>
        </p:nvSpPr>
        <p:spPr>
          <a:xfrm>
            <a:off x="874800" y="3388800"/>
            <a:ext cx="220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Submitted by:</a:t>
            </a:r>
            <a:b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</a:b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Sahil (22112068)</a:t>
            </a:r>
            <a:endParaRPr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Saloni Garg (22112070)</a:t>
            </a:r>
            <a:endParaRPr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575400" y="3388800"/>
            <a:ext cx="1693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Guided by:</a:t>
            </a:r>
            <a:endParaRPr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Dr. Deepak Sahu</a:t>
            </a:r>
            <a:endParaRPr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(Assistant Professor)</a:t>
            </a:r>
            <a:endParaRPr sz="1800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B41-849C-6BC4-7C5A-416DB2D0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390" y="929275"/>
            <a:ext cx="892098" cy="17862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608E2-B7FB-176E-55D8-6820227FE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401444"/>
            <a:ext cx="4045200" cy="465537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This is the chemical reaction that converts oil into biodiesel.</a:t>
            </a:r>
          </a:p>
          <a:p>
            <a:r>
              <a:rPr lang="en-IN" b="1" dirty="0"/>
              <a:t>Steps:</a:t>
            </a:r>
          </a:p>
          <a:p>
            <a:pPr marL="571500" indent="-457200">
              <a:buAutoNum type="arabicPeriod"/>
            </a:pPr>
            <a:r>
              <a:rPr lang="en-IN" dirty="0"/>
              <a:t>Preparation: WCO is filtered to remove impurities.</a:t>
            </a:r>
          </a:p>
          <a:p>
            <a:pPr marL="571500" indent="-457200">
              <a:buAutoNum type="arabicPeriod"/>
            </a:pPr>
            <a:r>
              <a:rPr lang="en-IN" dirty="0" err="1"/>
              <a:t>Reaction:WCO</a:t>
            </a:r>
            <a:r>
              <a:rPr lang="en-IN" dirty="0"/>
              <a:t> + Methanol + Zinc-doped biochar catalyst is Heated to ~60–65°C for 2–3 </a:t>
            </a:r>
            <a:r>
              <a:rPr lang="en-IN" dirty="0" err="1"/>
              <a:t>hours.Reaction</a:t>
            </a:r>
            <a:r>
              <a:rPr lang="en-IN" dirty="0"/>
              <a:t> converts triglycerides in oil into Fatty Acid Methyl Esters (FAME) – the main component of biodiesel.</a:t>
            </a:r>
          </a:p>
          <a:p>
            <a:pPr marL="571500" indent="-457200">
              <a:buAutoNum type="arabicPeriod"/>
            </a:pPr>
            <a:r>
              <a:rPr lang="en-IN" dirty="0"/>
              <a:t>Separation: Mixture separates into two </a:t>
            </a:r>
            <a:r>
              <a:rPr lang="en-IN" dirty="0" err="1"/>
              <a:t>layers:Top</a:t>
            </a:r>
            <a:r>
              <a:rPr lang="en-IN" dirty="0"/>
              <a:t>: </a:t>
            </a:r>
            <a:r>
              <a:rPr lang="en-IN" dirty="0" err="1"/>
              <a:t>BiodieselBottom</a:t>
            </a:r>
            <a:r>
              <a:rPr lang="en-IN" dirty="0"/>
              <a:t>: Glycerol + leftover catalyst</a:t>
            </a:r>
          </a:p>
          <a:p>
            <a:pPr marL="571500" indent="-457200">
              <a:buAutoNum type="arabicPeriod"/>
            </a:pPr>
            <a:r>
              <a:rPr lang="en-IN" dirty="0" err="1"/>
              <a:t>Purification:Biodiesel</a:t>
            </a:r>
            <a:r>
              <a:rPr lang="en-IN" dirty="0"/>
              <a:t> is washed with warm water and dried.</a:t>
            </a:r>
          </a:p>
          <a:p>
            <a:pPr marL="571500" indent="-457200">
              <a:buAutoNum type="arabicPeriod"/>
            </a:pPr>
            <a:r>
              <a:rPr lang="en-IN" dirty="0"/>
              <a:t>Properties (density, viscosity, flash point, etc.) are tested.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5BEA-A4FA-EDB3-197C-2BE2662AE9F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4000" dirty="0">
                <a:latin typeface="Economica"/>
                <a:ea typeface="Economica"/>
                <a:cs typeface="Economica"/>
                <a:sym typeface="Economica"/>
              </a:rPr>
              <a:t>TANSESTERIFICATION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9333C-2C78-91A7-3CD3-E929E1A3ED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65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9668" y="133816"/>
            <a:ext cx="8050632" cy="15314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General Reaction Equation</a:t>
            </a:r>
            <a:endParaRPr b="1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5ACA5-35B3-9E87-E330-C39B9E193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6" y="1204383"/>
            <a:ext cx="8504663" cy="27347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0BDB-2883-F40F-B833-62AB42C7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A4331-8984-A21C-0D0F-468BD1C39A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16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B08A-2985-84B4-0C39-D63183B7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1 (Oil Collection and Pretreatment)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54FDF-5C3D-227D-8F1E-F970B63D78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711C1-080D-BCB8-2228-4365194B2D88}"/>
              </a:ext>
            </a:extLst>
          </p:cNvPr>
          <p:cNvSpPr txBox="1"/>
          <p:nvPr/>
        </p:nvSpPr>
        <p:spPr>
          <a:xfrm>
            <a:off x="1308410" y="2517979"/>
            <a:ext cx="6423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COLLECTION:</a:t>
            </a:r>
            <a:r>
              <a:rPr lang="en-IN" dirty="0"/>
              <a:t> waste cooking oil collected from restaurants or        households.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FILTRATION: </a:t>
            </a:r>
            <a:r>
              <a:rPr lang="en-IN" dirty="0"/>
              <a:t>Removes food particles and solid residues.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DRYING: </a:t>
            </a:r>
            <a:r>
              <a:rPr lang="en-IN" dirty="0"/>
              <a:t>Removes moisture content to avoid soap formation.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RESULT: </a:t>
            </a:r>
            <a:r>
              <a:rPr lang="en-IN" dirty="0"/>
              <a:t>clean oil suitable for reaction.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99132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36AED-F430-1206-7A79-8D4EC52B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787E-A1EF-D541-C135-E687C73C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2 (Catalyst Preparation)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CBC3BF-1933-FD59-F0D6-4B6C147C0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7574E6-8A08-8A7C-5C08-744EDD7AC4EC}"/>
              </a:ext>
            </a:extLst>
          </p:cNvPr>
          <p:cNvSpPr txBox="1"/>
          <p:nvPr/>
        </p:nvSpPr>
        <p:spPr>
          <a:xfrm>
            <a:off x="1308410" y="2517979"/>
            <a:ext cx="64231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Raw Material: </a:t>
            </a:r>
            <a:r>
              <a:rPr lang="en-IN" dirty="0"/>
              <a:t>Agricultural waste (e.g., rice husk) selected </a:t>
            </a:r>
            <a:r>
              <a:rPr lang="en-IN" dirty="0" err="1"/>
              <a:t>asbiomass</a:t>
            </a:r>
            <a:r>
              <a:rPr lang="en-IN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Pyrolysis: </a:t>
            </a:r>
            <a:r>
              <a:rPr lang="en-IN" dirty="0"/>
              <a:t>Biomass heated at 400-500°C in absence of oxygen → Biochar.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Zinc Doping: </a:t>
            </a:r>
            <a:r>
              <a:rPr lang="en-IN" dirty="0"/>
              <a:t>Biochar soaked in zinc nitrate/acetate solution.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Drying and Heating: </a:t>
            </a:r>
            <a:r>
              <a:rPr lang="en-IN" dirty="0"/>
              <a:t>Catalyst is dried and activated by further heating</a:t>
            </a:r>
            <a:r>
              <a:rPr lang="en-IN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Characterization: </a:t>
            </a:r>
            <a:r>
              <a:rPr lang="en-IN" dirty="0"/>
              <a:t>XRD, SEM, and EDX used to confirm structure and activity..</a:t>
            </a:r>
          </a:p>
        </p:txBody>
      </p:sp>
    </p:spTree>
    <p:extLst>
      <p:ext uri="{BB962C8B-B14F-4D97-AF65-F5344CB8AC3E}">
        <p14:creationId xmlns:p14="http://schemas.microsoft.com/office/powerpoint/2010/main" val="146459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054C-C95D-5E05-52A1-8E6ABE4B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AE57-2232-7C04-750F-56699C06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3 (Reaction Setup)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22EB-84F3-8449-04E8-C85E85BDAB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953935-D5C7-260C-4319-BC4E32CEA23D}"/>
              </a:ext>
            </a:extLst>
          </p:cNvPr>
          <p:cNvSpPr txBox="1"/>
          <p:nvPr/>
        </p:nvSpPr>
        <p:spPr>
          <a:xfrm>
            <a:off x="1011044" y="2094696"/>
            <a:ext cx="4750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- 3-neck flask setup with condenser, thermometer, and heating mantle.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- Mixture: WCO + Methanol + Zinc-doped biochar.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- Common ratio: 6:1 methanol to oil, 4 </a:t>
            </a:r>
            <a:r>
              <a:rPr lang="en-IN" b="1" dirty="0" err="1"/>
              <a:t>wt</a:t>
            </a:r>
            <a:r>
              <a:rPr lang="en-IN" b="1" dirty="0"/>
              <a:t>% catalyst.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- Stirring ensures uniform reaction.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3A2DB-9668-67C5-4F14-71F069D7C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13" y="1821365"/>
            <a:ext cx="2810108" cy="323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6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EDF71-AE02-6E32-2BF0-562B375E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E599-1CB6-2174-381A-371DE3FE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4 (Transesterification Reaction)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EDD17-B0BB-C2E6-AABB-01D0987632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B5EF7-D922-B50C-BE04-115FC7FF014C}"/>
              </a:ext>
            </a:extLst>
          </p:cNvPr>
          <p:cNvSpPr txBox="1"/>
          <p:nvPr/>
        </p:nvSpPr>
        <p:spPr>
          <a:xfrm>
            <a:off x="1308410" y="2517979"/>
            <a:ext cx="6423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Heating mixture to ~60°C for 2-3 hours.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Catalyst enables breakdown of triglycerides.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Reaction yields two phases:</a:t>
            </a:r>
          </a:p>
          <a:p>
            <a:r>
              <a:rPr lang="en-IN" b="1" dirty="0"/>
              <a:t>     - Upper: Biodiesel (methyl esters)</a:t>
            </a:r>
          </a:p>
          <a:p>
            <a:r>
              <a:rPr lang="en-IN" b="1" dirty="0"/>
              <a:t>     - Lower: Glycerol and residual catalyst</a:t>
            </a:r>
          </a:p>
        </p:txBody>
      </p:sp>
    </p:spTree>
    <p:extLst>
      <p:ext uri="{BB962C8B-B14F-4D97-AF65-F5344CB8AC3E}">
        <p14:creationId xmlns:p14="http://schemas.microsoft.com/office/powerpoint/2010/main" val="2973495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BD7DD-0027-E355-7C0C-11CFB058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32C5-6B9B-59DA-161C-AE158251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5 (Separation of Products)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2B3FAF-A2AB-C719-6B52-CF122B523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CCE9F-9C84-4994-D56F-D3CE0E9CF336}"/>
              </a:ext>
            </a:extLst>
          </p:cNvPr>
          <p:cNvSpPr txBox="1"/>
          <p:nvPr/>
        </p:nvSpPr>
        <p:spPr>
          <a:xfrm>
            <a:off x="1253902" y="2346994"/>
            <a:ext cx="642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Cooling: </a:t>
            </a:r>
            <a:r>
              <a:rPr lang="en-US" dirty="0"/>
              <a:t>Reaction mixture allowed to cool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Settling: </a:t>
            </a:r>
            <a:r>
              <a:rPr lang="en-US" dirty="0"/>
              <a:t>Two phases separate naturally due to density difference.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Separation: </a:t>
            </a:r>
            <a:r>
              <a:rPr lang="en-US" dirty="0"/>
              <a:t>Biodiesel (top layer) decanted from glycerol (bottom layer).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Catalyst: </a:t>
            </a:r>
            <a:r>
              <a:rPr lang="en-US" dirty="0"/>
              <a:t>Filtered from glycerol and reused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4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DB368-C03A-1676-2041-6159A87C6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24E-8E6B-2D15-7A41-6BE3C5C1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Step 6 (Purification of Biodiesel)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7D887-4451-65ED-6154-ED31D8EA4F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D476B-20D6-501E-39C7-64D533694BD3}"/>
              </a:ext>
            </a:extLst>
          </p:cNvPr>
          <p:cNvSpPr txBox="1"/>
          <p:nvPr/>
        </p:nvSpPr>
        <p:spPr>
          <a:xfrm>
            <a:off x="1253902" y="2346994"/>
            <a:ext cx="642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Washing: </a:t>
            </a:r>
            <a:r>
              <a:rPr lang="en-US" dirty="0"/>
              <a:t>Biodiesel washed with warm water to remove residuals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Neutralization: </a:t>
            </a:r>
            <a:r>
              <a:rPr lang="en-US" dirty="0"/>
              <a:t>Ensures removal of catalyst and excess alcohol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Drying: </a:t>
            </a:r>
            <a:r>
              <a:rPr lang="en-US" dirty="0"/>
              <a:t>Heated to remove water content</a:t>
            </a:r>
            <a:r>
              <a:rPr lang="en-US" b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Final Product: </a:t>
            </a:r>
            <a:r>
              <a:rPr lang="en-US" dirty="0"/>
              <a:t>Clean, pure biodiesel ready for testing</a:t>
            </a:r>
            <a:r>
              <a:rPr lang="en-US" b="1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4136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8ED8F-720F-6C9E-F79B-75E89B9E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A413-3C4D-45C6-C181-E981E193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Fuel Quality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A2D5-93A0-6E65-8783-FDAE007442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40CCA-3A4B-5E37-4F5D-FBBBBFD2AA2E}"/>
              </a:ext>
            </a:extLst>
          </p:cNvPr>
          <p:cNvSpPr txBox="1"/>
          <p:nvPr/>
        </p:nvSpPr>
        <p:spPr>
          <a:xfrm>
            <a:off x="1253902" y="2346994"/>
            <a:ext cx="6423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Properties tested: Density, Viscosity, Acid Value, Flash Point.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Meets ASTM D6751 and EN 14214 standards.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Suitable for blending or direct diesel engine use.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033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INTRODUCTION</a:t>
            </a:r>
            <a:endParaRPr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AC50-693E-A9DC-4688-3DBD15874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CD63-E7B6-23BE-DCAD-9C778DE7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/>
              <a:t>Future </a:t>
            </a:r>
            <a:r>
              <a:rPr lang="en-IN" dirty="0"/>
              <a:t>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9081A-3B1B-0F70-DF17-2D4BB4F24A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4A4AC-A746-9006-3670-C9417B950868}"/>
              </a:ext>
            </a:extLst>
          </p:cNvPr>
          <p:cNvSpPr txBox="1"/>
          <p:nvPr/>
        </p:nvSpPr>
        <p:spPr>
          <a:xfrm>
            <a:off x="1253902" y="2346994"/>
            <a:ext cx="6423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Using new catalysts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Experimentation with various feedstocks.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Future: </a:t>
            </a:r>
            <a:r>
              <a:rPr lang="en-US" dirty="0"/>
              <a:t>Mixed-metal catalysts, continuous reactors, full life cycle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69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490B-3EAE-572A-04A9-4DEB62D2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4BB0-641E-9D1B-845F-0BD1324E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-1761893"/>
            <a:ext cx="7596600" cy="5768898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B6B5A2-8436-E86F-3BEA-263079A89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64189-01D9-0AD2-AFE0-58DD712E6E0E}"/>
              </a:ext>
            </a:extLst>
          </p:cNvPr>
          <p:cNvSpPr txBox="1"/>
          <p:nvPr/>
        </p:nvSpPr>
        <p:spPr>
          <a:xfrm>
            <a:off x="1253902" y="2346994"/>
            <a:ext cx="642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Ma &amp; Hanna, Bioresource Tech (1999)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err="1"/>
              <a:t>Demirbas</a:t>
            </a:r>
            <a:r>
              <a:rPr lang="en-IN" b="1" dirty="0"/>
              <a:t>, Energy Conv &amp; </a:t>
            </a:r>
            <a:r>
              <a:rPr lang="en-IN" b="1" dirty="0" err="1"/>
              <a:t>Mgmt</a:t>
            </a:r>
            <a:r>
              <a:rPr lang="en-IN" b="1" dirty="0"/>
              <a:t> (2009)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ASTM D6751, EN 14214 Standards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More references in the report</a:t>
            </a:r>
          </a:p>
        </p:txBody>
      </p:sp>
    </p:spTree>
    <p:extLst>
      <p:ext uri="{BB962C8B-B14F-4D97-AF65-F5344CB8AC3E}">
        <p14:creationId xmlns:p14="http://schemas.microsoft.com/office/powerpoint/2010/main" val="2439122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THANK YOU!</a:t>
            </a:r>
            <a:endParaRPr b="1"/>
          </a:p>
        </p:txBody>
      </p:sp>
      <p:sp>
        <p:nvSpPr>
          <p:cNvPr id="298" name="Google Shape;29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265500" y="125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Fossil fuels are depleting and cause environmental harm (pollution, climate change).</a:t>
            </a:r>
            <a:br>
              <a:rPr lang="en-GB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Renewable energy sources (solar, wind, bioenergy, hydrogen) are increasingly adopted.</a:t>
            </a:r>
            <a:br>
              <a:rPr lang="en-GB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Plastics and agricultural waste create long-term environmental problems.</a:t>
            </a:r>
            <a:br>
              <a:rPr lang="en-GB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Co-pyrolysis offers a sustainable solution by converting biomass and plastic waste into fuel.</a:t>
            </a:r>
            <a:br>
              <a:rPr lang="en-GB" sz="1800" dirty="0">
                <a:latin typeface="Open Sans"/>
                <a:ea typeface="Open Sans"/>
                <a:cs typeface="Open Sans"/>
                <a:sym typeface="Open Sans"/>
              </a:rPr>
            </a:b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Supports circular economy: reduces waste and generates energy.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Need for Waste-to-Energy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265500" y="125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Pyrolysis is the process of thermal decomposition without oxygen. It converts organic waste into bio-oil, syngas, and biochar.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Works on plastics, rubber, agricultural waste, etc.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Reduces greenhouse gas emissions and pollution.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>
                <a:latin typeface="Open Sans"/>
                <a:ea typeface="Open Sans"/>
                <a:cs typeface="Open Sans"/>
                <a:sym typeface="Open Sans"/>
              </a:rPr>
              <a:t>Feedstock type and temperature significantly affect product distribution.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What is Pyrolysis?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265500" y="125"/>
            <a:ext cx="40452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Co-pyrolysis is the process of simultaneous pyrolysis of biomass and plastic waste.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Benefits: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800"/>
              <a:buFont typeface="Open Sans"/>
              <a:buChar char="○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Lower oxygen content, improved stability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SzPts val="1800"/>
              <a:buFont typeface="Open Sans"/>
              <a:buChar char="○"/>
            </a:pPr>
            <a:r>
              <a:rPr lang="en-GB" sz="1800" dirty="0">
                <a:latin typeface="Open Sans"/>
                <a:ea typeface="Open Sans"/>
                <a:cs typeface="Open Sans"/>
                <a:sym typeface="Open Sans"/>
              </a:rPr>
              <a:t>Reduced char, more light hydrocarbons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What is Co-pyrolysis?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265499" y="125"/>
            <a:ext cx="4053739" cy="5056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Abundantly available from homes and restaurants.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Cost-effective and reduce waste.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Does not compete with food crops.</a:t>
            </a: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GB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GB" dirty="0">
                <a:latin typeface="Open Sans"/>
                <a:ea typeface="Open Sans"/>
                <a:cs typeface="Open Sans"/>
                <a:sym typeface="Open Sans"/>
              </a:rPr>
              <a:t>Promotes circular economy.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5041501" y="843147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 dirty="0">
                <a:latin typeface="Economica"/>
                <a:ea typeface="Economica"/>
                <a:cs typeface="Economica"/>
                <a:sym typeface="Economica"/>
              </a:rPr>
              <a:t>FEEDSTOCK SELECTION </a:t>
            </a:r>
            <a:endParaRPr sz="4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3F557-C81C-5067-0757-538ED4881C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9D2C93-D9CE-9100-4990-4D139302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69633"/>
              </p:ext>
            </p:extLst>
          </p:nvPr>
        </p:nvGraphicFramePr>
        <p:xfrm>
          <a:off x="1360449" y="535259"/>
          <a:ext cx="6096000" cy="404467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30233229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049860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611364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74908430"/>
                    </a:ext>
                  </a:extLst>
                </a:gridCol>
              </a:tblGrid>
              <a:tr h="163752">
                <a:tc>
                  <a:txBody>
                    <a:bodyPr/>
                    <a:lstStyle/>
                    <a:p>
                      <a:r>
                        <a:rPr lang="en-IN" sz="600" b="1"/>
                        <a:t>Feedstock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Type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Pros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Cons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534563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IN" sz="600" b="1"/>
                        <a:t>Waste Cooking Oil (WCO)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Waste/Used Oil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Cheap or free</a:t>
                      </a:r>
                      <a:br>
                        <a:rPr lang="en-US" sz="600"/>
                      </a:br>
                      <a:r>
                        <a:rPr lang="en-US" sz="600"/>
                        <a:t>- Reduces waste</a:t>
                      </a:r>
                      <a:br>
                        <a:rPr lang="en-US" sz="600"/>
                      </a:br>
                      <a:r>
                        <a:rPr lang="en-US" sz="600"/>
                        <a:t>- Easily available</a:t>
                      </a:r>
                      <a:br>
                        <a:rPr lang="en-US" sz="600"/>
                      </a:br>
                      <a:r>
                        <a:rPr lang="en-US" sz="600"/>
                        <a:t>- Eco-friendly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Needs pre-treatment</a:t>
                      </a:r>
                      <a:br>
                        <a:rPr lang="en-US" sz="600"/>
                      </a:br>
                      <a:r>
                        <a:rPr lang="en-US" sz="600"/>
                        <a:t>- Composition varies</a:t>
                      </a:r>
                      <a:br>
                        <a:rPr lang="en-US" sz="600"/>
                      </a:br>
                      <a:r>
                        <a:rPr lang="en-US" sz="600"/>
                        <a:t>- May contain impurities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31714"/>
                  </a:ext>
                </a:extLst>
              </a:tr>
              <a:tr h="393005">
                <a:tc>
                  <a:txBody>
                    <a:bodyPr/>
                    <a:lstStyle/>
                    <a:p>
                      <a:r>
                        <a:rPr lang="en-IN" sz="600" b="1"/>
                        <a:t>Soybean Oil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Edible Vegetable Oil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 oil content</a:t>
                      </a:r>
                      <a:br>
                        <a:rPr lang="en-US" sz="600"/>
                      </a:br>
                      <a:r>
                        <a:rPr lang="en-US" sz="600"/>
                        <a:t>- Well-studied process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Competes with food supply</a:t>
                      </a:r>
                      <a:br>
                        <a:rPr lang="en-US" sz="600"/>
                      </a:br>
                      <a:r>
                        <a:rPr lang="en-US" sz="600"/>
                        <a:t>- Higher cost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851888"/>
                  </a:ext>
                </a:extLst>
              </a:tr>
              <a:tr h="393005">
                <a:tc>
                  <a:txBody>
                    <a:bodyPr/>
                    <a:lstStyle/>
                    <a:p>
                      <a:r>
                        <a:rPr lang="en-IN" sz="600" b="1"/>
                        <a:t>Palm Oil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Edible Vegetable Oil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 yield per hectare</a:t>
                      </a:r>
                      <a:br>
                        <a:rPr lang="en-US" sz="600"/>
                      </a:br>
                      <a:r>
                        <a:rPr lang="en-US" sz="600"/>
                        <a:t>- Widely available in tropical regions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Deforestation issues</a:t>
                      </a:r>
                      <a:br>
                        <a:rPr lang="en-US" sz="600"/>
                      </a:br>
                      <a:r>
                        <a:rPr lang="en-US" sz="600"/>
                        <a:t>- Competes with food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250813"/>
                  </a:ext>
                </a:extLst>
              </a:tr>
              <a:tr h="393005">
                <a:tc>
                  <a:txBody>
                    <a:bodyPr/>
                    <a:lstStyle/>
                    <a:p>
                      <a:r>
                        <a:rPr lang="en-IN" sz="600" b="1"/>
                        <a:t>Rapeseed/Canola Oil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Edible Vegetable Oil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Good cold flow properties</a:t>
                      </a:r>
                      <a:br>
                        <a:rPr lang="en-US" sz="600"/>
                      </a:br>
                      <a:r>
                        <a:rPr lang="en-US" sz="600"/>
                        <a:t>- Popular in Europe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Expensive</a:t>
                      </a:r>
                      <a:br>
                        <a:rPr lang="en-US" sz="600"/>
                      </a:br>
                      <a:r>
                        <a:rPr lang="en-US" sz="600"/>
                        <a:t>- Food vs fuel debate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817577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r>
                        <a:rPr lang="en-IN" sz="600" b="1"/>
                        <a:t>Sunflower Oil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Edible Vegetable Oil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Readily available in many countries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Higher production cost</a:t>
                      </a:r>
                      <a:br>
                        <a:rPr lang="en-US" sz="600"/>
                      </a:br>
                      <a:r>
                        <a:rPr lang="en-US" sz="600"/>
                        <a:t>- Competes with food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64183"/>
                  </a:ext>
                </a:extLst>
              </a:tr>
              <a:tr h="393005">
                <a:tc>
                  <a:txBody>
                    <a:bodyPr/>
                    <a:lstStyle/>
                    <a:p>
                      <a:r>
                        <a:rPr lang="en-US" sz="600" b="1"/>
                        <a:t>Animal Fats (e.g., tallow)</a:t>
                      </a:r>
                      <a:endParaRPr lang="en-US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Non-Edible Waste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Inexpensive</a:t>
                      </a:r>
                      <a:br>
                        <a:rPr lang="en-IN" sz="600"/>
                      </a:br>
                      <a:r>
                        <a:rPr lang="en-IN" sz="600"/>
                        <a:t>- Utilizes slaughter waste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 melting point</a:t>
                      </a:r>
                      <a:br>
                        <a:rPr lang="en-US" sz="600"/>
                      </a:br>
                      <a:r>
                        <a:rPr lang="en-US" sz="600"/>
                        <a:t>- Poor cold flow properties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777883"/>
                  </a:ext>
                </a:extLst>
              </a:tr>
              <a:tr h="622259">
                <a:tc>
                  <a:txBody>
                    <a:bodyPr/>
                    <a:lstStyle/>
                    <a:p>
                      <a:r>
                        <a:rPr lang="en-IN" sz="600" b="1" dirty="0"/>
                        <a:t>Algae Oil</a:t>
                      </a:r>
                      <a:endParaRPr lang="en-IN" sz="600" dirty="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Non-Edible (Future)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 yield</a:t>
                      </a:r>
                      <a:br>
                        <a:rPr lang="en-US" sz="600"/>
                      </a:br>
                      <a:r>
                        <a:rPr lang="en-US" sz="600"/>
                        <a:t>- Grows on non-arable land</a:t>
                      </a:r>
                      <a:br>
                        <a:rPr lang="en-US" sz="600"/>
                      </a:br>
                      <a:r>
                        <a:rPr lang="en-US" sz="600"/>
                        <a:t>- Doesn’t compete with food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Expensive</a:t>
                      </a:r>
                      <a:br>
                        <a:rPr lang="en-US" sz="600"/>
                      </a:br>
                      <a:r>
                        <a:rPr lang="en-US" sz="600"/>
                        <a:t>- Technology not yet commercial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866397"/>
                  </a:ext>
                </a:extLst>
              </a:tr>
              <a:tr h="393005">
                <a:tc>
                  <a:txBody>
                    <a:bodyPr/>
                    <a:lstStyle/>
                    <a:p>
                      <a:r>
                        <a:rPr lang="en-IN" sz="600" b="1"/>
                        <a:t>Jatropha Oil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Non-Edible Plant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Grows on marginal land</a:t>
                      </a:r>
                      <a:br>
                        <a:rPr lang="en-US" sz="600"/>
                      </a:br>
                      <a:r>
                        <a:rPr lang="en-US" sz="600"/>
                        <a:t>- Non-food crop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Toxic</a:t>
                      </a:r>
                      <a:br>
                        <a:rPr lang="en-US" sz="600"/>
                      </a:br>
                      <a:r>
                        <a:rPr lang="en-US" sz="600"/>
                        <a:t>- Low and inconsistent yields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433672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IN" sz="600" b="1"/>
                        <a:t>Used Industrial Oils</a:t>
                      </a:r>
                      <a:endParaRPr lang="en-IN" sz="600"/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Waste/Non-Food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Cheap or free</a:t>
                      </a:r>
                      <a:br>
                        <a:rPr lang="en-US" sz="600"/>
                      </a:br>
                      <a:r>
                        <a:rPr lang="en-US" sz="600"/>
                        <a:t>- Reduces pollution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 Requires heavy treatment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- May have toxic impurities</a:t>
                      </a:r>
                    </a:p>
                  </a:txBody>
                  <a:tcPr marL="40742" marR="40742" marT="20371" marB="2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0547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965068C-2F92-F0BC-CF37-27113EF0A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 flipH="1">
            <a:off x="9783336" y="1806450"/>
            <a:ext cx="438613" cy="1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746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03366AF-8B0C-29A8-6AF8-E9679878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71AA4A7-754D-E88F-69CA-127BCC275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5499" y="125"/>
            <a:ext cx="4053739" cy="5056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IN" b="1" dirty="0"/>
              <a:t>Sustainable and Green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IN" b="1" dirty="0"/>
              <a:t>Low Cost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IN" b="1" dirty="0"/>
              <a:t>High Catalytic Activity</a:t>
            </a:r>
            <a:endParaRPr lang="en-GB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ct val="100000"/>
            </a:pPr>
            <a:endParaRPr lang="en-GB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IN" b="1" dirty="0"/>
              <a:t>Reusability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endParaRPr lang="en-IN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-IN" b="1" dirty="0"/>
              <a:t>Eco-Friendly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FF6CE910-B71A-85C2-1550-46A42A834FF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041501" y="843147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 dirty="0">
                <a:latin typeface="Economica"/>
                <a:ea typeface="Economica"/>
                <a:cs typeface="Economica"/>
                <a:sym typeface="Economica"/>
              </a:rPr>
              <a:t>Catalyst selection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000" dirty="0">
                <a:latin typeface="Economica"/>
                <a:ea typeface="Economica"/>
                <a:cs typeface="Economica"/>
                <a:sym typeface="Economica"/>
              </a:rPr>
              <a:t>(zinc doped Biochar) </a:t>
            </a:r>
            <a:endParaRPr sz="4000" dirty="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FAF0E114-01AA-AE41-FA49-C68979B2EE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280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7D623-BF3D-DC48-3979-8459AB32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C4E1-D345-EEA3-C4BB-21A0FBFB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800" y="5056817"/>
            <a:ext cx="7596600" cy="1530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E34BB-7F58-84F6-6630-29A61BE447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502557-B294-9E5C-3121-B8AA81EE3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09770"/>
              </p:ext>
            </p:extLst>
          </p:nvPr>
        </p:nvGraphicFramePr>
        <p:xfrm>
          <a:off x="1722121" y="701040"/>
          <a:ext cx="5669278" cy="3882369"/>
        </p:xfrm>
        <a:graphic>
          <a:graphicData uri="http://schemas.openxmlformats.org/drawingml/2006/table">
            <a:tbl>
              <a:tblPr/>
              <a:tblGrid>
                <a:gridCol w="1452686">
                  <a:extLst>
                    <a:ext uri="{9D8B030D-6E8A-4147-A177-3AD203B41FA5}">
                      <a16:colId xmlns:a16="http://schemas.microsoft.com/office/drawing/2014/main" val="3365635733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101972157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3006010516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1710145083"/>
                    </a:ext>
                  </a:extLst>
                </a:gridCol>
                <a:gridCol w="1054148">
                  <a:extLst>
                    <a:ext uri="{9D8B030D-6E8A-4147-A177-3AD203B41FA5}">
                      <a16:colId xmlns:a16="http://schemas.microsoft.com/office/drawing/2014/main" val="2449250756"/>
                    </a:ext>
                  </a:extLst>
                </a:gridCol>
              </a:tblGrid>
              <a:tr h="686556">
                <a:tc>
                  <a:txBody>
                    <a:bodyPr/>
                    <a:lstStyle/>
                    <a:p>
                      <a:r>
                        <a:rPr lang="en-IN" sz="600" b="1"/>
                        <a:t>Type of Catalyst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Examples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Type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Pros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b="1"/>
                        <a:t>Cons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02223"/>
                  </a:ext>
                </a:extLst>
              </a:tr>
              <a:tr h="528908">
                <a:tc>
                  <a:txBody>
                    <a:bodyPr/>
                    <a:lstStyle/>
                    <a:p>
                      <a:r>
                        <a:rPr lang="en-IN" sz="600" b="1"/>
                        <a:t>Alkali Catalysts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NaOH, KOH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Homogeneous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High reaction rate</a:t>
                      </a:r>
                      <a:br>
                        <a:rPr lang="en-US" sz="600"/>
                      </a:br>
                      <a:r>
                        <a:rPr lang="en-US" sz="600"/>
                        <a:t>- Low cost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Difficult to recover</a:t>
                      </a:r>
                      <a:br>
                        <a:rPr lang="en-US" sz="600"/>
                      </a:br>
                      <a:r>
                        <a:rPr lang="en-US" sz="600"/>
                        <a:t>- Produces soap with FFA</a:t>
                      </a:r>
                      <a:br>
                        <a:rPr lang="en-US" sz="600"/>
                      </a:br>
                      <a:r>
                        <a:rPr lang="en-US" sz="600"/>
                        <a:t>- Not eco-friendly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80358"/>
                  </a:ext>
                </a:extLst>
              </a:tr>
              <a:tr h="528908">
                <a:tc>
                  <a:txBody>
                    <a:bodyPr/>
                    <a:lstStyle/>
                    <a:p>
                      <a:r>
                        <a:rPr lang="en-IN" sz="600" b="1" dirty="0"/>
                        <a:t>Acid Catalysts</a:t>
                      </a:r>
                      <a:endParaRPr lang="en-IN" sz="600" dirty="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H₂SO₄, HCl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Homogeneous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Works with high FFA oils</a:t>
                      </a:r>
                      <a:br>
                        <a:rPr lang="en-US" sz="600"/>
                      </a:br>
                      <a:r>
                        <a:rPr lang="en-US" sz="600"/>
                        <a:t>- Prevents soap formation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Corrosive</a:t>
                      </a:r>
                      <a:br>
                        <a:rPr lang="en-US" sz="600"/>
                      </a:br>
                      <a:r>
                        <a:rPr lang="en-US" sz="600"/>
                        <a:t>- Slow reaction rate</a:t>
                      </a:r>
                      <a:br>
                        <a:rPr lang="en-US" sz="600"/>
                      </a:br>
                      <a:r>
                        <a:rPr lang="en-US" sz="600"/>
                        <a:t>- Requires long reaction time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4430"/>
                  </a:ext>
                </a:extLst>
              </a:tr>
              <a:tr h="412088">
                <a:tc>
                  <a:txBody>
                    <a:bodyPr/>
                    <a:lstStyle/>
                    <a:p>
                      <a:r>
                        <a:rPr lang="en-IN" sz="600" b="1" dirty="0"/>
                        <a:t>Enzyme Catalysts</a:t>
                      </a:r>
                      <a:endParaRPr lang="en-IN" sz="600" dirty="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Lipase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Biocatalyst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Mild conditions</a:t>
                      </a:r>
                      <a:br>
                        <a:rPr lang="en-IN" sz="600"/>
                      </a:br>
                      <a:r>
                        <a:rPr lang="en-IN" sz="600"/>
                        <a:t>- High specificity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Expensive</a:t>
                      </a:r>
                      <a:br>
                        <a:rPr lang="en-US" sz="600"/>
                      </a:br>
                      <a:r>
                        <a:rPr lang="en-US" sz="600"/>
                        <a:t>- Sensitive to alcohol and temperature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760968"/>
                  </a:ext>
                </a:extLst>
              </a:tr>
              <a:tr h="431477">
                <a:tc>
                  <a:txBody>
                    <a:bodyPr/>
                    <a:lstStyle/>
                    <a:p>
                      <a:r>
                        <a:rPr lang="en-IN" sz="600" b="1" dirty="0"/>
                        <a:t>Metal Oxides</a:t>
                      </a:r>
                      <a:endParaRPr lang="en-IN" sz="600" dirty="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 err="1"/>
                        <a:t>ZnO</a:t>
                      </a:r>
                      <a:r>
                        <a:rPr lang="en-IN" sz="600" dirty="0"/>
                        <a:t>, CaO, MgO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Heterogeneous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 High activity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- Reusable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- Environmentally safer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Prone to leaching</a:t>
                      </a:r>
                      <a:br>
                        <a:rPr lang="en-US" sz="600"/>
                      </a:br>
                      <a:r>
                        <a:rPr lang="en-US" sz="600"/>
                        <a:t>- Costly for some metals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64487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r>
                        <a:rPr lang="en-IN" sz="600" b="1"/>
                        <a:t>Bio-waste-based Catalysts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Eggshells, bones, shells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Heterogeneous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Abundant</a:t>
                      </a:r>
                      <a:br>
                        <a:rPr lang="en-IN" sz="600"/>
                      </a:br>
                      <a:r>
                        <a:rPr lang="en-IN" sz="600"/>
                        <a:t>- Cheap</a:t>
                      </a:r>
                      <a:br>
                        <a:rPr lang="en-IN" sz="600"/>
                      </a:br>
                      <a:r>
                        <a:rPr lang="en-IN" sz="600"/>
                        <a:t>- Renewable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Impure</a:t>
                      </a:r>
                      <a:br>
                        <a:rPr lang="en-IN" sz="600"/>
                      </a:br>
                      <a:r>
                        <a:rPr lang="en-IN" sz="600"/>
                        <a:t>- Variable quality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15439"/>
                  </a:ext>
                </a:extLst>
              </a:tr>
              <a:tr h="334047">
                <a:tc>
                  <a:txBody>
                    <a:bodyPr/>
                    <a:lstStyle/>
                    <a:p>
                      <a:r>
                        <a:rPr lang="en-IN" sz="600" b="1"/>
                        <a:t>Zeolites &amp; Solid Acids</a:t>
                      </a:r>
                      <a:endParaRPr lang="en-IN" sz="60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H-ZSM-5, Amberlyst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Heterogeneous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Good thermal stability</a:t>
                      </a:r>
                      <a:br>
                        <a:rPr lang="en-IN" sz="600"/>
                      </a:br>
                      <a:r>
                        <a:rPr lang="en-IN" sz="600"/>
                        <a:t>- Reusable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- Expensive</a:t>
                      </a:r>
                      <a:br>
                        <a:rPr lang="en-IN" sz="600"/>
                      </a:br>
                      <a:r>
                        <a:rPr lang="en-IN" sz="600"/>
                        <a:t>- Requires complex synthesis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484530"/>
                  </a:ext>
                </a:extLst>
              </a:tr>
              <a:tr h="626338">
                <a:tc>
                  <a:txBody>
                    <a:bodyPr/>
                    <a:lstStyle/>
                    <a:p>
                      <a:r>
                        <a:rPr lang="en-IN" sz="600" b="1" dirty="0"/>
                        <a:t>Zinc-Doped Biochar</a:t>
                      </a:r>
                      <a:endParaRPr lang="en-IN" sz="600" dirty="0"/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/>
                        <a:t>Biochar from biomass + Zn (ZnO, Zn²⁺)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Heterogeneous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 Cheap &amp; renewable</a:t>
                      </a:r>
                      <a:br>
                        <a:rPr lang="en-US" sz="600"/>
                      </a:br>
                      <a:r>
                        <a:rPr lang="en-US" sz="600"/>
                        <a:t>- High surface area</a:t>
                      </a:r>
                      <a:br>
                        <a:rPr lang="en-US" sz="600"/>
                      </a:br>
                      <a:r>
                        <a:rPr lang="en-US" sz="600"/>
                        <a:t>- Reusable</a:t>
                      </a:r>
                      <a:br>
                        <a:rPr lang="en-US" sz="600"/>
                      </a:br>
                      <a:r>
                        <a:rPr lang="en-US" sz="600"/>
                        <a:t>- Environmentally friendly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- Activity drops slightly after 3–4 uses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- Needs pyrolysis setup</a:t>
                      </a:r>
                    </a:p>
                  </a:txBody>
                  <a:tcPr marL="41756" marR="41756" marT="20878" marB="208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1115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5104CF5-6A88-2DBC-490E-2530A55E2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018" y="124841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8436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1207</Words>
  <Application>Microsoft Office PowerPoint</Application>
  <PresentationFormat>On-screen Show (16:9)</PresentationFormat>
  <Paragraphs>203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Economica</vt:lpstr>
      <vt:lpstr>Open Sans</vt:lpstr>
      <vt:lpstr>Wingdings</vt:lpstr>
      <vt:lpstr>Luxe</vt:lpstr>
      <vt:lpstr>Dr. B. R. Ambedkar National Institute of Technology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Reaction Equation</vt:lpstr>
      <vt:lpstr>DETAILED PROCESS</vt:lpstr>
      <vt:lpstr>Step 1 (Oil Collection and Pretreatment)</vt:lpstr>
      <vt:lpstr>Step 2 (Catalyst Preparation)</vt:lpstr>
      <vt:lpstr>Step 3 (Reaction Setup)</vt:lpstr>
      <vt:lpstr>Step 4 (Transesterification Reaction)</vt:lpstr>
      <vt:lpstr>Step 5 (Separation of Products)</vt:lpstr>
      <vt:lpstr>Step 6 (Purification of Biodiesel)</vt:lpstr>
      <vt:lpstr>Fuel Quality Analysis</vt:lpstr>
      <vt:lpstr>Future scope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Manish Kumar</dc:creator>
  <cp:lastModifiedBy>Manish Kumar</cp:lastModifiedBy>
  <cp:revision>2</cp:revision>
  <dcterms:modified xsi:type="dcterms:W3CDTF">2025-06-04T10:01:10Z</dcterms:modified>
</cp:coreProperties>
</file>