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  <p:sldMasterId id="2147483785" r:id="rId4"/>
  </p:sldMasterIdLst>
  <p:notesMasterIdLst>
    <p:notesMasterId r:id="rId17"/>
  </p:notesMasterIdLst>
  <p:sldIdLst>
    <p:sldId id="317" r:id="rId5"/>
    <p:sldId id="259" r:id="rId6"/>
    <p:sldId id="325" r:id="rId7"/>
    <p:sldId id="260" r:id="rId8"/>
    <p:sldId id="330" r:id="rId9"/>
    <p:sldId id="322" r:id="rId10"/>
    <p:sldId id="309" r:id="rId11"/>
    <p:sldId id="333" r:id="rId12"/>
    <p:sldId id="310" r:id="rId13"/>
    <p:sldId id="276" r:id="rId14"/>
    <p:sldId id="313" r:id="rId15"/>
    <p:sldId id="30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A72E"/>
    <a:srgbClr val="156082"/>
    <a:srgbClr val="E97132"/>
    <a:srgbClr val="196B24"/>
    <a:srgbClr val="0F9ED5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8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C03AE-4673-41D7-97FF-5C86E4E940E6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FF1B2-2270-43FB-AB65-D449E85524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571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3ECA86A-FC9F-4E61-9EA8-FE230C0FAB4C}"/>
              </a:ext>
            </a:extLst>
          </p:cNvPr>
          <p:cNvGrpSpPr/>
          <p:nvPr userDrawn="1"/>
        </p:nvGrpSpPr>
        <p:grpSpPr>
          <a:xfrm>
            <a:off x="772528" y="2049261"/>
            <a:ext cx="2249349" cy="3954238"/>
            <a:chOff x="4871870" y="1763729"/>
            <a:chExt cx="2448272" cy="4303935"/>
          </a:xfrm>
        </p:grpSpPr>
        <p:grpSp>
          <p:nvGrpSpPr>
            <p:cNvPr id="10" name="Group 3">
              <a:extLst>
                <a:ext uri="{FF2B5EF4-FFF2-40B4-BE49-F238E27FC236}">
                  <a16:creationId xmlns:a16="http://schemas.microsoft.com/office/drawing/2014/main" id="{9876EB56-A1B1-4DF8-8A61-8D408E9A0E20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13" name="Rounded Rectangle 4">
                <a:extLst>
                  <a:ext uri="{FF2B5EF4-FFF2-40B4-BE49-F238E27FC236}">
                    <a16:creationId xmlns:a16="http://schemas.microsoft.com/office/drawing/2014/main" id="{78F341D1-020F-4E20-92B3-80DC38E132E6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4" name="Rectangle 5">
                <a:extLst>
                  <a:ext uri="{FF2B5EF4-FFF2-40B4-BE49-F238E27FC236}">
                    <a16:creationId xmlns:a16="http://schemas.microsoft.com/office/drawing/2014/main" id="{A45F5B76-70A0-4D13-974F-55A0B8CEAAF0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5" name="Group 6">
                <a:extLst>
                  <a:ext uri="{FF2B5EF4-FFF2-40B4-BE49-F238E27FC236}">
                    <a16:creationId xmlns:a16="http://schemas.microsoft.com/office/drawing/2014/main" id="{F2BB5F39-22D0-49A9-A20D-7260A0E01F57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6" name="Oval 7">
                  <a:extLst>
                    <a:ext uri="{FF2B5EF4-FFF2-40B4-BE49-F238E27FC236}">
                      <a16:creationId xmlns:a16="http://schemas.microsoft.com/office/drawing/2014/main" id="{6E2D17FC-9F5E-46D7-A15E-5A055F772283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7" name="Rounded Rectangle 8">
                  <a:extLst>
                    <a:ext uri="{FF2B5EF4-FFF2-40B4-BE49-F238E27FC236}">
                      <a16:creationId xmlns:a16="http://schemas.microsoft.com/office/drawing/2014/main" id="{A2BA0603-DCFC-482D-9253-843BBCEF7B34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12" name="Picture Placeholder 2">
              <a:extLst>
                <a:ext uri="{FF2B5EF4-FFF2-40B4-BE49-F238E27FC236}">
                  <a16:creationId xmlns:a16="http://schemas.microsoft.com/office/drawing/2014/main" id="{D1042817-F212-4E06-9536-AA3D19C6889E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/>
                <a:t>Your Picture Here</a:t>
              </a:r>
              <a:endParaRPr lang="ko-KR" altLang="en-US" dirty="0"/>
            </a:p>
          </p:txBody>
        </p:sp>
      </p:grpSp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5591176" y="1"/>
            <a:ext cx="6605602" cy="6866390"/>
          </a:xfrm>
          <a:custGeom>
            <a:avLst/>
            <a:gdLst>
              <a:gd name="connsiteX0" fmla="*/ 0 w 4427984"/>
              <a:gd name="connsiteY0" fmla="*/ 0 h 6866389"/>
              <a:gd name="connsiteX1" fmla="*/ 4427984 w 4427984"/>
              <a:gd name="connsiteY1" fmla="*/ 0 h 6866389"/>
              <a:gd name="connsiteX2" fmla="*/ 4427984 w 4427984"/>
              <a:gd name="connsiteY2" fmla="*/ 6866389 h 6866389"/>
              <a:gd name="connsiteX3" fmla="*/ 0 w 4427984"/>
              <a:gd name="connsiteY3" fmla="*/ 6866389 h 6866389"/>
              <a:gd name="connsiteX4" fmla="*/ 0 w 4427984"/>
              <a:gd name="connsiteY4" fmla="*/ 0 h 6866389"/>
              <a:gd name="connsiteX0" fmla="*/ 595618 w 4427984"/>
              <a:gd name="connsiteY0" fmla="*/ 0 h 6883167"/>
              <a:gd name="connsiteX1" fmla="*/ 4427984 w 4427984"/>
              <a:gd name="connsiteY1" fmla="*/ 16778 h 6883167"/>
              <a:gd name="connsiteX2" fmla="*/ 4427984 w 4427984"/>
              <a:gd name="connsiteY2" fmla="*/ 6883167 h 6883167"/>
              <a:gd name="connsiteX3" fmla="*/ 0 w 4427984"/>
              <a:gd name="connsiteY3" fmla="*/ 6883167 h 6883167"/>
              <a:gd name="connsiteX4" fmla="*/ 595618 w 4427984"/>
              <a:gd name="connsiteY4" fmla="*/ 0 h 6883167"/>
              <a:gd name="connsiteX0" fmla="*/ 1258348 w 5090714"/>
              <a:gd name="connsiteY0" fmla="*/ 0 h 6883167"/>
              <a:gd name="connsiteX1" fmla="*/ 5090714 w 5090714"/>
              <a:gd name="connsiteY1" fmla="*/ 16778 h 6883167"/>
              <a:gd name="connsiteX2" fmla="*/ 5090714 w 5090714"/>
              <a:gd name="connsiteY2" fmla="*/ 6883167 h 6883167"/>
              <a:gd name="connsiteX3" fmla="*/ 0 w 5090714"/>
              <a:gd name="connsiteY3" fmla="*/ 6874779 h 6883167"/>
              <a:gd name="connsiteX4" fmla="*/ 1258348 w 5090714"/>
              <a:gd name="connsiteY4" fmla="*/ 0 h 6883167"/>
              <a:gd name="connsiteX0" fmla="*/ 1493240 w 5090714"/>
              <a:gd name="connsiteY0" fmla="*/ 0 h 6883167"/>
              <a:gd name="connsiteX1" fmla="*/ 5090714 w 5090714"/>
              <a:gd name="connsiteY1" fmla="*/ 16778 h 6883167"/>
              <a:gd name="connsiteX2" fmla="*/ 5090714 w 5090714"/>
              <a:gd name="connsiteY2" fmla="*/ 6883167 h 6883167"/>
              <a:gd name="connsiteX3" fmla="*/ 0 w 5090714"/>
              <a:gd name="connsiteY3" fmla="*/ 6874779 h 6883167"/>
              <a:gd name="connsiteX4" fmla="*/ 1493240 w 5090714"/>
              <a:gd name="connsiteY4" fmla="*/ 0 h 6883167"/>
              <a:gd name="connsiteX0" fmla="*/ 1459684 w 5090714"/>
              <a:gd name="connsiteY0" fmla="*/ 0 h 6866389"/>
              <a:gd name="connsiteX1" fmla="*/ 5090714 w 5090714"/>
              <a:gd name="connsiteY1" fmla="*/ 0 h 6866389"/>
              <a:gd name="connsiteX2" fmla="*/ 5090714 w 5090714"/>
              <a:gd name="connsiteY2" fmla="*/ 6866389 h 6866389"/>
              <a:gd name="connsiteX3" fmla="*/ 0 w 5090714"/>
              <a:gd name="connsiteY3" fmla="*/ 6858001 h 6866389"/>
              <a:gd name="connsiteX4" fmla="*/ 1459684 w 5090714"/>
              <a:gd name="connsiteY4" fmla="*/ 0 h 6866389"/>
              <a:gd name="connsiteX0" fmla="*/ 1711354 w 5090714"/>
              <a:gd name="connsiteY0" fmla="*/ 0 h 6874778"/>
              <a:gd name="connsiteX1" fmla="*/ 5090714 w 5090714"/>
              <a:gd name="connsiteY1" fmla="*/ 8389 h 6874778"/>
              <a:gd name="connsiteX2" fmla="*/ 5090714 w 5090714"/>
              <a:gd name="connsiteY2" fmla="*/ 6874778 h 6874778"/>
              <a:gd name="connsiteX3" fmla="*/ 0 w 5090714"/>
              <a:gd name="connsiteY3" fmla="*/ 6866390 h 6874778"/>
              <a:gd name="connsiteX4" fmla="*/ 1711354 w 5090714"/>
              <a:gd name="connsiteY4" fmla="*/ 0 h 6874778"/>
              <a:gd name="connsiteX0" fmla="*/ 1937857 w 5317217"/>
              <a:gd name="connsiteY0" fmla="*/ 0 h 6874779"/>
              <a:gd name="connsiteX1" fmla="*/ 5317217 w 5317217"/>
              <a:gd name="connsiteY1" fmla="*/ 8389 h 6874779"/>
              <a:gd name="connsiteX2" fmla="*/ 5317217 w 5317217"/>
              <a:gd name="connsiteY2" fmla="*/ 6874778 h 6874779"/>
              <a:gd name="connsiteX3" fmla="*/ 0 w 5317217"/>
              <a:gd name="connsiteY3" fmla="*/ 6874779 h 6874779"/>
              <a:gd name="connsiteX4" fmla="*/ 1937857 w 5317217"/>
              <a:gd name="connsiteY4" fmla="*/ 0 h 6874779"/>
              <a:gd name="connsiteX0" fmla="*/ 1280632 w 5317217"/>
              <a:gd name="connsiteY0" fmla="*/ 10661 h 6866390"/>
              <a:gd name="connsiteX1" fmla="*/ 5317217 w 5317217"/>
              <a:gd name="connsiteY1" fmla="*/ 0 h 6866390"/>
              <a:gd name="connsiteX2" fmla="*/ 5317217 w 5317217"/>
              <a:gd name="connsiteY2" fmla="*/ 6866389 h 6866390"/>
              <a:gd name="connsiteX3" fmla="*/ 0 w 5317217"/>
              <a:gd name="connsiteY3" fmla="*/ 6866390 h 6866390"/>
              <a:gd name="connsiteX4" fmla="*/ 1280632 w 5317217"/>
              <a:gd name="connsiteY4" fmla="*/ 10661 h 6866390"/>
              <a:gd name="connsiteX0" fmla="*/ 1280632 w 5317217"/>
              <a:gd name="connsiteY0" fmla="*/ 1136 h 6866390"/>
              <a:gd name="connsiteX1" fmla="*/ 5317217 w 5317217"/>
              <a:gd name="connsiteY1" fmla="*/ 0 h 6866390"/>
              <a:gd name="connsiteX2" fmla="*/ 5317217 w 5317217"/>
              <a:gd name="connsiteY2" fmla="*/ 6866389 h 6866390"/>
              <a:gd name="connsiteX3" fmla="*/ 0 w 5317217"/>
              <a:gd name="connsiteY3" fmla="*/ 6866390 h 6866390"/>
              <a:gd name="connsiteX4" fmla="*/ 1280632 w 5317217"/>
              <a:gd name="connsiteY4" fmla="*/ 1136 h 6866390"/>
              <a:gd name="connsiteX0" fmla="*/ 1413982 w 5450567"/>
              <a:gd name="connsiteY0" fmla="*/ 1136 h 6866390"/>
              <a:gd name="connsiteX1" fmla="*/ 5450567 w 5450567"/>
              <a:gd name="connsiteY1" fmla="*/ 0 h 6866390"/>
              <a:gd name="connsiteX2" fmla="*/ 5450567 w 5450567"/>
              <a:gd name="connsiteY2" fmla="*/ 6866389 h 6866390"/>
              <a:gd name="connsiteX3" fmla="*/ 0 w 5450567"/>
              <a:gd name="connsiteY3" fmla="*/ 6866390 h 6866390"/>
              <a:gd name="connsiteX4" fmla="*/ 1413982 w 5450567"/>
              <a:gd name="connsiteY4" fmla="*/ 1136 h 686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0567" h="6866390">
                <a:moveTo>
                  <a:pt x="1413982" y="1136"/>
                </a:moveTo>
                <a:lnTo>
                  <a:pt x="5450567" y="0"/>
                </a:lnTo>
                <a:lnTo>
                  <a:pt x="5450567" y="6866389"/>
                </a:lnTo>
                <a:lnTo>
                  <a:pt x="0" y="6866390"/>
                </a:lnTo>
                <a:lnTo>
                  <a:pt x="1413982" y="11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06B29B0E-C385-4751-A903-AF91C785A23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42863" y="2412995"/>
            <a:ext cx="1918562" cy="31856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035332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EB0C60AC-17D1-47A8-A33F-85C3824468D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8">
            <a:extLst>
              <a:ext uri="{FF2B5EF4-FFF2-40B4-BE49-F238E27FC236}">
                <a16:creationId xmlns:a16="http://schemas.microsoft.com/office/drawing/2014/main" id="{B402172D-BBC8-4691-988A-FAE2D859BF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68001" y="342900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3755217"/>
      </p:ext>
    </p:extLst>
  </p:cSld>
  <p:clrMapOvr>
    <a:masterClrMapping/>
  </p:clrMapOvr>
  <p:transition>
    <p:random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781047" y="260648"/>
            <a:ext cx="5952661" cy="6336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4769" y="1196752"/>
            <a:ext cx="10849205" cy="34563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0" y="269852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  <p:sp>
        <p:nvSpPr>
          <p:cNvPr id="7" name="Right Triangle 5">
            <a:extLst>
              <a:ext uri="{FF2B5EF4-FFF2-40B4-BE49-F238E27FC236}">
                <a16:creationId xmlns:a16="http://schemas.microsoft.com/office/drawing/2014/main" id="{90C2957C-B750-464F-8E0D-6068E10933D5}"/>
              </a:ext>
            </a:extLst>
          </p:cNvPr>
          <p:cNvSpPr/>
          <p:nvPr userDrawn="1"/>
        </p:nvSpPr>
        <p:spPr>
          <a:xfrm rot="16200000">
            <a:off x="10695932" y="5603203"/>
            <a:ext cx="753179" cy="100423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8062653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83582-CE09-46A9-BA33-433431B34F1D}"/>
              </a:ext>
            </a:extLst>
          </p:cNvPr>
          <p:cNvGrpSpPr/>
          <p:nvPr userDrawn="1"/>
        </p:nvGrpSpPr>
        <p:grpSpPr>
          <a:xfrm>
            <a:off x="530427" y="2433315"/>
            <a:ext cx="5373985" cy="2952641"/>
            <a:chOff x="-548507" y="477868"/>
            <a:chExt cx="11570449" cy="6357177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F8F49AE-CC30-40F1-8F39-B2AF1FD6C7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DC3F472-9CDB-4CD5-B893-A42C2816E18C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33BBB0C-24BB-47F4-B62D-F277EF62987C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5A8FFC-B951-4241-BE74-98D03C5E8AC9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69E1E6D-8345-4CD7-B87E-446A5EC8AA47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1A1B449-1213-48BE-A88A-09061B951D2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3FCFE97C-66F9-4A5F-8C1D-994956BCA1F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17B0A71D-C895-41E3-94E0-8F853FBA3741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D3B63A6-6209-44A8-9E1D-4572CA485648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F4F5958-97EF-43C0-B151-86170967B66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028C4149-E8B4-4C30-AC59-38C900DEF9B8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C207E51-2792-46D0-BBED-0C13978AC464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F7C4B306-2CF4-4EB6-8CBC-23F4D855C74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52438" y="2588876"/>
            <a:ext cx="3946579" cy="23847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B349E92-4877-461B-84CD-9141B175C0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CACDE-0E83-1001-8686-AFBFAB183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EB218-1544-406C-D7AA-D20DA8344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5267E-69F6-A416-CB46-A42A2362B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207D0-DEC4-91C8-FBCF-984E93F1F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F062C-26F0-0265-45F6-58C91063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90CD-3AEC-4572-A601-41A6F0E44D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05996"/>
      </p:ext>
    </p:extLst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F993F-E0E2-415B-1A1C-4637F653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FBCC4-223E-C67E-5D16-386BD19B9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221CA-B62A-BD3B-7EAC-672527EE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AF6E0-A883-8430-0D2C-A21CB4A2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CB2C7-E5D9-F959-BC9A-9781C850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90CD-3AEC-4572-A601-41A6F0E44D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5649572"/>
      </p:ext>
    </p:extLst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05F1-6C88-EE63-06B8-B5C863428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EB799-271E-EB95-B8CF-3527F2F96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8155E-FCCB-E60C-7059-BCA9F6D4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6A979-798F-EBE9-33DC-7531057AE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4B8E3-3EFD-8722-CCE7-23271D88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90CD-3AEC-4572-A601-41A6F0E44D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5372651"/>
      </p:ext>
    </p:extLst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B8CA9-3D9C-972E-4BF8-38A89572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D4B93-1C6A-6EB2-2355-9358AF04A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B3F37-2A77-ED90-9AC0-0727C1B2B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202FC-74F9-CD34-A003-66B45FA0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EC768-C3F9-6CEA-4E01-8734DB16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21555-63DB-FAB8-5381-C6C0F7BE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90CD-3AEC-4572-A601-41A6F0E44D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9187953"/>
      </p:ext>
    </p:extLst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A595-0685-8460-5433-09E3B0CA5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B9A59-3D13-0902-6010-E1B64B539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E25E6-C863-C1A2-A913-939852841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4438D-805A-ECD2-0D8F-39D980670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1BC167-A214-334F-0F4B-FD6B6FC0A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66782-B348-C2F8-2C6B-FDC6C5FB6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F373E5-2992-4161-9F4B-A8A78E7AF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0B566-EF6C-EE26-29A6-79DFC18D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90CD-3AEC-4572-A601-41A6F0E44D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526979"/>
      </p:ext>
    </p:extLst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F7D0-389C-2805-508C-F3CF5F25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05DB8-79A8-586C-B2E2-2343D2F4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EF0EA-9EC7-6868-74D6-C1E83038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9AF6C-F5D1-10F5-F098-2E21372D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90CD-3AEC-4572-A601-41A6F0E44D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0581935"/>
      </p:ext>
    </p:extLst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3D34C3-2EB1-CA58-B0D1-863F9FD8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99D23-0E32-37B2-8ABC-B32EC014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B7A0D-733D-EDDC-B4DC-703C1D10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90CD-3AEC-4572-A601-41A6F0E44D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095481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DEA1-8B55-C30F-4073-6004FD2DE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881B9-5A56-B65A-6E5B-25DE1378A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39FB6-6E1D-611D-5E27-08617F88D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15133-A3BB-979C-A5F2-6A7A837D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86C88-9A7A-4CF7-6C8F-AC99F087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2DAD0-CCC1-29A1-A2F6-B6EEFAF0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90CD-3AEC-4572-A601-41A6F0E44D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2377016"/>
      </p:ext>
    </p:extLst>
  </p:cSld>
  <p:clrMapOvr>
    <a:masterClrMapping/>
  </p:clrMapOvr>
  <p:transition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A939-F6E6-F52E-854D-31F2EC99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9F107B-5AD1-6531-A2AB-32FCBA92E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4AD2C-6721-D15F-D6A5-E4CB98740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92D1D-AB9B-258C-023E-02A8C7F5D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78265-AE70-2A0F-AC47-AB930B50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1ECED-D88B-9DC4-19F2-91221122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90CD-3AEC-4572-A601-41A6F0E44D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4788347"/>
      </p:ext>
    </p:extLst>
  </p:cSld>
  <p:clrMapOvr>
    <a:masterClrMapping/>
  </p:clrMapOvr>
  <p:transition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A4A5-75F3-A103-2A2E-01BC5271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F0A9F-7B5D-F20F-C4D6-88056A3E5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DB959-A0EB-949A-7D4E-7250363C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CB71D-4A8C-CBDA-59B8-5F39110A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90EAC-51B4-B52F-3312-0A77B567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90CD-3AEC-4572-A601-41A6F0E44D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752320"/>
      </p:ext>
    </p:extLst>
  </p:cSld>
  <p:clrMapOvr>
    <a:masterClrMapping/>
  </p:clrMapOvr>
  <p:transition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070F45-B05A-73E1-F37F-9DBEC134D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97958-515C-103D-E9C0-E288B0B0D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07E91-A992-2922-60E1-E182AD9A7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64F67-D048-C68A-387A-D569C097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6B398-D1B9-EDD9-E5D6-508B9A4B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90CD-3AEC-4572-A601-41A6F0E44D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3930171"/>
      </p:ext>
    </p:extLst>
  </p:cSld>
  <p:clrMapOvr>
    <a:masterClrMapping/>
  </p:clrMapOvr>
  <p:transition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171738"/>
      </p:ext>
    </p:extLst>
  </p:cSld>
  <p:clrMapOvr>
    <a:masterClrMapping/>
  </p:clrMapOvr>
  <p:transition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21709232"/>
      </p:ext>
    </p:extLst>
  </p:cSld>
  <p:clrMapOvr>
    <a:masterClrMapping/>
  </p:clrMapOvr>
  <p:transition>
    <p:rand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1B05E9-D362-42FD-ABC1-C07BE8D38D60}"/>
              </a:ext>
            </a:extLst>
          </p:cNvPr>
          <p:cNvSpPr/>
          <p:nvPr userDrawn="1"/>
        </p:nvSpPr>
        <p:spPr>
          <a:xfrm>
            <a:off x="0" y="2048608"/>
            <a:ext cx="12192000" cy="432136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80F2E445-163E-4B1F-A239-DC13814FFC4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677769" y="1424353"/>
            <a:ext cx="3919283" cy="516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</p:spTree>
    <p:extLst>
      <p:ext uri="{BB962C8B-B14F-4D97-AF65-F5344CB8AC3E}">
        <p14:creationId xmlns:p14="http://schemas.microsoft.com/office/powerpoint/2010/main" val="1523728044"/>
      </p:ext>
    </p:extLst>
  </p:cSld>
  <p:clrMapOvr>
    <a:masterClrMapping/>
  </p:clrMapOvr>
  <p:transition>
    <p:rand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D72F70-BCFE-4792-BCD9-3A32009321C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95966" y="457200"/>
            <a:ext cx="5418966" cy="6400800"/>
          </a:xfrm>
          <a:custGeom>
            <a:avLst/>
            <a:gdLst>
              <a:gd name="connsiteX0" fmla="*/ 5076966 w 5418966"/>
              <a:gd name="connsiteY0" fmla="*/ 1878594 h 6400800"/>
              <a:gd name="connsiteX1" fmla="*/ 5418966 w 5418966"/>
              <a:gd name="connsiteY1" fmla="*/ 2220594 h 6400800"/>
              <a:gd name="connsiteX2" fmla="*/ 5418966 w 5418966"/>
              <a:gd name="connsiteY2" fmla="*/ 6400800 h 6400800"/>
              <a:gd name="connsiteX3" fmla="*/ 4734966 w 5418966"/>
              <a:gd name="connsiteY3" fmla="*/ 6400800 h 6400800"/>
              <a:gd name="connsiteX4" fmla="*/ 4734966 w 5418966"/>
              <a:gd name="connsiteY4" fmla="*/ 2220594 h 6400800"/>
              <a:gd name="connsiteX5" fmla="*/ 5076966 w 5418966"/>
              <a:gd name="connsiteY5" fmla="*/ 1878594 h 6400800"/>
              <a:gd name="connsiteX6" fmla="*/ 342000 w 5418966"/>
              <a:gd name="connsiteY6" fmla="*/ 1878594 h 6400800"/>
              <a:gd name="connsiteX7" fmla="*/ 684000 w 5418966"/>
              <a:gd name="connsiteY7" fmla="*/ 2220594 h 6400800"/>
              <a:gd name="connsiteX8" fmla="*/ 684000 w 5418966"/>
              <a:gd name="connsiteY8" fmla="*/ 6400800 h 6400800"/>
              <a:gd name="connsiteX9" fmla="*/ 0 w 5418966"/>
              <a:gd name="connsiteY9" fmla="*/ 6400800 h 6400800"/>
              <a:gd name="connsiteX10" fmla="*/ 0 w 5418966"/>
              <a:gd name="connsiteY10" fmla="*/ 2220594 h 6400800"/>
              <a:gd name="connsiteX11" fmla="*/ 342000 w 5418966"/>
              <a:gd name="connsiteY11" fmla="*/ 1878594 h 6400800"/>
              <a:gd name="connsiteX12" fmla="*/ 4287805 w 5418966"/>
              <a:gd name="connsiteY12" fmla="*/ 1252396 h 6400800"/>
              <a:gd name="connsiteX13" fmla="*/ 4629805 w 5418966"/>
              <a:gd name="connsiteY13" fmla="*/ 1594396 h 6400800"/>
              <a:gd name="connsiteX14" fmla="*/ 4629805 w 5418966"/>
              <a:gd name="connsiteY14" fmla="*/ 6400800 h 6400800"/>
              <a:gd name="connsiteX15" fmla="*/ 3945805 w 5418966"/>
              <a:gd name="connsiteY15" fmla="*/ 6400800 h 6400800"/>
              <a:gd name="connsiteX16" fmla="*/ 3945805 w 5418966"/>
              <a:gd name="connsiteY16" fmla="*/ 1594396 h 6400800"/>
              <a:gd name="connsiteX17" fmla="*/ 4287805 w 5418966"/>
              <a:gd name="connsiteY17" fmla="*/ 1252396 h 6400800"/>
              <a:gd name="connsiteX18" fmla="*/ 1131160 w 5418966"/>
              <a:gd name="connsiteY18" fmla="*/ 1252396 h 6400800"/>
              <a:gd name="connsiteX19" fmla="*/ 1473161 w 5418966"/>
              <a:gd name="connsiteY19" fmla="*/ 1594396 h 6400800"/>
              <a:gd name="connsiteX20" fmla="*/ 1473161 w 5418966"/>
              <a:gd name="connsiteY20" fmla="*/ 6400800 h 6400800"/>
              <a:gd name="connsiteX21" fmla="*/ 789161 w 5418966"/>
              <a:gd name="connsiteY21" fmla="*/ 6400800 h 6400800"/>
              <a:gd name="connsiteX22" fmla="*/ 789161 w 5418966"/>
              <a:gd name="connsiteY22" fmla="*/ 1594396 h 6400800"/>
              <a:gd name="connsiteX23" fmla="*/ 1131160 w 5418966"/>
              <a:gd name="connsiteY23" fmla="*/ 1252396 h 6400800"/>
              <a:gd name="connsiteX24" fmla="*/ 3498644 w 5418966"/>
              <a:gd name="connsiteY24" fmla="*/ 626198 h 6400800"/>
              <a:gd name="connsiteX25" fmla="*/ 3840644 w 5418966"/>
              <a:gd name="connsiteY25" fmla="*/ 968198 h 6400800"/>
              <a:gd name="connsiteX26" fmla="*/ 3840644 w 5418966"/>
              <a:gd name="connsiteY26" fmla="*/ 6400800 h 6400800"/>
              <a:gd name="connsiteX27" fmla="*/ 3156644 w 5418966"/>
              <a:gd name="connsiteY27" fmla="*/ 6400800 h 6400800"/>
              <a:gd name="connsiteX28" fmla="*/ 3156644 w 5418966"/>
              <a:gd name="connsiteY28" fmla="*/ 968198 h 6400800"/>
              <a:gd name="connsiteX29" fmla="*/ 3498644 w 5418966"/>
              <a:gd name="connsiteY29" fmla="*/ 626198 h 6400800"/>
              <a:gd name="connsiteX30" fmla="*/ 1920322 w 5418966"/>
              <a:gd name="connsiteY30" fmla="*/ 626198 h 6400800"/>
              <a:gd name="connsiteX31" fmla="*/ 2262322 w 5418966"/>
              <a:gd name="connsiteY31" fmla="*/ 968198 h 6400800"/>
              <a:gd name="connsiteX32" fmla="*/ 2262322 w 5418966"/>
              <a:gd name="connsiteY32" fmla="*/ 6400800 h 6400800"/>
              <a:gd name="connsiteX33" fmla="*/ 1578322 w 5418966"/>
              <a:gd name="connsiteY33" fmla="*/ 6400800 h 6400800"/>
              <a:gd name="connsiteX34" fmla="*/ 1578322 w 5418966"/>
              <a:gd name="connsiteY34" fmla="*/ 968198 h 6400800"/>
              <a:gd name="connsiteX35" fmla="*/ 1920322 w 5418966"/>
              <a:gd name="connsiteY35" fmla="*/ 626198 h 6400800"/>
              <a:gd name="connsiteX36" fmla="*/ 2709483 w 5418966"/>
              <a:gd name="connsiteY36" fmla="*/ 0 h 6400800"/>
              <a:gd name="connsiteX37" fmla="*/ 3051483 w 5418966"/>
              <a:gd name="connsiteY37" fmla="*/ 342000 h 6400800"/>
              <a:gd name="connsiteX38" fmla="*/ 3051483 w 5418966"/>
              <a:gd name="connsiteY38" fmla="*/ 6375964 h 6400800"/>
              <a:gd name="connsiteX39" fmla="*/ 3048979 w 5418966"/>
              <a:gd name="connsiteY39" fmla="*/ 6400800 h 6400800"/>
              <a:gd name="connsiteX40" fmla="*/ 2369987 w 5418966"/>
              <a:gd name="connsiteY40" fmla="*/ 6400800 h 6400800"/>
              <a:gd name="connsiteX41" fmla="*/ 2367483 w 5418966"/>
              <a:gd name="connsiteY41" fmla="*/ 6375964 h 6400800"/>
              <a:gd name="connsiteX42" fmla="*/ 2367483 w 5418966"/>
              <a:gd name="connsiteY42" fmla="*/ 342000 h 6400800"/>
              <a:gd name="connsiteX43" fmla="*/ 2709483 w 5418966"/>
              <a:gd name="connsiteY43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18966" h="6400800">
                <a:moveTo>
                  <a:pt x="5076966" y="1878594"/>
                </a:moveTo>
                <a:cubicBezTo>
                  <a:pt x="5265847" y="1878594"/>
                  <a:pt x="5418966" y="2031713"/>
                  <a:pt x="5418966" y="2220594"/>
                </a:cubicBezTo>
                <a:lnTo>
                  <a:pt x="5418966" y="6400800"/>
                </a:lnTo>
                <a:lnTo>
                  <a:pt x="4734966" y="6400800"/>
                </a:lnTo>
                <a:lnTo>
                  <a:pt x="4734966" y="2220594"/>
                </a:lnTo>
                <a:cubicBezTo>
                  <a:pt x="4734966" y="2031713"/>
                  <a:pt x="4888085" y="1878594"/>
                  <a:pt x="5076966" y="1878594"/>
                </a:cubicBezTo>
                <a:close/>
                <a:moveTo>
                  <a:pt x="342000" y="1878594"/>
                </a:moveTo>
                <a:cubicBezTo>
                  <a:pt x="530881" y="1878594"/>
                  <a:pt x="684000" y="2031713"/>
                  <a:pt x="684000" y="2220594"/>
                </a:cubicBezTo>
                <a:lnTo>
                  <a:pt x="684000" y="6400800"/>
                </a:lnTo>
                <a:lnTo>
                  <a:pt x="0" y="6400800"/>
                </a:lnTo>
                <a:lnTo>
                  <a:pt x="0" y="2220594"/>
                </a:lnTo>
                <a:cubicBezTo>
                  <a:pt x="0" y="2031713"/>
                  <a:pt x="153119" y="1878594"/>
                  <a:pt x="342000" y="1878594"/>
                </a:cubicBezTo>
                <a:close/>
                <a:moveTo>
                  <a:pt x="4287805" y="1252396"/>
                </a:moveTo>
                <a:cubicBezTo>
                  <a:pt x="4476686" y="1252396"/>
                  <a:pt x="4629805" y="1405515"/>
                  <a:pt x="4629805" y="1594396"/>
                </a:cubicBezTo>
                <a:lnTo>
                  <a:pt x="4629805" y="6400800"/>
                </a:lnTo>
                <a:lnTo>
                  <a:pt x="3945805" y="6400800"/>
                </a:lnTo>
                <a:lnTo>
                  <a:pt x="3945805" y="1594396"/>
                </a:lnTo>
                <a:cubicBezTo>
                  <a:pt x="3945805" y="1405515"/>
                  <a:pt x="4098924" y="1252396"/>
                  <a:pt x="4287805" y="1252396"/>
                </a:cubicBezTo>
                <a:close/>
                <a:moveTo>
                  <a:pt x="1131160" y="1252396"/>
                </a:moveTo>
                <a:cubicBezTo>
                  <a:pt x="1320042" y="1252396"/>
                  <a:pt x="1473161" y="1405515"/>
                  <a:pt x="1473161" y="1594396"/>
                </a:cubicBezTo>
                <a:lnTo>
                  <a:pt x="1473161" y="6400800"/>
                </a:lnTo>
                <a:lnTo>
                  <a:pt x="789161" y="6400800"/>
                </a:lnTo>
                <a:lnTo>
                  <a:pt x="789161" y="1594396"/>
                </a:lnTo>
                <a:cubicBezTo>
                  <a:pt x="789161" y="1405515"/>
                  <a:pt x="942280" y="1252396"/>
                  <a:pt x="1131160" y="1252396"/>
                </a:cubicBezTo>
                <a:close/>
                <a:moveTo>
                  <a:pt x="3498644" y="626198"/>
                </a:moveTo>
                <a:cubicBezTo>
                  <a:pt x="3687525" y="626198"/>
                  <a:pt x="3840644" y="779317"/>
                  <a:pt x="3840644" y="968198"/>
                </a:cubicBezTo>
                <a:lnTo>
                  <a:pt x="3840644" y="6400800"/>
                </a:lnTo>
                <a:lnTo>
                  <a:pt x="3156644" y="6400800"/>
                </a:lnTo>
                <a:lnTo>
                  <a:pt x="3156644" y="968198"/>
                </a:lnTo>
                <a:cubicBezTo>
                  <a:pt x="3156644" y="779317"/>
                  <a:pt x="3309763" y="626198"/>
                  <a:pt x="3498644" y="626198"/>
                </a:cubicBezTo>
                <a:close/>
                <a:moveTo>
                  <a:pt x="1920322" y="626198"/>
                </a:moveTo>
                <a:cubicBezTo>
                  <a:pt x="2109203" y="626198"/>
                  <a:pt x="2262322" y="779317"/>
                  <a:pt x="2262322" y="968198"/>
                </a:cubicBezTo>
                <a:lnTo>
                  <a:pt x="2262322" y="6400800"/>
                </a:lnTo>
                <a:lnTo>
                  <a:pt x="1578322" y="6400800"/>
                </a:lnTo>
                <a:lnTo>
                  <a:pt x="1578322" y="968198"/>
                </a:lnTo>
                <a:cubicBezTo>
                  <a:pt x="1578322" y="779317"/>
                  <a:pt x="1731441" y="626198"/>
                  <a:pt x="1920322" y="626198"/>
                </a:cubicBezTo>
                <a:close/>
                <a:moveTo>
                  <a:pt x="2709483" y="0"/>
                </a:moveTo>
                <a:cubicBezTo>
                  <a:pt x="2898364" y="0"/>
                  <a:pt x="3051483" y="153119"/>
                  <a:pt x="3051483" y="342000"/>
                </a:cubicBezTo>
                <a:lnTo>
                  <a:pt x="3051483" y="6375964"/>
                </a:lnTo>
                <a:lnTo>
                  <a:pt x="3048979" y="6400800"/>
                </a:lnTo>
                <a:lnTo>
                  <a:pt x="2369987" y="6400800"/>
                </a:lnTo>
                <a:lnTo>
                  <a:pt x="2367483" y="6375964"/>
                </a:lnTo>
                <a:lnTo>
                  <a:pt x="2367483" y="342000"/>
                </a:lnTo>
                <a:cubicBezTo>
                  <a:pt x="2367483" y="153119"/>
                  <a:pt x="2520602" y="0"/>
                  <a:pt x="27094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5278703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1B05E9-D362-42FD-ABC1-C07BE8D38D60}"/>
              </a:ext>
            </a:extLst>
          </p:cNvPr>
          <p:cNvSpPr/>
          <p:nvPr userDrawn="1"/>
        </p:nvSpPr>
        <p:spPr>
          <a:xfrm>
            <a:off x="0" y="2048608"/>
            <a:ext cx="12192000" cy="432136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80F2E445-163E-4B1F-A239-DC13814FFC4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677769" y="1424353"/>
            <a:ext cx="3919283" cy="516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D72F70-BCFE-4792-BCD9-3A32009321C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95966" y="457200"/>
            <a:ext cx="5418966" cy="6400800"/>
          </a:xfrm>
          <a:custGeom>
            <a:avLst/>
            <a:gdLst>
              <a:gd name="connsiteX0" fmla="*/ 5076966 w 5418966"/>
              <a:gd name="connsiteY0" fmla="*/ 1878594 h 6400800"/>
              <a:gd name="connsiteX1" fmla="*/ 5418966 w 5418966"/>
              <a:gd name="connsiteY1" fmla="*/ 2220594 h 6400800"/>
              <a:gd name="connsiteX2" fmla="*/ 5418966 w 5418966"/>
              <a:gd name="connsiteY2" fmla="*/ 6400800 h 6400800"/>
              <a:gd name="connsiteX3" fmla="*/ 4734966 w 5418966"/>
              <a:gd name="connsiteY3" fmla="*/ 6400800 h 6400800"/>
              <a:gd name="connsiteX4" fmla="*/ 4734966 w 5418966"/>
              <a:gd name="connsiteY4" fmla="*/ 2220594 h 6400800"/>
              <a:gd name="connsiteX5" fmla="*/ 5076966 w 5418966"/>
              <a:gd name="connsiteY5" fmla="*/ 1878594 h 6400800"/>
              <a:gd name="connsiteX6" fmla="*/ 342000 w 5418966"/>
              <a:gd name="connsiteY6" fmla="*/ 1878594 h 6400800"/>
              <a:gd name="connsiteX7" fmla="*/ 684000 w 5418966"/>
              <a:gd name="connsiteY7" fmla="*/ 2220594 h 6400800"/>
              <a:gd name="connsiteX8" fmla="*/ 684000 w 5418966"/>
              <a:gd name="connsiteY8" fmla="*/ 6400800 h 6400800"/>
              <a:gd name="connsiteX9" fmla="*/ 0 w 5418966"/>
              <a:gd name="connsiteY9" fmla="*/ 6400800 h 6400800"/>
              <a:gd name="connsiteX10" fmla="*/ 0 w 5418966"/>
              <a:gd name="connsiteY10" fmla="*/ 2220594 h 6400800"/>
              <a:gd name="connsiteX11" fmla="*/ 342000 w 5418966"/>
              <a:gd name="connsiteY11" fmla="*/ 1878594 h 6400800"/>
              <a:gd name="connsiteX12" fmla="*/ 4287805 w 5418966"/>
              <a:gd name="connsiteY12" fmla="*/ 1252396 h 6400800"/>
              <a:gd name="connsiteX13" fmla="*/ 4629805 w 5418966"/>
              <a:gd name="connsiteY13" fmla="*/ 1594396 h 6400800"/>
              <a:gd name="connsiteX14" fmla="*/ 4629805 w 5418966"/>
              <a:gd name="connsiteY14" fmla="*/ 6400800 h 6400800"/>
              <a:gd name="connsiteX15" fmla="*/ 3945805 w 5418966"/>
              <a:gd name="connsiteY15" fmla="*/ 6400800 h 6400800"/>
              <a:gd name="connsiteX16" fmla="*/ 3945805 w 5418966"/>
              <a:gd name="connsiteY16" fmla="*/ 1594396 h 6400800"/>
              <a:gd name="connsiteX17" fmla="*/ 4287805 w 5418966"/>
              <a:gd name="connsiteY17" fmla="*/ 1252396 h 6400800"/>
              <a:gd name="connsiteX18" fmla="*/ 1131160 w 5418966"/>
              <a:gd name="connsiteY18" fmla="*/ 1252396 h 6400800"/>
              <a:gd name="connsiteX19" fmla="*/ 1473161 w 5418966"/>
              <a:gd name="connsiteY19" fmla="*/ 1594396 h 6400800"/>
              <a:gd name="connsiteX20" fmla="*/ 1473161 w 5418966"/>
              <a:gd name="connsiteY20" fmla="*/ 6400800 h 6400800"/>
              <a:gd name="connsiteX21" fmla="*/ 789161 w 5418966"/>
              <a:gd name="connsiteY21" fmla="*/ 6400800 h 6400800"/>
              <a:gd name="connsiteX22" fmla="*/ 789161 w 5418966"/>
              <a:gd name="connsiteY22" fmla="*/ 1594396 h 6400800"/>
              <a:gd name="connsiteX23" fmla="*/ 1131160 w 5418966"/>
              <a:gd name="connsiteY23" fmla="*/ 1252396 h 6400800"/>
              <a:gd name="connsiteX24" fmla="*/ 3498644 w 5418966"/>
              <a:gd name="connsiteY24" fmla="*/ 626198 h 6400800"/>
              <a:gd name="connsiteX25" fmla="*/ 3840644 w 5418966"/>
              <a:gd name="connsiteY25" fmla="*/ 968198 h 6400800"/>
              <a:gd name="connsiteX26" fmla="*/ 3840644 w 5418966"/>
              <a:gd name="connsiteY26" fmla="*/ 6400800 h 6400800"/>
              <a:gd name="connsiteX27" fmla="*/ 3156644 w 5418966"/>
              <a:gd name="connsiteY27" fmla="*/ 6400800 h 6400800"/>
              <a:gd name="connsiteX28" fmla="*/ 3156644 w 5418966"/>
              <a:gd name="connsiteY28" fmla="*/ 968198 h 6400800"/>
              <a:gd name="connsiteX29" fmla="*/ 3498644 w 5418966"/>
              <a:gd name="connsiteY29" fmla="*/ 626198 h 6400800"/>
              <a:gd name="connsiteX30" fmla="*/ 1920322 w 5418966"/>
              <a:gd name="connsiteY30" fmla="*/ 626198 h 6400800"/>
              <a:gd name="connsiteX31" fmla="*/ 2262322 w 5418966"/>
              <a:gd name="connsiteY31" fmla="*/ 968198 h 6400800"/>
              <a:gd name="connsiteX32" fmla="*/ 2262322 w 5418966"/>
              <a:gd name="connsiteY32" fmla="*/ 6400800 h 6400800"/>
              <a:gd name="connsiteX33" fmla="*/ 1578322 w 5418966"/>
              <a:gd name="connsiteY33" fmla="*/ 6400800 h 6400800"/>
              <a:gd name="connsiteX34" fmla="*/ 1578322 w 5418966"/>
              <a:gd name="connsiteY34" fmla="*/ 968198 h 6400800"/>
              <a:gd name="connsiteX35" fmla="*/ 1920322 w 5418966"/>
              <a:gd name="connsiteY35" fmla="*/ 626198 h 6400800"/>
              <a:gd name="connsiteX36" fmla="*/ 2709483 w 5418966"/>
              <a:gd name="connsiteY36" fmla="*/ 0 h 6400800"/>
              <a:gd name="connsiteX37" fmla="*/ 3051483 w 5418966"/>
              <a:gd name="connsiteY37" fmla="*/ 342000 h 6400800"/>
              <a:gd name="connsiteX38" fmla="*/ 3051483 w 5418966"/>
              <a:gd name="connsiteY38" fmla="*/ 6375964 h 6400800"/>
              <a:gd name="connsiteX39" fmla="*/ 3048979 w 5418966"/>
              <a:gd name="connsiteY39" fmla="*/ 6400800 h 6400800"/>
              <a:gd name="connsiteX40" fmla="*/ 2369987 w 5418966"/>
              <a:gd name="connsiteY40" fmla="*/ 6400800 h 6400800"/>
              <a:gd name="connsiteX41" fmla="*/ 2367483 w 5418966"/>
              <a:gd name="connsiteY41" fmla="*/ 6375964 h 6400800"/>
              <a:gd name="connsiteX42" fmla="*/ 2367483 w 5418966"/>
              <a:gd name="connsiteY42" fmla="*/ 342000 h 6400800"/>
              <a:gd name="connsiteX43" fmla="*/ 2709483 w 5418966"/>
              <a:gd name="connsiteY43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18966" h="6400800">
                <a:moveTo>
                  <a:pt x="5076966" y="1878594"/>
                </a:moveTo>
                <a:cubicBezTo>
                  <a:pt x="5265847" y="1878594"/>
                  <a:pt x="5418966" y="2031713"/>
                  <a:pt x="5418966" y="2220594"/>
                </a:cubicBezTo>
                <a:lnTo>
                  <a:pt x="5418966" y="6400800"/>
                </a:lnTo>
                <a:lnTo>
                  <a:pt x="4734966" y="6400800"/>
                </a:lnTo>
                <a:lnTo>
                  <a:pt x="4734966" y="2220594"/>
                </a:lnTo>
                <a:cubicBezTo>
                  <a:pt x="4734966" y="2031713"/>
                  <a:pt x="4888085" y="1878594"/>
                  <a:pt x="5076966" y="1878594"/>
                </a:cubicBezTo>
                <a:close/>
                <a:moveTo>
                  <a:pt x="342000" y="1878594"/>
                </a:moveTo>
                <a:cubicBezTo>
                  <a:pt x="530881" y="1878594"/>
                  <a:pt x="684000" y="2031713"/>
                  <a:pt x="684000" y="2220594"/>
                </a:cubicBezTo>
                <a:lnTo>
                  <a:pt x="684000" y="6400800"/>
                </a:lnTo>
                <a:lnTo>
                  <a:pt x="0" y="6400800"/>
                </a:lnTo>
                <a:lnTo>
                  <a:pt x="0" y="2220594"/>
                </a:lnTo>
                <a:cubicBezTo>
                  <a:pt x="0" y="2031713"/>
                  <a:pt x="153119" y="1878594"/>
                  <a:pt x="342000" y="1878594"/>
                </a:cubicBezTo>
                <a:close/>
                <a:moveTo>
                  <a:pt x="4287805" y="1252396"/>
                </a:moveTo>
                <a:cubicBezTo>
                  <a:pt x="4476686" y="1252396"/>
                  <a:pt x="4629805" y="1405515"/>
                  <a:pt x="4629805" y="1594396"/>
                </a:cubicBezTo>
                <a:lnTo>
                  <a:pt x="4629805" y="6400800"/>
                </a:lnTo>
                <a:lnTo>
                  <a:pt x="3945805" y="6400800"/>
                </a:lnTo>
                <a:lnTo>
                  <a:pt x="3945805" y="1594396"/>
                </a:lnTo>
                <a:cubicBezTo>
                  <a:pt x="3945805" y="1405515"/>
                  <a:pt x="4098924" y="1252396"/>
                  <a:pt x="4287805" y="1252396"/>
                </a:cubicBezTo>
                <a:close/>
                <a:moveTo>
                  <a:pt x="1131160" y="1252396"/>
                </a:moveTo>
                <a:cubicBezTo>
                  <a:pt x="1320042" y="1252396"/>
                  <a:pt x="1473161" y="1405515"/>
                  <a:pt x="1473161" y="1594396"/>
                </a:cubicBezTo>
                <a:lnTo>
                  <a:pt x="1473161" y="6400800"/>
                </a:lnTo>
                <a:lnTo>
                  <a:pt x="789161" y="6400800"/>
                </a:lnTo>
                <a:lnTo>
                  <a:pt x="789161" y="1594396"/>
                </a:lnTo>
                <a:cubicBezTo>
                  <a:pt x="789161" y="1405515"/>
                  <a:pt x="942280" y="1252396"/>
                  <a:pt x="1131160" y="1252396"/>
                </a:cubicBezTo>
                <a:close/>
                <a:moveTo>
                  <a:pt x="3498644" y="626198"/>
                </a:moveTo>
                <a:cubicBezTo>
                  <a:pt x="3687525" y="626198"/>
                  <a:pt x="3840644" y="779317"/>
                  <a:pt x="3840644" y="968198"/>
                </a:cubicBezTo>
                <a:lnTo>
                  <a:pt x="3840644" y="6400800"/>
                </a:lnTo>
                <a:lnTo>
                  <a:pt x="3156644" y="6400800"/>
                </a:lnTo>
                <a:lnTo>
                  <a:pt x="3156644" y="968198"/>
                </a:lnTo>
                <a:cubicBezTo>
                  <a:pt x="3156644" y="779317"/>
                  <a:pt x="3309763" y="626198"/>
                  <a:pt x="3498644" y="626198"/>
                </a:cubicBezTo>
                <a:close/>
                <a:moveTo>
                  <a:pt x="1920322" y="626198"/>
                </a:moveTo>
                <a:cubicBezTo>
                  <a:pt x="2109203" y="626198"/>
                  <a:pt x="2262322" y="779317"/>
                  <a:pt x="2262322" y="968198"/>
                </a:cubicBezTo>
                <a:lnTo>
                  <a:pt x="2262322" y="6400800"/>
                </a:lnTo>
                <a:lnTo>
                  <a:pt x="1578322" y="6400800"/>
                </a:lnTo>
                <a:lnTo>
                  <a:pt x="1578322" y="968198"/>
                </a:lnTo>
                <a:cubicBezTo>
                  <a:pt x="1578322" y="779317"/>
                  <a:pt x="1731441" y="626198"/>
                  <a:pt x="1920322" y="626198"/>
                </a:cubicBezTo>
                <a:close/>
                <a:moveTo>
                  <a:pt x="2709483" y="0"/>
                </a:moveTo>
                <a:cubicBezTo>
                  <a:pt x="2898364" y="0"/>
                  <a:pt x="3051483" y="153119"/>
                  <a:pt x="3051483" y="342000"/>
                </a:cubicBezTo>
                <a:lnTo>
                  <a:pt x="3051483" y="6375964"/>
                </a:lnTo>
                <a:lnTo>
                  <a:pt x="3048979" y="6400800"/>
                </a:lnTo>
                <a:lnTo>
                  <a:pt x="2369987" y="6400800"/>
                </a:lnTo>
                <a:lnTo>
                  <a:pt x="2367483" y="6375964"/>
                </a:lnTo>
                <a:lnTo>
                  <a:pt x="2367483" y="342000"/>
                </a:lnTo>
                <a:cubicBezTo>
                  <a:pt x="2367483" y="153119"/>
                  <a:pt x="2520602" y="0"/>
                  <a:pt x="27094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939098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>
    <p:random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90" r:id="rId6"/>
    <p:sldLayoutId id="2147483678" r:id="rId7"/>
    <p:sldLayoutId id="2147483689" r:id="rId8"/>
    <p:sldLayoutId id="2147483680" r:id="rId9"/>
    <p:sldLayoutId id="2147483691" r:id="rId10"/>
    <p:sldLayoutId id="2147483682" r:id="rId11"/>
    <p:sldLayoutId id="2147483692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71" r:id="rId18"/>
    <p:sldLayoutId id="2147483672" r:id="rId19"/>
  </p:sldLayoutIdLst>
  <p:transition>
    <p:random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>
    <p:random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69365-B842-B67C-2C2A-7817D21C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CBFEA-0D1E-6C64-76A7-841204F6A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20EBD-734C-BEEE-FD4C-5FC370DD3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A77F7-6967-451F-7CC9-8902AE1F4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9BDE5-ABA7-79DB-1F12-3CD17B0D1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0A90CD-3AEC-4572-A601-41A6F0E44D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028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9" r:id="rId13"/>
    <p:sldLayoutId id="2147483800" r:id="rId14"/>
    <p:sldLayoutId id="2147483801" r:id="rId15"/>
  </p:sldLayoutIdLst>
  <p:transition>
    <p:random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exec.com/management/2015/03/what-stakeholder-6-things-you-should-know/107778/" TargetMode="External"/><Relationship Id="rId2" Type="http://schemas.openxmlformats.org/officeDocument/2006/relationships/hyperlink" Target="https://www.free-powerpoint-templates-design.com/businessman-cityscape-powerpoint-templates/" TargetMode="External"/><Relationship Id="rId1" Type="http://schemas.openxmlformats.org/officeDocument/2006/relationships/slideLayout" Target="../slideLayouts/slideLayout35.xml"/><Relationship Id="rId4" Type="http://schemas.openxmlformats.org/officeDocument/2006/relationships/hyperlink" Target="https://www.esgvoices.com/post/stakeholder-engagement-plan-esg-strategie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48519C-3029-4478-99AA-2864E02F3D84}"/>
              </a:ext>
            </a:extLst>
          </p:cNvPr>
          <p:cNvSpPr txBox="1"/>
          <p:nvPr/>
        </p:nvSpPr>
        <p:spPr>
          <a:xfrm>
            <a:off x="1687738" y="2535836"/>
            <a:ext cx="9019722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CA" sz="4000" b="1" i="0" dirty="0">
                <a:solidFill>
                  <a:schemeClr val="bg1"/>
                </a:solidFill>
                <a:effectLst/>
                <a:latin typeface="-apple-system"/>
              </a:rPr>
              <a:t>Analyzing Stakeholder Satisfaction</a:t>
            </a:r>
            <a:endParaRPr lang="ko-KR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59B30E-EDDA-4BDE-878B-5BF28F78BACF}"/>
              </a:ext>
            </a:extLst>
          </p:cNvPr>
          <p:cNvSpPr txBox="1"/>
          <p:nvPr/>
        </p:nvSpPr>
        <p:spPr>
          <a:xfrm>
            <a:off x="4288872" y="3198167"/>
            <a:ext cx="3980015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Presented to Matt Mostofi</a:t>
            </a:r>
          </a:p>
        </p:txBody>
      </p:sp>
    </p:spTree>
    <p:extLst>
      <p:ext uri="{BB962C8B-B14F-4D97-AF65-F5344CB8AC3E}">
        <p14:creationId xmlns:p14="http://schemas.microsoft.com/office/powerpoint/2010/main" val="4275183918"/>
      </p:ext>
    </p:extLst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D0EDC09-130D-492D-83A5-0400D37B0525}"/>
              </a:ext>
            </a:extLst>
          </p:cNvPr>
          <p:cNvSpPr txBox="1">
            <a:spLocks/>
          </p:cNvSpPr>
          <p:nvPr/>
        </p:nvSpPr>
        <p:spPr>
          <a:xfrm>
            <a:off x="794534" y="1405691"/>
            <a:ext cx="4343400" cy="120485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CA" sz="4000" dirty="0">
                <a:solidFill>
                  <a:schemeClr val="tx1"/>
                </a:solidFill>
              </a:rPr>
              <a:t>Conclusion</a:t>
            </a:r>
            <a:endParaRPr lang="en-US" altLang="ko-KR" sz="5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5921BB7-ABD3-4657-B47B-AA7FDB91CEDD}"/>
              </a:ext>
            </a:extLst>
          </p:cNvPr>
          <p:cNvGrpSpPr/>
          <p:nvPr/>
        </p:nvGrpSpPr>
        <p:grpSpPr>
          <a:xfrm rot="10800000">
            <a:off x="11040894" y="5577520"/>
            <a:ext cx="962412" cy="1067246"/>
            <a:chOff x="11108414" y="2256323"/>
            <a:chExt cx="1170672" cy="1298191"/>
          </a:xfrm>
        </p:grpSpPr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90B3CBE5-57FD-4792-98B3-10E95E90D011}"/>
                </a:ext>
              </a:extLst>
            </p:cNvPr>
            <p:cNvSpPr/>
            <p:nvPr userDrawn="1"/>
          </p:nvSpPr>
          <p:spPr>
            <a:xfrm rot="5400000">
              <a:off x="11004146" y="2360591"/>
              <a:ext cx="1298191" cy="108965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평행 사변형 12">
              <a:extLst>
                <a:ext uri="{FF2B5EF4-FFF2-40B4-BE49-F238E27FC236}">
                  <a16:creationId xmlns:a16="http://schemas.microsoft.com/office/drawing/2014/main" id="{33DF010E-182F-4763-8112-7BBE73431A5B}"/>
                </a:ext>
              </a:extLst>
            </p:cNvPr>
            <p:cNvSpPr/>
            <p:nvPr userDrawn="1"/>
          </p:nvSpPr>
          <p:spPr>
            <a:xfrm>
              <a:off x="11533979" y="2516940"/>
              <a:ext cx="745107" cy="687814"/>
            </a:xfrm>
            <a:prstGeom prst="parallelogram">
              <a:avLst>
                <a:gd name="adj" fmla="val 8252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941A378-4703-4253-AC23-21944654E71E}"/>
              </a:ext>
            </a:extLst>
          </p:cNvPr>
          <p:cNvGrpSpPr/>
          <p:nvPr/>
        </p:nvGrpSpPr>
        <p:grpSpPr>
          <a:xfrm rot="10800000">
            <a:off x="11049960" y="5638394"/>
            <a:ext cx="962412" cy="1067246"/>
            <a:chOff x="11108414" y="2256323"/>
            <a:chExt cx="1170672" cy="1298191"/>
          </a:xfrm>
        </p:grpSpPr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1F1D358B-5A91-4096-86B1-CDA040D9C9A7}"/>
                </a:ext>
              </a:extLst>
            </p:cNvPr>
            <p:cNvSpPr/>
            <p:nvPr userDrawn="1"/>
          </p:nvSpPr>
          <p:spPr>
            <a:xfrm rot="5400000">
              <a:off x="11004146" y="2360591"/>
              <a:ext cx="1298191" cy="108965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평행 사변형 15">
              <a:extLst>
                <a:ext uri="{FF2B5EF4-FFF2-40B4-BE49-F238E27FC236}">
                  <a16:creationId xmlns:a16="http://schemas.microsoft.com/office/drawing/2014/main" id="{B336DB16-EA4A-4960-82CB-0993147011F4}"/>
                </a:ext>
              </a:extLst>
            </p:cNvPr>
            <p:cNvSpPr/>
            <p:nvPr userDrawn="1"/>
          </p:nvSpPr>
          <p:spPr>
            <a:xfrm>
              <a:off x="11533979" y="2516940"/>
              <a:ext cx="745107" cy="687814"/>
            </a:xfrm>
            <a:prstGeom prst="parallelogram">
              <a:avLst>
                <a:gd name="adj" fmla="val 8252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E7B7014-CE1E-7893-0E45-A8353F651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765" y="2333376"/>
            <a:ext cx="551688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used a small but valuable dataset to understand what affects stakeholder satisfaction. By looking at engagement, sentiment, and how quickly issues were solved, we found important areas to improve. With better follow-ups and more active communication, we can make the stakeholder experience much better.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" name="Picture 21" descr="A group of people writing on a whiteboard&#10;&#10;AI-generated content may be incorrect.">
            <a:extLst>
              <a:ext uri="{FF2B5EF4-FFF2-40B4-BE49-F238E27FC236}">
                <a16:creationId xmlns:a16="http://schemas.microsoft.com/office/drawing/2014/main" id="{F21DFB64-B165-F505-1C39-B9587BCD406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3234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84240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References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A41508E-DFE0-4537-B033-722245A51970}"/>
              </a:ext>
            </a:extLst>
          </p:cNvPr>
          <p:cNvGrpSpPr/>
          <p:nvPr/>
        </p:nvGrpSpPr>
        <p:grpSpPr>
          <a:xfrm>
            <a:off x="940743" y="1606472"/>
            <a:ext cx="207464" cy="206152"/>
            <a:chOff x="2411760" y="3708613"/>
            <a:chExt cx="206152" cy="20615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A00A826-3E76-469C-B57E-5B5E082937AA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Chevron 91">
              <a:extLst>
                <a:ext uri="{FF2B5EF4-FFF2-40B4-BE49-F238E27FC236}">
                  <a16:creationId xmlns:a16="http://schemas.microsoft.com/office/drawing/2014/main" id="{BA7DB6E8-4E9A-44A6-9343-A02679850E59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그룹 4">
            <a:extLst>
              <a:ext uri="{FF2B5EF4-FFF2-40B4-BE49-F238E27FC236}">
                <a16:creationId xmlns:a16="http://schemas.microsoft.com/office/drawing/2014/main" id="{09F4D59F-9794-4B8B-8503-3BE33DCDA362}"/>
              </a:ext>
            </a:extLst>
          </p:cNvPr>
          <p:cNvGrpSpPr/>
          <p:nvPr/>
        </p:nvGrpSpPr>
        <p:grpSpPr>
          <a:xfrm>
            <a:off x="1201729" y="1553850"/>
            <a:ext cx="10688497" cy="1325560"/>
            <a:chOff x="1201728" y="1756072"/>
            <a:chExt cx="4738195" cy="132556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9F350FA-DEF2-414A-B9C8-06BE5046291B}"/>
                </a:ext>
              </a:extLst>
            </p:cNvPr>
            <p:cNvSpPr txBox="1"/>
            <p:nvPr/>
          </p:nvSpPr>
          <p:spPr>
            <a:xfrm>
              <a:off x="1201728" y="1756072"/>
              <a:ext cx="473819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Theme of PPT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A9C458-6CDF-464E-B3BC-D1A8E2E8F871}"/>
                </a:ext>
              </a:extLst>
            </p:cNvPr>
            <p:cNvSpPr txBox="1"/>
            <p:nvPr/>
          </p:nvSpPr>
          <p:spPr>
            <a:xfrm>
              <a:off x="1201728" y="2049362"/>
              <a:ext cx="4738195" cy="103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800"/>
                </a:spcAft>
              </a:pPr>
              <a:r>
                <a:rPr lang="en-US" sz="1800" u="sng" kern="100" dirty="0">
                  <a:solidFill>
                    <a:srgbClr val="467886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  <a:hlinkClick r:id="rId2"/>
                </a:rPr>
                <a:t>https://www.free-powerpoint-templates-design.com/businessman-cityscape-powerpoint-templates/\</a:t>
              </a:r>
              <a:endPara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ACCBFC5-753C-44EA-ACC3-F19E84D524E4}"/>
              </a:ext>
            </a:extLst>
          </p:cNvPr>
          <p:cNvGrpSpPr/>
          <p:nvPr/>
        </p:nvGrpSpPr>
        <p:grpSpPr>
          <a:xfrm>
            <a:off x="940743" y="2496847"/>
            <a:ext cx="207464" cy="206152"/>
            <a:chOff x="2411760" y="3708613"/>
            <a:chExt cx="206152" cy="20615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250FE9C-7648-429C-B208-3976305FEEFB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Chevron 98">
              <a:extLst>
                <a:ext uri="{FF2B5EF4-FFF2-40B4-BE49-F238E27FC236}">
                  <a16:creationId xmlns:a16="http://schemas.microsoft.com/office/drawing/2014/main" id="{E5B1AA32-F144-4558-BBD0-FAEE30C75064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8" name="그룹 5">
            <a:extLst>
              <a:ext uri="{FF2B5EF4-FFF2-40B4-BE49-F238E27FC236}">
                <a16:creationId xmlns:a16="http://schemas.microsoft.com/office/drawing/2014/main" id="{043857A3-1CFE-4D85-91E6-4375FAA92E8C}"/>
              </a:ext>
            </a:extLst>
          </p:cNvPr>
          <p:cNvGrpSpPr/>
          <p:nvPr/>
        </p:nvGrpSpPr>
        <p:grpSpPr>
          <a:xfrm>
            <a:off x="1201729" y="2444226"/>
            <a:ext cx="10742018" cy="688463"/>
            <a:chOff x="1201728" y="2646447"/>
            <a:chExt cx="5064693" cy="68846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64996C8-D97D-441E-B936-00BC118C3ACC}"/>
                </a:ext>
              </a:extLst>
            </p:cNvPr>
            <p:cNvSpPr txBox="1"/>
            <p:nvPr/>
          </p:nvSpPr>
          <p:spPr>
            <a:xfrm>
              <a:off x="1201728" y="2646447"/>
              <a:ext cx="473819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Image 1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E46B47E-7A94-4745-9527-1C828958550E}"/>
                </a:ext>
              </a:extLst>
            </p:cNvPr>
            <p:cNvSpPr txBox="1"/>
            <p:nvPr/>
          </p:nvSpPr>
          <p:spPr>
            <a:xfrm>
              <a:off x="1201728" y="2939737"/>
              <a:ext cx="5064693" cy="395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800"/>
                </a:spcAft>
              </a:pPr>
              <a:r>
                <a:rPr lang="en-US" sz="1800" u="sng" kern="100" dirty="0">
                  <a:solidFill>
                    <a:srgbClr val="467886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  <a:hlinkClick r:id="rId3"/>
                </a:rPr>
                <a:t>https://www.govexec.com/management/2015/03/what-stakeholder-6-things-you-should-know/107778/</a:t>
              </a:r>
              <a:endPara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4519-7AAB-43CE-9DA4-79B289A3EB5F}"/>
              </a:ext>
            </a:extLst>
          </p:cNvPr>
          <p:cNvGrpSpPr/>
          <p:nvPr/>
        </p:nvGrpSpPr>
        <p:grpSpPr>
          <a:xfrm>
            <a:off x="940743" y="3387222"/>
            <a:ext cx="207464" cy="206152"/>
            <a:chOff x="2411760" y="3708613"/>
            <a:chExt cx="206152" cy="20615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D9463B6-44CC-46BC-ADE5-AAF762606FCF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Chevron 105">
              <a:extLst>
                <a:ext uri="{FF2B5EF4-FFF2-40B4-BE49-F238E27FC236}">
                  <a16:creationId xmlns:a16="http://schemas.microsoft.com/office/drawing/2014/main" id="{601230DC-D5E2-4758-9A4D-6F1C1F1E43E8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4" name="그룹 6">
            <a:extLst>
              <a:ext uri="{FF2B5EF4-FFF2-40B4-BE49-F238E27FC236}">
                <a16:creationId xmlns:a16="http://schemas.microsoft.com/office/drawing/2014/main" id="{2AB22E07-9DDF-4D4A-B30C-3F28B9093903}"/>
              </a:ext>
            </a:extLst>
          </p:cNvPr>
          <p:cNvGrpSpPr/>
          <p:nvPr/>
        </p:nvGrpSpPr>
        <p:grpSpPr>
          <a:xfrm>
            <a:off x="1201729" y="3334600"/>
            <a:ext cx="10049528" cy="662622"/>
            <a:chOff x="1201728" y="3536822"/>
            <a:chExt cx="4738195" cy="66262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C53223-8F41-4276-905B-B78C2F17F484}"/>
                </a:ext>
              </a:extLst>
            </p:cNvPr>
            <p:cNvSpPr txBox="1"/>
            <p:nvPr/>
          </p:nvSpPr>
          <p:spPr>
            <a:xfrm>
              <a:off x="1201728" y="3536822"/>
              <a:ext cx="473819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Background Image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7A90BDA-6E2D-4452-847F-D1325B2F5B75}"/>
                </a:ext>
              </a:extLst>
            </p:cNvPr>
            <p:cNvSpPr txBox="1"/>
            <p:nvPr/>
          </p:nvSpPr>
          <p:spPr>
            <a:xfrm>
              <a:off x="1201728" y="3830112"/>
              <a:ext cx="4738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hlinkClick r:id="rId4"/>
                </a:rPr>
                <a:t>https://www.esgvoices.com/post/stakeholder-engagement-plan-esg-strategies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4597193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writing on a whiteboard&#10;&#10;AI-generated content may be incorrect.">
            <a:extLst>
              <a:ext uri="{FF2B5EF4-FFF2-40B4-BE49-F238E27FC236}">
                <a16:creationId xmlns:a16="http://schemas.microsoft.com/office/drawing/2014/main" id="{24786B98-4F9E-C52B-2FBD-C22468E0C9F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Our Team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E575303-1F7E-E1C4-4A8D-7C128C3C0BC8}"/>
              </a:ext>
            </a:extLst>
          </p:cNvPr>
          <p:cNvGrpSpPr/>
          <p:nvPr/>
        </p:nvGrpSpPr>
        <p:grpSpPr>
          <a:xfrm>
            <a:off x="1378363" y="2144120"/>
            <a:ext cx="9442386" cy="3013182"/>
            <a:chOff x="1378363" y="2144120"/>
            <a:chExt cx="9442386" cy="301318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ADF848-CF6F-4F89-A204-366868E94671}"/>
                </a:ext>
              </a:extLst>
            </p:cNvPr>
            <p:cNvSpPr txBox="1"/>
            <p:nvPr/>
          </p:nvSpPr>
          <p:spPr>
            <a:xfrm>
              <a:off x="1856107" y="4787970"/>
              <a:ext cx="166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cs typeface="Arial" pitchFamily="34" charset="0"/>
                </a:rPr>
                <a:t>Group Leader</a:t>
              </a:r>
            </a:p>
          </p:txBody>
        </p:sp>
        <p:sp>
          <p:nvSpPr>
            <p:cNvPr id="35" name="Round Same Side Corner Rectangle 20">
              <a:extLst>
                <a:ext uri="{FF2B5EF4-FFF2-40B4-BE49-F238E27FC236}">
                  <a16:creationId xmlns:a16="http://schemas.microsoft.com/office/drawing/2014/main" id="{97364C32-8FDE-4694-942D-A9D0E70506E6}"/>
                </a:ext>
              </a:extLst>
            </p:cNvPr>
            <p:cNvSpPr/>
            <p:nvPr/>
          </p:nvSpPr>
          <p:spPr>
            <a:xfrm>
              <a:off x="1378363" y="4181449"/>
              <a:ext cx="2623688" cy="57162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Manish Kataria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Round Same Side Corner Rectangle 21">
              <a:extLst>
                <a:ext uri="{FF2B5EF4-FFF2-40B4-BE49-F238E27FC236}">
                  <a16:creationId xmlns:a16="http://schemas.microsoft.com/office/drawing/2014/main" id="{6F43D559-7A27-44AE-8A53-C15457C769A8}"/>
                </a:ext>
              </a:extLst>
            </p:cNvPr>
            <p:cNvSpPr/>
            <p:nvPr/>
          </p:nvSpPr>
          <p:spPr>
            <a:xfrm>
              <a:off x="3682076" y="3613485"/>
              <a:ext cx="2623688" cy="57162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b="1" dirty="0"/>
                <a:t>Sahil</a:t>
              </a:r>
              <a:endParaRPr lang="ko-KR" altLang="en-US" sz="2400" b="1" dirty="0"/>
            </a:p>
          </p:txBody>
        </p:sp>
        <p:sp>
          <p:nvSpPr>
            <p:cNvPr id="37" name="Round Same Side Corner Rectangle 22">
              <a:extLst>
                <a:ext uri="{FF2B5EF4-FFF2-40B4-BE49-F238E27FC236}">
                  <a16:creationId xmlns:a16="http://schemas.microsoft.com/office/drawing/2014/main" id="{D91669AF-27C0-48EE-ADAD-55FD990412B2}"/>
                </a:ext>
              </a:extLst>
            </p:cNvPr>
            <p:cNvSpPr/>
            <p:nvPr/>
          </p:nvSpPr>
          <p:spPr>
            <a:xfrm>
              <a:off x="5956333" y="3043766"/>
              <a:ext cx="2623688" cy="57162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Tamanna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Round Same Side Corner Rectangle 23">
              <a:extLst>
                <a:ext uri="{FF2B5EF4-FFF2-40B4-BE49-F238E27FC236}">
                  <a16:creationId xmlns:a16="http://schemas.microsoft.com/office/drawing/2014/main" id="{8EA50F77-2F75-41DB-8EF5-D037CED421C3}"/>
                </a:ext>
              </a:extLst>
            </p:cNvPr>
            <p:cNvSpPr/>
            <p:nvPr/>
          </p:nvSpPr>
          <p:spPr>
            <a:xfrm>
              <a:off x="8197061" y="2472142"/>
              <a:ext cx="2623688" cy="57162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Preeti Sharma</a:t>
              </a:r>
              <a:endParaRPr lang="ko-KR" altLang="en-US" sz="2400" dirty="0"/>
            </a:p>
          </p:txBody>
        </p:sp>
        <p:sp>
          <p:nvSpPr>
            <p:cNvPr id="39" name="직사각형 113">
              <a:extLst>
                <a:ext uri="{FF2B5EF4-FFF2-40B4-BE49-F238E27FC236}">
                  <a16:creationId xmlns:a16="http://schemas.microsoft.com/office/drawing/2014/main" id="{3C839512-7806-45E3-9627-173AF140D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899" y="3850674"/>
              <a:ext cx="141478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solidFill>
                    <a:schemeClr val="accent2"/>
                  </a:solidFill>
                  <a:cs typeface="Arial" charset="0"/>
                </a:rPr>
                <a:t>W0865937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40" name="직사각형 113">
              <a:extLst>
                <a:ext uri="{FF2B5EF4-FFF2-40B4-BE49-F238E27FC236}">
                  <a16:creationId xmlns:a16="http://schemas.microsoft.com/office/drawing/2014/main" id="{8FCA6AA5-281A-471B-8700-7ECC12567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408" y="3280744"/>
              <a:ext cx="12814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solidFill>
                    <a:schemeClr val="accent3"/>
                  </a:solidFill>
                  <a:cs typeface="Arial" charset="0"/>
                </a:rPr>
                <a:t>W0861930</a:t>
              </a:r>
              <a:endParaRPr lang="ko-KR" alt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41" name="직사각형 113">
              <a:extLst>
                <a:ext uri="{FF2B5EF4-FFF2-40B4-BE49-F238E27FC236}">
                  <a16:creationId xmlns:a16="http://schemas.microsoft.com/office/drawing/2014/main" id="{066F4695-7479-4D56-B77F-750AB301D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6945" y="2733865"/>
              <a:ext cx="13784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solidFill>
                    <a:schemeClr val="accent4"/>
                  </a:solidFill>
                  <a:cs typeface="Arial" charset="0"/>
                </a:rPr>
                <a:t>W0859956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42" name="직사각형 113">
              <a:extLst>
                <a:ext uri="{FF2B5EF4-FFF2-40B4-BE49-F238E27FC236}">
                  <a16:creationId xmlns:a16="http://schemas.microsoft.com/office/drawing/2014/main" id="{0C5DBF0D-B9F4-409F-AF52-F47C01EF2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6306" y="2144120"/>
              <a:ext cx="17651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solidFill>
                    <a:schemeClr val="accent5"/>
                  </a:solidFill>
                  <a:cs typeface="Arial" charset="0"/>
                </a:rPr>
                <a:t>W0867334</a:t>
              </a:r>
              <a:endParaRPr lang="ko-KR" alt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614C9FA-7510-6D78-1022-12AF963EAA1B}"/>
                </a:ext>
              </a:extLst>
            </p:cNvPr>
            <p:cNvSpPr txBox="1"/>
            <p:nvPr/>
          </p:nvSpPr>
          <p:spPr>
            <a:xfrm>
              <a:off x="4292634" y="4178099"/>
              <a:ext cx="166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cs typeface="Arial" pitchFamily="34" charset="0"/>
                </a:rPr>
                <a:t>Data Analyzer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1381A39-D68C-D6F0-B11B-BF802466AD41}"/>
                </a:ext>
              </a:extLst>
            </p:cNvPr>
            <p:cNvSpPr txBox="1"/>
            <p:nvPr/>
          </p:nvSpPr>
          <p:spPr>
            <a:xfrm>
              <a:off x="6142072" y="3598854"/>
              <a:ext cx="2319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cs typeface="Arial" pitchFamily="34" charset="0"/>
                </a:rPr>
                <a:t>Dashboard</a:t>
              </a:r>
            </a:p>
            <a:p>
              <a:pPr algn="ctr"/>
              <a:r>
                <a:rPr lang="en-US" altLang="ko-KR" sz="1800" b="1" dirty="0">
                  <a:cs typeface="Arial" pitchFamily="34" charset="0"/>
                </a:rPr>
                <a:t> Handler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12E0C4-3B6C-63DC-192F-051F3476EEE4}"/>
                </a:ext>
              </a:extLst>
            </p:cNvPr>
            <p:cNvSpPr txBox="1"/>
            <p:nvPr/>
          </p:nvSpPr>
          <p:spPr>
            <a:xfrm>
              <a:off x="8717226" y="3038686"/>
              <a:ext cx="1842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cs typeface="Arial" pitchFamily="34" charset="0"/>
                </a:rPr>
                <a:t>Documentation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3" name="Regular Pentagon 1">
            <a:extLst>
              <a:ext uri="{FF2B5EF4-FFF2-40B4-BE49-F238E27FC236}">
                <a16:creationId xmlns:a16="http://schemas.microsoft.com/office/drawing/2014/main" id="{09AEF547-BF29-46E4-9A77-46E228C83F3C}"/>
              </a:ext>
            </a:extLst>
          </p:cNvPr>
          <p:cNvSpPr/>
          <p:nvPr/>
        </p:nvSpPr>
        <p:spPr>
          <a:xfrm>
            <a:off x="580345" y="1548162"/>
            <a:ext cx="1055855" cy="1045004"/>
          </a:xfrm>
          <a:prstGeom prst="pentagon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4" name="Trapezoid 18">
            <a:extLst>
              <a:ext uri="{FF2B5EF4-FFF2-40B4-BE49-F238E27FC236}">
                <a16:creationId xmlns:a16="http://schemas.microsoft.com/office/drawing/2014/main" id="{145A8906-0398-4545-AF34-CFCA46231D23}"/>
              </a:ext>
            </a:extLst>
          </p:cNvPr>
          <p:cNvSpPr/>
          <p:nvPr/>
        </p:nvSpPr>
        <p:spPr>
          <a:xfrm>
            <a:off x="395377" y="2449021"/>
            <a:ext cx="1408975" cy="3436668"/>
          </a:xfrm>
          <a:custGeom>
            <a:avLst/>
            <a:gdLst/>
            <a:ahLst/>
            <a:cxnLst/>
            <a:rect l="l" t="t" r="r" b="b"/>
            <a:pathLst>
              <a:path w="1440162" h="3669889">
                <a:moveTo>
                  <a:pt x="372379" y="0"/>
                </a:moveTo>
                <a:lnTo>
                  <a:pt x="1067783" y="0"/>
                </a:lnTo>
                <a:lnTo>
                  <a:pt x="1438797" y="609889"/>
                </a:lnTo>
                <a:lnTo>
                  <a:pt x="1440162" y="609889"/>
                </a:lnTo>
                <a:lnTo>
                  <a:pt x="1440162" y="3176058"/>
                </a:lnTo>
                <a:lnTo>
                  <a:pt x="720081" y="3669889"/>
                </a:lnTo>
                <a:lnTo>
                  <a:pt x="0" y="3176058"/>
                </a:lnTo>
                <a:lnTo>
                  <a:pt x="0" y="609889"/>
                </a:lnTo>
                <a:lnTo>
                  <a:pt x="1366" y="6098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5" name="Regular Pentagon 3">
            <a:extLst>
              <a:ext uri="{FF2B5EF4-FFF2-40B4-BE49-F238E27FC236}">
                <a16:creationId xmlns:a16="http://schemas.microsoft.com/office/drawing/2014/main" id="{6A869938-2C7E-4A0F-ACC1-2AAC1E8B43B1}"/>
              </a:ext>
            </a:extLst>
          </p:cNvPr>
          <p:cNvSpPr/>
          <p:nvPr/>
        </p:nvSpPr>
        <p:spPr>
          <a:xfrm>
            <a:off x="697057" y="1667793"/>
            <a:ext cx="828866" cy="820347"/>
          </a:xfrm>
          <a:prstGeom prst="pentagon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97207-13D2-4925-B150-E7C3C36B2873}"/>
              </a:ext>
            </a:extLst>
          </p:cNvPr>
          <p:cNvSpPr txBox="1"/>
          <p:nvPr/>
        </p:nvSpPr>
        <p:spPr>
          <a:xfrm>
            <a:off x="829186" y="1923795"/>
            <a:ext cx="57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9FEEE4-6A33-4F34-8AAE-4BA67C9CE37E}"/>
              </a:ext>
            </a:extLst>
          </p:cNvPr>
          <p:cNvGrpSpPr/>
          <p:nvPr/>
        </p:nvGrpSpPr>
        <p:grpSpPr>
          <a:xfrm>
            <a:off x="435289" y="3352799"/>
            <a:ext cx="1331347" cy="1674318"/>
            <a:chOff x="3017859" y="4307149"/>
            <a:chExt cx="1762244" cy="146506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067458-0CBF-4434-94D2-7B06D265341B}"/>
                </a:ext>
              </a:extLst>
            </p:cNvPr>
            <p:cNvSpPr txBox="1"/>
            <p:nvPr/>
          </p:nvSpPr>
          <p:spPr>
            <a:xfrm>
              <a:off x="3021856" y="4560313"/>
              <a:ext cx="1736915" cy="1211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bg1"/>
                  </a:solidFill>
                </a:rPr>
                <a:t>Understanding feedback patterns to improve engagement and decision-making.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F0CD60-7E20-4FB2-847B-B698E7404FEC}"/>
                </a:ext>
              </a:extLst>
            </p:cNvPr>
            <p:cNvSpPr txBox="1"/>
            <p:nvPr/>
          </p:nvSpPr>
          <p:spPr>
            <a:xfrm>
              <a:off x="3017859" y="4307149"/>
              <a:ext cx="1762244" cy="296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Introduction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Regular Pentagon 5">
            <a:extLst>
              <a:ext uri="{FF2B5EF4-FFF2-40B4-BE49-F238E27FC236}">
                <a16:creationId xmlns:a16="http://schemas.microsoft.com/office/drawing/2014/main" id="{AFB6CA3F-4B5D-4705-BB9F-593803C3D5AC}"/>
              </a:ext>
            </a:extLst>
          </p:cNvPr>
          <p:cNvSpPr/>
          <p:nvPr/>
        </p:nvSpPr>
        <p:spPr>
          <a:xfrm>
            <a:off x="2225416" y="1548162"/>
            <a:ext cx="1055855" cy="1045004"/>
          </a:xfrm>
          <a:prstGeom prst="pentagon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1" name="Trapezoid 18">
            <a:extLst>
              <a:ext uri="{FF2B5EF4-FFF2-40B4-BE49-F238E27FC236}">
                <a16:creationId xmlns:a16="http://schemas.microsoft.com/office/drawing/2014/main" id="{9ECAC100-0CA1-4539-9C3D-DDD21247E790}"/>
              </a:ext>
            </a:extLst>
          </p:cNvPr>
          <p:cNvSpPr/>
          <p:nvPr/>
        </p:nvSpPr>
        <p:spPr>
          <a:xfrm>
            <a:off x="2040448" y="2449021"/>
            <a:ext cx="1408975" cy="3436668"/>
          </a:xfrm>
          <a:custGeom>
            <a:avLst/>
            <a:gdLst/>
            <a:ahLst/>
            <a:cxnLst/>
            <a:rect l="l" t="t" r="r" b="b"/>
            <a:pathLst>
              <a:path w="1440162" h="3669889">
                <a:moveTo>
                  <a:pt x="372379" y="0"/>
                </a:moveTo>
                <a:lnTo>
                  <a:pt x="1067783" y="0"/>
                </a:lnTo>
                <a:lnTo>
                  <a:pt x="1438797" y="609889"/>
                </a:lnTo>
                <a:lnTo>
                  <a:pt x="1440162" y="609889"/>
                </a:lnTo>
                <a:lnTo>
                  <a:pt x="1440162" y="3176058"/>
                </a:lnTo>
                <a:lnTo>
                  <a:pt x="720081" y="3669889"/>
                </a:lnTo>
                <a:lnTo>
                  <a:pt x="0" y="3176058"/>
                </a:lnTo>
                <a:lnTo>
                  <a:pt x="0" y="609889"/>
                </a:lnTo>
                <a:lnTo>
                  <a:pt x="1366" y="60988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2" name="Regular Pentagon 7">
            <a:extLst>
              <a:ext uri="{FF2B5EF4-FFF2-40B4-BE49-F238E27FC236}">
                <a16:creationId xmlns:a16="http://schemas.microsoft.com/office/drawing/2014/main" id="{265B4C6A-E402-4A40-B20F-53F9ED8384A3}"/>
              </a:ext>
            </a:extLst>
          </p:cNvPr>
          <p:cNvSpPr/>
          <p:nvPr/>
        </p:nvSpPr>
        <p:spPr>
          <a:xfrm>
            <a:off x="2342128" y="1667793"/>
            <a:ext cx="828866" cy="820347"/>
          </a:xfrm>
          <a:prstGeom prst="pentagon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9726D-D054-45B2-AF90-4E1F4C41669E}"/>
              </a:ext>
            </a:extLst>
          </p:cNvPr>
          <p:cNvSpPr txBox="1"/>
          <p:nvPr/>
        </p:nvSpPr>
        <p:spPr>
          <a:xfrm>
            <a:off x="2474257" y="1923795"/>
            <a:ext cx="57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39FEDE-442C-41A0-AEF5-C236EB9F2B30}"/>
              </a:ext>
            </a:extLst>
          </p:cNvPr>
          <p:cNvGrpSpPr/>
          <p:nvPr/>
        </p:nvGrpSpPr>
        <p:grpSpPr>
          <a:xfrm>
            <a:off x="2080362" y="3352795"/>
            <a:ext cx="1331347" cy="750988"/>
            <a:chOff x="3017859" y="4307149"/>
            <a:chExt cx="1762244" cy="6571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0AE0CE6-080E-4CA3-B079-9CCD2227A61D}"/>
                </a:ext>
              </a:extLst>
            </p:cNvPr>
            <p:cNvSpPr txBox="1"/>
            <p:nvPr/>
          </p:nvSpPr>
          <p:spPr>
            <a:xfrm>
              <a:off x="3021856" y="4560313"/>
              <a:ext cx="1736915" cy="403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Describe Our goals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E1D1A7-6FB2-44A1-9FF6-2024801B9D05}"/>
                </a:ext>
              </a:extLst>
            </p:cNvPr>
            <p:cNvSpPr txBox="1"/>
            <p:nvPr/>
          </p:nvSpPr>
          <p:spPr>
            <a:xfrm>
              <a:off x="3017859" y="4307149"/>
              <a:ext cx="1762244" cy="296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Objective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7" name="Regular Pentagon 9">
            <a:extLst>
              <a:ext uri="{FF2B5EF4-FFF2-40B4-BE49-F238E27FC236}">
                <a16:creationId xmlns:a16="http://schemas.microsoft.com/office/drawing/2014/main" id="{9786B30F-1DF7-4F0A-9007-8DA4B505F2CD}"/>
              </a:ext>
            </a:extLst>
          </p:cNvPr>
          <p:cNvSpPr/>
          <p:nvPr/>
        </p:nvSpPr>
        <p:spPr>
          <a:xfrm>
            <a:off x="3870487" y="1548162"/>
            <a:ext cx="1055855" cy="1045004"/>
          </a:xfrm>
          <a:prstGeom prst="pentagon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8" name="Trapezoid 18">
            <a:extLst>
              <a:ext uri="{FF2B5EF4-FFF2-40B4-BE49-F238E27FC236}">
                <a16:creationId xmlns:a16="http://schemas.microsoft.com/office/drawing/2014/main" id="{28CED89F-AE09-4788-98F4-22769CB6EBA9}"/>
              </a:ext>
            </a:extLst>
          </p:cNvPr>
          <p:cNvSpPr/>
          <p:nvPr/>
        </p:nvSpPr>
        <p:spPr>
          <a:xfrm>
            <a:off x="3685519" y="2449021"/>
            <a:ext cx="1408975" cy="3436668"/>
          </a:xfrm>
          <a:custGeom>
            <a:avLst/>
            <a:gdLst/>
            <a:ahLst/>
            <a:cxnLst/>
            <a:rect l="l" t="t" r="r" b="b"/>
            <a:pathLst>
              <a:path w="1440162" h="3669889">
                <a:moveTo>
                  <a:pt x="372379" y="0"/>
                </a:moveTo>
                <a:lnTo>
                  <a:pt x="1067783" y="0"/>
                </a:lnTo>
                <a:lnTo>
                  <a:pt x="1438797" y="609889"/>
                </a:lnTo>
                <a:lnTo>
                  <a:pt x="1440162" y="609889"/>
                </a:lnTo>
                <a:lnTo>
                  <a:pt x="1440162" y="3176058"/>
                </a:lnTo>
                <a:lnTo>
                  <a:pt x="720081" y="3669889"/>
                </a:lnTo>
                <a:lnTo>
                  <a:pt x="0" y="3176058"/>
                </a:lnTo>
                <a:lnTo>
                  <a:pt x="0" y="609889"/>
                </a:lnTo>
                <a:lnTo>
                  <a:pt x="1366" y="6098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9" name="Regular Pentagon 11">
            <a:extLst>
              <a:ext uri="{FF2B5EF4-FFF2-40B4-BE49-F238E27FC236}">
                <a16:creationId xmlns:a16="http://schemas.microsoft.com/office/drawing/2014/main" id="{5461798C-A76A-42B3-A681-E31218458DBE}"/>
              </a:ext>
            </a:extLst>
          </p:cNvPr>
          <p:cNvSpPr/>
          <p:nvPr/>
        </p:nvSpPr>
        <p:spPr>
          <a:xfrm>
            <a:off x="3987199" y="1667793"/>
            <a:ext cx="828866" cy="820347"/>
          </a:xfrm>
          <a:prstGeom prst="pentagon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EE0A7D-FCBF-442C-AFBD-37152E3C8C95}"/>
              </a:ext>
            </a:extLst>
          </p:cNvPr>
          <p:cNvSpPr txBox="1"/>
          <p:nvPr/>
        </p:nvSpPr>
        <p:spPr>
          <a:xfrm>
            <a:off x="4119328" y="1923795"/>
            <a:ext cx="57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E30434-1961-4883-9422-01131DDB9965}"/>
              </a:ext>
            </a:extLst>
          </p:cNvPr>
          <p:cNvGrpSpPr/>
          <p:nvPr/>
        </p:nvGrpSpPr>
        <p:grpSpPr>
          <a:xfrm>
            <a:off x="3725434" y="3352802"/>
            <a:ext cx="1335943" cy="1477327"/>
            <a:chOff x="3017859" y="4307149"/>
            <a:chExt cx="1768327" cy="8026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D7DAFB-047E-4DC2-8BA0-B9EDA4B35AB7}"/>
                </a:ext>
              </a:extLst>
            </p:cNvPr>
            <p:cNvSpPr txBox="1"/>
            <p:nvPr/>
          </p:nvSpPr>
          <p:spPr>
            <a:xfrm>
              <a:off x="3049271" y="4658324"/>
              <a:ext cx="1736915" cy="451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Provide information About our using dataset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799085-029A-47FF-8ECE-25F6CD5BFC51}"/>
                </a:ext>
              </a:extLst>
            </p:cNvPr>
            <p:cNvSpPr txBox="1"/>
            <p:nvPr/>
          </p:nvSpPr>
          <p:spPr>
            <a:xfrm>
              <a:off x="3017859" y="4307149"/>
              <a:ext cx="1762244" cy="351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Dataset Overview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Regular Pentagon 13">
            <a:extLst>
              <a:ext uri="{FF2B5EF4-FFF2-40B4-BE49-F238E27FC236}">
                <a16:creationId xmlns:a16="http://schemas.microsoft.com/office/drawing/2014/main" id="{CF36471C-5207-4064-8640-1B237CFA512A}"/>
              </a:ext>
            </a:extLst>
          </p:cNvPr>
          <p:cNvSpPr/>
          <p:nvPr/>
        </p:nvSpPr>
        <p:spPr>
          <a:xfrm>
            <a:off x="5512012" y="1548162"/>
            <a:ext cx="1055855" cy="1045004"/>
          </a:xfrm>
          <a:prstGeom prst="pentagon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5" name="Trapezoid 18">
            <a:extLst>
              <a:ext uri="{FF2B5EF4-FFF2-40B4-BE49-F238E27FC236}">
                <a16:creationId xmlns:a16="http://schemas.microsoft.com/office/drawing/2014/main" id="{EEF43BA2-420E-4D28-9B84-AC91FF857D09}"/>
              </a:ext>
            </a:extLst>
          </p:cNvPr>
          <p:cNvSpPr/>
          <p:nvPr/>
        </p:nvSpPr>
        <p:spPr>
          <a:xfrm>
            <a:off x="5327042" y="2449021"/>
            <a:ext cx="1408975" cy="3436668"/>
          </a:xfrm>
          <a:custGeom>
            <a:avLst/>
            <a:gdLst/>
            <a:ahLst/>
            <a:cxnLst/>
            <a:rect l="l" t="t" r="r" b="b"/>
            <a:pathLst>
              <a:path w="1440162" h="3669889">
                <a:moveTo>
                  <a:pt x="372379" y="0"/>
                </a:moveTo>
                <a:lnTo>
                  <a:pt x="1067783" y="0"/>
                </a:lnTo>
                <a:lnTo>
                  <a:pt x="1438797" y="609889"/>
                </a:lnTo>
                <a:lnTo>
                  <a:pt x="1440162" y="609889"/>
                </a:lnTo>
                <a:lnTo>
                  <a:pt x="1440162" y="3176058"/>
                </a:lnTo>
                <a:lnTo>
                  <a:pt x="720081" y="3669889"/>
                </a:lnTo>
                <a:lnTo>
                  <a:pt x="0" y="3176058"/>
                </a:lnTo>
                <a:lnTo>
                  <a:pt x="0" y="609889"/>
                </a:lnTo>
                <a:lnTo>
                  <a:pt x="1366" y="6098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6" name="Regular Pentagon 15">
            <a:extLst>
              <a:ext uri="{FF2B5EF4-FFF2-40B4-BE49-F238E27FC236}">
                <a16:creationId xmlns:a16="http://schemas.microsoft.com/office/drawing/2014/main" id="{35ED083A-ADB8-4DD6-862F-B26C03E12E6E}"/>
              </a:ext>
            </a:extLst>
          </p:cNvPr>
          <p:cNvSpPr/>
          <p:nvPr/>
        </p:nvSpPr>
        <p:spPr>
          <a:xfrm>
            <a:off x="5628722" y="1667793"/>
            <a:ext cx="828866" cy="820347"/>
          </a:xfrm>
          <a:prstGeom prst="pentagon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CF24D6-7A57-44C9-8167-752341CF6AC0}"/>
              </a:ext>
            </a:extLst>
          </p:cNvPr>
          <p:cNvSpPr txBox="1"/>
          <p:nvPr/>
        </p:nvSpPr>
        <p:spPr>
          <a:xfrm>
            <a:off x="5760851" y="1923795"/>
            <a:ext cx="57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4E520C1-8FFB-481D-B2FB-DB74C0EF4880}"/>
              </a:ext>
            </a:extLst>
          </p:cNvPr>
          <p:cNvGrpSpPr/>
          <p:nvPr/>
        </p:nvGrpSpPr>
        <p:grpSpPr>
          <a:xfrm>
            <a:off x="5366954" y="3352792"/>
            <a:ext cx="1331347" cy="1304986"/>
            <a:chOff x="3017859" y="4307149"/>
            <a:chExt cx="1762244" cy="114189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3D9A71A-C391-4FE4-82B1-1BE1B999001B}"/>
                </a:ext>
              </a:extLst>
            </p:cNvPr>
            <p:cNvSpPr txBox="1"/>
            <p:nvPr/>
          </p:nvSpPr>
          <p:spPr>
            <a:xfrm>
              <a:off x="3021856" y="4560313"/>
              <a:ext cx="1736915" cy="888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Show an interactive dashboard, created with the help of tableau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92BB141-09B9-4D72-B3B4-B01FBF5697EF}"/>
                </a:ext>
              </a:extLst>
            </p:cNvPr>
            <p:cNvSpPr txBox="1"/>
            <p:nvPr/>
          </p:nvSpPr>
          <p:spPr>
            <a:xfrm>
              <a:off x="3017859" y="4307149"/>
              <a:ext cx="1762244" cy="296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Dashboard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1" name="Regular Pentagon 17">
            <a:extLst>
              <a:ext uri="{FF2B5EF4-FFF2-40B4-BE49-F238E27FC236}">
                <a16:creationId xmlns:a16="http://schemas.microsoft.com/office/drawing/2014/main" id="{8734EB9C-D632-4A19-A706-FF7C3B121AD1}"/>
              </a:ext>
            </a:extLst>
          </p:cNvPr>
          <p:cNvSpPr/>
          <p:nvPr/>
        </p:nvSpPr>
        <p:spPr>
          <a:xfrm>
            <a:off x="7153534" y="1548162"/>
            <a:ext cx="1055855" cy="1045004"/>
          </a:xfrm>
          <a:prstGeom prst="pentagon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32" name="Trapezoid 18">
            <a:extLst>
              <a:ext uri="{FF2B5EF4-FFF2-40B4-BE49-F238E27FC236}">
                <a16:creationId xmlns:a16="http://schemas.microsoft.com/office/drawing/2014/main" id="{AC20D69D-5A6B-45B9-9D31-71A12DFCE2D8}"/>
              </a:ext>
            </a:extLst>
          </p:cNvPr>
          <p:cNvSpPr/>
          <p:nvPr/>
        </p:nvSpPr>
        <p:spPr>
          <a:xfrm>
            <a:off x="6968565" y="2449021"/>
            <a:ext cx="1408975" cy="3436668"/>
          </a:xfrm>
          <a:custGeom>
            <a:avLst/>
            <a:gdLst/>
            <a:ahLst/>
            <a:cxnLst/>
            <a:rect l="l" t="t" r="r" b="b"/>
            <a:pathLst>
              <a:path w="1440162" h="3669889">
                <a:moveTo>
                  <a:pt x="372379" y="0"/>
                </a:moveTo>
                <a:lnTo>
                  <a:pt x="1067783" y="0"/>
                </a:lnTo>
                <a:lnTo>
                  <a:pt x="1438797" y="609889"/>
                </a:lnTo>
                <a:lnTo>
                  <a:pt x="1440162" y="609889"/>
                </a:lnTo>
                <a:lnTo>
                  <a:pt x="1440162" y="3176058"/>
                </a:lnTo>
                <a:lnTo>
                  <a:pt x="720081" y="3669889"/>
                </a:lnTo>
                <a:lnTo>
                  <a:pt x="0" y="3176058"/>
                </a:lnTo>
                <a:lnTo>
                  <a:pt x="0" y="609889"/>
                </a:lnTo>
                <a:lnTo>
                  <a:pt x="1366" y="60988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33" name="Regular Pentagon 19">
            <a:extLst>
              <a:ext uri="{FF2B5EF4-FFF2-40B4-BE49-F238E27FC236}">
                <a16:creationId xmlns:a16="http://schemas.microsoft.com/office/drawing/2014/main" id="{389EE73C-C48B-4A3D-8D06-58830587E4E2}"/>
              </a:ext>
            </a:extLst>
          </p:cNvPr>
          <p:cNvSpPr/>
          <p:nvPr/>
        </p:nvSpPr>
        <p:spPr>
          <a:xfrm>
            <a:off x="7270244" y="1667793"/>
            <a:ext cx="828866" cy="820347"/>
          </a:xfrm>
          <a:prstGeom prst="pentagon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C6B22B-709A-4873-B70A-B94EC14E44AB}"/>
              </a:ext>
            </a:extLst>
          </p:cNvPr>
          <p:cNvSpPr txBox="1"/>
          <p:nvPr/>
        </p:nvSpPr>
        <p:spPr>
          <a:xfrm>
            <a:off x="7402373" y="1923795"/>
            <a:ext cx="57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6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4F7C1-87E9-4F8D-BB12-38A34110428B}"/>
              </a:ext>
            </a:extLst>
          </p:cNvPr>
          <p:cNvGrpSpPr/>
          <p:nvPr/>
        </p:nvGrpSpPr>
        <p:grpSpPr>
          <a:xfrm>
            <a:off x="7008479" y="3352802"/>
            <a:ext cx="1335943" cy="1604938"/>
            <a:chOff x="3017859" y="4307149"/>
            <a:chExt cx="1768327" cy="140435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6E7817B-C823-4B80-A13B-F944D71BBDFF}"/>
                </a:ext>
              </a:extLst>
            </p:cNvPr>
            <p:cNvSpPr txBox="1"/>
            <p:nvPr/>
          </p:nvSpPr>
          <p:spPr>
            <a:xfrm>
              <a:off x="3049271" y="4822776"/>
              <a:ext cx="1736915" cy="888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Clear updates and follow-ups boosted stakeholder satisfaction.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12E3BF5-6854-4A51-BBF1-99A24B17249B}"/>
                </a:ext>
              </a:extLst>
            </p:cNvPr>
            <p:cNvSpPr txBox="1"/>
            <p:nvPr/>
          </p:nvSpPr>
          <p:spPr>
            <a:xfrm>
              <a:off x="3017859" y="4307149"/>
              <a:ext cx="1762244" cy="511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b="1" dirty="0">
                  <a:solidFill>
                    <a:schemeClr val="bg1"/>
                  </a:solidFill>
                </a:rPr>
                <a:t>Insights &amp; Findings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3" name="Regular Pentagon 1">
            <a:extLst>
              <a:ext uri="{FF2B5EF4-FFF2-40B4-BE49-F238E27FC236}">
                <a16:creationId xmlns:a16="http://schemas.microsoft.com/office/drawing/2014/main" id="{5A815A19-50F5-810C-AB90-377CE925DA1D}"/>
              </a:ext>
            </a:extLst>
          </p:cNvPr>
          <p:cNvSpPr/>
          <p:nvPr/>
        </p:nvSpPr>
        <p:spPr>
          <a:xfrm>
            <a:off x="8789458" y="1542067"/>
            <a:ext cx="1055855" cy="1045004"/>
          </a:xfrm>
          <a:prstGeom prst="pentagon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44" name="Trapezoid 18">
            <a:extLst>
              <a:ext uri="{FF2B5EF4-FFF2-40B4-BE49-F238E27FC236}">
                <a16:creationId xmlns:a16="http://schemas.microsoft.com/office/drawing/2014/main" id="{040B6806-EE2F-7DF0-3A6A-4438E69D2F00}"/>
              </a:ext>
            </a:extLst>
          </p:cNvPr>
          <p:cNvSpPr/>
          <p:nvPr/>
        </p:nvSpPr>
        <p:spPr>
          <a:xfrm>
            <a:off x="8604490" y="2442926"/>
            <a:ext cx="1408975" cy="3436668"/>
          </a:xfrm>
          <a:custGeom>
            <a:avLst/>
            <a:gdLst/>
            <a:ahLst/>
            <a:cxnLst/>
            <a:rect l="l" t="t" r="r" b="b"/>
            <a:pathLst>
              <a:path w="1440162" h="3669889">
                <a:moveTo>
                  <a:pt x="372379" y="0"/>
                </a:moveTo>
                <a:lnTo>
                  <a:pt x="1067783" y="0"/>
                </a:lnTo>
                <a:lnTo>
                  <a:pt x="1438797" y="609889"/>
                </a:lnTo>
                <a:lnTo>
                  <a:pt x="1440162" y="609889"/>
                </a:lnTo>
                <a:lnTo>
                  <a:pt x="1440162" y="3176058"/>
                </a:lnTo>
                <a:lnTo>
                  <a:pt x="720081" y="3669889"/>
                </a:lnTo>
                <a:lnTo>
                  <a:pt x="0" y="3176058"/>
                </a:lnTo>
                <a:lnTo>
                  <a:pt x="0" y="609889"/>
                </a:lnTo>
                <a:lnTo>
                  <a:pt x="1366" y="6098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45" name="Regular Pentagon 3">
            <a:extLst>
              <a:ext uri="{FF2B5EF4-FFF2-40B4-BE49-F238E27FC236}">
                <a16:creationId xmlns:a16="http://schemas.microsoft.com/office/drawing/2014/main" id="{BD8C6A11-04E5-F311-56C8-C5697CDBB36F}"/>
              </a:ext>
            </a:extLst>
          </p:cNvPr>
          <p:cNvSpPr/>
          <p:nvPr/>
        </p:nvSpPr>
        <p:spPr>
          <a:xfrm>
            <a:off x="8906170" y="1661698"/>
            <a:ext cx="828866" cy="820347"/>
          </a:xfrm>
          <a:prstGeom prst="pentagon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3E51A9-E996-BF24-1A6E-BC1BB164620F}"/>
              </a:ext>
            </a:extLst>
          </p:cNvPr>
          <p:cNvSpPr txBox="1"/>
          <p:nvPr/>
        </p:nvSpPr>
        <p:spPr>
          <a:xfrm>
            <a:off x="9038299" y="1917700"/>
            <a:ext cx="57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07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7D6A5A-848E-50B1-240B-665F40DE992C}"/>
              </a:ext>
            </a:extLst>
          </p:cNvPr>
          <p:cNvGrpSpPr/>
          <p:nvPr/>
        </p:nvGrpSpPr>
        <p:grpSpPr>
          <a:xfrm>
            <a:off x="8604489" y="3346707"/>
            <a:ext cx="1371259" cy="1830217"/>
            <a:chOff x="2965029" y="4307149"/>
            <a:chExt cx="1815074" cy="160147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4D82AEF-0223-CBF1-070B-F699C8B44650}"/>
                </a:ext>
              </a:extLst>
            </p:cNvPr>
            <p:cNvSpPr txBox="1"/>
            <p:nvPr/>
          </p:nvSpPr>
          <p:spPr>
            <a:xfrm>
              <a:off x="2965029" y="5019900"/>
              <a:ext cx="1794903" cy="888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Limited data and delayed responses affected accurate analysis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D88E592-3D00-204D-E2B3-B2AF77A8B1DB}"/>
                </a:ext>
              </a:extLst>
            </p:cNvPr>
            <p:cNvSpPr txBox="1"/>
            <p:nvPr/>
          </p:nvSpPr>
          <p:spPr>
            <a:xfrm>
              <a:off x="3017859" y="4307149"/>
              <a:ext cx="1762244" cy="727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b="1" dirty="0">
                  <a:solidFill>
                    <a:schemeClr val="bg1"/>
                  </a:solidFill>
                </a:rPr>
                <a:t>Challenges &amp; Limitations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0" name="Regular Pentagon 5">
            <a:extLst>
              <a:ext uri="{FF2B5EF4-FFF2-40B4-BE49-F238E27FC236}">
                <a16:creationId xmlns:a16="http://schemas.microsoft.com/office/drawing/2014/main" id="{D2A7EE3B-F709-CC6D-9CF7-713EDF405FF8}"/>
              </a:ext>
            </a:extLst>
          </p:cNvPr>
          <p:cNvSpPr/>
          <p:nvPr/>
        </p:nvSpPr>
        <p:spPr>
          <a:xfrm>
            <a:off x="10434529" y="1542067"/>
            <a:ext cx="1055855" cy="1045004"/>
          </a:xfrm>
          <a:prstGeom prst="pentagon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51" name="Trapezoid 18">
            <a:extLst>
              <a:ext uri="{FF2B5EF4-FFF2-40B4-BE49-F238E27FC236}">
                <a16:creationId xmlns:a16="http://schemas.microsoft.com/office/drawing/2014/main" id="{2FF2F5C3-DF80-4330-C08F-6A4D094B2A5C}"/>
              </a:ext>
            </a:extLst>
          </p:cNvPr>
          <p:cNvSpPr/>
          <p:nvPr/>
        </p:nvSpPr>
        <p:spPr>
          <a:xfrm>
            <a:off x="10249561" y="2442926"/>
            <a:ext cx="1408975" cy="3436668"/>
          </a:xfrm>
          <a:custGeom>
            <a:avLst/>
            <a:gdLst/>
            <a:ahLst/>
            <a:cxnLst/>
            <a:rect l="l" t="t" r="r" b="b"/>
            <a:pathLst>
              <a:path w="1440162" h="3669889">
                <a:moveTo>
                  <a:pt x="372379" y="0"/>
                </a:moveTo>
                <a:lnTo>
                  <a:pt x="1067783" y="0"/>
                </a:lnTo>
                <a:lnTo>
                  <a:pt x="1438797" y="609889"/>
                </a:lnTo>
                <a:lnTo>
                  <a:pt x="1440162" y="609889"/>
                </a:lnTo>
                <a:lnTo>
                  <a:pt x="1440162" y="3176058"/>
                </a:lnTo>
                <a:lnTo>
                  <a:pt x="720081" y="3669889"/>
                </a:lnTo>
                <a:lnTo>
                  <a:pt x="0" y="3176058"/>
                </a:lnTo>
                <a:lnTo>
                  <a:pt x="0" y="609889"/>
                </a:lnTo>
                <a:lnTo>
                  <a:pt x="1366" y="60988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52" name="Regular Pentagon 7">
            <a:extLst>
              <a:ext uri="{FF2B5EF4-FFF2-40B4-BE49-F238E27FC236}">
                <a16:creationId xmlns:a16="http://schemas.microsoft.com/office/drawing/2014/main" id="{20ECA24E-0F65-9564-64BD-9EEE4BADB01E}"/>
              </a:ext>
            </a:extLst>
          </p:cNvPr>
          <p:cNvSpPr/>
          <p:nvPr/>
        </p:nvSpPr>
        <p:spPr>
          <a:xfrm>
            <a:off x="10551241" y="1661698"/>
            <a:ext cx="828866" cy="820347"/>
          </a:xfrm>
          <a:prstGeom prst="pentagon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77A17A-5AA5-9231-E6BF-5BBCB41C7420}"/>
              </a:ext>
            </a:extLst>
          </p:cNvPr>
          <p:cNvSpPr txBox="1"/>
          <p:nvPr/>
        </p:nvSpPr>
        <p:spPr>
          <a:xfrm>
            <a:off x="10683370" y="1917700"/>
            <a:ext cx="57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08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251270A-79E9-E891-F2F2-E3EFC7EAE61C}"/>
              </a:ext>
            </a:extLst>
          </p:cNvPr>
          <p:cNvGrpSpPr/>
          <p:nvPr/>
        </p:nvGrpSpPr>
        <p:grpSpPr>
          <a:xfrm>
            <a:off x="10289475" y="3346699"/>
            <a:ext cx="1331347" cy="935654"/>
            <a:chOff x="3017859" y="4307149"/>
            <a:chExt cx="1762244" cy="81871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5675123-FAA2-84FB-3FA0-772C3C119022}"/>
                </a:ext>
              </a:extLst>
            </p:cNvPr>
            <p:cNvSpPr txBox="1"/>
            <p:nvPr/>
          </p:nvSpPr>
          <p:spPr>
            <a:xfrm>
              <a:off x="3021856" y="4560313"/>
              <a:ext cx="1736915" cy="56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Represent our result or conclude.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AD53187-C747-0F50-F98D-0FD125843AC8}"/>
                </a:ext>
              </a:extLst>
            </p:cNvPr>
            <p:cNvSpPr txBox="1"/>
            <p:nvPr/>
          </p:nvSpPr>
          <p:spPr>
            <a:xfrm>
              <a:off x="3017859" y="4307149"/>
              <a:ext cx="1762244" cy="296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Conclusion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group of people standing in a circle with arrows pointing to a target&#10;&#10;AI-generated content may be incorrect.">
            <a:extLst>
              <a:ext uri="{FF2B5EF4-FFF2-40B4-BE49-F238E27FC236}">
                <a16:creationId xmlns:a16="http://schemas.microsoft.com/office/drawing/2014/main" id="{346FF5FE-3019-54E1-0E33-4C4C88C7237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" r="1704"/>
          <a:stretch/>
        </p:blipFill>
        <p:spPr>
          <a:xfrm>
            <a:off x="6563360" y="1739313"/>
            <a:ext cx="5242561" cy="4915487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35801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3BA24D-083B-3083-19D4-91D5264F4B6F}"/>
              </a:ext>
            </a:extLst>
          </p:cNvPr>
          <p:cNvSpPr txBox="1"/>
          <p:nvPr/>
        </p:nvSpPr>
        <p:spPr>
          <a:xfrm>
            <a:off x="121920" y="2810272"/>
            <a:ext cx="6085512" cy="1237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Brief explanation of stakeholder satisfaction importance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 the topic was chosen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Project goal in one sentence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8210B7-A176-0325-3E9D-3CF4484A95A2}"/>
              </a:ext>
            </a:extLst>
          </p:cNvPr>
          <p:cNvSpPr txBox="1"/>
          <p:nvPr/>
        </p:nvSpPr>
        <p:spPr>
          <a:xfrm>
            <a:off x="11470054" y="604520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[1]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A" sz="50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Objectives</a:t>
            </a:r>
            <a:endParaRPr lang="en-CA" sz="50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61AE25-A6D0-4492-ADA7-65FFE2B80B5D}"/>
              </a:ext>
            </a:extLst>
          </p:cNvPr>
          <p:cNvGrpSpPr/>
          <p:nvPr/>
        </p:nvGrpSpPr>
        <p:grpSpPr>
          <a:xfrm>
            <a:off x="951073" y="1832587"/>
            <a:ext cx="3620927" cy="4023805"/>
            <a:chOff x="2205261" y="2207419"/>
            <a:chExt cx="3367212" cy="3741861"/>
          </a:xfrm>
        </p:grpSpPr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5ED952A3-9DEE-4E0D-A795-8FAA9FED1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660" y="2207419"/>
              <a:ext cx="3198813" cy="3487737"/>
            </a:xfrm>
            <a:custGeom>
              <a:avLst/>
              <a:gdLst>
                <a:gd name="T0" fmla="*/ 630 w 853"/>
                <a:gd name="T1" fmla="*/ 372 h 930"/>
                <a:gd name="T2" fmla="*/ 717 w 853"/>
                <a:gd name="T3" fmla="*/ 372 h 930"/>
                <a:gd name="T4" fmla="*/ 765 w 853"/>
                <a:gd name="T5" fmla="*/ 502 h 930"/>
                <a:gd name="T6" fmla="*/ 766 w 853"/>
                <a:gd name="T7" fmla="*/ 511 h 930"/>
                <a:gd name="T8" fmla="*/ 759 w 853"/>
                <a:gd name="T9" fmla="*/ 664 h 930"/>
                <a:gd name="T10" fmla="*/ 758 w 853"/>
                <a:gd name="T11" fmla="*/ 669 h 930"/>
                <a:gd name="T12" fmla="*/ 715 w 853"/>
                <a:gd name="T13" fmla="*/ 802 h 930"/>
                <a:gd name="T14" fmla="*/ 707 w 853"/>
                <a:gd name="T15" fmla="*/ 817 h 930"/>
                <a:gd name="T16" fmla="*/ 655 w 853"/>
                <a:gd name="T17" fmla="*/ 923 h 930"/>
                <a:gd name="T18" fmla="*/ 259 w 853"/>
                <a:gd name="T19" fmla="*/ 876 h 930"/>
                <a:gd name="T20" fmla="*/ 0 w 853"/>
                <a:gd name="T21" fmla="*/ 852 h 930"/>
                <a:gd name="T22" fmla="*/ 0 w 853"/>
                <a:gd name="T23" fmla="*/ 447 h 930"/>
                <a:gd name="T24" fmla="*/ 253 w 853"/>
                <a:gd name="T25" fmla="*/ 435 h 930"/>
                <a:gd name="T26" fmla="*/ 412 w 853"/>
                <a:gd name="T27" fmla="*/ 309 h 930"/>
                <a:gd name="T28" fmla="*/ 554 w 853"/>
                <a:gd name="T29" fmla="*/ 137 h 930"/>
                <a:gd name="T30" fmla="*/ 667 w 853"/>
                <a:gd name="T31" fmla="*/ 210 h 930"/>
                <a:gd name="T32" fmla="*/ 600 w 853"/>
                <a:gd name="T33" fmla="*/ 335 h 930"/>
                <a:gd name="T34" fmla="*/ 630 w 853"/>
                <a:gd name="T35" fmla="*/ 372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53" h="930">
                  <a:moveTo>
                    <a:pt x="630" y="372"/>
                  </a:moveTo>
                  <a:cubicBezTo>
                    <a:pt x="717" y="372"/>
                    <a:pt x="717" y="372"/>
                    <a:pt x="717" y="372"/>
                  </a:cubicBezTo>
                  <a:cubicBezTo>
                    <a:pt x="800" y="372"/>
                    <a:pt x="811" y="470"/>
                    <a:pt x="765" y="502"/>
                  </a:cubicBezTo>
                  <a:cubicBezTo>
                    <a:pt x="754" y="510"/>
                    <a:pt x="752" y="506"/>
                    <a:pt x="766" y="511"/>
                  </a:cubicBezTo>
                  <a:cubicBezTo>
                    <a:pt x="853" y="540"/>
                    <a:pt x="828" y="657"/>
                    <a:pt x="759" y="664"/>
                  </a:cubicBezTo>
                  <a:cubicBezTo>
                    <a:pt x="746" y="666"/>
                    <a:pt x="746" y="663"/>
                    <a:pt x="758" y="669"/>
                  </a:cubicBezTo>
                  <a:cubicBezTo>
                    <a:pt x="809" y="697"/>
                    <a:pt x="794" y="801"/>
                    <a:pt x="715" y="802"/>
                  </a:cubicBezTo>
                  <a:cubicBezTo>
                    <a:pt x="680" y="802"/>
                    <a:pt x="693" y="800"/>
                    <a:pt x="707" y="817"/>
                  </a:cubicBezTo>
                  <a:cubicBezTo>
                    <a:pt x="737" y="853"/>
                    <a:pt x="726" y="920"/>
                    <a:pt x="655" y="923"/>
                  </a:cubicBezTo>
                  <a:cubicBezTo>
                    <a:pt x="534" y="929"/>
                    <a:pt x="376" y="930"/>
                    <a:pt x="259" y="876"/>
                  </a:cubicBezTo>
                  <a:cubicBezTo>
                    <a:pt x="162" y="830"/>
                    <a:pt x="104" y="852"/>
                    <a:pt x="0" y="852"/>
                  </a:cubicBezTo>
                  <a:cubicBezTo>
                    <a:pt x="0" y="447"/>
                    <a:pt x="0" y="447"/>
                    <a:pt x="0" y="447"/>
                  </a:cubicBezTo>
                  <a:cubicBezTo>
                    <a:pt x="96" y="450"/>
                    <a:pt x="161" y="475"/>
                    <a:pt x="253" y="435"/>
                  </a:cubicBezTo>
                  <a:cubicBezTo>
                    <a:pt x="322" y="404"/>
                    <a:pt x="360" y="368"/>
                    <a:pt x="412" y="309"/>
                  </a:cubicBezTo>
                  <a:cubicBezTo>
                    <a:pt x="466" y="248"/>
                    <a:pt x="522" y="220"/>
                    <a:pt x="554" y="137"/>
                  </a:cubicBezTo>
                  <a:cubicBezTo>
                    <a:pt x="594" y="0"/>
                    <a:pt x="700" y="95"/>
                    <a:pt x="667" y="210"/>
                  </a:cubicBezTo>
                  <a:cubicBezTo>
                    <a:pt x="647" y="266"/>
                    <a:pt x="631" y="295"/>
                    <a:pt x="600" y="335"/>
                  </a:cubicBezTo>
                  <a:cubicBezTo>
                    <a:pt x="586" y="354"/>
                    <a:pt x="593" y="372"/>
                    <a:pt x="630" y="3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scene3d>
              <a:camera prst="perspectiveLeft">
                <a:rot lat="1500000" lon="900000" rev="0"/>
              </a:camera>
              <a:lightRig rig="balanced" dir="t"/>
            </a:scene3d>
            <a:sp3d extrusionH="254000">
              <a:bevelT w="0" h="0"/>
              <a:bevelB w="0" h="0"/>
              <a:extrusionClr>
                <a:schemeClr val="accent4"/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9E122449-3E55-4CEE-8C62-1A7E308E8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702" y="2293144"/>
              <a:ext cx="3198813" cy="3487737"/>
            </a:xfrm>
            <a:custGeom>
              <a:avLst/>
              <a:gdLst>
                <a:gd name="T0" fmla="*/ 630 w 853"/>
                <a:gd name="T1" fmla="*/ 372 h 930"/>
                <a:gd name="T2" fmla="*/ 717 w 853"/>
                <a:gd name="T3" fmla="*/ 372 h 930"/>
                <a:gd name="T4" fmla="*/ 765 w 853"/>
                <a:gd name="T5" fmla="*/ 502 h 930"/>
                <a:gd name="T6" fmla="*/ 766 w 853"/>
                <a:gd name="T7" fmla="*/ 511 h 930"/>
                <a:gd name="T8" fmla="*/ 759 w 853"/>
                <a:gd name="T9" fmla="*/ 664 h 930"/>
                <a:gd name="T10" fmla="*/ 758 w 853"/>
                <a:gd name="T11" fmla="*/ 669 h 930"/>
                <a:gd name="T12" fmla="*/ 715 w 853"/>
                <a:gd name="T13" fmla="*/ 802 h 930"/>
                <a:gd name="T14" fmla="*/ 707 w 853"/>
                <a:gd name="T15" fmla="*/ 817 h 930"/>
                <a:gd name="T16" fmla="*/ 655 w 853"/>
                <a:gd name="T17" fmla="*/ 923 h 930"/>
                <a:gd name="T18" fmla="*/ 259 w 853"/>
                <a:gd name="T19" fmla="*/ 876 h 930"/>
                <a:gd name="T20" fmla="*/ 0 w 853"/>
                <a:gd name="T21" fmla="*/ 852 h 930"/>
                <a:gd name="T22" fmla="*/ 0 w 853"/>
                <a:gd name="T23" fmla="*/ 447 h 930"/>
                <a:gd name="T24" fmla="*/ 253 w 853"/>
                <a:gd name="T25" fmla="*/ 435 h 930"/>
                <a:gd name="T26" fmla="*/ 412 w 853"/>
                <a:gd name="T27" fmla="*/ 309 h 930"/>
                <a:gd name="T28" fmla="*/ 554 w 853"/>
                <a:gd name="T29" fmla="*/ 137 h 930"/>
                <a:gd name="T30" fmla="*/ 667 w 853"/>
                <a:gd name="T31" fmla="*/ 210 h 930"/>
                <a:gd name="T32" fmla="*/ 600 w 853"/>
                <a:gd name="T33" fmla="*/ 335 h 930"/>
                <a:gd name="T34" fmla="*/ 630 w 853"/>
                <a:gd name="T35" fmla="*/ 372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53" h="930">
                  <a:moveTo>
                    <a:pt x="630" y="372"/>
                  </a:moveTo>
                  <a:cubicBezTo>
                    <a:pt x="717" y="372"/>
                    <a:pt x="717" y="372"/>
                    <a:pt x="717" y="372"/>
                  </a:cubicBezTo>
                  <a:cubicBezTo>
                    <a:pt x="800" y="372"/>
                    <a:pt x="811" y="470"/>
                    <a:pt x="765" y="502"/>
                  </a:cubicBezTo>
                  <a:cubicBezTo>
                    <a:pt x="754" y="510"/>
                    <a:pt x="752" y="506"/>
                    <a:pt x="766" y="511"/>
                  </a:cubicBezTo>
                  <a:cubicBezTo>
                    <a:pt x="853" y="540"/>
                    <a:pt x="828" y="657"/>
                    <a:pt x="759" y="664"/>
                  </a:cubicBezTo>
                  <a:cubicBezTo>
                    <a:pt x="746" y="666"/>
                    <a:pt x="746" y="663"/>
                    <a:pt x="758" y="669"/>
                  </a:cubicBezTo>
                  <a:cubicBezTo>
                    <a:pt x="809" y="697"/>
                    <a:pt x="794" y="801"/>
                    <a:pt x="715" y="802"/>
                  </a:cubicBezTo>
                  <a:cubicBezTo>
                    <a:pt x="680" y="802"/>
                    <a:pt x="693" y="800"/>
                    <a:pt x="707" y="817"/>
                  </a:cubicBezTo>
                  <a:cubicBezTo>
                    <a:pt x="737" y="853"/>
                    <a:pt x="726" y="920"/>
                    <a:pt x="655" y="923"/>
                  </a:cubicBezTo>
                  <a:cubicBezTo>
                    <a:pt x="534" y="929"/>
                    <a:pt x="376" y="930"/>
                    <a:pt x="259" y="876"/>
                  </a:cubicBezTo>
                  <a:cubicBezTo>
                    <a:pt x="162" y="830"/>
                    <a:pt x="104" y="852"/>
                    <a:pt x="0" y="852"/>
                  </a:cubicBezTo>
                  <a:cubicBezTo>
                    <a:pt x="0" y="447"/>
                    <a:pt x="0" y="447"/>
                    <a:pt x="0" y="447"/>
                  </a:cubicBezTo>
                  <a:cubicBezTo>
                    <a:pt x="96" y="450"/>
                    <a:pt x="161" y="475"/>
                    <a:pt x="253" y="435"/>
                  </a:cubicBezTo>
                  <a:cubicBezTo>
                    <a:pt x="322" y="404"/>
                    <a:pt x="360" y="368"/>
                    <a:pt x="412" y="309"/>
                  </a:cubicBezTo>
                  <a:cubicBezTo>
                    <a:pt x="466" y="248"/>
                    <a:pt x="522" y="220"/>
                    <a:pt x="554" y="137"/>
                  </a:cubicBezTo>
                  <a:cubicBezTo>
                    <a:pt x="594" y="0"/>
                    <a:pt x="700" y="95"/>
                    <a:pt x="667" y="210"/>
                  </a:cubicBezTo>
                  <a:cubicBezTo>
                    <a:pt x="647" y="266"/>
                    <a:pt x="631" y="295"/>
                    <a:pt x="600" y="335"/>
                  </a:cubicBezTo>
                  <a:cubicBezTo>
                    <a:pt x="586" y="354"/>
                    <a:pt x="593" y="372"/>
                    <a:pt x="630" y="3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cene3d>
              <a:camera prst="perspectiveLeft">
                <a:rot lat="1500000" lon="900000" rev="0"/>
              </a:camera>
              <a:lightRig rig="balanced" dir="t"/>
            </a:scene3d>
            <a:sp3d extrusionH="254000">
              <a:bevelT w="0" h="0"/>
              <a:bevelB w="0" h="0"/>
              <a:extrusionClr>
                <a:schemeClr val="accent3"/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8D87BAB8-F155-4812-94D9-E42043613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1666" y="2380010"/>
              <a:ext cx="3198813" cy="3487737"/>
            </a:xfrm>
            <a:custGeom>
              <a:avLst/>
              <a:gdLst>
                <a:gd name="T0" fmla="*/ 630 w 853"/>
                <a:gd name="T1" fmla="*/ 372 h 930"/>
                <a:gd name="T2" fmla="*/ 717 w 853"/>
                <a:gd name="T3" fmla="*/ 372 h 930"/>
                <a:gd name="T4" fmla="*/ 765 w 853"/>
                <a:gd name="T5" fmla="*/ 502 h 930"/>
                <a:gd name="T6" fmla="*/ 766 w 853"/>
                <a:gd name="T7" fmla="*/ 511 h 930"/>
                <a:gd name="T8" fmla="*/ 759 w 853"/>
                <a:gd name="T9" fmla="*/ 664 h 930"/>
                <a:gd name="T10" fmla="*/ 758 w 853"/>
                <a:gd name="T11" fmla="*/ 669 h 930"/>
                <a:gd name="T12" fmla="*/ 715 w 853"/>
                <a:gd name="T13" fmla="*/ 802 h 930"/>
                <a:gd name="T14" fmla="*/ 707 w 853"/>
                <a:gd name="T15" fmla="*/ 817 h 930"/>
                <a:gd name="T16" fmla="*/ 655 w 853"/>
                <a:gd name="T17" fmla="*/ 923 h 930"/>
                <a:gd name="T18" fmla="*/ 259 w 853"/>
                <a:gd name="T19" fmla="*/ 876 h 930"/>
                <a:gd name="T20" fmla="*/ 0 w 853"/>
                <a:gd name="T21" fmla="*/ 852 h 930"/>
                <a:gd name="T22" fmla="*/ 0 w 853"/>
                <a:gd name="T23" fmla="*/ 447 h 930"/>
                <a:gd name="T24" fmla="*/ 253 w 853"/>
                <a:gd name="T25" fmla="*/ 435 h 930"/>
                <a:gd name="T26" fmla="*/ 412 w 853"/>
                <a:gd name="T27" fmla="*/ 309 h 930"/>
                <a:gd name="T28" fmla="*/ 554 w 853"/>
                <a:gd name="T29" fmla="*/ 137 h 930"/>
                <a:gd name="T30" fmla="*/ 667 w 853"/>
                <a:gd name="T31" fmla="*/ 210 h 930"/>
                <a:gd name="T32" fmla="*/ 600 w 853"/>
                <a:gd name="T33" fmla="*/ 335 h 930"/>
                <a:gd name="T34" fmla="*/ 630 w 853"/>
                <a:gd name="T35" fmla="*/ 372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53" h="930">
                  <a:moveTo>
                    <a:pt x="630" y="372"/>
                  </a:moveTo>
                  <a:cubicBezTo>
                    <a:pt x="717" y="372"/>
                    <a:pt x="717" y="372"/>
                    <a:pt x="717" y="372"/>
                  </a:cubicBezTo>
                  <a:cubicBezTo>
                    <a:pt x="800" y="372"/>
                    <a:pt x="811" y="470"/>
                    <a:pt x="765" y="502"/>
                  </a:cubicBezTo>
                  <a:cubicBezTo>
                    <a:pt x="754" y="510"/>
                    <a:pt x="752" y="506"/>
                    <a:pt x="766" y="511"/>
                  </a:cubicBezTo>
                  <a:cubicBezTo>
                    <a:pt x="853" y="540"/>
                    <a:pt x="828" y="657"/>
                    <a:pt x="759" y="664"/>
                  </a:cubicBezTo>
                  <a:cubicBezTo>
                    <a:pt x="746" y="666"/>
                    <a:pt x="746" y="663"/>
                    <a:pt x="758" y="669"/>
                  </a:cubicBezTo>
                  <a:cubicBezTo>
                    <a:pt x="809" y="697"/>
                    <a:pt x="794" y="801"/>
                    <a:pt x="715" y="802"/>
                  </a:cubicBezTo>
                  <a:cubicBezTo>
                    <a:pt x="680" y="802"/>
                    <a:pt x="693" y="800"/>
                    <a:pt x="707" y="817"/>
                  </a:cubicBezTo>
                  <a:cubicBezTo>
                    <a:pt x="737" y="853"/>
                    <a:pt x="726" y="920"/>
                    <a:pt x="655" y="923"/>
                  </a:cubicBezTo>
                  <a:cubicBezTo>
                    <a:pt x="534" y="929"/>
                    <a:pt x="376" y="930"/>
                    <a:pt x="259" y="876"/>
                  </a:cubicBezTo>
                  <a:cubicBezTo>
                    <a:pt x="162" y="830"/>
                    <a:pt x="104" y="852"/>
                    <a:pt x="0" y="852"/>
                  </a:cubicBezTo>
                  <a:cubicBezTo>
                    <a:pt x="0" y="447"/>
                    <a:pt x="0" y="447"/>
                    <a:pt x="0" y="447"/>
                  </a:cubicBezTo>
                  <a:cubicBezTo>
                    <a:pt x="96" y="450"/>
                    <a:pt x="161" y="475"/>
                    <a:pt x="253" y="435"/>
                  </a:cubicBezTo>
                  <a:cubicBezTo>
                    <a:pt x="322" y="404"/>
                    <a:pt x="360" y="368"/>
                    <a:pt x="412" y="309"/>
                  </a:cubicBezTo>
                  <a:cubicBezTo>
                    <a:pt x="466" y="248"/>
                    <a:pt x="522" y="220"/>
                    <a:pt x="554" y="137"/>
                  </a:cubicBezTo>
                  <a:cubicBezTo>
                    <a:pt x="594" y="0"/>
                    <a:pt x="700" y="95"/>
                    <a:pt x="667" y="210"/>
                  </a:cubicBezTo>
                  <a:cubicBezTo>
                    <a:pt x="647" y="266"/>
                    <a:pt x="631" y="295"/>
                    <a:pt x="600" y="335"/>
                  </a:cubicBezTo>
                  <a:cubicBezTo>
                    <a:pt x="586" y="354"/>
                    <a:pt x="593" y="372"/>
                    <a:pt x="630" y="3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perspectiveLeft">
                <a:rot lat="1500000" lon="900000" rev="0"/>
              </a:camera>
              <a:lightRig rig="balanced" dir="t"/>
            </a:scene3d>
            <a:sp3d extrusionH="254000">
              <a:bevelT w="0" h="0"/>
              <a:bevelB w="0" h="0"/>
              <a:extrusionClr>
                <a:schemeClr val="accent2"/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B182F9D1-267B-4E97-B581-282E58AE4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5261" y="2461543"/>
              <a:ext cx="3198813" cy="3487737"/>
            </a:xfrm>
            <a:custGeom>
              <a:avLst/>
              <a:gdLst>
                <a:gd name="T0" fmla="*/ 630 w 853"/>
                <a:gd name="T1" fmla="*/ 372 h 930"/>
                <a:gd name="T2" fmla="*/ 717 w 853"/>
                <a:gd name="T3" fmla="*/ 372 h 930"/>
                <a:gd name="T4" fmla="*/ 765 w 853"/>
                <a:gd name="T5" fmla="*/ 502 h 930"/>
                <a:gd name="T6" fmla="*/ 766 w 853"/>
                <a:gd name="T7" fmla="*/ 511 h 930"/>
                <a:gd name="T8" fmla="*/ 759 w 853"/>
                <a:gd name="T9" fmla="*/ 664 h 930"/>
                <a:gd name="T10" fmla="*/ 758 w 853"/>
                <a:gd name="T11" fmla="*/ 669 h 930"/>
                <a:gd name="T12" fmla="*/ 715 w 853"/>
                <a:gd name="T13" fmla="*/ 802 h 930"/>
                <a:gd name="T14" fmla="*/ 707 w 853"/>
                <a:gd name="T15" fmla="*/ 817 h 930"/>
                <a:gd name="T16" fmla="*/ 655 w 853"/>
                <a:gd name="T17" fmla="*/ 923 h 930"/>
                <a:gd name="T18" fmla="*/ 259 w 853"/>
                <a:gd name="T19" fmla="*/ 876 h 930"/>
                <a:gd name="T20" fmla="*/ 0 w 853"/>
                <a:gd name="T21" fmla="*/ 852 h 930"/>
                <a:gd name="T22" fmla="*/ 0 w 853"/>
                <a:gd name="T23" fmla="*/ 447 h 930"/>
                <a:gd name="T24" fmla="*/ 253 w 853"/>
                <a:gd name="T25" fmla="*/ 435 h 930"/>
                <a:gd name="T26" fmla="*/ 412 w 853"/>
                <a:gd name="T27" fmla="*/ 309 h 930"/>
                <a:gd name="T28" fmla="*/ 554 w 853"/>
                <a:gd name="T29" fmla="*/ 137 h 930"/>
                <a:gd name="T30" fmla="*/ 667 w 853"/>
                <a:gd name="T31" fmla="*/ 210 h 930"/>
                <a:gd name="T32" fmla="*/ 600 w 853"/>
                <a:gd name="T33" fmla="*/ 335 h 930"/>
                <a:gd name="T34" fmla="*/ 630 w 853"/>
                <a:gd name="T35" fmla="*/ 372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53" h="930">
                  <a:moveTo>
                    <a:pt x="630" y="372"/>
                  </a:moveTo>
                  <a:cubicBezTo>
                    <a:pt x="717" y="372"/>
                    <a:pt x="717" y="372"/>
                    <a:pt x="717" y="372"/>
                  </a:cubicBezTo>
                  <a:cubicBezTo>
                    <a:pt x="800" y="372"/>
                    <a:pt x="811" y="470"/>
                    <a:pt x="765" y="502"/>
                  </a:cubicBezTo>
                  <a:cubicBezTo>
                    <a:pt x="754" y="510"/>
                    <a:pt x="752" y="506"/>
                    <a:pt x="766" y="511"/>
                  </a:cubicBezTo>
                  <a:cubicBezTo>
                    <a:pt x="853" y="540"/>
                    <a:pt x="828" y="657"/>
                    <a:pt x="759" y="664"/>
                  </a:cubicBezTo>
                  <a:cubicBezTo>
                    <a:pt x="746" y="666"/>
                    <a:pt x="746" y="663"/>
                    <a:pt x="758" y="669"/>
                  </a:cubicBezTo>
                  <a:cubicBezTo>
                    <a:pt x="809" y="697"/>
                    <a:pt x="794" y="801"/>
                    <a:pt x="715" y="802"/>
                  </a:cubicBezTo>
                  <a:cubicBezTo>
                    <a:pt x="680" y="802"/>
                    <a:pt x="693" y="800"/>
                    <a:pt x="707" y="817"/>
                  </a:cubicBezTo>
                  <a:cubicBezTo>
                    <a:pt x="737" y="853"/>
                    <a:pt x="726" y="920"/>
                    <a:pt x="655" y="923"/>
                  </a:cubicBezTo>
                  <a:cubicBezTo>
                    <a:pt x="534" y="929"/>
                    <a:pt x="376" y="930"/>
                    <a:pt x="259" y="876"/>
                  </a:cubicBezTo>
                  <a:cubicBezTo>
                    <a:pt x="162" y="830"/>
                    <a:pt x="104" y="852"/>
                    <a:pt x="0" y="852"/>
                  </a:cubicBezTo>
                  <a:cubicBezTo>
                    <a:pt x="0" y="447"/>
                    <a:pt x="0" y="447"/>
                    <a:pt x="0" y="447"/>
                  </a:cubicBezTo>
                  <a:cubicBezTo>
                    <a:pt x="96" y="450"/>
                    <a:pt x="161" y="475"/>
                    <a:pt x="253" y="435"/>
                  </a:cubicBezTo>
                  <a:cubicBezTo>
                    <a:pt x="322" y="404"/>
                    <a:pt x="360" y="368"/>
                    <a:pt x="412" y="309"/>
                  </a:cubicBezTo>
                  <a:cubicBezTo>
                    <a:pt x="466" y="248"/>
                    <a:pt x="522" y="220"/>
                    <a:pt x="554" y="137"/>
                  </a:cubicBezTo>
                  <a:cubicBezTo>
                    <a:pt x="594" y="0"/>
                    <a:pt x="700" y="95"/>
                    <a:pt x="667" y="210"/>
                  </a:cubicBezTo>
                  <a:cubicBezTo>
                    <a:pt x="647" y="266"/>
                    <a:pt x="631" y="295"/>
                    <a:pt x="600" y="335"/>
                  </a:cubicBezTo>
                  <a:cubicBezTo>
                    <a:pt x="586" y="354"/>
                    <a:pt x="593" y="372"/>
                    <a:pt x="630" y="3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scene3d>
              <a:camera prst="perspectiveLeft">
                <a:rot lat="1500000" lon="900000" rev="0"/>
              </a:camera>
              <a:lightRig rig="threePt" dir="t"/>
            </a:scene3d>
            <a:sp3d extrusionH="254000">
              <a:bevelT w="0" h="0"/>
              <a:extrusionClr>
                <a:schemeClr val="accent1"/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21C92D1-A48D-474D-8ECB-B319BFF558F6}"/>
              </a:ext>
            </a:extLst>
          </p:cNvPr>
          <p:cNvSpPr txBox="1"/>
          <p:nvPr/>
        </p:nvSpPr>
        <p:spPr>
          <a:xfrm>
            <a:off x="6025590" y="1833688"/>
            <a:ext cx="5246148" cy="71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Measure stakeholder satisfaction across roles and departments.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B121F-7323-4DF9-932B-09A5D28A4A57}"/>
              </a:ext>
            </a:extLst>
          </p:cNvPr>
          <p:cNvSpPr txBox="1"/>
          <p:nvPr/>
        </p:nvSpPr>
        <p:spPr>
          <a:xfrm>
            <a:off x="5108297" y="1775051"/>
            <a:ext cx="964679" cy="83099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5400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8F6627-EDD2-444F-AE0D-E6F4002CD970}"/>
              </a:ext>
            </a:extLst>
          </p:cNvPr>
          <p:cNvSpPr txBox="1"/>
          <p:nvPr/>
        </p:nvSpPr>
        <p:spPr>
          <a:xfrm>
            <a:off x="6025590" y="3023353"/>
            <a:ext cx="5166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Identify patterns in feedback categories and sentiments.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2937C3-4A0B-4935-8735-11E4A316F243}"/>
              </a:ext>
            </a:extLst>
          </p:cNvPr>
          <p:cNvSpPr txBox="1"/>
          <p:nvPr/>
        </p:nvSpPr>
        <p:spPr>
          <a:xfrm>
            <a:off x="5108297" y="2920105"/>
            <a:ext cx="964679" cy="83099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5400" dirty="0">
                <a:solidFill>
                  <a:schemeClr val="accent2"/>
                </a:solidFill>
              </a:rPr>
              <a:t>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A6D667-DDBB-4896-A157-DA45267CE610}"/>
              </a:ext>
            </a:extLst>
          </p:cNvPr>
          <p:cNvSpPr txBox="1"/>
          <p:nvPr/>
        </p:nvSpPr>
        <p:spPr>
          <a:xfrm>
            <a:off x="6025590" y="4132155"/>
            <a:ext cx="5166932" cy="71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Analyze the relationship between issues raised, resolution time, and satisfaction.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14A524-EB36-479F-AD86-814D4F688061}"/>
              </a:ext>
            </a:extLst>
          </p:cNvPr>
          <p:cNvSpPr txBox="1"/>
          <p:nvPr/>
        </p:nvSpPr>
        <p:spPr>
          <a:xfrm>
            <a:off x="5108297" y="4065157"/>
            <a:ext cx="964679" cy="83099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5400" dirty="0">
                <a:solidFill>
                  <a:schemeClr val="accent3"/>
                </a:solidFill>
              </a:rPr>
              <a:t>03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682765-42D1-4AED-BF77-C71E6184D640}"/>
              </a:ext>
            </a:extLst>
          </p:cNvPr>
          <p:cNvSpPr txBox="1"/>
          <p:nvPr/>
        </p:nvSpPr>
        <p:spPr>
          <a:xfrm>
            <a:off x="6025590" y="5226930"/>
            <a:ext cx="5166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Provide actionable recommendations for improving stakeholder communication and engagement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895E50-A395-44EE-B50F-5C2A12B773DF}"/>
              </a:ext>
            </a:extLst>
          </p:cNvPr>
          <p:cNvSpPr txBox="1"/>
          <p:nvPr/>
        </p:nvSpPr>
        <p:spPr>
          <a:xfrm>
            <a:off x="5108297" y="5210211"/>
            <a:ext cx="964679" cy="83099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5400" dirty="0">
                <a:solidFill>
                  <a:schemeClr val="accent4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Dataset Overview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BD6A2FB-503F-58F9-E695-28FED0B2D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622235"/>
              </p:ext>
            </p:extLst>
          </p:nvPr>
        </p:nvGraphicFramePr>
        <p:xfrm>
          <a:off x="567368" y="1391862"/>
          <a:ext cx="10811832" cy="4376522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5405916">
                  <a:extLst>
                    <a:ext uri="{9D8B030D-6E8A-4147-A177-3AD203B41FA5}">
                      <a16:colId xmlns:a16="http://schemas.microsoft.com/office/drawing/2014/main" val="259667762"/>
                    </a:ext>
                  </a:extLst>
                </a:gridCol>
                <a:gridCol w="5405916">
                  <a:extLst>
                    <a:ext uri="{9D8B030D-6E8A-4147-A177-3AD203B41FA5}">
                      <a16:colId xmlns:a16="http://schemas.microsoft.com/office/drawing/2014/main" val="1559933494"/>
                    </a:ext>
                  </a:extLst>
                </a:gridCol>
              </a:tblGrid>
              <a:tr h="322321">
                <a:tc>
                  <a:txBody>
                    <a:bodyPr/>
                    <a:lstStyle/>
                    <a:p>
                      <a:r>
                        <a:rPr lang="en-CA" sz="1600"/>
                        <a:t>Feature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Description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1273462818"/>
                  </a:ext>
                </a:extLst>
              </a:tr>
              <a:tr h="322321">
                <a:tc>
                  <a:txBody>
                    <a:bodyPr/>
                    <a:lstStyle/>
                    <a:p>
                      <a:r>
                        <a:rPr lang="en-CA" sz="1600"/>
                        <a:t>Survey ID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Unique identifier for each response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1981946768"/>
                  </a:ext>
                </a:extLst>
              </a:tr>
              <a:tr h="322321">
                <a:tc>
                  <a:txBody>
                    <a:bodyPr/>
                    <a:lstStyle/>
                    <a:p>
                      <a:r>
                        <a:rPr lang="en-CA" sz="1600"/>
                        <a:t>Stakeholder Role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Role of respondent (Client, Vendor, Sponsor, etc.)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124345040"/>
                  </a:ext>
                </a:extLst>
              </a:tr>
              <a:tr h="564062">
                <a:tc>
                  <a:txBody>
                    <a:bodyPr/>
                    <a:lstStyle/>
                    <a:p>
                      <a:r>
                        <a:rPr lang="en-CA" sz="1600"/>
                        <a:t>Department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Business unit they interact with (Compliance, Engineering, etc.)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3566378017"/>
                  </a:ext>
                </a:extLst>
              </a:tr>
              <a:tr h="322321">
                <a:tc>
                  <a:txBody>
                    <a:bodyPr/>
                    <a:lstStyle/>
                    <a:p>
                      <a:r>
                        <a:rPr lang="en-CA" sz="1600"/>
                        <a:t>Satisfaction Score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Rating from 1 (Low) to 5 (High)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1437593404"/>
                  </a:ext>
                </a:extLst>
              </a:tr>
              <a:tr h="564062">
                <a:tc>
                  <a:txBody>
                    <a:bodyPr/>
                    <a:lstStyle/>
                    <a:p>
                      <a:r>
                        <a:rPr lang="en-CA" sz="1600" dirty="0"/>
                        <a:t>Feedback Category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Main concern area (Timeliness, Communication, etc.)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1869402712"/>
                  </a:ext>
                </a:extLst>
              </a:tr>
              <a:tr h="322321">
                <a:tc>
                  <a:txBody>
                    <a:bodyPr/>
                    <a:lstStyle/>
                    <a:p>
                      <a:r>
                        <a:rPr lang="en-CA" sz="1600"/>
                        <a:t>Comments Length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Number of words in free-text feedback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2407537887"/>
                  </a:ext>
                </a:extLst>
              </a:tr>
              <a:tr h="322321">
                <a:tc>
                  <a:txBody>
                    <a:bodyPr/>
                    <a:lstStyle/>
                    <a:p>
                      <a:r>
                        <a:rPr lang="en-CA" sz="1600"/>
                        <a:t>Response Sentiment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Sentiment category (Positive, Neutral, Negative)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2377157466"/>
                  </a:ext>
                </a:extLst>
              </a:tr>
              <a:tr h="322321">
                <a:tc>
                  <a:txBody>
                    <a:bodyPr/>
                    <a:lstStyle/>
                    <a:p>
                      <a:r>
                        <a:rPr lang="en-CA" sz="1600"/>
                        <a:t>Engagement Frequency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Avg. interactions per month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968050134"/>
                  </a:ext>
                </a:extLst>
              </a:tr>
              <a:tr h="322321">
                <a:tc>
                  <a:txBody>
                    <a:bodyPr/>
                    <a:lstStyle/>
                    <a:p>
                      <a:r>
                        <a:rPr lang="en-CA" sz="1600"/>
                        <a:t>Issues Raised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Count of issues reported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2854235448"/>
                  </a:ext>
                </a:extLst>
              </a:tr>
              <a:tr h="322321">
                <a:tc>
                  <a:txBody>
                    <a:bodyPr/>
                    <a:lstStyle/>
                    <a:p>
                      <a:r>
                        <a:rPr lang="en-CA" sz="1600"/>
                        <a:t>Resolution Time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Avg. time taken to resolve issues (in days)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450674405"/>
                  </a:ext>
                </a:extLst>
              </a:tr>
              <a:tr h="322321">
                <a:tc>
                  <a:txBody>
                    <a:bodyPr/>
                    <a:lstStyle/>
                    <a:p>
                      <a:r>
                        <a:rPr lang="en-CA" sz="1600"/>
                        <a:t>Follow-Up Required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Whether follow-up was needed (Yes/No)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4216767009"/>
                  </a:ext>
                </a:extLst>
              </a:tr>
            </a:tbl>
          </a:graphicData>
        </a:graphic>
      </p:graphicFrame>
      <p:pic>
        <p:nvPicPr>
          <p:cNvPr id="13" name="Picture 12" descr="A group of people writing on a whiteboard&#10;&#10;AI-generated content may be incorrect.">
            <a:extLst>
              <a:ext uri="{FF2B5EF4-FFF2-40B4-BE49-F238E27FC236}">
                <a16:creationId xmlns:a16="http://schemas.microsoft.com/office/drawing/2014/main" id="{FB6A156E-5CA6-D742-1838-8C7BBBB60EC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937A5C8-C90F-41CA-4DF2-7B5944A5F7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21758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Dashboard</a:t>
            </a:r>
            <a:endParaRPr lang="en-CA" b="1" dirty="0">
              <a:solidFill>
                <a:schemeClr val="tx1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7EAE3BD-5DF0-1A50-1F73-8BB3CC695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4" y="941836"/>
            <a:ext cx="11601451" cy="580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Insights &amp; Findings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8" name="Group 35">
            <a:extLst>
              <a:ext uri="{FF2B5EF4-FFF2-40B4-BE49-F238E27FC236}">
                <a16:creationId xmlns:a16="http://schemas.microsoft.com/office/drawing/2014/main" id="{4CE51158-DEB3-4152-B708-84B42A2DE4EC}"/>
              </a:ext>
            </a:extLst>
          </p:cNvPr>
          <p:cNvGrpSpPr/>
          <p:nvPr/>
        </p:nvGrpSpPr>
        <p:grpSpPr>
          <a:xfrm flipH="1">
            <a:off x="8974063" y="1063756"/>
            <a:ext cx="2562178" cy="5366326"/>
            <a:chOff x="851030" y="1340768"/>
            <a:chExt cx="2426195" cy="5081516"/>
          </a:xfrm>
          <a:solidFill>
            <a:schemeClr val="accent1"/>
          </a:solidFill>
        </p:grpSpPr>
        <p:grpSp>
          <p:nvGrpSpPr>
            <p:cNvPr id="29" name="Group 31">
              <a:extLst>
                <a:ext uri="{FF2B5EF4-FFF2-40B4-BE49-F238E27FC236}">
                  <a16:creationId xmlns:a16="http://schemas.microsoft.com/office/drawing/2014/main" id="{BB8F3ADB-C9B7-4238-B208-D93A7C98764C}"/>
                </a:ext>
              </a:extLst>
            </p:cNvPr>
            <p:cNvGrpSpPr/>
            <p:nvPr/>
          </p:nvGrpSpPr>
          <p:grpSpPr>
            <a:xfrm>
              <a:off x="851030" y="1340768"/>
              <a:ext cx="2426195" cy="5081516"/>
              <a:chOff x="3009901" y="1512649"/>
              <a:chExt cx="2426195" cy="5081516"/>
            </a:xfrm>
            <a:grpFill/>
          </p:grpSpPr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A5995D55-2B57-4544-BDBE-0FC774947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9901" y="1671638"/>
                <a:ext cx="2426195" cy="4922527"/>
              </a:xfrm>
              <a:custGeom>
                <a:avLst/>
                <a:gdLst>
                  <a:gd name="T0" fmla="*/ 1787 w 1867"/>
                  <a:gd name="T1" fmla="*/ 46 h 3789"/>
                  <a:gd name="T2" fmla="*/ 1799 w 1867"/>
                  <a:gd name="T3" fmla="*/ 220 h 3789"/>
                  <a:gd name="T4" fmla="*/ 1827 w 1867"/>
                  <a:gd name="T5" fmla="*/ 371 h 3789"/>
                  <a:gd name="T6" fmla="*/ 1796 w 1867"/>
                  <a:gd name="T7" fmla="*/ 616 h 3789"/>
                  <a:gd name="T8" fmla="*/ 1687 w 1867"/>
                  <a:gd name="T9" fmla="*/ 819 h 3789"/>
                  <a:gd name="T10" fmla="*/ 1281 w 1867"/>
                  <a:gd name="T11" fmla="*/ 859 h 3789"/>
                  <a:gd name="T12" fmla="*/ 1365 w 1867"/>
                  <a:gd name="T13" fmla="*/ 1428 h 3789"/>
                  <a:gd name="T14" fmla="*/ 1428 w 1867"/>
                  <a:gd name="T15" fmla="*/ 1718 h 3789"/>
                  <a:gd name="T16" fmla="*/ 1310 w 1867"/>
                  <a:gd name="T17" fmla="*/ 1679 h 3789"/>
                  <a:gd name="T18" fmla="*/ 1227 w 1867"/>
                  <a:gd name="T19" fmla="*/ 1948 h 3789"/>
                  <a:gd name="T20" fmla="*/ 1199 w 1867"/>
                  <a:gd name="T21" fmla="*/ 2111 h 3789"/>
                  <a:gd name="T22" fmla="*/ 1152 w 1867"/>
                  <a:gd name="T23" fmla="*/ 2430 h 3789"/>
                  <a:gd name="T24" fmla="*/ 1095 w 1867"/>
                  <a:gd name="T25" fmla="*/ 3030 h 3789"/>
                  <a:gd name="T26" fmla="*/ 1120 w 1867"/>
                  <a:gd name="T27" fmla="*/ 3266 h 3789"/>
                  <a:gd name="T28" fmla="*/ 1207 w 1867"/>
                  <a:gd name="T29" fmla="*/ 3412 h 3789"/>
                  <a:gd name="T30" fmla="*/ 1371 w 1867"/>
                  <a:gd name="T31" fmla="*/ 3529 h 3789"/>
                  <a:gd name="T32" fmla="*/ 1274 w 1867"/>
                  <a:gd name="T33" fmla="*/ 3622 h 3789"/>
                  <a:gd name="T34" fmla="*/ 979 w 1867"/>
                  <a:gd name="T35" fmla="*/ 3503 h 3789"/>
                  <a:gd name="T36" fmla="*/ 856 w 1867"/>
                  <a:gd name="T37" fmla="*/ 3412 h 3789"/>
                  <a:gd name="T38" fmla="*/ 847 w 1867"/>
                  <a:gd name="T39" fmla="*/ 3221 h 3789"/>
                  <a:gd name="T40" fmla="*/ 860 w 1867"/>
                  <a:gd name="T41" fmla="*/ 3025 h 3789"/>
                  <a:gd name="T42" fmla="*/ 869 w 1867"/>
                  <a:gd name="T43" fmla="*/ 2597 h 3789"/>
                  <a:gd name="T44" fmla="*/ 871 w 1867"/>
                  <a:gd name="T45" fmla="*/ 2204 h 3789"/>
                  <a:gd name="T46" fmla="*/ 816 w 1867"/>
                  <a:gd name="T47" fmla="*/ 2256 h 3789"/>
                  <a:gd name="T48" fmla="*/ 672 w 1867"/>
                  <a:gd name="T49" fmla="*/ 2624 h 3789"/>
                  <a:gd name="T50" fmla="*/ 636 w 1867"/>
                  <a:gd name="T51" fmla="*/ 2709 h 3789"/>
                  <a:gd name="T52" fmla="*/ 580 w 1867"/>
                  <a:gd name="T53" fmla="*/ 2944 h 3789"/>
                  <a:gd name="T54" fmla="*/ 549 w 1867"/>
                  <a:gd name="T55" fmla="*/ 3219 h 3789"/>
                  <a:gd name="T56" fmla="*/ 560 w 1867"/>
                  <a:gd name="T57" fmla="*/ 3480 h 3789"/>
                  <a:gd name="T58" fmla="*/ 563 w 1867"/>
                  <a:gd name="T59" fmla="*/ 3786 h 3789"/>
                  <a:gd name="T60" fmla="*/ 343 w 1867"/>
                  <a:gd name="T61" fmla="*/ 3605 h 3789"/>
                  <a:gd name="T62" fmla="*/ 322 w 1867"/>
                  <a:gd name="T63" fmla="*/ 3392 h 3789"/>
                  <a:gd name="T64" fmla="*/ 422 w 1867"/>
                  <a:gd name="T65" fmla="*/ 2492 h 3789"/>
                  <a:gd name="T66" fmla="*/ 483 w 1867"/>
                  <a:gd name="T67" fmla="*/ 1917 h 3789"/>
                  <a:gd name="T68" fmla="*/ 479 w 1867"/>
                  <a:gd name="T69" fmla="*/ 1887 h 3789"/>
                  <a:gd name="T70" fmla="*/ 454 w 1867"/>
                  <a:gd name="T71" fmla="*/ 1443 h 3789"/>
                  <a:gd name="T72" fmla="*/ 432 w 1867"/>
                  <a:gd name="T73" fmla="*/ 1057 h 3789"/>
                  <a:gd name="T74" fmla="*/ 391 w 1867"/>
                  <a:gd name="T75" fmla="*/ 1184 h 3789"/>
                  <a:gd name="T76" fmla="*/ 223 w 1867"/>
                  <a:gd name="T77" fmla="*/ 1285 h 3789"/>
                  <a:gd name="T78" fmla="*/ 89 w 1867"/>
                  <a:gd name="T79" fmla="*/ 1149 h 3789"/>
                  <a:gd name="T80" fmla="*/ 44 w 1867"/>
                  <a:gd name="T81" fmla="*/ 832 h 3789"/>
                  <a:gd name="T82" fmla="*/ 77 w 1867"/>
                  <a:gd name="T83" fmla="*/ 584 h 3789"/>
                  <a:gd name="T84" fmla="*/ 203 w 1867"/>
                  <a:gd name="T85" fmla="*/ 642 h 3789"/>
                  <a:gd name="T86" fmla="*/ 171 w 1867"/>
                  <a:gd name="T87" fmla="*/ 782 h 3789"/>
                  <a:gd name="T88" fmla="*/ 211 w 1867"/>
                  <a:gd name="T89" fmla="*/ 879 h 3789"/>
                  <a:gd name="T90" fmla="*/ 248 w 1867"/>
                  <a:gd name="T91" fmla="*/ 709 h 3789"/>
                  <a:gd name="T92" fmla="*/ 273 w 1867"/>
                  <a:gd name="T93" fmla="*/ 611 h 3789"/>
                  <a:gd name="T94" fmla="*/ 504 w 1867"/>
                  <a:gd name="T95" fmla="*/ 505 h 3789"/>
                  <a:gd name="T96" fmla="*/ 615 w 1867"/>
                  <a:gd name="T97" fmla="*/ 462 h 3789"/>
                  <a:gd name="T98" fmla="*/ 788 w 1867"/>
                  <a:gd name="T99" fmla="*/ 963 h 3789"/>
                  <a:gd name="T100" fmla="*/ 962 w 1867"/>
                  <a:gd name="T101" fmla="*/ 1459 h 3789"/>
                  <a:gd name="T102" fmla="*/ 1113 w 1867"/>
                  <a:gd name="T103" fmla="*/ 1442 h 3789"/>
                  <a:gd name="T104" fmla="*/ 1143 w 1867"/>
                  <a:gd name="T105" fmla="*/ 1153 h 3789"/>
                  <a:gd name="T106" fmla="*/ 886 w 1867"/>
                  <a:gd name="T107" fmla="*/ 428 h 3789"/>
                  <a:gd name="T108" fmla="*/ 1059 w 1867"/>
                  <a:gd name="T109" fmla="*/ 485 h 3789"/>
                  <a:gd name="T110" fmla="*/ 1217 w 1867"/>
                  <a:gd name="T111" fmla="*/ 546 h 3789"/>
                  <a:gd name="T112" fmla="*/ 1314 w 1867"/>
                  <a:gd name="T113" fmla="*/ 597 h 3789"/>
                  <a:gd name="T114" fmla="*/ 1501 w 1867"/>
                  <a:gd name="T115" fmla="*/ 624 h 3789"/>
                  <a:gd name="T116" fmla="*/ 1595 w 1867"/>
                  <a:gd name="T117" fmla="*/ 560 h 3789"/>
                  <a:gd name="T118" fmla="*/ 1647 w 1867"/>
                  <a:gd name="T119" fmla="*/ 373 h 3789"/>
                  <a:gd name="T120" fmla="*/ 1681 w 1867"/>
                  <a:gd name="T121" fmla="*/ 239 h 3789"/>
                  <a:gd name="T122" fmla="*/ 1613 w 1867"/>
                  <a:gd name="T123" fmla="*/ 23 h 3789"/>
                  <a:gd name="connsiteX0" fmla="*/ 8779 w 10000"/>
                  <a:gd name="connsiteY0" fmla="*/ 0 h 10000"/>
                  <a:gd name="connsiteX1" fmla="*/ 8875 w 10000"/>
                  <a:gd name="connsiteY1" fmla="*/ 0 h 10000"/>
                  <a:gd name="connsiteX2" fmla="*/ 8993 w 10000"/>
                  <a:gd name="connsiteY2" fmla="*/ 3 h 10000"/>
                  <a:gd name="connsiteX3" fmla="*/ 9111 w 10000"/>
                  <a:gd name="connsiteY3" fmla="*/ 11 h 10000"/>
                  <a:gd name="connsiteX4" fmla="*/ 9239 w 10000"/>
                  <a:gd name="connsiteY4" fmla="*/ 24 h 10000"/>
                  <a:gd name="connsiteX5" fmla="*/ 9347 w 10000"/>
                  <a:gd name="connsiteY5" fmla="*/ 37 h 10000"/>
                  <a:gd name="connsiteX6" fmla="*/ 9448 w 10000"/>
                  <a:gd name="connsiteY6" fmla="*/ 58 h 10000"/>
                  <a:gd name="connsiteX7" fmla="*/ 9513 w 10000"/>
                  <a:gd name="connsiteY7" fmla="*/ 79 h 10000"/>
                  <a:gd name="connsiteX8" fmla="*/ 9555 w 10000"/>
                  <a:gd name="connsiteY8" fmla="*/ 106 h 10000"/>
                  <a:gd name="connsiteX9" fmla="*/ 9572 w 10000"/>
                  <a:gd name="connsiteY9" fmla="*/ 121 h 10000"/>
                  <a:gd name="connsiteX10" fmla="*/ 9577 w 10000"/>
                  <a:gd name="connsiteY10" fmla="*/ 156 h 10000"/>
                  <a:gd name="connsiteX11" fmla="*/ 9593 w 10000"/>
                  <a:gd name="connsiteY11" fmla="*/ 201 h 10000"/>
                  <a:gd name="connsiteX12" fmla="*/ 9604 w 10000"/>
                  <a:gd name="connsiteY12" fmla="*/ 248 h 10000"/>
                  <a:gd name="connsiteX13" fmla="*/ 9620 w 10000"/>
                  <a:gd name="connsiteY13" fmla="*/ 304 h 10000"/>
                  <a:gd name="connsiteX14" fmla="*/ 9625 w 10000"/>
                  <a:gd name="connsiteY14" fmla="*/ 351 h 10000"/>
                  <a:gd name="connsiteX15" fmla="*/ 9636 w 10000"/>
                  <a:gd name="connsiteY15" fmla="*/ 396 h 10000"/>
                  <a:gd name="connsiteX16" fmla="*/ 9636 w 10000"/>
                  <a:gd name="connsiteY16" fmla="*/ 428 h 10000"/>
                  <a:gd name="connsiteX17" fmla="*/ 9598 w 10000"/>
                  <a:gd name="connsiteY17" fmla="*/ 499 h 10000"/>
                  <a:gd name="connsiteX18" fmla="*/ 9614 w 10000"/>
                  <a:gd name="connsiteY18" fmla="*/ 533 h 10000"/>
                  <a:gd name="connsiteX19" fmla="*/ 9636 w 10000"/>
                  <a:gd name="connsiteY19" fmla="*/ 581 h 10000"/>
                  <a:gd name="connsiteX20" fmla="*/ 9663 w 10000"/>
                  <a:gd name="connsiteY20" fmla="*/ 628 h 10000"/>
                  <a:gd name="connsiteX21" fmla="*/ 9684 w 10000"/>
                  <a:gd name="connsiteY21" fmla="*/ 670 h 10000"/>
                  <a:gd name="connsiteX22" fmla="*/ 9695 w 10000"/>
                  <a:gd name="connsiteY22" fmla="*/ 718 h 10000"/>
                  <a:gd name="connsiteX23" fmla="*/ 9695 w 10000"/>
                  <a:gd name="connsiteY23" fmla="*/ 768 h 10000"/>
                  <a:gd name="connsiteX24" fmla="*/ 9689 w 10000"/>
                  <a:gd name="connsiteY24" fmla="*/ 816 h 10000"/>
                  <a:gd name="connsiteX25" fmla="*/ 9684 w 10000"/>
                  <a:gd name="connsiteY25" fmla="*/ 860 h 10000"/>
                  <a:gd name="connsiteX26" fmla="*/ 9684 w 10000"/>
                  <a:gd name="connsiteY26" fmla="*/ 903 h 10000"/>
                  <a:gd name="connsiteX27" fmla="*/ 9700 w 10000"/>
                  <a:gd name="connsiteY27" fmla="*/ 932 h 10000"/>
                  <a:gd name="connsiteX28" fmla="*/ 9738 w 10000"/>
                  <a:gd name="connsiteY28" fmla="*/ 955 h 10000"/>
                  <a:gd name="connsiteX29" fmla="*/ 9786 w 10000"/>
                  <a:gd name="connsiteY29" fmla="*/ 979 h 10000"/>
                  <a:gd name="connsiteX30" fmla="*/ 9839 w 10000"/>
                  <a:gd name="connsiteY30" fmla="*/ 1000 h 10000"/>
                  <a:gd name="connsiteX31" fmla="*/ 9888 w 10000"/>
                  <a:gd name="connsiteY31" fmla="*/ 1019 h 10000"/>
                  <a:gd name="connsiteX32" fmla="*/ 9936 w 10000"/>
                  <a:gd name="connsiteY32" fmla="*/ 1037 h 10000"/>
                  <a:gd name="connsiteX33" fmla="*/ 9979 w 10000"/>
                  <a:gd name="connsiteY33" fmla="*/ 1066 h 10000"/>
                  <a:gd name="connsiteX34" fmla="*/ 10000 w 10000"/>
                  <a:gd name="connsiteY34" fmla="*/ 1106 h 10000"/>
                  <a:gd name="connsiteX35" fmla="*/ 9898 w 10000"/>
                  <a:gd name="connsiteY35" fmla="*/ 1198 h 10000"/>
                  <a:gd name="connsiteX36" fmla="*/ 9818 w 10000"/>
                  <a:gd name="connsiteY36" fmla="*/ 1301 h 10000"/>
                  <a:gd name="connsiteX37" fmla="*/ 9754 w 10000"/>
                  <a:gd name="connsiteY37" fmla="*/ 1407 h 10000"/>
                  <a:gd name="connsiteX38" fmla="*/ 9689 w 10000"/>
                  <a:gd name="connsiteY38" fmla="*/ 1518 h 10000"/>
                  <a:gd name="connsiteX39" fmla="*/ 9620 w 10000"/>
                  <a:gd name="connsiteY39" fmla="*/ 1626 h 10000"/>
                  <a:gd name="connsiteX40" fmla="*/ 9545 w 10000"/>
                  <a:gd name="connsiteY40" fmla="*/ 1731 h 10000"/>
                  <a:gd name="connsiteX41" fmla="*/ 9507 w 10000"/>
                  <a:gd name="connsiteY41" fmla="*/ 1787 h 10000"/>
                  <a:gd name="connsiteX42" fmla="*/ 9475 w 10000"/>
                  <a:gd name="connsiteY42" fmla="*/ 1847 h 10000"/>
                  <a:gd name="connsiteX43" fmla="*/ 9454 w 10000"/>
                  <a:gd name="connsiteY43" fmla="*/ 1908 h 10000"/>
                  <a:gd name="connsiteX44" fmla="*/ 9416 w 10000"/>
                  <a:gd name="connsiteY44" fmla="*/ 1974 h 10000"/>
                  <a:gd name="connsiteX45" fmla="*/ 9379 w 10000"/>
                  <a:gd name="connsiteY45" fmla="*/ 2035 h 10000"/>
                  <a:gd name="connsiteX46" fmla="*/ 9314 w 10000"/>
                  <a:gd name="connsiteY46" fmla="*/ 2088 h 10000"/>
                  <a:gd name="connsiteX47" fmla="*/ 9239 w 10000"/>
                  <a:gd name="connsiteY47" fmla="*/ 2122 h 10000"/>
                  <a:gd name="connsiteX48" fmla="*/ 9143 w 10000"/>
                  <a:gd name="connsiteY48" fmla="*/ 2146 h 10000"/>
                  <a:gd name="connsiteX49" fmla="*/ 9036 w 10000"/>
                  <a:gd name="connsiteY49" fmla="*/ 2162 h 10000"/>
                  <a:gd name="connsiteX50" fmla="*/ 8918 w 10000"/>
                  <a:gd name="connsiteY50" fmla="*/ 2175 h 10000"/>
                  <a:gd name="connsiteX51" fmla="*/ 8795 w 10000"/>
                  <a:gd name="connsiteY51" fmla="*/ 2185 h 10000"/>
                  <a:gd name="connsiteX52" fmla="*/ 8677 w 10000"/>
                  <a:gd name="connsiteY52" fmla="*/ 2201 h 10000"/>
                  <a:gd name="connsiteX53" fmla="*/ 8468 w 10000"/>
                  <a:gd name="connsiteY53" fmla="*/ 2220 h 10000"/>
                  <a:gd name="connsiteX54" fmla="*/ 8232 w 10000"/>
                  <a:gd name="connsiteY54" fmla="*/ 2241 h 10000"/>
                  <a:gd name="connsiteX55" fmla="*/ 7975 w 10000"/>
                  <a:gd name="connsiteY55" fmla="*/ 2251 h 10000"/>
                  <a:gd name="connsiteX56" fmla="*/ 7702 w 10000"/>
                  <a:gd name="connsiteY56" fmla="*/ 2262 h 10000"/>
                  <a:gd name="connsiteX57" fmla="*/ 7429 w 10000"/>
                  <a:gd name="connsiteY57" fmla="*/ 2264 h 10000"/>
                  <a:gd name="connsiteX58" fmla="*/ 7145 w 10000"/>
                  <a:gd name="connsiteY58" fmla="*/ 2267 h 10000"/>
                  <a:gd name="connsiteX59" fmla="*/ 6861 w 10000"/>
                  <a:gd name="connsiteY59" fmla="*/ 2267 h 10000"/>
                  <a:gd name="connsiteX60" fmla="*/ 6867 w 10000"/>
                  <a:gd name="connsiteY60" fmla="*/ 2449 h 10000"/>
                  <a:gd name="connsiteX61" fmla="*/ 6893 w 10000"/>
                  <a:gd name="connsiteY61" fmla="*/ 2637 h 10000"/>
                  <a:gd name="connsiteX62" fmla="*/ 6936 w 10000"/>
                  <a:gd name="connsiteY62" fmla="*/ 2821 h 10000"/>
                  <a:gd name="connsiteX63" fmla="*/ 6990 w 10000"/>
                  <a:gd name="connsiteY63" fmla="*/ 2996 h 10000"/>
                  <a:gd name="connsiteX64" fmla="*/ 7059 w 10000"/>
                  <a:gd name="connsiteY64" fmla="*/ 3159 h 10000"/>
                  <a:gd name="connsiteX65" fmla="*/ 7129 w 10000"/>
                  <a:gd name="connsiteY65" fmla="*/ 3304 h 10000"/>
                  <a:gd name="connsiteX66" fmla="*/ 7177 w 10000"/>
                  <a:gd name="connsiteY66" fmla="*/ 3423 h 10000"/>
                  <a:gd name="connsiteX67" fmla="*/ 7225 w 10000"/>
                  <a:gd name="connsiteY67" fmla="*/ 3537 h 10000"/>
                  <a:gd name="connsiteX68" fmla="*/ 7263 w 10000"/>
                  <a:gd name="connsiteY68" fmla="*/ 3653 h 10000"/>
                  <a:gd name="connsiteX69" fmla="*/ 7311 w 10000"/>
                  <a:gd name="connsiteY69" fmla="*/ 3769 h 10000"/>
                  <a:gd name="connsiteX70" fmla="*/ 7370 w 10000"/>
                  <a:gd name="connsiteY70" fmla="*/ 3885 h 10000"/>
                  <a:gd name="connsiteX71" fmla="*/ 7450 w 10000"/>
                  <a:gd name="connsiteY71" fmla="*/ 3980 h 10000"/>
                  <a:gd name="connsiteX72" fmla="*/ 7531 w 10000"/>
                  <a:gd name="connsiteY72" fmla="*/ 4075 h 10000"/>
                  <a:gd name="connsiteX73" fmla="*/ 7622 w 10000"/>
                  <a:gd name="connsiteY73" fmla="*/ 4170 h 10000"/>
                  <a:gd name="connsiteX74" fmla="*/ 7702 w 10000"/>
                  <a:gd name="connsiteY74" fmla="*/ 4262 h 10000"/>
                  <a:gd name="connsiteX75" fmla="*/ 7766 w 10000"/>
                  <a:gd name="connsiteY75" fmla="*/ 4355 h 10000"/>
                  <a:gd name="connsiteX76" fmla="*/ 7793 w 10000"/>
                  <a:gd name="connsiteY76" fmla="*/ 4447 h 10000"/>
                  <a:gd name="connsiteX77" fmla="*/ 7745 w 10000"/>
                  <a:gd name="connsiteY77" fmla="*/ 4476 h 10000"/>
                  <a:gd name="connsiteX78" fmla="*/ 7697 w 10000"/>
                  <a:gd name="connsiteY78" fmla="*/ 4503 h 10000"/>
                  <a:gd name="connsiteX79" fmla="*/ 7649 w 10000"/>
                  <a:gd name="connsiteY79" fmla="*/ 4534 h 10000"/>
                  <a:gd name="connsiteX80" fmla="*/ 7606 w 10000"/>
                  <a:gd name="connsiteY80" fmla="*/ 4558 h 10000"/>
                  <a:gd name="connsiteX81" fmla="*/ 7568 w 10000"/>
                  <a:gd name="connsiteY81" fmla="*/ 4571 h 10000"/>
                  <a:gd name="connsiteX82" fmla="*/ 7488 w 10000"/>
                  <a:gd name="connsiteY82" fmla="*/ 4582 h 10000"/>
                  <a:gd name="connsiteX83" fmla="*/ 7413 w 10000"/>
                  <a:gd name="connsiteY83" fmla="*/ 4603 h 10000"/>
                  <a:gd name="connsiteX84" fmla="*/ 7322 w 10000"/>
                  <a:gd name="connsiteY84" fmla="*/ 4629 h 10000"/>
                  <a:gd name="connsiteX85" fmla="*/ 7242 w 10000"/>
                  <a:gd name="connsiteY85" fmla="*/ 4663 h 10000"/>
                  <a:gd name="connsiteX86" fmla="*/ 7172 w 10000"/>
                  <a:gd name="connsiteY86" fmla="*/ 4698 h 10000"/>
                  <a:gd name="connsiteX87" fmla="*/ 7108 w 10000"/>
                  <a:gd name="connsiteY87" fmla="*/ 4727 h 10000"/>
                  <a:gd name="connsiteX88" fmla="*/ 7054 w 10000"/>
                  <a:gd name="connsiteY88" fmla="*/ 4719 h 10000"/>
                  <a:gd name="connsiteX89" fmla="*/ 7017 w 10000"/>
                  <a:gd name="connsiteY89" fmla="*/ 4431 h 10000"/>
                  <a:gd name="connsiteX90" fmla="*/ 6947 w 10000"/>
                  <a:gd name="connsiteY90" fmla="*/ 4431 h 10000"/>
                  <a:gd name="connsiteX91" fmla="*/ 6893 w 10000"/>
                  <a:gd name="connsiteY91" fmla="*/ 4434 h 10000"/>
                  <a:gd name="connsiteX92" fmla="*/ 6840 w 10000"/>
                  <a:gd name="connsiteY92" fmla="*/ 4434 h 10000"/>
                  <a:gd name="connsiteX93" fmla="*/ 6770 w 10000"/>
                  <a:gd name="connsiteY93" fmla="*/ 4437 h 10000"/>
                  <a:gd name="connsiteX94" fmla="*/ 6663 w 10000"/>
                  <a:gd name="connsiteY94" fmla="*/ 4442 h 10000"/>
                  <a:gd name="connsiteX95" fmla="*/ 6652 w 10000"/>
                  <a:gd name="connsiteY95" fmla="*/ 4587 h 10000"/>
                  <a:gd name="connsiteX96" fmla="*/ 6642 w 10000"/>
                  <a:gd name="connsiteY96" fmla="*/ 4737 h 10000"/>
                  <a:gd name="connsiteX97" fmla="*/ 6636 w 10000"/>
                  <a:gd name="connsiteY97" fmla="*/ 4885 h 10000"/>
                  <a:gd name="connsiteX98" fmla="*/ 6615 w 10000"/>
                  <a:gd name="connsiteY98" fmla="*/ 5033 h 10000"/>
                  <a:gd name="connsiteX99" fmla="*/ 6572 w 10000"/>
                  <a:gd name="connsiteY99" fmla="*/ 5141 h 10000"/>
                  <a:gd name="connsiteX100" fmla="*/ 6524 w 10000"/>
                  <a:gd name="connsiteY100" fmla="*/ 5252 h 10000"/>
                  <a:gd name="connsiteX101" fmla="*/ 6476 w 10000"/>
                  <a:gd name="connsiteY101" fmla="*/ 5352 h 10000"/>
                  <a:gd name="connsiteX102" fmla="*/ 6449 w 10000"/>
                  <a:gd name="connsiteY102" fmla="*/ 5455 h 10000"/>
                  <a:gd name="connsiteX103" fmla="*/ 6454 w 10000"/>
                  <a:gd name="connsiteY103" fmla="*/ 5550 h 10000"/>
                  <a:gd name="connsiteX104" fmla="*/ 6443 w 10000"/>
                  <a:gd name="connsiteY104" fmla="*/ 5556 h 10000"/>
                  <a:gd name="connsiteX105" fmla="*/ 6427 w 10000"/>
                  <a:gd name="connsiteY105" fmla="*/ 5556 h 10000"/>
                  <a:gd name="connsiteX106" fmla="*/ 6427 w 10000"/>
                  <a:gd name="connsiteY106" fmla="*/ 5556 h 10000"/>
                  <a:gd name="connsiteX107" fmla="*/ 6422 w 10000"/>
                  <a:gd name="connsiteY107" fmla="*/ 5558 h 10000"/>
                  <a:gd name="connsiteX108" fmla="*/ 6422 w 10000"/>
                  <a:gd name="connsiteY108" fmla="*/ 5566 h 10000"/>
                  <a:gd name="connsiteX109" fmla="*/ 6422 w 10000"/>
                  <a:gd name="connsiteY109" fmla="*/ 5571 h 10000"/>
                  <a:gd name="connsiteX110" fmla="*/ 6422 w 10000"/>
                  <a:gd name="connsiteY110" fmla="*/ 5582 h 10000"/>
                  <a:gd name="connsiteX111" fmla="*/ 6422 w 10000"/>
                  <a:gd name="connsiteY111" fmla="*/ 5595 h 10000"/>
                  <a:gd name="connsiteX112" fmla="*/ 6347 w 10000"/>
                  <a:gd name="connsiteY112" fmla="*/ 5682 h 10000"/>
                  <a:gd name="connsiteX113" fmla="*/ 6288 w 10000"/>
                  <a:gd name="connsiteY113" fmla="*/ 5775 h 10000"/>
                  <a:gd name="connsiteX114" fmla="*/ 6261 w 10000"/>
                  <a:gd name="connsiteY114" fmla="*/ 5872 h 10000"/>
                  <a:gd name="connsiteX115" fmla="*/ 6251 w 10000"/>
                  <a:gd name="connsiteY115" fmla="*/ 5978 h 10000"/>
                  <a:gd name="connsiteX116" fmla="*/ 6235 w 10000"/>
                  <a:gd name="connsiteY116" fmla="*/ 6083 h 10000"/>
                  <a:gd name="connsiteX117" fmla="*/ 6229 w 10000"/>
                  <a:gd name="connsiteY117" fmla="*/ 6194 h 10000"/>
                  <a:gd name="connsiteX118" fmla="*/ 6208 w 10000"/>
                  <a:gd name="connsiteY118" fmla="*/ 6302 h 10000"/>
                  <a:gd name="connsiteX119" fmla="*/ 6170 w 10000"/>
                  <a:gd name="connsiteY119" fmla="*/ 6413 h 10000"/>
                  <a:gd name="connsiteX120" fmla="*/ 5978 w 10000"/>
                  <a:gd name="connsiteY120" fmla="*/ 7213 h 10000"/>
                  <a:gd name="connsiteX121" fmla="*/ 5951 w 10000"/>
                  <a:gd name="connsiteY121" fmla="*/ 7300 h 10000"/>
                  <a:gd name="connsiteX122" fmla="*/ 5935 w 10000"/>
                  <a:gd name="connsiteY122" fmla="*/ 7398 h 10000"/>
                  <a:gd name="connsiteX123" fmla="*/ 5929 w 10000"/>
                  <a:gd name="connsiteY123" fmla="*/ 7487 h 10000"/>
                  <a:gd name="connsiteX124" fmla="*/ 5929 w 10000"/>
                  <a:gd name="connsiteY124" fmla="*/ 7585 h 10000"/>
                  <a:gd name="connsiteX125" fmla="*/ 5929 w 10000"/>
                  <a:gd name="connsiteY125" fmla="*/ 7672 h 10000"/>
                  <a:gd name="connsiteX126" fmla="*/ 5913 w 10000"/>
                  <a:gd name="connsiteY126" fmla="*/ 7754 h 10000"/>
                  <a:gd name="connsiteX127" fmla="*/ 5897 w 10000"/>
                  <a:gd name="connsiteY127" fmla="*/ 7831 h 10000"/>
                  <a:gd name="connsiteX128" fmla="*/ 5865 w 10000"/>
                  <a:gd name="connsiteY128" fmla="*/ 7915 h 10000"/>
                  <a:gd name="connsiteX129" fmla="*/ 5865 w 10000"/>
                  <a:gd name="connsiteY129" fmla="*/ 7997 h 10000"/>
                  <a:gd name="connsiteX130" fmla="*/ 5886 w 10000"/>
                  <a:gd name="connsiteY130" fmla="*/ 8073 h 10000"/>
                  <a:gd name="connsiteX131" fmla="*/ 5924 w 10000"/>
                  <a:gd name="connsiteY131" fmla="*/ 8147 h 10000"/>
                  <a:gd name="connsiteX132" fmla="*/ 5972 w 10000"/>
                  <a:gd name="connsiteY132" fmla="*/ 8216 h 10000"/>
                  <a:gd name="connsiteX133" fmla="*/ 6020 w 10000"/>
                  <a:gd name="connsiteY133" fmla="*/ 8282 h 10000"/>
                  <a:gd name="connsiteX134" fmla="*/ 6069 w 10000"/>
                  <a:gd name="connsiteY134" fmla="*/ 8343 h 10000"/>
                  <a:gd name="connsiteX135" fmla="*/ 6138 w 10000"/>
                  <a:gd name="connsiteY135" fmla="*/ 8551 h 10000"/>
                  <a:gd name="connsiteX136" fmla="*/ 6111 w 10000"/>
                  <a:gd name="connsiteY136" fmla="*/ 8572 h 10000"/>
                  <a:gd name="connsiteX137" fmla="*/ 6069 w 10000"/>
                  <a:gd name="connsiteY137" fmla="*/ 8585 h 10000"/>
                  <a:gd name="connsiteX138" fmla="*/ 6031 w 10000"/>
                  <a:gd name="connsiteY138" fmla="*/ 8599 h 10000"/>
                  <a:gd name="connsiteX139" fmla="*/ 5999 w 10000"/>
                  <a:gd name="connsiteY139" fmla="*/ 8620 h 10000"/>
                  <a:gd name="connsiteX140" fmla="*/ 6069 w 10000"/>
                  <a:gd name="connsiteY140" fmla="*/ 8630 h 10000"/>
                  <a:gd name="connsiteX141" fmla="*/ 6117 w 10000"/>
                  <a:gd name="connsiteY141" fmla="*/ 8643 h 10000"/>
                  <a:gd name="connsiteX142" fmla="*/ 6160 w 10000"/>
                  <a:gd name="connsiteY142" fmla="*/ 8670 h 10000"/>
                  <a:gd name="connsiteX143" fmla="*/ 6138 w 10000"/>
                  <a:gd name="connsiteY143" fmla="*/ 8720 h 10000"/>
                  <a:gd name="connsiteX144" fmla="*/ 6144 w 10000"/>
                  <a:gd name="connsiteY144" fmla="*/ 8770 h 10000"/>
                  <a:gd name="connsiteX145" fmla="*/ 6181 w 10000"/>
                  <a:gd name="connsiteY145" fmla="*/ 8826 h 10000"/>
                  <a:gd name="connsiteX146" fmla="*/ 6235 w 10000"/>
                  <a:gd name="connsiteY146" fmla="*/ 8873 h 10000"/>
                  <a:gd name="connsiteX147" fmla="*/ 6288 w 10000"/>
                  <a:gd name="connsiteY147" fmla="*/ 8918 h 10000"/>
                  <a:gd name="connsiteX148" fmla="*/ 6352 w 10000"/>
                  <a:gd name="connsiteY148" fmla="*/ 8952 h 10000"/>
                  <a:gd name="connsiteX149" fmla="*/ 6465 w 10000"/>
                  <a:gd name="connsiteY149" fmla="*/ 9005 h 10000"/>
                  <a:gd name="connsiteX150" fmla="*/ 6583 w 10000"/>
                  <a:gd name="connsiteY150" fmla="*/ 9063 h 10000"/>
                  <a:gd name="connsiteX151" fmla="*/ 6706 w 10000"/>
                  <a:gd name="connsiteY151" fmla="*/ 9116 h 10000"/>
                  <a:gd name="connsiteX152" fmla="*/ 6781 w 10000"/>
                  <a:gd name="connsiteY152" fmla="*/ 9140 h 10000"/>
                  <a:gd name="connsiteX153" fmla="*/ 6867 w 10000"/>
                  <a:gd name="connsiteY153" fmla="*/ 9161 h 10000"/>
                  <a:gd name="connsiteX154" fmla="*/ 6958 w 10000"/>
                  <a:gd name="connsiteY154" fmla="*/ 9179 h 10000"/>
                  <a:gd name="connsiteX155" fmla="*/ 7043 w 10000"/>
                  <a:gd name="connsiteY155" fmla="*/ 9200 h 10000"/>
                  <a:gd name="connsiteX156" fmla="*/ 7134 w 10000"/>
                  <a:gd name="connsiteY156" fmla="*/ 9224 h 10000"/>
                  <a:gd name="connsiteX157" fmla="*/ 7220 w 10000"/>
                  <a:gd name="connsiteY157" fmla="*/ 9248 h 10000"/>
                  <a:gd name="connsiteX158" fmla="*/ 7290 w 10000"/>
                  <a:gd name="connsiteY158" fmla="*/ 9279 h 10000"/>
                  <a:gd name="connsiteX159" fmla="*/ 7343 w 10000"/>
                  <a:gd name="connsiteY159" fmla="*/ 9314 h 10000"/>
                  <a:gd name="connsiteX160" fmla="*/ 7386 w 10000"/>
                  <a:gd name="connsiteY160" fmla="*/ 9359 h 10000"/>
                  <a:gd name="connsiteX161" fmla="*/ 7408 w 10000"/>
                  <a:gd name="connsiteY161" fmla="*/ 9409 h 10000"/>
                  <a:gd name="connsiteX162" fmla="*/ 7381 w 10000"/>
                  <a:gd name="connsiteY162" fmla="*/ 9433 h 10000"/>
                  <a:gd name="connsiteX163" fmla="*/ 7359 w 10000"/>
                  <a:gd name="connsiteY163" fmla="*/ 9464 h 10000"/>
                  <a:gd name="connsiteX164" fmla="*/ 7333 w 10000"/>
                  <a:gd name="connsiteY164" fmla="*/ 9493 h 10000"/>
                  <a:gd name="connsiteX165" fmla="*/ 7284 w 10000"/>
                  <a:gd name="connsiteY165" fmla="*/ 9522 h 10000"/>
                  <a:gd name="connsiteX166" fmla="*/ 7193 w 10000"/>
                  <a:gd name="connsiteY166" fmla="*/ 9546 h 10000"/>
                  <a:gd name="connsiteX167" fmla="*/ 7081 w 10000"/>
                  <a:gd name="connsiteY167" fmla="*/ 9559 h 10000"/>
                  <a:gd name="connsiteX168" fmla="*/ 6958 w 10000"/>
                  <a:gd name="connsiteY168" fmla="*/ 9562 h 10000"/>
                  <a:gd name="connsiteX169" fmla="*/ 6824 w 10000"/>
                  <a:gd name="connsiteY169" fmla="*/ 9559 h 10000"/>
                  <a:gd name="connsiteX170" fmla="*/ 6690 w 10000"/>
                  <a:gd name="connsiteY170" fmla="*/ 9551 h 10000"/>
                  <a:gd name="connsiteX171" fmla="*/ 6567 w 10000"/>
                  <a:gd name="connsiteY171" fmla="*/ 9546 h 10000"/>
                  <a:gd name="connsiteX172" fmla="*/ 6454 w 10000"/>
                  <a:gd name="connsiteY172" fmla="*/ 9538 h 10000"/>
                  <a:gd name="connsiteX173" fmla="*/ 6261 w 10000"/>
                  <a:gd name="connsiteY173" fmla="*/ 9525 h 10000"/>
                  <a:gd name="connsiteX174" fmla="*/ 6074 w 10000"/>
                  <a:gd name="connsiteY174" fmla="*/ 9493 h 10000"/>
                  <a:gd name="connsiteX175" fmla="*/ 5903 w 10000"/>
                  <a:gd name="connsiteY175" fmla="*/ 9454 h 10000"/>
                  <a:gd name="connsiteX176" fmla="*/ 5726 w 10000"/>
                  <a:gd name="connsiteY176" fmla="*/ 9401 h 10000"/>
                  <a:gd name="connsiteX177" fmla="*/ 5560 w 10000"/>
                  <a:gd name="connsiteY177" fmla="*/ 9351 h 10000"/>
                  <a:gd name="connsiteX178" fmla="*/ 5404 w 10000"/>
                  <a:gd name="connsiteY178" fmla="*/ 9295 h 10000"/>
                  <a:gd name="connsiteX179" fmla="*/ 5244 w 10000"/>
                  <a:gd name="connsiteY179" fmla="*/ 9245 h 10000"/>
                  <a:gd name="connsiteX180" fmla="*/ 5083 w 10000"/>
                  <a:gd name="connsiteY180" fmla="*/ 9250 h 10000"/>
                  <a:gd name="connsiteX181" fmla="*/ 5019 w 10000"/>
                  <a:gd name="connsiteY181" fmla="*/ 9245 h 10000"/>
                  <a:gd name="connsiteX182" fmla="*/ 4944 w 10000"/>
                  <a:gd name="connsiteY182" fmla="*/ 9227 h 10000"/>
                  <a:gd name="connsiteX183" fmla="*/ 4853 w 10000"/>
                  <a:gd name="connsiteY183" fmla="*/ 9211 h 10000"/>
                  <a:gd name="connsiteX184" fmla="*/ 4762 w 10000"/>
                  <a:gd name="connsiteY184" fmla="*/ 9187 h 10000"/>
                  <a:gd name="connsiteX185" fmla="*/ 4681 w 10000"/>
                  <a:gd name="connsiteY185" fmla="*/ 9163 h 10000"/>
                  <a:gd name="connsiteX186" fmla="*/ 4617 w 10000"/>
                  <a:gd name="connsiteY186" fmla="*/ 9134 h 10000"/>
                  <a:gd name="connsiteX187" fmla="*/ 4585 w 10000"/>
                  <a:gd name="connsiteY187" fmla="*/ 9105 h 10000"/>
                  <a:gd name="connsiteX188" fmla="*/ 4574 w 10000"/>
                  <a:gd name="connsiteY188" fmla="*/ 9060 h 10000"/>
                  <a:gd name="connsiteX189" fmla="*/ 4585 w 10000"/>
                  <a:gd name="connsiteY189" fmla="*/ 9005 h 10000"/>
                  <a:gd name="connsiteX190" fmla="*/ 4606 w 10000"/>
                  <a:gd name="connsiteY190" fmla="*/ 8947 h 10000"/>
                  <a:gd name="connsiteX191" fmla="*/ 4638 w 10000"/>
                  <a:gd name="connsiteY191" fmla="*/ 8884 h 10000"/>
                  <a:gd name="connsiteX192" fmla="*/ 4681 w 10000"/>
                  <a:gd name="connsiteY192" fmla="*/ 8820 h 10000"/>
                  <a:gd name="connsiteX193" fmla="*/ 4724 w 10000"/>
                  <a:gd name="connsiteY193" fmla="*/ 8757 h 10000"/>
                  <a:gd name="connsiteX194" fmla="*/ 4756 w 10000"/>
                  <a:gd name="connsiteY194" fmla="*/ 8699 h 10000"/>
                  <a:gd name="connsiteX195" fmla="*/ 4783 w 10000"/>
                  <a:gd name="connsiteY195" fmla="*/ 8646 h 10000"/>
                  <a:gd name="connsiteX196" fmla="*/ 4799 w 10000"/>
                  <a:gd name="connsiteY196" fmla="*/ 8604 h 10000"/>
                  <a:gd name="connsiteX197" fmla="*/ 4676 w 10000"/>
                  <a:gd name="connsiteY197" fmla="*/ 8572 h 10000"/>
                  <a:gd name="connsiteX198" fmla="*/ 4590 w 10000"/>
                  <a:gd name="connsiteY198" fmla="*/ 8538 h 10000"/>
                  <a:gd name="connsiteX199" fmla="*/ 4537 w 10000"/>
                  <a:gd name="connsiteY199" fmla="*/ 8501 h 10000"/>
                  <a:gd name="connsiteX200" fmla="*/ 4499 w 10000"/>
                  <a:gd name="connsiteY200" fmla="*/ 8459 h 10000"/>
                  <a:gd name="connsiteX201" fmla="*/ 4488 w 10000"/>
                  <a:gd name="connsiteY201" fmla="*/ 8414 h 10000"/>
                  <a:gd name="connsiteX202" fmla="*/ 4494 w 10000"/>
                  <a:gd name="connsiteY202" fmla="*/ 8366 h 10000"/>
                  <a:gd name="connsiteX203" fmla="*/ 4510 w 10000"/>
                  <a:gd name="connsiteY203" fmla="*/ 8316 h 10000"/>
                  <a:gd name="connsiteX204" fmla="*/ 4537 w 10000"/>
                  <a:gd name="connsiteY204" fmla="*/ 8263 h 10000"/>
                  <a:gd name="connsiteX205" fmla="*/ 4563 w 10000"/>
                  <a:gd name="connsiteY205" fmla="*/ 8211 h 10000"/>
                  <a:gd name="connsiteX206" fmla="*/ 4585 w 10000"/>
                  <a:gd name="connsiteY206" fmla="*/ 8155 h 10000"/>
                  <a:gd name="connsiteX207" fmla="*/ 4606 w 10000"/>
                  <a:gd name="connsiteY207" fmla="*/ 8097 h 10000"/>
                  <a:gd name="connsiteX208" fmla="*/ 4612 w 10000"/>
                  <a:gd name="connsiteY208" fmla="*/ 8042 h 10000"/>
                  <a:gd name="connsiteX209" fmla="*/ 4606 w 10000"/>
                  <a:gd name="connsiteY209" fmla="*/ 7984 h 10000"/>
                  <a:gd name="connsiteX210" fmla="*/ 4590 w 10000"/>
                  <a:gd name="connsiteY210" fmla="*/ 7920 h 10000"/>
                  <a:gd name="connsiteX211" fmla="*/ 4585 w 10000"/>
                  <a:gd name="connsiteY211" fmla="*/ 7838 h 10000"/>
                  <a:gd name="connsiteX212" fmla="*/ 4585 w 10000"/>
                  <a:gd name="connsiteY212" fmla="*/ 7746 h 10000"/>
                  <a:gd name="connsiteX213" fmla="*/ 4590 w 10000"/>
                  <a:gd name="connsiteY213" fmla="*/ 7646 h 10000"/>
                  <a:gd name="connsiteX214" fmla="*/ 4606 w 10000"/>
                  <a:gd name="connsiteY214" fmla="*/ 7551 h 10000"/>
                  <a:gd name="connsiteX215" fmla="*/ 4628 w 10000"/>
                  <a:gd name="connsiteY215" fmla="*/ 7464 h 10000"/>
                  <a:gd name="connsiteX216" fmla="*/ 4644 w 10000"/>
                  <a:gd name="connsiteY216" fmla="*/ 7324 h 10000"/>
                  <a:gd name="connsiteX217" fmla="*/ 4660 w 10000"/>
                  <a:gd name="connsiteY217" fmla="*/ 7173 h 10000"/>
                  <a:gd name="connsiteX218" fmla="*/ 4660 w 10000"/>
                  <a:gd name="connsiteY218" fmla="*/ 7018 h 10000"/>
                  <a:gd name="connsiteX219" fmla="*/ 4655 w 10000"/>
                  <a:gd name="connsiteY219" fmla="*/ 6854 h 10000"/>
                  <a:gd name="connsiteX220" fmla="*/ 4638 w 10000"/>
                  <a:gd name="connsiteY220" fmla="*/ 6693 h 10000"/>
                  <a:gd name="connsiteX221" fmla="*/ 4633 w 10000"/>
                  <a:gd name="connsiteY221" fmla="*/ 6540 h 10000"/>
                  <a:gd name="connsiteX222" fmla="*/ 4628 w 10000"/>
                  <a:gd name="connsiteY222" fmla="*/ 6395 h 10000"/>
                  <a:gd name="connsiteX223" fmla="*/ 4628 w 10000"/>
                  <a:gd name="connsiteY223" fmla="*/ 6310 h 10000"/>
                  <a:gd name="connsiteX224" fmla="*/ 4633 w 10000"/>
                  <a:gd name="connsiteY224" fmla="*/ 6226 h 10000"/>
                  <a:gd name="connsiteX225" fmla="*/ 4644 w 10000"/>
                  <a:gd name="connsiteY225" fmla="*/ 6139 h 10000"/>
                  <a:gd name="connsiteX226" fmla="*/ 4660 w 10000"/>
                  <a:gd name="connsiteY226" fmla="*/ 6054 h 10000"/>
                  <a:gd name="connsiteX227" fmla="*/ 4676 w 10000"/>
                  <a:gd name="connsiteY227" fmla="*/ 5967 h 10000"/>
                  <a:gd name="connsiteX228" fmla="*/ 4676 w 10000"/>
                  <a:gd name="connsiteY228" fmla="*/ 5891 h 10000"/>
                  <a:gd name="connsiteX229" fmla="*/ 4665 w 10000"/>
                  <a:gd name="connsiteY229" fmla="*/ 5817 h 10000"/>
                  <a:gd name="connsiteX230" fmla="*/ 4638 w 10000"/>
                  <a:gd name="connsiteY230" fmla="*/ 5751 h 10000"/>
                  <a:gd name="connsiteX231" fmla="*/ 4585 w 10000"/>
                  <a:gd name="connsiteY231" fmla="*/ 5693 h 10000"/>
                  <a:gd name="connsiteX232" fmla="*/ 4585 w 10000"/>
                  <a:gd name="connsiteY232" fmla="*/ 5709 h 10000"/>
                  <a:gd name="connsiteX233" fmla="*/ 4547 w 10000"/>
                  <a:gd name="connsiteY233" fmla="*/ 5740 h 10000"/>
                  <a:gd name="connsiteX234" fmla="*/ 4510 w 10000"/>
                  <a:gd name="connsiteY234" fmla="*/ 5785 h 10000"/>
                  <a:gd name="connsiteX235" fmla="*/ 4488 w 10000"/>
                  <a:gd name="connsiteY235" fmla="*/ 5827 h 10000"/>
                  <a:gd name="connsiteX236" fmla="*/ 4478 w 10000"/>
                  <a:gd name="connsiteY236" fmla="*/ 5872 h 10000"/>
                  <a:gd name="connsiteX237" fmla="*/ 4446 w 10000"/>
                  <a:gd name="connsiteY237" fmla="*/ 5885 h 10000"/>
                  <a:gd name="connsiteX238" fmla="*/ 4408 w 10000"/>
                  <a:gd name="connsiteY238" fmla="*/ 5914 h 10000"/>
                  <a:gd name="connsiteX239" fmla="*/ 4371 w 10000"/>
                  <a:gd name="connsiteY239" fmla="*/ 5954 h 10000"/>
                  <a:gd name="connsiteX240" fmla="*/ 4328 w 10000"/>
                  <a:gd name="connsiteY240" fmla="*/ 6002 h 10000"/>
                  <a:gd name="connsiteX241" fmla="*/ 4280 w 10000"/>
                  <a:gd name="connsiteY241" fmla="*/ 6057 h 10000"/>
                  <a:gd name="connsiteX242" fmla="*/ 4237 w 10000"/>
                  <a:gd name="connsiteY242" fmla="*/ 6112 h 10000"/>
                  <a:gd name="connsiteX243" fmla="*/ 4205 w 10000"/>
                  <a:gd name="connsiteY243" fmla="*/ 6165 h 10000"/>
                  <a:gd name="connsiteX244" fmla="*/ 4162 w 10000"/>
                  <a:gd name="connsiteY244" fmla="*/ 6215 h 10000"/>
                  <a:gd name="connsiteX245" fmla="*/ 4044 w 10000"/>
                  <a:gd name="connsiteY245" fmla="*/ 6358 h 10000"/>
                  <a:gd name="connsiteX246" fmla="*/ 3910 w 10000"/>
                  <a:gd name="connsiteY246" fmla="*/ 6500 h 10000"/>
                  <a:gd name="connsiteX247" fmla="*/ 3787 w 10000"/>
                  <a:gd name="connsiteY247" fmla="*/ 6646 h 10000"/>
                  <a:gd name="connsiteX248" fmla="*/ 3680 w 10000"/>
                  <a:gd name="connsiteY248" fmla="*/ 6788 h 10000"/>
                  <a:gd name="connsiteX249" fmla="*/ 3599 w 10000"/>
                  <a:gd name="connsiteY249" fmla="*/ 6925 h 10000"/>
                  <a:gd name="connsiteX250" fmla="*/ 3599 w 10000"/>
                  <a:gd name="connsiteY250" fmla="*/ 6928 h 10000"/>
                  <a:gd name="connsiteX251" fmla="*/ 3599 w 10000"/>
                  <a:gd name="connsiteY251" fmla="*/ 6931 h 10000"/>
                  <a:gd name="connsiteX252" fmla="*/ 3605 w 10000"/>
                  <a:gd name="connsiteY252" fmla="*/ 6936 h 10000"/>
                  <a:gd name="connsiteX253" fmla="*/ 3605 w 10000"/>
                  <a:gd name="connsiteY253" fmla="*/ 6941 h 10000"/>
                  <a:gd name="connsiteX254" fmla="*/ 3621 w 10000"/>
                  <a:gd name="connsiteY254" fmla="*/ 6952 h 10000"/>
                  <a:gd name="connsiteX255" fmla="*/ 3562 w 10000"/>
                  <a:gd name="connsiteY255" fmla="*/ 6941 h 10000"/>
                  <a:gd name="connsiteX256" fmla="*/ 3535 w 10000"/>
                  <a:gd name="connsiteY256" fmla="*/ 6997 h 10000"/>
                  <a:gd name="connsiteX257" fmla="*/ 3492 w 10000"/>
                  <a:gd name="connsiteY257" fmla="*/ 7052 h 10000"/>
                  <a:gd name="connsiteX258" fmla="*/ 3455 w 10000"/>
                  <a:gd name="connsiteY258" fmla="*/ 7102 h 10000"/>
                  <a:gd name="connsiteX259" fmla="*/ 3407 w 10000"/>
                  <a:gd name="connsiteY259" fmla="*/ 7150 h 10000"/>
                  <a:gd name="connsiteX260" fmla="*/ 3369 w 10000"/>
                  <a:gd name="connsiteY260" fmla="*/ 7184 h 10000"/>
                  <a:gd name="connsiteX261" fmla="*/ 3348 w 10000"/>
                  <a:gd name="connsiteY261" fmla="*/ 7226 h 10000"/>
                  <a:gd name="connsiteX262" fmla="*/ 3348 w 10000"/>
                  <a:gd name="connsiteY262" fmla="*/ 7266 h 10000"/>
                  <a:gd name="connsiteX263" fmla="*/ 3348 w 10000"/>
                  <a:gd name="connsiteY263" fmla="*/ 7308 h 10000"/>
                  <a:gd name="connsiteX264" fmla="*/ 3358 w 10000"/>
                  <a:gd name="connsiteY264" fmla="*/ 7345 h 10000"/>
                  <a:gd name="connsiteX265" fmla="*/ 3348 w 10000"/>
                  <a:gd name="connsiteY265" fmla="*/ 7377 h 10000"/>
                  <a:gd name="connsiteX266" fmla="*/ 3294 w 10000"/>
                  <a:gd name="connsiteY266" fmla="*/ 7474 h 10000"/>
                  <a:gd name="connsiteX267" fmla="*/ 3224 w 10000"/>
                  <a:gd name="connsiteY267" fmla="*/ 7575 h 10000"/>
                  <a:gd name="connsiteX268" fmla="*/ 3160 w 10000"/>
                  <a:gd name="connsiteY268" fmla="*/ 7672 h 10000"/>
                  <a:gd name="connsiteX269" fmla="*/ 3107 w 10000"/>
                  <a:gd name="connsiteY269" fmla="*/ 7770 h 10000"/>
                  <a:gd name="connsiteX270" fmla="*/ 3064 w 10000"/>
                  <a:gd name="connsiteY270" fmla="*/ 7868 h 10000"/>
                  <a:gd name="connsiteX271" fmla="*/ 3037 w 10000"/>
                  <a:gd name="connsiteY271" fmla="*/ 7970 h 10000"/>
                  <a:gd name="connsiteX272" fmla="*/ 3037 w 10000"/>
                  <a:gd name="connsiteY272" fmla="*/ 8076 h 10000"/>
                  <a:gd name="connsiteX273" fmla="*/ 3069 w 10000"/>
                  <a:gd name="connsiteY273" fmla="*/ 8187 h 10000"/>
                  <a:gd name="connsiteX274" fmla="*/ 3080 w 10000"/>
                  <a:gd name="connsiteY274" fmla="*/ 8245 h 10000"/>
                  <a:gd name="connsiteX275" fmla="*/ 3064 w 10000"/>
                  <a:gd name="connsiteY275" fmla="*/ 8303 h 10000"/>
                  <a:gd name="connsiteX276" fmla="*/ 3032 w 10000"/>
                  <a:gd name="connsiteY276" fmla="*/ 8356 h 10000"/>
                  <a:gd name="connsiteX277" fmla="*/ 2989 w 10000"/>
                  <a:gd name="connsiteY277" fmla="*/ 8409 h 10000"/>
                  <a:gd name="connsiteX278" fmla="*/ 2962 w 10000"/>
                  <a:gd name="connsiteY278" fmla="*/ 8456 h 10000"/>
                  <a:gd name="connsiteX279" fmla="*/ 2941 w 10000"/>
                  <a:gd name="connsiteY279" fmla="*/ 8496 h 10000"/>
                  <a:gd name="connsiteX280" fmla="*/ 2946 w 10000"/>
                  <a:gd name="connsiteY280" fmla="*/ 8530 h 10000"/>
                  <a:gd name="connsiteX281" fmla="*/ 3198 w 10000"/>
                  <a:gd name="connsiteY281" fmla="*/ 8767 h 10000"/>
                  <a:gd name="connsiteX282" fmla="*/ 3198 w 10000"/>
                  <a:gd name="connsiteY282" fmla="*/ 8836 h 10000"/>
                  <a:gd name="connsiteX283" fmla="*/ 3171 w 10000"/>
                  <a:gd name="connsiteY283" fmla="*/ 8884 h 10000"/>
                  <a:gd name="connsiteX284" fmla="*/ 3133 w 10000"/>
                  <a:gd name="connsiteY284" fmla="*/ 8934 h 10000"/>
                  <a:gd name="connsiteX285" fmla="*/ 3091 w 10000"/>
                  <a:gd name="connsiteY285" fmla="*/ 8989 h 10000"/>
                  <a:gd name="connsiteX286" fmla="*/ 3053 w 10000"/>
                  <a:gd name="connsiteY286" fmla="*/ 9045 h 10000"/>
                  <a:gd name="connsiteX287" fmla="*/ 3016 w 10000"/>
                  <a:gd name="connsiteY287" fmla="*/ 9097 h 10000"/>
                  <a:gd name="connsiteX288" fmla="*/ 2994 w 10000"/>
                  <a:gd name="connsiteY288" fmla="*/ 9145 h 10000"/>
                  <a:gd name="connsiteX289" fmla="*/ 2999 w 10000"/>
                  <a:gd name="connsiteY289" fmla="*/ 9184 h 10000"/>
                  <a:gd name="connsiteX290" fmla="*/ 3042 w 10000"/>
                  <a:gd name="connsiteY290" fmla="*/ 9272 h 10000"/>
                  <a:gd name="connsiteX291" fmla="*/ 3107 w 10000"/>
                  <a:gd name="connsiteY291" fmla="*/ 9364 h 10000"/>
                  <a:gd name="connsiteX292" fmla="*/ 3176 w 10000"/>
                  <a:gd name="connsiteY292" fmla="*/ 9454 h 10000"/>
                  <a:gd name="connsiteX293" fmla="*/ 3240 w 10000"/>
                  <a:gd name="connsiteY293" fmla="*/ 9549 h 10000"/>
                  <a:gd name="connsiteX294" fmla="*/ 3289 w 10000"/>
                  <a:gd name="connsiteY294" fmla="*/ 9644 h 10000"/>
                  <a:gd name="connsiteX295" fmla="*/ 3321 w 10000"/>
                  <a:gd name="connsiteY295" fmla="*/ 9741 h 10000"/>
                  <a:gd name="connsiteX296" fmla="*/ 3326 w 10000"/>
                  <a:gd name="connsiteY296" fmla="*/ 9839 h 10000"/>
                  <a:gd name="connsiteX297" fmla="*/ 3299 w 10000"/>
                  <a:gd name="connsiteY297" fmla="*/ 9939 h 10000"/>
                  <a:gd name="connsiteX298" fmla="*/ 3160 w 10000"/>
                  <a:gd name="connsiteY298" fmla="*/ 9974 h 10000"/>
                  <a:gd name="connsiteX299" fmla="*/ 3016 w 10000"/>
                  <a:gd name="connsiteY299" fmla="*/ 9992 h 10000"/>
                  <a:gd name="connsiteX300" fmla="*/ 2855 w 10000"/>
                  <a:gd name="connsiteY300" fmla="*/ 10000 h 10000"/>
                  <a:gd name="connsiteX301" fmla="*/ 2700 w 10000"/>
                  <a:gd name="connsiteY301" fmla="*/ 9997 h 10000"/>
                  <a:gd name="connsiteX302" fmla="*/ 2539 w 10000"/>
                  <a:gd name="connsiteY302" fmla="*/ 9979 h 10000"/>
                  <a:gd name="connsiteX303" fmla="*/ 2384 w 10000"/>
                  <a:gd name="connsiteY303" fmla="*/ 9955 h 10000"/>
                  <a:gd name="connsiteX304" fmla="*/ 2239 w 10000"/>
                  <a:gd name="connsiteY304" fmla="*/ 9921 h 10000"/>
                  <a:gd name="connsiteX305" fmla="*/ 2105 w 10000"/>
                  <a:gd name="connsiteY305" fmla="*/ 9881 h 10000"/>
                  <a:gd name="connsiteX306" fmla="*/ 1987 w 10000"/>
                  <a:gd name="connsiteY306" fmla="*/ 9834 h 10000"/>
                  <a:gd name="connsiteX307" fmla="*/ 1901 w 10000"/>
                  <a:gd name="connsiteY307" fmla="*/ 9781 h 10000"/>
                  <a:gd name="connsiteX308" fmla="*/ 1837 w 10000"/>
                  <a:gd name="connsiteY308" fmla="*/ 9723 h 10000"/>
                  <a:gd name="connsiteX309" fmla="*/ 1837 w 10000"/>
                  <a:gd name="connsiteY309" fmla="*/ 9514 h 10000"/>
                  <a:gd name="connsiteX310" fmla="*/ 1810 w 10000"/>
                  <a:gd name="connsiteY310" fmla="*/ 9480 h 10000"/>
                  <a:gd name="connsiteX311" fmla="*/ 1773 w 10000"/>
                  <a:gd name="connsiteY311" fmla="*/ 9435 h 10000"/>
                  <a:gd name="connsiteX312" fmla="*/ 1746 w 10000"/>
                  <a:gd name="connsiteY312" fmla="*/ 9382 h 10000"/>
                  <a:gd name="connsiteX313" fmla="*/ 1725 w 10000"/>
                  <a:gd name="connsiteY313" fmla="*/ 9316 h 10000"/>
                  <a:gd name="connsiteX314" fmla="*/ 1725 w 10000"/>
                  <a:gd name="connsiteY314" fmla="*/ 9248 h 10000"/>
                  <a:gd name="connsiteX315" fmla="*/ 1746 w 10000"/>
                  <a:gd name="connsiteY315" fmla="*/ 9177 h 10000"/>
                  <a:gd name="connsiteX316" fmla="*/ 1762 w 10000"/>
                  <a:gd name="connsiteY316" fmla="*/ 9126 h 10000"/>
                  <a:gd name="connsiteX317" fmla="*/ 1762 w 10000"/>
                  <a:gd name="connsiteY317" fmla="*/ 9071 h 10000"/>
                  <a:gd name="connsiteX318" fmla="*/ 1741 w 10000"/>
                  <a:gd name="connsiteY318" fmla="*/ 9013 h 10000"/>
                  <a:gd name="connsiteX319" fmla="*/ 1725 w 10000"/>
                  <a:gd name="connsiteY319" fmla="*/ 8952 h 10000"/>
                  <a:gd name="connsiteX320" fmla="*/ 1714 w 10000"/>
                  <a:gd name="connsiteY320" fmla="*/ 8884 h 10000"/>
                  <a:gd name="connsiteX321" fmla="*/ 1714 w 10000"/>
                  <a:gd name="connsiteY321" fmla="*/ 8810 h 10000"/>
                  <a:gd name="connsiteX322" fmla="*/ 1735 w 10000"/>
                  <a:gd name="connsiteY322" fmla="*/ 8733 h 10000"/>
                  <a:gd name="connsiteX323" fmla="*/ 1762 w 10000"/>
                  <a:gd name="connsiteY323" fmla="*/ 8667 h 10000"/>
                  <a:gd name="connsiteX324" fmla="*/ 1800 w 10000"/>
                  <a:gd name="connsiteY324" fmla="*/ 8606 h 10000"/>
                  <a:gd name="connsiteX325" fmla="*/ 1837 w 10000"/>
                  <a:gd name="connsiteY325" fmla="*/ 8546 h 10000"/>
                  <a:gd name="connsiteX326" fmla="*/ 1869 w 10000"/>
                  <a:gd name="connsiteY326" fmla="*/ 8472 h 10000"/>
                  <a:gd name="connsiteX327" fmla="*/ 1869 w 10000"/>
                  <a:gd name="connsiteY327" fmla="*/ 7820 h 10000"/>
                  <a:gd name="connsiteX328" fmla="*/ 1998 w 10000"/>
                  <a:gd name="connsiteY328" fmla="*/ 7020 h 10000"/>
                  <a:gd name="connsiteX329" fmla="*/ 2260 w 10000"/>
                  <a:gd name="connsiteY329" fmla="*/ 6577 h 10000"/>
                  <a:gd name="connsiteX330" fmla="*/ 2276 w 10000"/>
                  <a:gd name="connsiteY330" fmla="*/ 6221 h 10000"/>
                  <a:gd name="connsiteX331" fmla="*/ 2453 w 10000"/>
                  <a:gd name="connsiteY331" fmla="*/ 5735 h 10000"/>
                  <a:gd name="connsiteX332" fmla="*/ 2501 w 10000"/>
                  <a:gd name="connsiteY332" fmla="*/ 5606 h 10000"/>
                  <a:gd name="connsiteX333" fmla="*/ 2539 w 10000"/>
                  <a:gd name="connsiteY333" fmla="*/ 5484 h 10000"/>
                  <a:gd name="connsiteX334" fmla="*/ 2560 w 10000"/>
                  <a:gd name="connsiteY334" fmla="*/ 5363 h 10000"/>
                  <a:gd name="connsiteX335" fmla="*/ 2592 w 10000"/>
                  <a:gd name="connsiteY335" fmla="*/ 5247 h 10000"/>
                  <a:gd name="connsiteX336" fmla="*/ 2598 w 10000"/>
                  <a:gd name="connsiteY336" fmla="*/ 5202 h 10000"/>
                  <a:gd name="connsiteX337" fmla="*/ 2592 w 10000"/>
                  <a:gd name="connsiteY337" fmla="*/ 5154 h 10000"/>
                  <a:gd name="connsiteX338" fmla="*/ 2587 w 10000"/>
                  <a:gd name="connsiteY338" fmla="*/ 5107 h 10000"/>
                  <a:gd name="connsiteX339" fmla="*/ 2587 w 10000"/>
                  <a:gd name="connsiteY339" fmla="*/ 5059 h 10000"/>
                  <a:gd name="connsiteX340" fmla="*/ 2614 w 10000"/>
                  <a:gd name="connsiteY340" fmla="*/ 5015 h 10000"/>
                  <a:gd name="connsiteX341" fmla="*/ 2592 w 10000"/>
                  <a:gd name="connsiteY341" fmla="*/ 5015 h 10000"/>
                  <a:gd name="connsiteX342" fmla="*/ 2587 w 10000"/>
                  <a:gd name="connsiteY342" fmla="*/ 5015 h 10000"/>
                  <a:gd name="connsiteX343" fmla="*/ 2582 w 10000"/>
                  <a:gd name="connsiteY343" fmla="*/ 5015 h 10000"/>
                  <a:gd name="connsiteX344" fmla="*/ 2582 w 10000"/>
                  <a:gd name="connsiteY344" fmla="*/ 5020 h 10000"/>
                  <a:gd name="connsiteX345" fmla="*/ 2571 w 10000"/>
                  <a:gd name="connsiteY345" fmla="*/ 5020 h 10000"/>
                  <a:gd name="connsiteX346" fmla="*/ 2571 w 10000"/>
                  <a:gd name="connsiteY346" fmla="*/ 5015 h 10000"/>
                  <a:gd name="connsiteX347" fmla="*/ 2566 w 10000"/>
                  <a:gd name="connsiteY347" fmla="*/ 5012 h 10000"/>
                  <a:gd name="connsiteX348" fmla="*/ 2560 w 10000"/>
                  <a:gd name="connsiteY348" fmla="*/ 5004 h 10000"/>
                  <a:gd name="connsiteX349" fmla="*/ 2566 w 10000"/>
                  <a:gd name="connsiteY349" fmla="*/ 4980 h 10000"/>
                  <a:gd name="connsiteX350" fmla="*/ 2544 w 10000"/>
                  <a:gd name="connsiteY350" fmla="*/ 4964 h 10000"/>
                  <a:gd name="connsiteX351" fmla="*/ 2517 w 10000"/>
                  <a:gd name="connsiteY351" fmla="*/ 4946 h 10000"/>
                  <a:gd name="connsiteX352" fmla="*/ 2475 w 10000"/>
                  <a:gd name="connsiteY352" fmla="*/ 4933 h 10000"/>
                  <a:gd name="connsiteX353" fmla="*/ 2442 w 10000"/>
                  <a:gd name="connsiteY353" fmla="*/ 4917 h 10000"/>
                  <a:gd name="connsiteX354" fmla="*/ 2421 w 10000"/>
                  <a:gd name="connsiteY354" fmla="*/ 4904 h 10000"/>
                  <a:gd name="connsiteX355" fmla="*/ 2421 w 10000"/>
                  <a:gd name="connsiteY355" fmla="*/ 4605 h 10000"/>
                  <a:gd name="connsiteX356" fmla="*/ 2432 w 10000"/>
                  <a:gd name="connsiteY356" fmla="*/ 4120 h 10000"/>
                  <a:gd name="connsiteX357" fmla="*/ 2453 w 10000"/>
                  <a:gd name="connsiteY357" fmla="*/ 4014 h 10000"/>
                  <a:gd name="connsiteX358" fmla="*/ 2448 w 10000"/>
                  <a:gd name="connsiteY358" fmla="*/ 3911 h 10000"/>
                  <a:gd name="connsiteX359" fmla="*/ 2432 w 10000"/>
                  <a:gd name="connsiteY359" fmla="*/ 3808 h 10000"/>
                  <a:gd name="connsiteX360" fmla="*/ 2410 w 10000"/>
                  <a:gd name="connsiteY360" fmla="*/ 3703 h 10000"/>
                  <a:gd name="connsiteX361" fmla="*/ 2421 w 10000"/>
                  <a:gd name="connsiteY361" fmla="*/ 3597 h 10000"/>
                  <a:gd name="connsiteX362" fmla="*/ 2432 w 10000"/>
                  <a:gd name="connsiteY362" fmla="*/ 3481 h 10000"/>
                  <a:gd name="connsiteX363" fmla="*/ 2448 w 10000"/>
                  <a:gd name="connsiteY363" fmla="*/ 3362 h 10000"/>
                  <a:gd name="connsiteX364" fmla="*/ 2453 w 10000"/>
                  <a:gd name="connsiteY364" fmla="*/ 3238 h 10000"/>
                  <a:gd name="connsiteX365" fmla="*/ 2448 w 10000"/>
                  <a:gd name="connsiteY365" fmla="*/ 3122 h 10000"/>
                  <a:gd name="connsiteX366" fmla="*/ 2421 w 10000"/>
                  <a:gd name="connsiteY366" fmla="*/ 3017 h 10000"/>
                  <a:gd name="connsiteX367" fmla="*/ 2362 w 10000"/>
                  <a:gd name="connsiteY367" fmla="*/ 2703 h 10000"/>
                  <a:gd name="connsiteX368" fmla="*/ 2351 w 10000"/>
                  <a:gd name="connsiteY368" fmla="*/ 2753 h 10000"/>
                  <a:gd name="connsiteX369" fmla="*/ 2314 w 10000"/>
                  <a:gd name="connsiteY369" fmla="*/ 2790 h 10000"/>
                  <a:gd name="connsiteX370" fmla="*/ 2282 w 10000"/>
                  <a:gd name="connsiteY370" fmla="*/ 2821 h 10000"/>
                  <a:gd name="connsiteX371" fmla="*/ 2255 w 10000"/>
                  <a:gd name="connsiteY371" fmla="*/ 2848 h 10000"/>
                  <a:gd name="connsiteX372" fmla="*/ 2239 w 10000"/>
                  <a:gd name="connsiteY372" fmla="*/ 2877 h 10000"/>
                  <a:gd name="connsiteX373" fmla="*/ 2236 w 10000"/>
                  <a:gd name="connsiteY373" fmla="*/ 2903 h 10000"/>
                  <a:gd name="connsiteX374" fmla="*/ 2217 w 10000"/>
                  <a:gd name="connsiteY374" fmla="*/ 2922 h 10000"/>
                  <a:gd name="connsiteX375" fmla="*/ 2185 w 10000"/>
                  <a:gd name="connsiteY375" fmla="*/ 2956 h 10000"/>
                  <a:gd name="connsiteX376" fmla="*/ 2148 w 10000"/>
                  <a:gd name="connsiteY376" fmla="*/ 2996 h 10000"/>
                  <a:gd name="connsiteX377" fmla="*/ 2126 w 10000"/>
                  <a:gd name="connsiteY377" fmla="*/ 3040 h 10000"/>
                  <a:gd name="connsiteX378" fmla="*/ 2105 w 10000"/>
                  <a:gd name="connsiteY378" fmla="*/ 3088 h 10000"/>
                  <a:gd name="connsiteX379" fmla="*/ 2094 w 10000"/>
                  <a:gd name="connsiteY379" fmla="*/ 3125 h 10000"/>
                  <a:gd name="connsiteX380" fmla="*/ 2089 w 10000"/>
                  <a:gd name="connsiteY380" fmla="*/ 3154 h 10000"/>
                  <a:gd name="connsiteX381" fmla="*/ 2078 w 10000"/>
                  <a:gd name="connsiteY381" fmla="*/ 3164 h 10000"/>
                  <a:gd name="connsiteX382" fmla="*/ 1971 w 10000"/>
                  <a:gd name="connsiteY382" fmla="*/ 3215 h 10000"/>
                  <a:gd name="connsiteX383" fmla="*/ 1869 w 10000"/>
                  <a:gd name="connsiteY383" fmla="*/ 3257 h 10000"/>
                  <a:gd name="connsiteX384" fmla="*/ 1773 w 10000"/>
                  <a:gd name="connsiteY384" fmla="*/ 3296 h 10000"/>
                  <a:gd name="connsiteX385" fmla="*/ 1676 w 10000"/>
                  <a:gd name="connsiteY385" fmla="*/ 3331 h 10000"/>
                  <a:gd name="connsiteX386" fmla="*/ 1559 w 10000"/>
                  <a:gd name="connsiteY386" fmla="*/ 3362 h 10000"/>
                  <a:gd name="connsiteX387" fmla="*/ 1414 w 10000"/>
                  <a:gd name="connsiteY387" fmla="*/ 3389 h 10000"/>
                  <a:gd name="connsiteX388" fmla="*/ 1296 w 10000"/>
                  <a:gd name="connsiteY388" fmla="*/ 3399 h 10000"/>
                  <a:gd name="connsiteX389" fmla="*/ 1194 w 10000"/>
                  <a:gd name="connsiteY389" fmla="*/ 3391 h 10000"/>
                  <a:gd name="connsiteX390" fmla="*/ 1093 w 10000"/>
                  <a:gd name="connsiteY390" fmla="*/ 3376 h 10000"/>
                  <a:gd name="connsiteX391" fmla="*/ 1007 w 10000"/>
                  <a:gd name="connsiteY391" fmla="*/ 3344 h 10000"/>
                  <a:gd name="connsiteX392" fmla="*/ 921 w 10000"/>
                  <a:gd name="connsiteY392" fmla="*/ 3310 h 10000"/>
                  <a:gd name="connsiteX393" fmla="*/ 846 w 10000"/>
                  <a:gd name="connsiteY393" fmla="*/ 3270 h 10000"/>
                  <a:gd name="connsiteX394" fmla="*/ 777 w 10000"/>
                  <a:gd name="connsiteY394" fmla="*/ 3225 h 10000"/>
                  <a:gd name="connsiteX395" fmla="*/ 718 w 10000"/>
                  <a:gd name="connsiteY395" fmla="*/ 3183 h 10000"/>
                  <a:gd name="connsiteX396" fmla="*/ 664 w 10000"/>
                  <a:gd name="connsiteY396" fmla="*/ 3146 h 10000"/>
                  <a:gd name="connsiteX397" fmla="*/ 621 w 10000"/>
                  <a:gd name="connsiteY397" fmla="*/ 3114 h 10000"/>
                  <a:gd name="connsiteX398" fmla="*/ 584 w 10000"/>
                  <a:gd name="connsiteY398" fmla="*/ 3096 h 10000"/>
                  <a:gd name="connsiteX399" fmla="*/ 477 w 10000"/>
                  <a:gd name="connsiteY399" fmla="*/ 3032 h 10000"/>
                  <a:gd name="connsiteX400" fmla="*/ 386 w 10000"/>
                  <a:gd name="connsiteY400" fmla="*/ 2959 h 10000"/>
                  <a:gd name="connsiteX401" fmla="*/ 311 w 10000"/>
                  <a:gd name="connsiteY401" fmla="*/ 2869 h 10000"/>
                  <a:gd name="connsiteX402" fmla="*/ 257 w 10000"/>
                  <a:gd name="connsiteY402" fmla="*/ 2774 h 10000"/>
                  <a:gd name="connsiteX403" fmla="*/ 214 w 10000"/>
                  <a:gd name="connsiteY403" fmla="*/ 2668 h 10000"/>
                  <a:gd name="connsiteX404" fmla="*/ 198 w 10000"/>
                  <a:gd name="connsiteY404" fmla="*/ 2557 h 10000"/>
                  <a:gd name="connsiteX405" fmla="*/ 198 w 10000"/>
                  <a:gd name="connsiteY405" fmla="*/ 2449 h 10000"/>
                  <a:gd name="connsiteX406" fmla="*/ 225 w 10000"/>
                  <a:gd name="connsiteY406" fmla="*/ 2341 h 10000"/>
                  <a:gd name="connsiteX407" fmla="*/ 241 w 10000"/>
                  <a:gd name="connsiteY407" fmla="*/ 2291 h 10000"/>
                  <a:gd name="connsiteX408" fmla="*/ 236 w 10000"/>
                  <a:gd name="connsiteY408" fmla="*/ 2243 h 10000"/>
                  <a:gd name="connsiteX409" fmla="*/ 236 w 10000"/>
                  <a:gd name="connsiteY409" fmla="*/ 2196 h 10000"/>
                  <a:gd name="connsiteX410" fmla="*/ 236 w 10000"/>
                  <a:gd name="connsiteY410" fmla="*/ 2151 h 10000"/>
                  <a:gd name="connsiteX411" fmla="*/ 246 w 10000"/>
                  <a:gd name="connsiteY411" fmla="*/ 2114 h 10000"/>
                  <a:gd name="connsiteX412" fmla="*/ 193 w 10000"/>
                  <a:gd name="connsiteY412" fmla="*/ 2032 h 10000"/>
                  <a:gd name="connsiteX413" fmla="*/ 129 w 10000"/>
                  <a:gd name="connsiteY413" fmla="*/ 1942 h 10000"/>
                  <a:gd name="connsiteX414" fmla="*/ 75 w 10000"/>
                  <a:gd name="connsiteY414" fmla="*/ 1850 h 10000"/>
                  <a:gd name="connsiteX415" fmla="*/ 27 w 10000"/>
                  <a:gd name="connsiteY415" fmla="*/ 1760 h 10000"/>
                  <a:gd name="connsiteX416" fmla="*/ 0 w 10000"/>
                  <a:gd name="connsiteY416" fmla="*/ 1671 h 10000"/>
                  <a:gd name="connsiteX417" fmla="*/ 107 w 10000"/>
                  <a:gd name="connsiteY417" fmla="*/ 1618 h 10000"/>
                  <a:gd name="connsiteX418" fmla="*/ 257 w 10000"/>
                  <a:gd name="connsiteY418" fmla="*/ 1576 h 10000"/>
                  <a:gd name="connsiteX419" fmla="*/ 412 w 10000"/>
                  <a:gd name="connsiteY419" fmla="*/ 1541 h 10000"/>
                  <a:gd name="connsiteX420" fmla="*/ 595 w 10000"/>
                  <a:gd name="connsiteY420" fmla="*/ 1518 h 10000"/>
                  <a:gd name="connsiteX421" fmla="*/ 777 w 10000"/>
                  <a:gd name="connsiteY421" fmla="*/ 1507 h 10000"/>
                  <a:gd name="connsiteX422" fmla="*/ 825 w 10000"/>
                  <a:gd name="connsiteY422" fmla="*/ 1523 h 10000"/>
                  <a:gd name="connsiteX423" fmla="*/ 878 w 10000"/>
                  <a:gd name="connsiteY423" fmla="*/ 1533 h 10000"/>
                  <a:gd name="connsiteX424" fmla="*/ 937 w 10000"/>
                  <a:gd name="connsiteY424" fmla="*/ 1541 h 10000"/>
                  <a:gd name="connsiteX425" fmla="*/ 991 w 10000"/>
                  <a:gd name="connsiteY425" fmla="*/ 1554 h 10000"/>
                  <a:gd name="connsiteX426" fmla="*/ 1039 w 10000"/>
                  <a:gd name="connsiteY426" fmla="*/ 1576 h 10000"/>
                  <a:gd name="connsiteX427" fmla="*/ 1093 w 10000"/>
                  <a:gd name="connsiteY427" fmla="*/ 1615 h 10000"/>
                  <a:gd name="connsiteX428" fmla="*/ 1130 w 10000"/>
                  <a:gd name="connsiteY428" fmla="*/ 1660 h 10000"/>
                  <a:gd name="connsiteX429" fmla="*/ 1087 w 10000"/>
                  <a:gd name="connsiteY429" fmla="*/ 1694 h 10000"/>
                  <a:gd name="connsiteX430" fmla="*/ 1071 w 10000"/>
                  <a:gd name="connsiteY430" fmla="*/ 1729 h 10000"/>
                  <a:gd name="connsiteX431" fmla="*/ 1087 w 10000"/>
                  <a:gd name="connsiteY431" fmla="*/ 1763 h 10000"/>
                  <a:gd name="connsiteX432" fmla="*/ 1103 w 10000"/>
                  <a:gd name="connsiteY432" fmla="*/ 1797 h 10000"/>
                  <a:gd name="connsiteX433" fmla="*/ 1114 w 10000"/>
                  <a:gd name="connsiteY433" fmla="*/ 1834 h 10000"/>
                  <a:gd name="connsiteX434" fmla="*/ 1109 w 10000"/>
                  <a:gd name="connsiteY434" fmla="*/ 1871 h 10000"/>
                  <a:gd name="connsiteX435" fmla="*/ 1071 w 10000"/>
                  <a:gd name="connsiteY435" fmla="*/ 1913 h 10000"/>
                  <a:gd name="connsiteX436" fmla="*/ 900 w 10000"/>
                  <a:gd name="connsiteY436" fmla="*/ 1948 h 10000"/>
                  <a:gd name="connsiteX437" fmla="*/ 900 w 10000"/>
                  <a:gd name="connsiteY437" fmla="*/ 1985 h 10000"/>
                  <a:gd name="connsiteX438" fmla="*/ 905 w 10000"/>
                  <a:gd name="connsiteY438" fmla="*/ 2022 h 10000"/>
                  <a:gd name="connsiteX439" fmla="*/ 916 w 10000"/>
                  <a:gd name="connsiteY439" fmla="*/ 2064 h 10000"/>
                  <a:gd name="connsiteX440" fmla="*/ 916 w 10000"/>
                  <a:gd name="connsiteY440" fmla="*/ 2103 h 10000"/>
                  <a:gd name="connsiteX441" fmla="*/ 905 w 10000"/>
                  <a:gd name="connsiteY441" fmla="*/ 2143 h 10000"/>
                  <a:gd name="connsiteX442" fmla="*/ 889 w 10000"/>
                  <a:gd name="connsiteY442" fmla="*/ 2175 h 10000"/>
                  <a:gd name="connsiteX443" fmla="*/ 846 w 10000"/>
                  <a:gd name="connsiteY443" fmla="*/ 2201 h 10000"/>
                  <a:gd name="connsiteX444" fmla="*/ 889 w 10000"/>
                  <a:gd name="connsiteY444" fmla="*/ 2241 h 10000"/>
                  <a:gd name="connsiteX445" fmla="*/ 937 w 10000"/>
                  <a:gd name="connsiteY445" fmla="*/ 2278 h 10000"/>
                  <a:gd name="connsiteX446" fmla="*/ 991 w 10000"/>
                  <a:gd name="connsiteY446" fmla="*/ 2312 h 10000"/>
                  <a:gd name="connsiteX447" fmla="*/ 1044 w 10000"/>
                  <a:gd name="connsiteY447" fmla="*/ 2336 h 10000"/>
                  <a:gd name="connsiteX448" fmla="*/ 1093 w 10000"/>
                  <a:gd name="connsiteY448" fmla="*/ 2346 h 10000"/>
                  <a:gd name="connsiteX449" fmla="*/ 1130 w 10000"/>
                  <a:gd name="connsiteY449" fmla="*/ 2320 h 10000"/>
                  <a:gd name="connsiteX450" fmla="*/ 1157 w 10000"/>
                  <a:gd name="connsiteY450" fmla="*/ 2275 h 10000"/>
                  <a:gd name="connsiteX451" fmla="*/ 1194 w 10000"/>
                  <a:gd name="connsiteY451" fmla="*/ 2220 h 10000"/>
                  <a:gd name="connsiteX452" fmla="*/ 1227 w 10000"/>
                  <a:gd name="connsiteY452" fmla="*/ 2156 h 10000"/>
                  <a:gd name="connsiteX453" fmla="*/ 1248 w 10000"/>
                  <a:gd name="connsiteY453" fmla="*/ 2088 h 10000"/>
                  <a:gd name="connsiteX454" fmla="*/ 1275 w 10000"/>
                  <a:gd name="connsiteY454" fmla="*/ 2022 h 10000"/>
                  <a:gd name="connsiteX455" fmla="*/ 1291 w 10000"/>
                  <a:gd name="connsiteY455" fmla="*/ 1961 h 10000"/>
                  <a:gd name="connsiteX456" fmla="*/ 1296 w 10000"/>
                  <a:gd name="connsiteY456" fmla="*/ 1913 h 10000"/>
                  <a:gd name="connsiteX457" fmla="*/ 1291 w 10000"/>
                  <a:gd name="connsiteY457" fmla="*/ 1879 h 10000"/>
                  <a:gd name="connsiteX458" fmla="*/ 1318 w 10000"/>
                  <a:gd name="connsiteY458" fmla="*/ 1876 h 10000"/>
                  <a:gd name="connsiteX459" fmla="*/ 1328 w 10000"/>
                  <a:gd name="connsiteY459" fmla="*/ 1871 h 10000"/>
                  <a:gd name="connsiteX460" fmla="*/ 1344 w 10000"/>
                  <a:gd name="connsiteY460" fmla="*/ 1866 h 10000"/>
                  <a:gd name="connsiteX461" fmla="*/ 1350 w 10000"/>
                  <a:gd name="connsiteY461" fmla="*/ 1861 h 10000"/>
                  <a:gd name="connsiteX462" fmla="*/ 1360 w 10000"/>
                  <a:gd name="connsiteY462" fmla="*/ 1855 h 10000"/>
                  <a:gd name="connsiteX463" fmla="*/ 1366 w 10000"/>
                  <a:gd name="connsiteY463" fmla="*/ 1847 h 10000"/>
                  <a:gd name="connsiteX464" fmla="*/ 1377 w 10000"/>
                  <a:gd name="connsiteY464" fmla="*/ 1834 h 10000"/>
                  <a:gd name="connsiteX465" fmla="*/ 1366 w 10000"/>
                  <a:gd name="connsiteY465" fmla="*/ 1800 h 10000"/>
                  <a:gd name="connsiteX466" fmla="*/ 1377 w 10000"/>
                  <a:gd name="connsiteY466" fmla="*/ 1752 h 10000"/>
                  <a:gd name="connsiteX467" fmla="*/ 1398 w 10000"/>
                  <a:gd name="connsiteY467" fmla="*/ 1702 h 10000"/>
                  <a:gd name="connsiteX468" fmla="*/ 1430 w 10000"/>
                  <a:gd name="connsiteY468" fmla="*/ 1652 h 10000"/>
                  <a:gd name="connsiteX469" fmla="*/ 1462 w 10000"/>
                  <a:gd name="connsiteY469" fmla="*/ 1613 h 10000"/>
                  <a:gd name="connsiteX470" fmla="*/ 1505 w 10000"/>
                  <a:gd name="connsiteY470" fmla="*/ 1581 h 10000"/>
                  <a:gd name="connsiteX471" fmla="*/ 1575 w 10000"/>
                  <a:gd name="connsiteY471" fmla="*/ 1554 h 10000"/>
                  <a:gd name="connsiteX472" fmla="*/ 1666 w 10000"/>
                  <a:gd name="connsiteY472" fmla="*/ 1536 h 10000"/>
                  <a:gd name="connsiteX473" fmla="*/ 1762 w 10000"/>
                  <a:gd name="connsiteY473" fmla="*/ 1528 h 10000"/>
                  <a:gd name="connsiteX474" fmla="*/ 1864 w 10000"/>
                  <a:gd name="connsiteY474" fmla="*/ 1518 h 10000"/>
                  <a:gd name="connsiteX475" fmla="*/ 1971 w 10000"/>
                  <a:gd name="connsiteY475" fmla="*/ 1507 h 10000"/>
                  <a:gd name="connsiteX476" fmla="*/ 2067 w 10000"/>
                  <a:gd name="connsiteY476" fmla="*/ 1486 h 10000"/>
                  <a:gd name="connsiteX477" fmla="*/ 2266 w 10000"/>
                  <a:gd name="connsiteY477" fmla="*/ 1438 h 10000"/>
                  <a:gd name="connsiteX478" fmla="*/ 2480 w 10000"/>
                  <a:gd name="connsiteY478" fmla="*/ 1386 h 10000"/>
                  <a:gd name="connsiteX479" fmla="*/ 2700 w 10000"/>
                  <a:gd name="connsiteY479" fmla="*/ 1333 h 10000"/>
                  <a:gd name="connsiteX480" fmla="*/ 2892 w 10000"/>
                  <a:gd name="connsiteY480" fmla="*/ 1277 h 10000"/>
                  <a:gd name="connsiteX481" fmla="*/ 2855 w 10000"/>
                  <a:gd name="connsiteY481" fmla="*/ 1262 h 10000"/>
                  <a:gd name="connsiteX482" fmla="*/ 2935 w 10000"/>
                  <a:gd name="connsiteY482" fmla="*/ 1246 h 10000"/>
                  <a:gd name="connsiteX483" fmla="*/ 2994 w 10000"/>
                  <a:gd name="connsiteY483" fmla="*/ 1222 h 10000"/>
                  <a:gd name="connsiteX484" fmla="*/ 3053 w 10000"/>
                  <a:gd name="connsiteY484" fmla="*/ 1193 h 10000"/>
                  <a:gd name="connsiteX485" fmla="*/ 3101 w 10000"/>
                  <a:gd name="connsiteY485" fmla="*/ 1161 h 10000"/>
                  <a:gd name="connsiteX486" fmla="*/ 3155 w 10000"/>
                  <a:gd name="connsiteY486" fmla="*/ 1130 h 10000"/>
                  <a:gd name="connsiteX487" fmla="*/ 3208 w 10000"/>
                  <a:gd name="connsiteY487" fmla="*/ 1106 h 10000"/>
                  <a:gd name="connsiteX488" fmla="*/ 3240 w 10000"/>
                  <a:gd name="connsiteY488" fmla="*/ 1164 h 10000"/>
                  <a:gd name="connsiteX489" fmla="*/ 3294 w 10000"/>
                  <a:gd name="connsiteY489" fmla="*/ 1219 h 10000"/>
                  <a:gd name="connsiteX490" fmla="*/ 3364 w 10000"/>
                  <a:gd name="connsiteY490" fmla="*/ 1269 h 10000"/>
                  <a:gd name="connsiteX491" fmla="*/ 3433 w 10000"/>
                  <a:gd name="connsiteY491" fmla="*/ 1320 h 10000"/>
                  <a:gd name="connsiteX492" fmla="*/ 3492 w 10000"/>
                  <a:gd name="connsiteY492" fmla="*/ 1367 h 10000"/>
                  <a:gd name="connsiteX493" fmla="*/ 3610 w 10000"/>
                  <a:gd name="connsiteY493" fmla="*/ 1478 h 10000"/>
                  <a:gd name="connsiteX494" fmla="*/ 3717 w 10000"/>
                  <a:gd name="connsiteY494" fmla="*/ 1599 h 10000"/>
                  <a:gd name="connsiteX495" fmla="*/ 3814 w 10000"/>
                  <a:gd name="connsiteY495" fmla="*/ 1721 h 10000"/>
                  <a:gd name="connsiteX496" fmla="*/ 3937 w 10000"/>
                  <a:gd name="connsiteY496" fmla="*/ 1919 h 10000"/>
                  <a:gd name="connsiteX497" fmla="*/ 4049 w 10000"/>
                  <a:gd name="connsiteY497" fmla="*/ 2125 h 10000"/>
                  <a:gd name="connsiteX498" fmla="*/ 4140 w 10000"/>
                  <a:gd name="connsiteY498" fmla="*/ 2330 h 10000"/>
                  <a:gd name="connsiteX499" fmla="*/ 4221 w 10000"/>
                  <a:gd name="connsiteY499" fmla="*/ 2542 h 10000"/>
                  <a:gd name="connsiteX500" fmla="*/ 4312 w 10000"/>
                  <a:gd name="connsiteY500" fmla="*/ 2761 h 10000"/>
                  <a:gd name="connsiteX501" fmla="*/ 4408 w 10000"/>
                  <a:gd name="connsiteY501" fmla="*/ 2982 h 10000"/>
                  <a:gd name="connsiteX502" fmla="*/ 4472 w 10000"/>
                  <a:gd name="connsiteY502" fmla="*/ 3114 h 10000"/>
                  <a:gd name="connsiteX503" fmla="*/ 4537 w 10000"/>
                  <a:gd name="connsiteY503" fmla="*/ 3249 h 10000"/>
                  <a:gd name="connsiteX504" fmla="*/ 4585 w 10000"/>
                  <a:gd name="connsiteY504" fmla="*/ 3386 h 10000"/>
                  <a:gd name="connsiteX505" fmla="*/ 4628 w 10000"/>
                  <a:gd name="connsiteY505" fmla="*/ 3526 h 10000"/>
                  <a:gd name="connsiteX506" fmla="*/ 4660 w 10000"/>
                  <a:gd name="connsiteY506" fmla="*/ 3676 h 10000"/>
                  <a:gd name="connsiteX507" fmla="*/ 4676 w 10000"/>
                  <a:gd name="connsiteY507" fmla="*/ 3832 h 10000"/>
                  <a:gd name="connsiteX508" fmla="*/ 5083 w 10000"/>
                  <a:gd name="connsiteY508" fmla="*/ 3861 h 10000"/>
                  <a:gd name="connsiteX509" fmla="*/ 5153 w 10000"/>
                  <a:gd name="connsiteY509" fmla="*/ 3851 h 10000"/>
                  <a:gd name="connsiteX510" fmla="*/ 5233 w 10000"/>
                  <a:gd name="connsiteY510" fmla="*/ 3837 h 10000"/>
                  <a:gd name="connsiteX511" fmla="*/ 5319 w 10000"/>
                  <a:gd name="connsiteY511" fmla="*/ 3830 h 10000"/>
                  <a:gd name="connsiteX512" fmla="*/ 5404 w 10000"/>
                  <a:gd name="connsiteY512" fmla="*/ 3827 h 10000"/>
                  <a:gd name="connsiteX513" fmla="*/ 5479 w 10000"/>
                  <a:gd name="connsiteY513" fmla="*/ 3837 h 10000"/>
                  <a:gd name="connsiteX514" fmla="*/ 5554 w 10000"/>
                  <a:gd name="connsiteY514" fmla="*/ 3861 h 10000"/>
                  <a:gd name="connsiteX515" fmla="*/ 5624 w 10000"/>
                  <a:gd name="connsiteY515" fmla="*/ 3840 h 10000"/>
                  <a:gd name="connsiteX516" fmla="*/ 5710 w 10000"/>
                  <a:gd name="connsiteY516" fmla="*/ 3830 h 10000"/>
                  <a:gd name="connsiteX517" fmla="*/ 5790 w 10000"/>
                  <a:gd name="connsiteY517" fmla="*/ 3827 h 10000"/>
                  <a:gd name="connsiteX518" fmla="*/ 5881 w 10000"/>
                  <a:gd name="connsiteY518" fmla="*/ 3819 h 10000"/>
                  <a:gd name="connsiteX519" fmla="*/ 5961 w 10000"/>
                  <a:gd name="connsiteY519" fmla="*/ 3806 h 10000"/>
                  <a:gd name="connsiteX520" fmla="*/ 6149 w 10000"/>
                  <a:gd name="connsiteY520" fmla="*/ 3758 h 10000"/>
                  <a:gd name="connsiteX521" fmla="*/ 6347 w 10000"/>
                  <a:gd name="connsiteY521" fmla="*/ 3703 h 10000"/>
                  <a:gd name="connsiteX522" fmla="*/ 6545 w 10000"/>
                  <a:gd name="connsiteY522" fmla="*/ 3653 h 10000"/>
                  <a:gd name="connsiteX523" fmla="*/ 6535 w 10000"/>
                  <a:gd name="connsiteY523" fmla="*/ 3560 h 10000"/>
                  <a:gd name="connsiteX524" fmla="*/ 6497 w 10000"/>
                  <a:gd name="connsiteY524" fmla="*/ 3471 h 10000"/>
                  <a:gd name="connsiteX525" fmla="*/ 6438 w 10000"/>
                  <a:gd name="connsiteY525" fmla="*/ 3378 h 10000"/>
                  <a:gd name="connsiteX526" fmla="*/ 6358 w 10000"/>
                  <a:gd name="connsiteY526" fmla="*/ 3288 h 10000"/>
                  <a:gd name="connsiteX527" fmla="*/ 6277 w 10000"/>
                  <a:gd name="connsiteY527" fmla="*/ 3204 h 10000"/>
                  <a:gd name="connsiteX528" fmla="*/ 6192 w 10000"/>
                  <a:gd name="connsiteY528" fmla="*/ 3120 h 10000"/>
                  <a:gd name="connsiteX529" fmla="*/ 6122 w 10000"/>
                  <a:gd name="connsiteY529" fmla="*/ 3043 h 10000"/>
                  <a:gd name="connsiteX530" fmla="*/ 5908 w 10000"/>
                  <a:gd name="connsiteY530" fmla="*/ 2784 h 10000"/>
                  <a:gd name="connsiteX531" fmla="*/ 5710 w 10000"/>
                  <a:gd name="connsiteY531" fmla="*/ 2531 h 10000"/>
                  <a:gd name="connsiteX532" fmla="*/ 5522 w 10000"/>
                  <a:gd name="connsiteY532" fmla="*/ 2267 h 10000"/>
                  <a:gd name="connsiteX533" fmla="*/ 5201 w 10000"/>
                  <a:gd name="connsiteY533" fmla="*/ 1705 h 10000"/>
                  <a:gd name="connsiteX534" fmla="*/ 5104 w 10000"/>
                  <a:gd name="connsiteY534" fmla="*/ 1602 h 10000"/>
                  <a:gd name="connsiteX535" fmla="*/ 4992 w 10000"/>
                  <a:gd name="connsiteY535" fmla="*/ 1496 h 10000"/>
                  <a:gd name="connsiteX536" fmla="*/ 4879 w 10000"/>
                  <a:gd name="connsiteY536" fmla="*/ 1394 h 10000"/>
                  <a:gd name="connsiteX537" fmla="*/ 4778 w 10000"/>
                  <a:gd name="connsiteY537" fmla="*/ 1298 h 10000"/>
                  <a:gd name="connsiteX538" fmla="*/ 4692 w 10000"/>
                  <a:gd name="connsiteY538" fmla="*/ 1148 h 10000"/>
                  <a:gd name="connsiteX539" fmla="*/ 4746 w 10000"/>
                  <a:gd name="connsiteY539" fmla="*/ 1130 h 10000"/>
                  <a:gd name="connsiteX540" fmla="*/ 4783 w 10000"/>
                  <a:gd name="connsiteY540" fmla="*/ 1153 h 10000"/>
                  <a:gd name="connsiteX541" fmla="*/ 4847 w 10000"/>
                  <a:gd name="connsiteY541" fmla="*/ 1174 h 10000"/>
                  <a:gd name="connsiteX542" fmla="*/ 4901 w 10000"/>
                  <a:gd name="connsiteY542" fmla="*/ 1193 h 10000"/>
                  <a:gd name="connsiteX543" fmla="*/ 4960 w 10000"/>
                  <a:gd name="connsiteY543" fmla="*/ 1209 h 10000"/>
                  <a:gd name="connsiteX544" fmla="*/ 4938 w 10000"/>
                  <a:gd name="connsiteY544" fmla="*/ 1235 h 10000"/>
                  <a:gd name="connsiteX545" fmla="*/ 5099 w 10000"/>
                  <a:gd name="connsiteY545" fmla="*/ 1288 h 10000"/>
                  <a:gd name="connsiteX546" fmla="*/ 5206 w 10000"/>
                  <a:gd name="connsiteY546" fmla="*/ 1288 h 10000"/>
                  <a:gd name="connsiteX547" fmla="*/ 5345 w 10000"/>
                  <a:gd name="connsiteY547" fmla="*/ 1285 h 10000"/>
                  <a:gd name="connsiteX548" fmla="*/ 5506 w 10000"/>
                  <a:gd name="connsiteY548" fmla="*/ 1280 h 10000"/>
                  <a:gd name="connsiteX549" fmla="*/ 5672 w 10000"/>
                  <a:gd name="connsiteY549" fmla="*/ 1280 h 10000"/>
                  <a:gd name="connsiteX550" fmla="*/ 5838 w 10000"/>
                  <a:gd name="connsiteY550" fmla="*/ 1280 h 10000"/>
                  <a:gd name="connsiteX551" fmla="*/ 5994 w 10000"/>
                  <a:gd name="connsiteY551" fmla="*/ 1280 h 10000"/>
                  <a:gd name="connsiteX552" fmla="*/ 6133 w 10000"/>
                  <a:gd name="connsiteY552" fmla="*/ 1288 h 10000"/>
                  <a:gd name="connsiteX553" fmla="*/ 6240 w 10000"/>
                  <a:gd name="connsiteY553" fmla="*/ 1293 h 10000"/>
                  <a:gd name="connsiteX554" fmla="*/ 6315 w 10000"/>
                  <a:gd name="connsiteY554" fmla="*/ 1304 h 10000"/>
                  <a:gd name="connsiteX555" fmla="*/ 6395 w 10000"/>
                  <a:gd name="connsiteY555" fmla="*/ 1328 h 10000"/>
                  <a:gd name="connsiteX556" fmla="*/ 6443 w 10000"/>
                  <a:gd name="connsiteY556" fmla="*/ 1357 h 10000"/>
                  <a:gd name="connsiteX557" fmla="*/ 6470 w 10000"/>
                  <a:gd name="connsiteY557" fmla="*/ 1380 h 10000"/>
                  <a:gd name="connsiteX558" fmla="*/ 6492 w 10000"/>
                  <a:gd name="connsiteY558" fmla="*/ 1409 h 10000"/>
                  <a:gd name="connsiteX559" fmla="*/ 6518 w 10000"/>
                  <a:gd name="connsiteY559" fmla="*/ 1441 h 10000"/>
                  <a:gd name="connsiteX560" fmla="*/ 6561 w 10000"/>
                  <a:gd name="connsiteY560" fmla="*/ 1478 h 10000"/>
                  <a:gd name="connsiteX561" fmla="*/ 6593 w 10000"/>
                  <a:gd name="connsiteY561" fmla="*/ 1494 h 10000"/>
                  <a:gd name="connsiteX562" fmla="*/ 6636 w 10000"/>
                  <a:gd name="connsiteY562" fmla="*/ 1499 h 10000"/>
                  <a:gd name="connsiteX563" fmla="*/ 6685 w 10000"/>
                  <a:gd name="connsiteY563" fmla="*/ 1502 h 10000"/>
                  <a:gd name="connsiteX564" fmla="*/ 6738 w 10000"/>
                  <a:gd name="connsiteY564" fmla="*/ 1507 h 10000"/>
                  <a:gd name="connsiteX565" fmla="*/ 6792 w 10000"/>
                  <a:gd name="connsiteY565" fmla="*/ 1512 h 10000"/>
                  <a:gd name="connsiteX566" fmla="*/ 6845 w 10000"/>
                  <a:gd name="connsiteY566" fmla="*/ 1565 h 10000"/>
                  <a:gd name="connsiteX567" fmla="*/ 6877 w 10000"/>
                  <a:gd name="connsiteY567" fmla="*/ 1570 h 10000"/>
                  <a:gd name="connsiteX568" fmla="*/ 6947 w 10000"/>
                  <a:gd name="connsiteY568" fmla="*/ 1570 h 10000"/>
                  <a:gd name="connsiteX569" fmla="*/ 7038 w 10000"/>
                  <a:gd name="connsiteY569" fmla="*/ 1576 h 10000"/>
                  <a:gd name="connsiteX570" fmla="*/ 7134 w 10000"/>
                  <a:gd name="connsiteY570" fmla="*/ 1576 h 10000"/>
                  <a:gd name="connsiteX571" fmla="*/ 7225 w 10000"/>
                  <a:gd name="connsiteY571" fmla="*/ 1578 h 10000"/>
                  <a:gd name="connsiteX572" fmla="*/ 7300 w 10000"/>
                  <a:gd name="connsiteY572" fmla="*/ 1581 h 10000"/>
                  <a:gd name="connsiteX573" fmla="*/ 7392 w 10000"/>
                  <a:gd name="connsiteY573" fmla="*/ 1594 h 10000"/>
                  <a:gd name="connsiteX574" fmla="*/ 7504 w 10000"/>
                  <a:gd name="connsiteY574" fmla="*/ 1610 h 10000"/>
                  <a:gd name="connsiteX575" fmla="*/ 7616 w 10000"/>
                  <a:gd name="connsiteY575" fmla="*/ 1623 h 10000"/>
                  <a:gd name="connsiteX576" fmla="*/ 7724 w 10000"/>
                  <a:gd name="connsiteY576" fmla="*/ 1636 h 10000"/>
                  <a:gd name="connsiteX577" fmla="*/ 7815 w 10000"/>
                  <a:gd name="connsiteY577" fmla="*/ 1644 h 10000"/>
                  <a:gd name="connsiteX578" fmla="*/ 7922 w 10000"/>
                  <a:gd name="connsiteY578" fmla="*/ 1647 h 10000"/>
                  <a:gd name="connsiteX579" fmla="*/ 8040 w 10000"/>
                  <a:gd name="connsiteY579" fmla="*/ 1647 h 10000"/>
                  <a:gd name="connsiteX580" fmla="*/ 8163 w 10000"/>
                  <a:gd name="connsiteY580" fmla="*/ 1644 h 10000"/>
                  <a:gd name="connsiteX581" fmla="*/ 8275 w 10000"/>
                  <a:gd name="connsiteY581" fmla="*/ 1644 h 10000"/>
                  <a:gd name="connsiteX582" fmla="*/ 8377 w 10000"/>
                  <a:gd name="connsiteY582" fmla="*/ 1652 h 10000"/>
                  <a:gd name="connsiteX583" fmla="*/ 8404 w 10000"/>
                  <a:gd name="connsiteY583" fmla="*/ 1623 h 10000"/>
                  <a:gd name="connsiteX584" fmla="*/ 8447 w 10000"/>
                  <a:gd name="connsiteY584" fmla="*/ 1602 h 10000"/>
                  <a:gd name="connsiteX585" fmla="*/ 8490 w 10000"/>
                  <a:gd name="connsiteY585" fmla="*/ 1578 h 10000"/>
                  <a:gd name="connsiteX586" fmla="*/ 8516 w 10000"/>
                  <a:gd name="connsiteY586" fmla="*/ 1557 h 10000"/>
                  <a:gd name="connsiteX587" fmla="*/ 8543 w 10000"/>
                  <a:gd name="connsiteY587" fmla="*/ 1528 h 10000"/>
                  <a:gd name="connsiteX588" fmla="*/ 8548 w 10000"/>
                  <a:gd name="connsiteY588" fmla="*/ 1499 h 10000"/>
                  <a:gd name="connsiteX589" fmla="*/ 8543 w 10000"/>
                  <a:gd name="connsiteY589" fmla="*/ 1478 h 10000"/>
                  <a:gd name="connsiteX590" fmla="*/ 8543 w 10000"/>
                  <a:gd name="connsiteY590" fmla="*/ 1454 h 10000"/>
                  <a:gd name="connsiteX591" fmla="*/ 8548 w 10000"/>
                  <a:gd name="connsiteY591" fmla="*/ 1425 h 10000"/>
                  <a:gd name="connsiteX592" fmla="*/ 8570 w 10000"/>
                  <a:gd name="connsiteY592" fmla="*/ 1383 h 10000"/>
                  <a:gd name="connsiteX593" fmla="*/ 8629 w 10000"/>
                  <a:gd name="connsiteY593" fmla="*/ 1320 h 10000"/>
                  <a:gd name="connsiteX594" fmla="*/ 8698 w 10000"/>
                  <a:gd name="connsiteY594" fmla="*/ 1256 h 10000"/>
                  <a:gd name="connsiteX595" fmla="*/ 8747 w 10000"/>
                  <a:gd name="connsiteY595" fmla="*/ 1193 h 10000"/>
                  <a:gd name="connsiteX596" fmla="*/ 8768 w 10000"/>
                  <a:gd name="connsiteY596" fmla="*/ 1148 h 10000"/>
                  <a:gd name="connsiteX597" fmla="*/ 8790 w 10000"/>
                  <a:gd name="connsiteY597" fmla="*/ 1093 h 10000"/>
                  <a:gd name="connsiteX598" fmla="*/ 8800 w 10000"/>
                  <a:gd name="connsiteY598" fmla="*/ 1037 h 10000"/>
                  <a:gd name="connsiteX599" fmla="*/ 8822 w 10000"/>
                  <a:gd name="connsiteY599" fmla="*/ 984 h 10000"/>
                  <a:gd name="connsiteX600" fmla="*/ 8843 w 10000"/>
                  <a:gd name="connsiteY600" fmla="*/ 937 h 10000"/>
                  <a:gd name="connsiteX601" fmla="*/ 8870 w 10000"/>
                  <a:gd name="connsiteY601" fmla="*/ 897 h 10000"/>
                  <a:gd name="connsiteX602" fmla="*/ 8913 w 10000"/>
                  <a:gd name="connsiteY602" fmla="*/ 868 h 10000"/>
                  <a:gd name="connsiteX603" fmla="*/ 8961 w 10000"/>
                  <a:gd name="connsiteY603" fmla="*/ 837 h 10000"/>
                  <a:gd name="connsiteX604" fmla="*/ 8993 w 10000"/>
                  <a:gd name="connsiteY604" fmla="*/ 802 h 10000"/>
                  <a:gd name="connsiteX605" fmla="*/ 9014 w 10000"/>
                  <a:gd name="connsiteY605" fmla="*/ 757 h 10000"/>
                  <a:gd name="connsiteX606" fmla="*/ 9014 w 10000"/>
                  <a:gd name="connsiteY606" fmla="*/ 723 h 10000"/>
                  <a:gd name="connsiteX607" fmla="*/ 9014 w 10000"/>
                  <a:gd name="connsiteY607" fmla="*/ 694 h 10000"/>
                  <a:gd name="connsiteX608" fmla="*/ 9009 w 10000"/>
                  <a:gd name="connsiteY608" fmla="*/ 662 h 10000"/>
                  <a:gd name="connsiteX609" fmla="*/ 9004 w 10000"/>
                  <a:gd name="connsiteY609" fmla="*/ 631 h 10000"/>
                  <a:gd name="connsiteX610" fmla="*/ 9014 w 10000"/>
                  <a:gd name="connsiteY610" fmla="*/ 594 h 10000"/>
                  <a:gd name="connsiteX611" fmla="*/ 8886 w 10000"/>
                  <a:gd name="connsiteY611" fmla="*/ 538 h 10000"/>
                  <a:gd name="connsiteX612" fmla="*/ 8757 w 10000"/>
                  <a:gd name="connsiteY612" fmla="*/ 478 h 10000"/>
                  <a:gd name="connsiteX613" fmla="*/ 8650 w 10000"/>
                  <a:gd name="connsiteY613" fmla="*/ 412 h 10000"/>
                  <a:gd name="connsiteX614" fmla="*/ 8559 w 10000"/>
                  <a:gd name="connsiteY614" fmla="*/ 338 h 10000"/>
                  <a:gd name="connsiteX615" fmla="*/ 8484 w 10000"/>
                  <a:gd name="connsiteY615" fmla="*/ 253 h 10000"/>
                  <a:gd name="connsiteX616" fmla="*/ 8399 w 10000"/>
                  <a:gd name="connsiteY616" fmla="*/ 116 h 10000"/>
                  <a:gd name="connsiteX617" fmla="*/ 8468 w 10000"/>
                  <a:gd name="connsiteY617" fmla="*/ 92 h 10000"/>
                  <a:gd name="connsiteX618" fmla="*/ 8548 w 10000"/>
                  <a:gd name="connsiteY618" fmla="*/ 82 h 10000"/>
                  <a:gd name="connsiteX619" fmla="*/ 8640 w 10000"/>
                  <a:gd name="connsiteY619" fmla="*/ 61 h 10000"/>
                  <a:gd name="connsiteX620" fmla="*/ 8698 w 10000"/>
                  <a:gd name="connsiteY620" fmla="*/ 3 h 10000"/>
                  <a:gd name="connsiteX621" fmla="*/ 8779 w 10000"/>
                  <a:gd name="connsiteY621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</a:cxnLst>
                <a:rect l="l" t="t" r="r" b="b"/>
                <a:pathLst>
                  <a:path w="10000" h="10000">
                    <a:moveTo>
                      <a:pt x="8779" y="0"/>
                    </a:moveTo>
                    <a:lnTo>
                      <a:pt x="8875" y="0"/>
                    </a:lnTo>
                    <a:lnTo>
                      <a:pt x="8993" y="3"/>
                    </a:lnTo>
                    <a:lnTo>
                      <a:pt x="9111" y="11"/>
                    </a:lnTo>
                    <a:lnTo>
                      <a:pt x="9239" y="24"/>
                    </a:lnTo>
                    <a:lnTo>
                      <a:pt x="9347" y="37"/>
                    </a:lnTo>
                    <a:lnTo>
                      <a:pt x="9448" y="58"/>
                    </a:lnTo>
                    <a:lnTo>
                      <a:pt x="9513" y="79"/>
                    </a:lnTo>
                    <a:lnTo>
                      <a:pt x="9555" y="106"/>
                    </a:lnTo>
                    <a:cubicBezTo>
                      <a:pt x="9561" y="111"/>
                      <a:pt x="9566" y="116"/>
                      <a:pt x="9572" y="121"/>
                    </a:cubicBezTo>
                    <a:cubicBezTo>
                      <a:pt x="9574" y="133"/>
                      <a:pt x="9575" y="144"/>
                      <a:pt x="9577" y="156"/>
                    </a:cubicBezTo>
                    <a:cubicBezTo>
                      <a:pt x="9582" y="171"/>
                      <a:pt x="9588" y="186"/>
                      <a:pt x="9593" y="201"/>
                    </a:cubicBezTo>
                    <a:cubicBezTo>
                      <a:pt x="9597" y="217"/>
                      <a:pt x="9600" y="232"/>
                      <a:pt x="9604" y="248"/>
                    </a:cubicBezTo>
                    <a:cubicBezTo>
                      <a:pt x="9609" y="267"/>
                      <a:pt x="9615" y="285"/>
                      <a:pt x="9620" y="304"/>
                    </a:cubicBezTo>
                    <a:cubicBezTo>
                      <a:pt x="9622" y="320"/>
                      <a:pt x="9623" y="335"/>
                      <a:pt x="9625" y="351"/>
                    </a:cubicBezTo>
                    <a:cubicBezTo>
                      <a:pt x="9629" y="366"/>
                      <a:pt x="9632" y="381"/>
                      <a:pt x="9636" y="396"/>
                    </a:cubicBezTo>
                    <a:lnTo>
                      <a:pt x="9636" y="428"/>
                    </a:lnTo>
                    <a:cubicBezTo>
                      <a:pt x="9623" y="452"/>
                      <a:pt x="9611" y="475"/>
                      <a:pt x="9598" y="499"/>
                    </a:cubicBezTo>
                    <a:cubicBezTo>
                      <a:pt x="9603" y="510"/>
                      <a:pt x="9609" y="522"/>
                      <a:pt x="9614" y="533"/>
                    </a:cubicBezTo>
                    <a:cubicBezTo>
                      <a:pt x="9621" y="549"/>
                      <a:pt x="9629" y="565"/>
                      <a:pt x="9636" y="581"/>
                    </a:cubicBezTo>
                    <a:cubicBezTo>
                      <a:pt x="9645" y="597"/>
                      <a:pt x="9654" y="612"/>
                      <a:pt x="9663" y="628"/>
                    </a:cubicBezTo>
                    <a:lnTo>
                      <a:pt x="9684" y="670"/>
                    </a:lnTo>
                    <a:cubicBezTo>
                      <a:pt x="9688" y="686"/>
                      <a:pt x="9691" y="702"/>
                      <a:pt x="9695" y="718"/>
                    </a:cubicBezTo>
                    <a:lnTo>
                      <a:pt x="9695" y="768"/>
                    </a:lnTo>
                    <a:lnTo>
                      <a:pt x="9689" y="816"/>
                    </a:lnTo>
                    <a:cubicBezTo>
                      <a:pt x="9687" y="831"/>
                      <a:pt x="9686" y="845"/>
                      <a:pt x="9684" y="860"/>
                    </a:cubicBezTo>
                    <a:lnTo>
                      <a:pt x="9684" y="903"/>
                    </a:lnTo>
                    <a:cubicBezTo>
                      <a:pt x="9689" y="913"/>
                      <a:pt x="9695" y="922"/>
                      <a:pt x="9700" y="932"/>
                    </a:cubicBezTo>
                    <a:cubicBezTo>
                      <a:pt x="9713" y="940"/>
                      <a:pt x="9725" y="947"/>
                      <a:pt x="9738" y="955"/>
                    </a:cubicBezTo>
                    <a:lnTo>
                      <a:pt x="9786" y="979"/>
                    </a:lnTo>
                    <a:lnTo>
                      <a:pt x="9839" y="1000"/>
                    </a:lnTo>
                    <a:cubicBezTo>
                      <a:pt x="9855" y="1006"/>
                      <a:pt x="9872" y="1013"/>
                      <a:pt x="9888" y="1019"/>
                    </a:cubicBezTo>
                    <a:lnTo>
                      <a:pt x="9936" y="1037"/>
                    </a:lnTo>
                    <a:cubicBezTo>
                      <a:pt x="9950" y="1047"/>
                      <a:pt x="9965" y="1056"/>
                      <a:pt x="9979" y="1066"/>
                    </a:cubicBezTo>
                    <a:cubicBezTo>
                      <a:pt x="9986" y="1079"/>
                      <a:pt x="9993" y="1093"/>
                      <a:pt x="10000" y="1106"/>
                    </a:cubicBezTo>
                    <a:lnTo>
                      <a:pt x="9898" y="1198"/>
                    </a:lnTo>
                    <a:cubicBezTo>
                      <a:pt x="9871" y="1232"/>
                      <a:pt x="9845" y="1267"/>
                      <a:pt x="9818" y="1301"/>
                    </a:cubicBezTo>
                    <a:cubicBezTo>
                      <a:pt x="9797" y="1336"/>
                      <a:pt x="9775" y="1372"/>
                      <a:pt x="9754" y="1407"/>
                    </a:cubicBezTo>
                    <a:cubicBezTo>
                      <a:pt x="9732" y="1444"/>
                      <a:pt x="9711" y="1481"/>
                      <a:pt x="9689" y="1518"/>
                    </a:cubicBezTo>
                    <a:lnTo>
                      <a:pt x="9620" y="1626"/>
                    </a:lnTo>
                    <a:lnTo>
                      <a:pt x="9545" y="1731"/>
                    </a:lnTo>
                    <a:cubicBezTo>
                      <a:pt x="9532" y="1750"/>
                      <a:pt x="9520" y="1768"/>
                      <a:pt x="9507" y="1787"/>
                    </a:cubicBezTo>
                    <a:cubicBezTo>
                      <a:pt x="9496" y="1807"/>
                      <a:pt x="9486" y="1827"/>
                      <a:pt x="9475" y="1847"/>
                    </a:cubicBezTo>
                    <a:cubicBezTo>
                      <a:pt x="9468" y="1867"/>
                      <a:pt x="9461" y="1888"/>
                      <a:pt x="9454" y="1908"/>
                    </a:cubicBezTo>
                    <a:cubicBezTo>
                      <a:pt x="9441" y="1930"/>
                      <a:pt x="9429" y="1952"/>
                      <a:pt x="9416" y="1974"/>
                    </a:cubicBezTo>
                    <a:cubicBezTo>
                      <a:pt x="9404" y="1994"/>
                      <a:pt x="9391" y="2015"/>
                      <a:pt x="9379" y="2035"/>
                    </a:cubicBezTo>
                    <a:lnTo>
                      <a:pt x="9314" y="2088"/>
                    </a:lnTo>
                    <a:cubicBezTo>
                      <a:pt x="9289" y="2099"/>
                      <a:pt x="9264" y="2111"/>
                      <a:pt x="9239" y="2122"/>
                    </a:cubicBezTo>
                    <a:lnTo>
                      <a:pt x="9143" y="2146"/>
                    </a:lnTo>
                    <a:cubicBezTo>
                      <a:pt x="9107" y="2151"/>
                      <a:pt x="9072" y="2157"/>
                      <a:pt x="9036" y="2162"/>
                    </a:cubicBezTo>
                    <a:lnTo>
                      <a:pt x="8918" y="2175"/>
                    </a:lnTo>
                    <a:lnTo>
                      <a:pt x="8795" y="2185"/>
                    </a:lnTo>
                    <a:lnTo>
                      <a:pt x="8677" y="2201"/>
                    </a:lnTo>
                    <a:lnTo>
                      <a:pt x="8468" y="2220"/>
                    </a:lnTo>
                    <a:lnTo>
                      <a:pt x="8232" y="2241"/>
                    </a:lnTo>
                    <a:lnTo>
                      <a:pt x="7975" y="2251"/>
                    </a:lnTo>
                    <a:lnTo>
                      <a:pt x="7702" y="2262"/>
                    </a:lnTo>
                    <a:lnTo>
                      <a:pt x="7429" y="2264"/>
                    </a:lnTo>
                    <a:lnTo>
                      <a:pt x="7145" y="2267"/>
                    </a:lnTo>
                    <a:lnTo>
                      <a:pt x="6861" y="2267"/>
                    </a:lnTo>
                    <a:cubicBezTo>
                      <a:pt x="6863" y="2328"/>
                      <a:pt x="6865" y="2388"/>
                      <a:pt x="6867" y="2449"/>
                    </a:cubicBezTo>
                    <a:cubicBezTo>
                      <a:pt x="6876" y="2512"/>
                      <a:pt x="6884" y="2574"/>
                      <a:pt x="6893" y="2637"/>
                    </a:cubicBezTo>
                    <a:cubicBezTo>
                      <a:pt x="6907" y="2698"/>
                      <a:pt x="6922" y="2760"/>
                      <a:pt x="6936" y="2821"/>
                    </a:cubicBezTo>
                    <a:cubicBezTo>
                      <a:pt x="6954" y="2879"/>
                      <a:pt x="6972" y="2938"/>
                      <a:pt x="6990" y="2996"/>
                    </a:cubicBezTo>
                    <a:cubicBezTo>
                      <a:pt x="7013" y="3050"/>
                      <a:pt x="7036" y="3105"/>
                      <a:pt x="7059" y="3159"/>
                    </a:cubicBezTo>
                    <a:cubicBezTo>
                      <a:pt x="7082" y="3207"/>
                      <a:pt x="7106" y="3256"/>
                      <a:pt x="7129" y="3304"/>
                    </a:cubicBezTo>
                    <a:cubicBezTo>
                      <a:pt x="7145" y="3344"/>
                      <a:pt x="7161" y="3383"/>
                      <a:pt x="7177" y="3423"/>
                    </a:cubicBezTo>
                    <a:lnTo>
                      <a:pt x="7225" y="3537"/>
                    </a:lnTo>
                    <a:cubicBezTo>
                      <a:pt x="7238" y="3576"/>
                      <a:pt x="7250" y="3614"/>
                      <a:pt x="7263" y="3653"/>
                    </a:cubicBezTo>
                    <a:cubicBezTo>
                      <a:pt x="7279" y="3692"/>
                      <a:pt x="7295" y="3730"/>
                      <a:pt x="7311" y="3769"/>
                    </a:cubicBezTo>
                    <a:cubicBezTo>
                      <a:pt x="7331" y="3808"/>
                      <a:pt x="7350" y="3846"/>
                      <a:pt x="7370" y="3885"/>
                    </a:cubicBezTo>
                    <a:lnTo>
                      <a:pt x="7450" y="3980"/>
                    </a:lnTo>
                    <a:cubicBezTo>
                      <a:pt x="7477" y="4012"/>
                      <a:pt x="7504" y="4043"/>
                      <a:pt x="7531" y="4075"/>
                    </a:cubicBezTo>
                    <a:cubicBezTo>
                      <a:pt x="7561" y="4107"/>
                      <a:pt x="7592" y="4138"/>
                      <a:pt x="7622" y="4170"/>
                    </a:cubicBezTo>
                    <a:lnTo>
                      <a:pt x="7702" y="4262"/>
                    </a:lnTo>
                    <a:cubicBezTo>
                      <a:pt x="7723" y="4293"/>
                      <a:pt x="7745" y="4324"/>
                      <a:pt x="7766" y="4355"/>
                    </a:cubicBezTo>
                    <a:cubicBezTo>
                      <a:pt x="7775" y="4386"/>
                      <a:pt x="7784" y="4416"/>
                      <a:pt x="7793" y="4447"/>
                    </a:cubicBezTo>
                    <a:cubicBezTo>
                      <a:pt x="7777" y="4457"/>
                      <a:pt x="7761" y="4466"/>
                      <a:pt x="7745" y="4476"/>
                    </a:cubicBezTo>
                    <a:lnTo>
                      <a:pt x="7697" y="4503"/>
                    </a:lnTo>
                    <a:cubicBezTo>
                      <a:pt x="7681" y="4513"/>
                      <a:pt x="7665" y="4524"/>
                      <a:pt x="7649" y="4534"/>
                    </a:cubicBezTo>
                    <a:cubicBezTo>
                      <a:pt x="7635" y="4542"/>
                      <a:pt x="7620" y="4550"/>
                      <a:pt x="7606" y="4558"/>
                    </a:cubicBezTo>
                    <a:cubicBezTo>
                      <a:pt x="7593" y="4562"/>
                      <a:pt x="7581" y="4567"/>
                      <a:pt x="7568" y="4571"/>
                    </a:cubicBezTo>
                    <a:cubicBezTo>
                      <a:pt x="7541" y="4575"/>
                      <a:pt x="7515" y="4578"/>
                      <a:pt x="7488" y="4582"/>
                    </a:cubicBezTo>
                    <a:lnTo>
                      <a:pt x="7413" y="4603"/>
                    </a:lnTo>
                    <a:cubicBezTo>
                      <a:pt x="7383" y="4612"/>
                      <a:pt x="7352" y="4620"/>
                      <a:pt x="7322" y="4629"/>
                    </a:cubicBezTo>
                    <a:cubicBezTo>
                      <a:pt x="7295" y="4640"/>
                      <a:pt x="7269" y="4652"/>
                      <a:pt x="7242" y="4663"/>
                    </a:cubicBezTo>
                    <a:cubicBezTo>
                      <a:pt x="7219" y="4675"/>
                      <a:pt x="7195" y="4686"/>
                      <a:pt x="7172" y="4698"/>
                    </a:cubicBezTo>
                    <a:cubicBezTo>
                      <a:pt x="7151" y="4708"/>
                      <a:pt x="7129" y="4717"/>
                      <a:pt x="7108" y="4727"/>
                    </a:cubicBezTo>
                    <a:cubicBezTo>
                      <a:pt x="7090" y="4724"/>
                      <a:pt x="7072" y="4722"/>
                      <a:pt x="7054" y="4719"/>
                    </a:cubicBezTo>
                    <a:cubicBezTo>
                      <a:pt x="7042" y="4623"/>
                      <a:pt x="7029" y="4527"/>
                      <a:pt x="7017" y="4431"/>
                    </a:cubicBezTo>
                    <a:lnTo>
                      <a:pt x="6947" y="4431"/>
                    </a:lnTo>
                    <a:lnTo>
                      <a:pt x="6893" y="4434"/>
                    </a:lnTo>
                    <a:lnTo>
                      <a:pt x="6840" y="4434"/>
                    </a:lnTo>
                    <a:lnTo>
                      <a:pt x="6770" y="4437"/>
                    </a:lnTo>
                    <a:lnTo>
                      <a:pt x="6663" y="4442"/>
                    </a:lnTo>
                    <a:cubicBezTo>
                      <a:pt x="6659" y="4490"/>
                      <a:pt x="6656" y="4539"/>
                      <a:pt x="6652" y="4587"/>
                    </a:cubicBezTo>
                    <a:cubicBezTo>
                      <a:pt x="6649" y="4637"/>
                      <a:pt x="6645" y="4687"/>
                      <a:pt x="6642" y="4737"/>
                    </a:cubicBezTo>
                    <a:cubicBezTo>
                      <a:pt x="6640" y="4786"/>
                      <a:pt x="6638" y="4836"/>
                      <a:pt x="6636" y="4885"/>
                    </a:cubicBezTo>
                    <a:cubicBezTo>
                      <a:pt x="6629" y="4934"/>
                      <a:pt x="6622" y="4984"/>
                      <a:pt x="6615" y="5033"/>
                    </a:cubicBezTo>
                    <a:cubicBezTo>
                      <a:pt x="6601" y="5069"/>
                      <a:pt x="6586" y="5105"/>
                      <a:pt x="6572" y="5141"/>
                    </a:cubicBezTo>
                    <a:lnTo>
                      <a:pt x="6524" y="5252"/>
                    </a:lnTo>
                    <a:cubicBezTo>
                      <a:pt x="6508" y="5285"/>
                      <a:pt x="6492" y="5319"/>
                      <a:pt x="6476" y="5352"/>
                    </a:cubicBezTo>
                    <a:cubicBezTo>
                      <a:pt x="6467" y="5386"/>
                      <a:pt x="6458" y="5421"/>
                      <a:pt x="6449" y="5455"/>
                    </a:cubicBezTo>
                    <a:cubicBezTo>
                      <a:pt x="6451" y="5487"/>
                      <a:pt x="6452" y="5518"/>
                      <a:pt x="6454" y="5550"/>
                    </a:cubicBezTo>
                    <a:cubicBezTo>
                      <a:pt x="6450" y="5552"/>
                      <a:pt x="6447" y="5554"/>
                      <a:pt x="6443" y="5556"/>
                    </a:cubicBezTo>
                    <a:lnTo>
                      <a:pt x="6427" y="5556"/>
                    </a:lnTo>
                    <a:lnTo>
                      <a:pt x="6427" y="5556"/>
                    </a:lnTo>
                    <a:cubicBezTo>
                      <a:pt x="6425" y="5557"/>
                      <a:pt x="6424" y="5557"/>
                      <a:pt x="6422" y="5558"/>
                    </a:cubicBezTo>
                    <a:lnTo>
                      <a:pt x="6422" y="5566"/>
                    </a:lnTo>
                    <a:lnTo>
                      <a:pt x="6422" y="5571"/>
                    </a:lnTo>
                    <a:lnTo>
                      <a:pt x="6422" y="5582"/>
                    </a:lnTo>
                    <a:lnTo>
                      <a:pt x="6422" y="5595"/>
                    </a:lnTo>
                    <a:lnTo>
                      <a:pt x="6347" y="5682"/>
                    </a:lnTo>
                    <a:cubicBezTo>
                      <a:pt x="6327" y="5713"/>
                      <a:pt x="6308" y="5744"/>
                      <a:pt x="6288" y="5775"/>
                    </a:cubicBezTo>
                    <a:cubicBezTo>
                      <a:pt x="6279" y="5807"/>
                      <a:pt x="6270" y="5840"/>
                      <a:pt x="6261" y="5872"/>
                    </a:cubicBezTo>
                    <a:cubicBezTo>
                      <a:pt x="6258" y="5907"/>
                      <a:pt x="6254" y="5943"/>
                      <a:pt x="6251" y="5978"/>
                    </a:cubicBezTo>
                    <a:cubicBezTo>
                      <a:pt x="6246" y="6013"/>
                      <a:pt x="6240" y="6048"/>
                      <a:pt x="6235" y="6083"/>
                    </a:cubicBezTo>
                    <a:lnTo>
                      <a:pt x="6229" y="6194"/>
                    </a:lnTo>
                    <a:lnTo>
                      <a:pt x="6208" y="6302"/>
                    </a:lnTo>
                    <a:cubicBezTo>
                      <a:pt x="6195" y="6339"/>
                      <a:pt x="6183" y="6376"/>
                      <a:pt x="6170" y="6413"/>
                    </a:cubicBezTo>
                    <a:lnTo>
                      <a:pt x="5978" y="7213"/>
                    </a:lnTo>
                    <a:lnTo>
                      <a:pt x="5951" y="7300"/>
                    </a:lnTo>
                    <a:cubicBezTo>
                      <a:pt x="5946" y="7333"/>
                      <a:pt x="5940" y="7365"/>
                      <a:pt x="5935" y="7398"/>
                    </a:cubicBezTo>
                    <a:cubicBezTo>
                      <a:pt x="5933" y="7428"/>
                      <a:pt x="5931" y="7457"/>
                      <a:pt x="5929" y="7487"/>
                    </a:cubicBezTo>
                    <a:lnTo>
                      <a:pt x="5929" y="7585"/>
                    </a:lnTo>
                    <a:lnTo>
                      <a:pt x="5929" y="7672"/>
                    </a:lnTo>
                    <a:cubicBezTo>
                      <a:pt x="5924" y="7699"/>
                      <a:pt x="5918" y="7727"/>
                      <a:pt x="5913" y="7754"/>
                    </a:cubicBezTo>
                    <a:cubicBezTo>
                      <a:pt x="5908" y="7780"/>
                      <a:pt x="5902" y="7805"/>
                      <a:pt x="5897" y="7831"/>
                    </a:cubicBezTo>
                    <a:cubicBezTo>
                      <a:pt x="5886" y="7859"/>
                      <a:pt x="5876" y="7887"/>
                      <a:pt x="5865" y="7915"/>
                    </a:cubicBezTo>
                    <a:lnTo>
                      <a:pt x="5865" y="7997"/>
                    </a:lnTo>
                    <a:cubicBezTo>
                      <a:pt x="5872" y="8022"/>
                      <a:pt x="5879" y="8048"/>
                      <a:pt x="5886" y="8073"/>
                    </a:cubicBezTo>
                    <a:cubicBezTo>
                      <a:pt x="5899" y="8098"/>
                      <a:pt x="5911" y="8122"/>
                      <a:pt x="5924" y="8147"/>
                    </a:cubicBezTo>
                    <a:lnTo>
                      <a:pt x="5972" y="8216"/>
                    </a:lnTo>
                    <a:lnTo>
                      <a:pt x="6020" y="8282"/>
                    </a:lnTo>
                    <a:lnTo>
                      <a:pt x="6069" y="8343"/>
                    </a:lnTo>
                    <a:cubicBezTo>
                      <a:pt x="6092" y="8412"/>
                      <a:pt x="6115" y="8482"/>
                      <a:pt x="6138" y="8551"/>
                    </a:cubicBezTo>
                    <a:lnTo>
                      <a:pt x="6111" y="8572"/>
                    </a:lnTo>
                    <a:cubicBezTo>
                      <a:pt x="6097" y="8576"/>
                      <a:pt x="6083" y="8581"/>
                      <a:pt x="6069" y="8585"/>
                    </a:cubicBezTo>
                    <a:cubicBezTo>
                      <a:pt x="6056" y="8590"/>
                      <a:pt x="6044" y="8594"/>
                      <a:pt x="6031" y="8599"/>
                    </a:cubicBezTo>
                    <a:cubicBezTo>
                      <a:pt x="6020" y="8606"/>
                      <a:pt x="6010" y="8613"/>
                      <a:pt x="5999" y="8620"/>
                    </a:cubicBezTo>
                    <a:cubicBezTo>
                      <a:pt x="6022" y="8623"/>
                      <a:pt x="6046" y="8627"/>
                      <a:pt x="6069" y="8630"/>
                    </a:cubicBezTo>
                    <a:cubicBezTo>
                      <a:pt x="6085" y="8634"/>
                      <a:pt x="6101" y="8639"/>
                      <a:pt x="6117" y="8643"/>
                    </a:cubicBezTo>
                    <a:cubicBezTo>
                      <a:pt x="6131" y="8652"/>
                      <a:pt x="6146" y="8661"/>
                      <a:pt x="6160" y="8670"/>
                    </a:cubicBezTo>
                    <a:cubicBezTo>
                      <a:pt x="6153" y="8687"/>
                      <a:pt x="6145" y="8703"/>
                      <a:pt x="6138" y="8720"/>
                    </a:cubicBezTo>
                    <a:cubicBezTo>
                      <a:pt x="6140" y="8737"/>
                      <a:pt x="6142" y="8753"/>
                      <a:pt x="6144" y="8770"/>
                    </a:cubicBezTo>
                    <a:cubicBezTo>
                      <a:pt x="6156" y="8789"/>
                      <a:pt x="6169" y="8807"/>
                      <a:pt x="6181" y="8826"/>
                    </a:cubicBezTo>
                    <a:cubicBezTo>
                      <a:pt x="6199" y="8842"/>
                      <a:pt x="6217" y="8857"/>
                      <a:pt x="6235" y="8873"/>
                    </a:cubicBezTo>
                    <a:cubicBezTo>
                      <a:pt x="6253" y="8888"/>
                      <a:pt x="6270" y="8903"/>
                      <a:pt x="6288" y="8918"/>
                    </a:cubicBezTo>
                    <a:lnTo>
                      <a:pt x="6352" y="8952"/>
                    </a:lnTo>
                    <a:lnTo>
                      <a:pt x="6465" y="9005"/>
                    </a:lnTo>
                    <a:lnTo>
                      <a:pt x="6583" y="9063"/>
                    </a:lnTo>
                    <a:lnTo>
                      <a:pt x="6706" y="9116"/>
                    </a:lnTo>
                    <a:lnTo>
                      <a:pt x="6781" y="9140"/>
                    </a:lnTo>
                    <a:lnTo>
                      <a:pt x="6867" y="9161"/>
                    </a:lnTo>
                    <a:lnTo>
                      <a:pt x="6958" y="9179"/>
                    </a:lnTo>
                    <a:lnTo>
                      <a:pt x="7043" y="9200"/>
                    </a:lnTo>
                    <a:lnTo>
                      <a:pt x="7134" y="9224"/>
                    </a:lnTo>
                    <a:lnTo>
                      <a:pt x="7220" y="9248"/>
                    </a:lnTo>
                    <a:lnTo>
                      <a:pt x="7290" y="9279"/>
                    </a:lnTo>
                    <a:lnTo>
                      <a:pt x="7343" y="9314"/>
                    </a:lnTo>
                    <a:cubicBezTo>
                      <a:pt x="7357" y="9329"/>
                      <a:pt x="7372" y="9344"/>
                      <a:pt x="7386" y="9359"/>
                    </a:cubicBezTo>
                    <a:cubicBezTo>
                      <a:pt x="7393" y="9376"/>
                      <a:pt x="7401" y="9392"/>
                      <a:pt x="7408" y="9409"/>
                    </a:cubicBezTo>
                    <a:lnTo>
                      <a:pt x="7381" y="9433"/>
                    </a:lnTo>
                    <a:cubicBezTo>
                      <a:pt x="7374" y="9443"/>
                      <a:pt x="7366" y="9454"/>
                      <a:pt x="7359" y="9464"/>
                    </a:cubicBezTo>
                    <a:lnTo>
                      <a:pt x="7333" y="9493"/>
                    </a:lnTo>
                    <a:cubicBezTo>
                      <a:pt x="7317" y="9503"/>
                      <a:pt x="7300" y="9512"/>
                      <a:pt x="7284" y="9522"/>
                    </a:cubicBezTo>
                    <a:lnTo>
                      <a:pt x="7193" y="9546"/>
                    </a:lnTo>
                    <a:lnTo>
                      <a:pt x="7081" y="9559"/>
                    </a:lnTo>
                    <a:lnTo>
                      <a:pt x="6958" y="9562"/>
                    </a:lnTo>
                    <a:lnTo>
                      <a:pt x="6824" y="9559"/>
                    </a:lnTo>
                    <a:lnTo>
                      <a:pt x="6690" y="9551"/>
                    </a:lnTo>
                    <a:lnTo>
                      <a:pt x="6567" y="9546"/>
                    </a:lnTo>
                    <a:lnTo>
                      <a:pt x="6454" y="9538"/>
                    </a:lnTo>
                    <a:lnTo>
                      <a:pt x="6261" y="9525"/>
                    </a:lnTo>
                    <a:lnTo>
                      <a:pt x="6074" y="9493"/>
                    </a:lnTo>
                    <a:lnTo>
                      <a:pt x="5903" y="9454"/>
                    </a:lnTo>
                    <a:lnTo>
                      <a:pt x="5726" y="9401"/>
                    </a:lnTo>
                    <a:lnTo>
                      <a:pt x="5560" y="9351"/>
                    </a:lnTo>
                    <a:lnTo>
                      <a:pt x="5404" y="9295"/>
                    </a:lnTo>
                    <a:lnTo>
                      <a:pt x="5244" y="9245"/>
                    </a:lnTo>
                    <a:lnTo>
                      <a:pt x="5083" y="9250"/>
                    </a:lnTo>
                    <a:cubicBezTo>
                      <a:pt x="5062" y="9248"/>
                      <a:pt x="5040" y="9247"/>
                      <a:pt x="5019" y="9245"/>
                    </a:cubicBezTo>
                    <a:lnTo>
                      <a:pt x="4944" y="9227"/>
                    </a:lnTo>
                    <a:lnTo>
                      <a:pt x="4853" y="9211"/>
                    </a:lnTo>
                    <a:lnTo>
                      <a:pt x="4762" y="9187"/>
                    </a:lnTo>
                    <a:lnTo>
                      <a:pt x="4681" y="9163"/>
                    </a:lnTo>
                    <a:cubicBezTo>
                      <a:pt x="4660" y="9153"/>
                      <a:pt x="4638" y="9144"/>
                      <a:pt x="4617" y="9134"/>
                    </a:cubicBezTo>
                    <a:lnTo>
                      <a:pt x="4585" y="9105"/>
                    </a:lnTo>
                    <a:cubicBezTo>
                      <a:pt x="4581" y="9090"/>
                      <a:pt x="4578" y="9075"/>
                      <a:pt x="4574" y="9060"/>
                    </a:cubicBezTo>
                    <a:cubicBezTo>
                      <a:pt x="4578" y="9042"/>
                      <a:pt x="4581" y="9023"/>
                      <a:pt x="4585" y="9005"/>
                    </a:cubicBezTo>
                    <a:cubicBezTo>
                      <a:pt x="4592" y="8986"/>
                      <a:pt x="4599" y="8966"/>
                      <a:pt x="4606" y="8947"/>
                    </a:cubicBezTo>
                    <a:cubicBezTo>
                      <a:pt x="4617" y="8926"/>
                      <a:pt x="4627" y="8905"/>
                      <a:pt x="4638" y="8884"/>
                    </a:cubicBezTo>
                    <a:cubicBezTo>
                      <a:pt x="4652" y="8863"/>
                      <a:pt x="4667" y="8841"/>
                      <a:pt x="4681" y="8820"/>
                    </a:cubicBezTo>
                    <a:cubicBezTo>
                      <a:pt x="4695" y="8799"/>
                      <a:pt x="4710" y="8778"/>
                      <a:pt x="4724" y="8757"/>
                    </a:cubicBezTo>
                    <a:cubicBezTo>
                      <a:pt x="4735" y="8738"/>
                      <a:pt x="4745" y="8718"/>
                      <a:pt x="4756" y="8699"/>
                    </a:cubicBezTo>
                    <a:cubicBezTo>
                      <a:pt x="4765" y="8681"/>
                      <a:pt x="4774" y="8664"/>
                      <a:pt x="4783" y="8646"/>
                    </a:cubicBezTo>
                    <a:cubicBezTo>
                      <a:pt x="4788" y="8632"/>
                      <a:pt x="4794" y="8618"/>
                      <a:pt x="4799" y="8604"/>
                    </a:cubicBezTo>
                    <a:lnTo>
                      <a:pt x="4676" y="8572"/>
                    </a:lnTo>
                    <a:cubicBezTo>
                      <a:pt x="4647" y="8561"/>
                      <a:pt x="4619" y="8549"/>
                      <a:pt x="4590" y="8538"/>
                    </a:cubicBezTo>
                    <a:cubicBezTo>
                      <a:pt x="4572" y="8526"/>
                      <a:pt x="4555" y="8513"/>
                      <a:pt x="4537" y="8501"/>
                    </a:cubicBezTo>
                    <a:cubicBezTo>
                      <a:pt x="4524" y="8487"/>
                      <a:pt x="4512" y="8473"/>
                      <a:pt x="4499" y="8459"/>
                    </a:cubicBezTo>
                    <a:cubicBezTo>
                      <a:pt x="4495" y="8444"/>
                      <a:pt x="4492" y="8429"/>
                      <a:pt x="4488" y="8414"/>
                    </a:cubicBezTo>
                    <a:lnTo>
                      <a:pt x="4494" y="8366"/>
                    </a:lnTo>
                    <a:cubicBezTo>
                      <a:pt x="4499" y="8349"/>
                      <a:pt x="4505" y="8333"/>
                      <a:pt x="4510" y="8316"/>
                    </a:cubicBezTo>
                    <a:cubicBezTo>
                      <a:pt x="4519" y="8298"/>
                      <a:pt x="4528" y="8281"/>
                      <a:pt x="4537" y="8263"/>
                    </a:cubicBezTo>
                    <a:cubicBezTo>
                      <a:pt x="4546" y="8246"/>
                      <a:pt x="4554" y="8228"/>
                      <a:pt x="4563" y="8211"/>
                    </a:cubicBezTo>
                    <a:cubicBezTo>
                      <a:pt x="4570" y="8192"/>
                      <a:pt x="4578" y="8174"/>
                      <a:pt x="4585" y="8155"/>
                    </a:cubicBezTo>
                    <a:cubicBezTo>
                      <a:pt x="4592" y="8136"/>
                      <a:pt x="4599" y="8116"/>
                      <a:pt x="4606" y="8097"/>
                    </a:cubicBezTo>
                    <a:cubicBezTo>
                      <a:pt x="4608" y="8079"/>
                      <a:pt x="4610" y="8060"/>
                      <a:pt x="4612" y="8042"/>
                    </a:cubicBezTo>
                    <a:cubicBezTo>
                      <a:pt x="4610" y="8023"/>
                      <a:pt x="4608" y="8003"/>
                      <a:pt x="4606" y="7984"/>
                    </a:cubicBezTo>
                    <a:cubicBezTo>
                      <a:pt x="4601" y="7963"/>
                      <a:pt x="4595" y="7941"/>
                      <a:pt x="4590" y="7920"/>
                    </a:cubicBezTo>
                    <a:cubicBezTo>
                      <a:pt x="4588" y="7893"/>
                      <a:pt x="4587" y="7865"/>
                      <a:pt x="4585" y="7838"/>
                    </a:cubicBezTo>
                    <a:lnTo>
                      <a:pt x="4585" y="7746"/>
                    </a:lnTo>
                    <a:cubicBezTo>
                      <a:pt x="4587" y="7713"/>
                      <a:pt x="4588" y="7679"/>
                      <a:pt x="4590" y="7646"/>
                    </a:cubicBezTo>
                    <a:cubicBezTo>
                      <a:pt x="4595" y="7614"/>
                      <a:pt x="4601" y="7583"/>
                      <a:pt x="4606" y="7551"/>
                    </a:cubicBezTo>
                    <a:cubicBezTo>
                      <a:pt x="4613" y="7522"/>
                      <a:pt x="4621" y="7493"/>
                      <a:pt x="4628" y="7464"/>
                    </a:cubicBezTo>
                    <a:cubicBezTo>
                      <a:pt x="4633" y="7417"/>
                      <a:pt x="4639" y="7371"/>
                      <a:pt x="4644" y="7324"/>
                    </a:cubicBezTo>
                    <a:cubicBezTo>
                      <a:pt x="4649" y="7274"/>
                      <a:pt x="4655" y="7223"/>
                      <a:pt x="4660" y="7173"/>
                    </a:cubicBezTo>
                    <a:lnTo>
                      <a:pt x="4660" y="7018"/>
                    </a:lnTo>
                    <a:cubicBezTo>
                      <a:pt x="4658" y="6963"/>
                      <a:pt x="4657" y="6909"/>
                      <a:pt x="4655" y="6854"/>
                    </a:cubicBezTo>
                    <a:cubicBezTo>
                      <a:pt x="4649" y="6800"/>
                      <a:pt x="4644" y="6747"/>
                      <a:pt x="4638" y="6693"/>
                    </a:cubicBezTo>
                    <a:cubicBezTo>
                      <a:pt x="4636" y="6642"/>
                      <a:pt x="4635" y="6591"/>
                      <a:pt x="4633" y="6540"/>
                    </a:cubicBezTo>
                    <a:cubicBezTo>
                      <a:pt x="4631" y="6492"/>
                      <a:pt x="4630" y="6443"/>
                      <a:pt x="4628" y="6395"/>
                    </a:cubicBezTo>
                    <a:lnTo>
                      <a:pt x="4628" y="6310"/>
                    </a:lnTo>
                    <a:cubicBezTo>
                      <a:pt x="4630" y="6282"/>
                      <a:pt x="4631" y="6254"/>
                      <a:pt x="4633" y="6226"/>
                    </a:cubicBezTo>
                    <a:cubicBezTo>
                      <a:pt x="4637" y="6197"/>
                      <a:pt x="4640" y="6168"/>
                      <a:pt x="4644" y="6139"/>
                    </a:cubicBezTo>
                    <a:cubicBezTo>
                      <a:pt x="4649" y="6111"/>
                      <a:pt x="4655" y="6082"/>
                      <a:pt x="4660" y="6054"/>
                    </a:cubicBezTo>
                    <a:cubicBezTo>
                      <a:pt x="4665" y="6025"/>
                      <a:pt x="4671" y="5996"/>
                      <a:pt x="4676" y="5967"/>
                    </a:cubicBezTo>
                    <a:lnTo>
                      <a:pt x="4676" y="5891"/>
                    </a:lnTo>
                    <a:cubicBezTo>
                      <a:pt x="4672" y="5866"/>
                      <a:pt x="4669" y="5842"/>
                      <a:pt x="4665" y="5817"/>
                    </a:cubicBezTo>
                    <a:lnTo>
                      <a:pt x="4638" y="5751"/>
                    </a:lnTo>
                    <a:cubicBezTo>
                      <a:pt x="4620" y="5732"/>
                      <a:pt x="4603" y="5712"/>
                      <a:pt x="4585" y="5693"/>
                    </a:cubicBezTo>
                    <a:lnTo>
                      <a:pt x="4585" y="5709"/>
                    </a:lnTo>
                    <a:cubicBezTo>
                      <a:pt x="4572" y="5719"/>
                      <a:pt x="4560" y="5730"/>
                      <a:pt x="4547" y="5740"/>
                    </a:cubicBezTo>
                    <a:cubicBezTo>
                      <a:pt x="4535" y="5755"/>
                      <a:pt x="4522" y="5770"/>
                      <a:pt x="4510" y="5785"/>
                    </a:cubicBezTo>
                    <a:cubicBezTo>
                      <a:pt x="4503" y="5799"/>
                      <a:pt x="4495" y="5813"/>
                      <a:pt x="4488" y="5827"/>
                    </a:cubicBezTo>
                    <a:cubicBezTo>
                      <a:pt x="4485" y="5842"/>
                      <a:pt x="4481" y="5857"/>
                      <a:pt x="4478" y="5872"/>
                    </a:cubicBezTo>
                    <a:cubicBezTo>
                      <a:pt x="4467" y="5876"/>
                      <a:pt x="4457" y="5881"/>
                      <a:pt x="4446" y="5885"/>
                    </a:cubicBezTo>
                    <a:lnTo>
                      <a:pt x="4408" y="5914"/>
                    </a:lnTo>
                    <a:lnTo>
                      <a:pt x="4371" y="5954"/>
                    </a:lnTo>
                    <a:cubicBezTo>
                      <a:pt x="4357" y="5970"/>
                      <a:pt x="4342" y="5986"/>
                      <a:pt x="4328" y="6002"/>
                    </a:cubicBezTo>
                    <a:cubicBezTo>
                      <a:pt x="4312" y="6020"/>
                      <a:pt x="4296" y="6039"/>
                      <a:pt x="4280" y="6057"/>
                    </a:cubicBezTo>
                    <a:lnTo>
                      <a:pt x="4237" y="6112"/>
                    </a:lnTo>
                    <a:cubicBezTo>
                      <a:pt x="4226" y="6130"/>
                      <a:pt x="4216" y="6147"/>
                      <a:pt x="4205" y="6165"/>
                    </a:cubicBezTo>
                    <a:cubicBezTo>
                      <a:pt x="4191" y="6182"/>
                      <a:pt x="4176" y="6198"/>
                      <a:pt x="4162" y="6215"/>
                    </a:cubicBezTo>
                    <a:cubicBezTo>
                      <a:pt x="4123" y="6263"/>
                      <a:pt x="4083" y="6310"/>
                      <a:pt x="4044" y="6358"/>
                    </a:cubicBezTo>
                    <a:cubicBezTo>
                      <a:pt x="3999" y="6405"/>
                      <a:pt x="3955" y="6453"/>
                      <a:pt x="3910" y="6500"/>
                    </a:cubicBezTo>
                    <a:lnTo>
                      <a:pt x="3787" y="6646"/>
                    </a:lnTo>
                    <a:cubicBezTo>
                      <a:pt x="3751" y="6693"/>
                      <a:pt x="3716" y="6741"/>
                      <a:pt x="3680" y="6788"/>
                    </a:cubicBezTo>
                    <a:cubicBezTo>
                      <a:pt x="3653" y="6834"/>
                      <a:pt x="3626" y="6879"/>
                      <a:pt x="3599" y="6925"/>
                    </a:cubicBezTo>
                    <a:lnTo>
                      <a:pt x="3599" y="6928"/>
                    </a:lnTo>
                    <a:lnTo>
                      <a:pt x="3599" y="6931"/>
                    </a:lnTo>
                    <a:cubicBezTo>
                      <a:pt x="3601" y="6933"/>
                      <a:pt x="3603" y="6934"/>
                      <a:pt x="3605" y="6936"/>
                    </a:cubicBezTo>
                    <a:lnTo>
                      <a:pt x="3605" y="6941"/>
                    </a:lnTo>
                    <a:cubicBezTo>
                      <a:pt x="3610" y="6945"/>
                      <a:pt x="3616" y="6948"/>
                      <a:pt x="3621" y="6952"/>
                    </a:cubicBezTo>
                    <a:cubicBezTo>
                      <a:pt x="3601" y="6948"/>
                      <a:pt x="3582" y="6945"/>
                      <a:pt x="3562" y="6941"/>
                    </a:cubicBezTo>
                    <a:cubicBezTo>
                      <a:pt x="3553" y="6960"/>
                      <a:pt x="3544" y="6978"/>
                      <a:pt x="3535" y="6997"/>
                    </a:cubicBezTo>
                    <a:lnTo>
                      <a:pt x="3492" y="7052"/>
                    </a:lnTo>
                    <a:cubicBezTo>
                      <a:pt x="3480" y="7069"/>
                      <a:pt x="3467" y="7085"/>
                      <a:pt x="3455" y="7102"/>
                    </a:cubicBezTo>
                    <a:lnTo>
                      <a:pt x="3407" y="7150"/>
                    </a:lnTo>
                    <a:cubicBezTo>
                      <a:pt x="3394" y="7161"/>
                      <a:pt x="3382" y="7173"/>
                      <a:pt x="3369" y="7184"/>
                    </a:cubicBezTo>
                    <a:lnTo>
                      <a:pt x="3348" y="7226"/>
                    </a:lnTo>
                    <a:lnTo>
                      <a:pt x="3348" y="7266"/>
                    </a:lnTo>
                    <a:lnTo>
                      <a:pt x="3348" y="7308"/>
                    </a:lnTo>
                    <a:cubicBezTo>
                      <a:pt x="3351" y="7320"/>
                      <a:pt x="3355" y="7333"/>
                      <a:pt x="3358" y="7345"/>
                    </a:cubicBezTo>
                    <a:cubicBezTo>
                      <a:pt x="3355" y="7356"/>
                      <a:pt x="3351" y="7366"/>
                      <a:pt x="3348" y="7377"/>
                    </a:cubicBezTo>
                    <a:cubicBezTo>
                      <a:pt x="3330" y="7409"/>
                      <a:pt x="3312" y="7442"/>
                      <a:pt x="3294" y="7474"/>
                    </a:cubicBezTo>
                    <a:cubicBezTo>
                      <a:pt x="3271" y="7508"/>
                      <a:pt x="3247" y="7541"/>
                      <a:pt x="3224" y="7575"/>
                    </a:cubicBezTo>
                    <a:lnTo>
                      <a:pt x="3160" y="7672"/>
                    </a:lnTo>
                    <a:cubicBezTo>
                      <a:pt x="3142" y="7705"/>
                      <a:pt x="3125" y="7737"/>
                      <a:pt x="3107" y="7770"/>
                    </a:cubicBezTo>
                    <a:cubicBezTo>
                      <a:pt x="3093" y="7803"/>
                      <a:pt x="3078" y="7835"/>
                      <a:pt x="3064" y="7868"/>
                    </a:cubicBezTo>
                    <a:lnTo>
                      <a:pt x="3037" y="7970"/>
                    </a:lnTo>
                    <a:lnTo>
                      <a:pt x="3037" y="8076"/>
                    </a:lnTo>
                    <a:cubicBezTo>
                      <a:pt x="3048" y="8113"/>
                      <a:pt x="3058" y="8150"/>
                      <a:pt x="3069" y="8187"/>
                    </a:cubicBezTo>
                    <a:cubicBezTo>
                      <a:pt x="3073" y="8206"/>
                      <a:pt x="3076" y="8226"/>
                      <a:pt x="3080" y="8245"/>
                    </a:cubicBezTo>
                    <a:cubicBezTo>
                      <a:pt x="3075" y="8264"/>
                      <a:pt x="3069" y="8284"/>
                      <a:pt x="3064" y="8303"/>
                    </a:cubicBezTo>
                    <a:cubicBezTo>
                      <a:pt x="3053" y="8321"/>
                      <a:pt x="3043" y="8338"/>
                      <a:pt x="3032" y="8356"/>
                    </a:cubicBezTo>
                    <a:cubicBezTo>
                      <a:pt x="3018" y="8374"/>
                      <a:pt x="3003" y="8391"/>
                      <a:pt x="2989" y="8409"/>
                    </a:cubicBezTo>
                    <a:cubicBezTo>
                      <a:pt x="2980" y="8425"/>
                      <a:pt x="2971" y="8440"/>
                      <a:pt x="2962" y="8456"/>
                    </a:cubicBezTo>
                    <a:cubicBezTo>
                      <a:pt x="2955" y="8469"/>
                      <a:pt x="2948" y="8483"/>
                      <a:pt x="2941" y="8496"/>
                    </a:cubicBezTo>
                    <a:cubicBezTo>
                      <a:pt x="2943" y="8507"/>
                      <a:pt x="2944" y="8519"/>
                      <a:pt x="2946" y="8530"/>
                    </a:cubicBezTo>
                    <a:lnTo>
                      <a:pt x="3198" y="8767"/>
                    </a:lnTo>
                    <a:lnTo>
                      <a:pt x="3198" y="8836"/>
                    </a:lnTo>
                    <a:lnTo>
                      <a:pt x="3171" y="8884"/>
                    </a:lnTo>
                    <a:lnTo>
                      <a:pt x="3133" y="8934"/>
                    </a:lnTo>
                    <a:cubicBezTo>
                      <a:pt x="3119" y="8952"/>
                      <a:pt x="3105" y="8971"/>
                      <a:pt x="3091" y="8989"/>
                    </a:cubicBezTo>
                    <a:cubicBezTo>
                      <a:pt x="3078" y="9008"/>
                      <a:pt x="3066" y="9026"/>
                      <a:pt x="3053" y="9045"/>
                    </a:cubicBezTo>
                    <a:cubicBezTo>
                      <a:pt x="3041" y="9062"/>
                      <a:pt x="3028" y="9080"/>
                      <a:pt x="3016" y="9097"/>
                    </a:cubicBezTo>
                    <a:cubicBezTo>
                      <a:pt x="3009" y="9113"/>
                      <a:pt x="3001" y="9129"/>
                      <a:pt x="2994" y="9145"/>
                    </a:cubicBezTo>
                    <a:cubicBezTo>
                      <a:pt x="2996" y="9158"/>
                      <a:pt x="2997" y="9171"/>
                      <a:pt x="2999" y="9184"/>
                    </a:cubicBezTo>
                    <a:cubicBezTo>
                      <a:pt x="3013" y="9213"/>
                      <a:pt x="3028" y="9243"/>
                      <a:pt x="3042" y="9272"/>
                    </a:cubicBezTo>
                    <a:lnTo>
                      <a:pt x="3107" y="9364"/>
                    </a:lnTo>
                    <a:lnTo>
                      <a:pt x="3176" y="9454"/>
                    </a:lnTo>
                    <a:cubicBezTo>
                      <a:pt x="3197" y="9486"/>
                      <a:pt x="3219" y="9517"/>
                      <a:pt x="3240" y="9549"/>
                    </a:cubicBezTo>
                    <a:cubicBezTo>
                      <a:pt x="3256" y="9581"/>
                      <a:pt x="3273" y="9612"/>
                      <a:pt x="3289" y="9644"/>
                    </a:cubicBezTo>
                    <a:cubicBezTo>
                      <a:pt x="3300" y="9676"/>
                      <a:pt x="3310" y="9709"/>
                      <a:pt x="3321" y="9741"/>
                    </a:cubicBezTo>
                    <a:cubicBezTo>
                      <a:pt x="3323" y="9774"/>
                      <a:pt x="3324" y="9806"/>
                      <a:pt x="3326" y="9839"/>
                    </a:cubicBezTo>
                    <a:cubicBezTo>
                      <a:pt x="3317" y="9872"/>
                      <a:pt x="3308" y="9906"/>
                      <a:pt x="3299" y="9939"/>
                    </a:cubicBezTo>
                    <a:lnTo>
                      <a:pt x="3160" y="9974"/>
                    </a:lnTo>
                    <a:lnTo>
                      <a:pt x="3016" y="9992"/>
                    </a:lnTo>
                    <a:lnTo>
                      <a:pt x="2855" y="10000"/>
                    </a:lnTo>
                    <a:lnTo>
                      <a:pt x="2700" y="9997"/>
                    </a:lnTo>
                    <a:lnTo>
                      <a:pt x="2539" y="9979"/>
                    </a:lnTo>
                    <a:lnTo>
                      <a:pt x="2384" y="9955"/>
                    </a:lnTo>
                    <a:lnTo>
                      <a:pt x="2239" y="9921"/>
                    </a:lnTo>
                    <a:lnTo>
                      <a:pt x="2105" y="9881"/>
                    </a:lnTo>
                    <a:cubicBezTo>
                      <a:pt x="2066" y="9865"/>
                      <a:pt x="2026" y="9850"/>
                      <a:pt x="1987" y="9834"/>
                    </a:cubicBezTo>
                    <a:lnTo>
                      <a:pt x="1901" y="9781"/>
                    </a:lnTo>
                    <a:lnTo>
                      <a:pt x="1837" y="9723"/>
                    </a:lnTo>
                    <a:lnTo>
                      <a:pt x="1837" y="9514"/>
                    </a:lnTo>
                    <a:cubicBezTo>
                      <a:pt x="1828" y="9503"/>
                      <a:pt x="1819" y="9491"/>
                      <a:pt x="1810" y="9480"/>
                    </a:cubicBezTo>
                    <a:cubicBezTo>
                      <a:pt x="1798" y="9465"/>
                      <a:pt x="1785" y="9450"/>
                      <a:pt x="1773" y="9435"/>
                    </a:cubicBezTo>
                    <a:cubicBezTo>
                      <a:pt x="1764" y="9417"/>
                      <a:pt x="1755" y="9400"/>
                      <a:pt x="1746" y="9382"/>
                    </a:cubicBezTo>
                    <a:lnTo>
                      <a:pt x="1725" y="9316"/>
                    </a:lnTo>
                    <a:lnTo>
                      <a:pt x="1725" y="9248"/>
                    </a:lnTo>
                    <a:cubicBezTo>
                      <a:pt x="1732" y="9224"/>
                      <a:pt x="1739" y="9201"/>
                      <a:pt x="1746" y="9177"/>
                    </a:cubicBezTo>
                    <a:cubicBezTo>
                      <a:pt x="1751" y="9160"/>
                      <a:pt x="1757" y="9143"/>
                      <a:pt x="1762" y="9126"/>
                    </a:cubicBezTo>
                    <a:lnTo>
                      <a:pt x="1762" y="9071"/>
                    </a:lnTo>
                    <a:cubicBezTo>
                      <a:pt x="1755" y="9052"/>
                      <a:pt x="1748" y="9032"/>
                      <a:pt x="1741" y="9013"/>
                    </a:cubicBezTo>
                    <a:cubicBezTo>
                      <a:pt x="1736" y="8993"/>
                      <a:pt x="1730" y="8972"/>
                      <a:pt x="1725" y="8952"/>
                    </a:cubicBezTo>
                    <a:cubicBezTo>
                      <a:pt x="1721" y="8929"/>
                      <a:pt x="1718" y="8907"/>
                      <a:pt x="1714" y="8884"/>
                    </a:cubicBezTo>
                    <a:lnTo>
                      <a:pt x="1714" y="8810"/>
                    </a:lnTo>
                    <a:cubicBezTo>
                      <a:pt x="1721" y="8784"/>
                      <a:pt x="1728" y="8759"/>
                      <a:pt x="1735" y="8733"/>
                    </a:cubicBezTo>
                    <a:lnTo>
                      <a:pt x="1762" y="8667"/>
                    </a:lnTo>
                    <a:cubicBezTo>
                      <a:pt x="1775" y="8647"/>
                      <a:pt x="1787" y="8626"/>
                      <a:pt x="1800" y="8606"/>
                    </a:cubicBezTo>
                    <a:cubicBezTo>
                      <a:pt x="1812" y="8586"/>
                      <a:pt x="1825" y="8566"/>
                      <a:pt x="1837" y="8546"/>
                    </a:cubicBezTo>
                    <a:cubicBezTo>
                      <a:pt x="1848" y="8521"/>
                      <a:pt x="1858" y="8497"/>
                      <a:pt x="1869" y="8472"/>
                    </a:cubicBezTo>
                    <a:lnTo>
                      <a:pt x="1869" y="7820"/>
                    </a:lnTo>
                    <a:lnTo>
                      <a:pt x="1998" y="7020"/>
                    </a:lnTo>
                    <a:cubicBezTo>
                      <a:pt x="2085" y="6872"/>
                      <a:pt x="2173" y="6725"/>
                      <a:pt x="2260" y="6577"/>
                    </a:cubicBezTo>
                    <a:cubicBezTo>
                      <a:pt x="2265" y="6458"/>
                      <a:pt x="2271" y="6340"/>
                      <a:pt x="2276" y="6221"/>
                    </a:cubicBezTo>
                    <a:lnTo>
                      <a:pt x="2453" y="5735"/>
                    </a:lnTo>
                    <a:lnTo>
                      <a:pt x="2501" y="5606"/>
                    </a:lnTo>
                    <a:cubicBezTo>
                      <a:pt x="2514" y="5565"/>
                      <a:pt x="2526" y="5525"/>
                      <a:pt x="2539" y="5484"/>
                    </a:cubicBezTo>
                    <a:cubicBezTo>
                      <a:pt x="2546" y="5444"/>
                      <a:pt x="2553" y="5403"/>
                      <a:pt x="2560" y="5363"/>
                    </a:cubicBezTo>
                    <a:cubicBezTo>
                      <a:pt x="2571" y="5324"/>
                      <a:pt x="2581" y="5286"/>
                      <a:pt x="2592" y="5247"/>
                    </a:cubicBezTo>
                    <a:lnTo>
                      <a:pt x="2598" y="5202"/>
                    </a:lnTo>
                    <a:lnTo>
                      <a:pt x="2592" y="5154"/>
                    </a:lnTo>
                    <a:cubicBezTo>
                      <a:pt x="2590" y="5138"/>
                      <a:pt x="2589" y="5123"/>
                      <a:pt x="2587" y="5107"/>
                    </a:cubicBezTo>
                    <a:lnTo>
                      <a:pt x="2587" y="5059"/>
                    </a:lnTo>
                    <a:cubicBezTo>
                      <a:pt x="2596" y="5044"/>
                      <a:pt x="2605" y="5030"/>
                      <a:pt x="2614" y="5015"/>
                    </a:cubicBezTo>
                    <a:lnTo>
                      <a:pt x="2592" y="5015"/>
                    </a:lnTo>
                    <a:lnTo>
                      <a:pt x="2587" y="5015"/>
                    </a:lnTo>
                    <a:lnTo>
                      <a:pt x="2582" y="5015"/>
                    </a:lnTo>
                    <a:lnTo>
                      <a:pt x="2582" y="5020"/>
                    </a:lnTo>
                    <a:lnTo>
                      <a:pt x="2571" y="5020"/>
                    </a:lnTo>
                    <a:lnTo>
                      <a:pt x="2571" y="5015"/>
                    </a:lnTo>
                    <a:cubicBezTo>
                      <a:pt x="2569" y="5014"/>
                      <a:pt x="2568" y="5013"/>
                      <a:pt x="2566" y="5012"/>
                    </a:cubicBezTo>
                    <a:cubicBezTo>
                      <a:pt x="2564" y="5009"/>
                      <a:pt x="2562" y="5007"/>
                      <a:pt x="2560" y="5004"/>
                    </a:cubicBezTo>
                    <a:lnTo>
                      <a:pt x="2566" y="4980"/>
                    </a:lnTo>
                    <a:cubicBezTo>
                      <a:pt x="2559" y="4975"/>
                      <a:pt x="2551" y="4969"/>
                      <a:pt x="2544" y="4964"/>
                    </a:cubicBezTo>
                    <a:lnTo>
                      <a:pt x="2517" y="4946"/>
                    </a:lnTo>
                    <a:cubicBezTo>
                      <a:pt x="2503" y="4942"/>
                      <a:pt x="2489" y="4937"/>
                      <a:pt x="2475" y="4933"/>
                    </a:cubicBezTo>
                    <a:cubicBezTo>
                      <a:pt x="2464" y="4928"/>
                      <a:pt x="2453" y="4922"/>
                      <a:pt x="2442" y="4917"/>
                    </a:cubicBezTo>
                    <a:cubicBezTo>
                      <a:pt x="2435" y="4913"/>
                      <a:pt x="2428" y="4908"/>
                      <a:pt x="2421" y="4904"/>
                    </a:cubicBezTo>
                    <a:lnTo>
                      <a:pt x="2421" y="4605"/>
                    </a:lnTo>
                    <a:cubicBezTo>
                      <a:pt x="2425" y="4443"/>
                      <a:pt x="2428" y="4282"/>
                      <a:pt x="2432" y="4120"/>
                    </a:cubicBezTo>
                    <a:cubicBezTo>
                      <a:pt x="2439" y="4085"/>
                      <a:pt x="2446" y="4049"/>
                      <a:pt x="2453" y="4014"/>
                    </a:cubicBezTo>
                    <a:cubicBezTo>
                      <a:pt x="2451" y="3980"/>
                      <a:pt x="2450" y="3945"/>
                      <a:pt x="2448" y="3911"/>
                    </a:cubicBezTo>
                    <a:cubicBezTo>
                      <a:pt x="2443" y="3877"/>
                      <a:pt x="2437" y="3842"/>
                      <a:pt x="2432" y="3808"/>
                    </a:cubicBezTo>
                    <a:cubicBezTo>
                      <a:pt x="2425" y="3773"/>
                      <a:pt x="2417" y="3738"/>
                      <a:pt x="2410" y="3703"/>
                    </a:cubicBezTo>
                    <a:cubicBezTo>
                      <a:pt x="2414" y="3668"/>
                      <a:pt x="2417" y="3632"/>
                      <a:pt x="2421" y="3597"/>
                    </a:cubicBezTo>
                    <a:cubicBezTo>
                      <a:pt x="2425" y="3558"/>
                      <a:pt x="2428" y="3520"/>
                      <a:pt x="2432" y="3481"/>
                    </a:cubicBezTo>
                    <a:cubicBezTo>
                      <a:pt x="2437" y="3441"/>
                      <a:pt x="2443" y="3402"/>
                      <a:pt x="2448" y="3362"/>
                    </a:cubicBezTo>
                    <a:cubicBezTo>
                      <a:pt x="2450" y="3321"/>
                      <a:pt x="2451" y="3279"/>
                      <a:pt x="2453" y="3238"/>
                    </a:cubicBezTo>
                    <a:cubicBezTo>
                      <a:pt x="2451" y="3199"/>
                      <a:pt x="2450" y="3161"/>
                      <a:pt x="2448" y="3122"/>
                    </a:cubicBezTo>
                    <a:lnTo>
                      <a:pt x="2421" y="3017"/>
                    </a:lnTo>
                    <a:cubicBezTo>
                      <a:pt x="2401" y="2912"/>
                      <a:pt x="2382" y="2808"/>
                      <a:pt x="2362" y="2703"/>
                    </a:cubicBezTo>
                    <a:cubicBezTo>
                      <a:pt x="2358" y="2720"/>
                      <a:pt x="2355" y="2736"/>
                      <a:pt x="2351" y="2753"/>
                    </a:cubicBezTo>
                    <a:lnTo>
                      <a:pt x="2314" y="2790"/>
                    </a:lnTo>
                    <a:cubicBezTo>
                      <a:pt x="2303" y="2800"/>
                      <a:pt x="2293" y="2811"/>
                      <a:pt x="2282" y="2821"/>
                    </a:cubicBezTo>
                    <a:lnTo>
                      <a:pt x="2255" y="2848"/>
                    </a:lnTo>
                    <a:cubicBezTo>
                      <a:pt x="2250" y="2858"/>
                      <a:pt x="2244" y="2867"/>
                      <a:pt x="2239" y="2877"/>
                    </a:cubicBezTo>
                    <a:cubicBezTo>
                      <a:pt x="2238" y="2886"/>
                      <a:pt x="2237" y="2894"/>
                      <a:pt x="2236" y="2903"/>
                    </a:cubicBezTo>
                    <a:lnTo>
                      <a:pt x="2217" y="2922"/>
                    </a:lnTo>
                    <a:cubicBezTo>
                      <a:pt x="2206" y="2933"/>
                      <a:pt x="2196" y="2945"/>
                      <a:pt x="2185" y="2956"/>
                    </a:cubicBezTo>
                    <a:lnTo>
                      <a:pt x="2148" y="2996"/>
                    </a:lnTo>
                    <a:cubicBezTo>
                      <a:pt x="2141" y="3011"/>
                      <a:pt x="2133" y="3025"/>
                      <a:pt x="2126" y="3040"/>
                    </a:cubicBezTo>
                    <a:lnTo>
                      <a:pt x="2105" y="3088"/>
                    </a:lnTo>
                    <a:cubicBezTo>
                      <a:pt x="2101" y="3100"/>
                      <a:pt x="2098" y="3113"/>
                      <a:pt x="2094" y="3125"/>
                    </a:cubicBezTo>
                    <a:cubicBezTo>
                      <a:pt x="2092" y="3135"/>
                      <a:pt x="2091" y="3144"/>
                      <a:pt x="2089" y="3154"/>
                    </a:cubicBezTo>
                    <a:cubicBezTo>
                      <a:pt x="2085" y="3157"/>
                      <a:pt x="2082" y="3161"/>
                      <a:pt x="2078" y="3164"/>
                    </a:cubicBezTo>
                    <a:lnTo>
                      <a:pt x="1971" y="3215"/>
                    </a:lnTo>
                    <a:lnTo>
                      <a:pt x="1869" y="3257"/>
                    </a:lnTo>
                    <a:lnTo>
                      <a:pt x="1773" y="3296"/>
                    </a:lnTo>
                    <a:cubicBezTo>
                      <a:pt x="1741" y="3308"/>
                      <a:pt x="1708" y="3319"/>
                      <a:pt x="1676" y="3331"/>
                    </a:cubicBezTo>
                    <a:lnTo>
                      <a:pt x="1559" y="3362"/>
                    </a:lnTo>
                    <a:lnTo>
                      <a:pt x="1414" y="3389"/>
                    </a:lnTo>
                    <a:lnTo>
                      <a:pt x="1296" y="3399"/>
                    </a:lnTo>
                    <a:lnTo>
                      <a:pt x="1194" y="3391"/>
                    </a:lnTo>
                    <a:lnTo>
                      <a:pt x="1093" y="3376"/>
                    </a:lnTo>
                    <a:lnTo>
                      <a:pt x="1007" y="3344"/>
                    </a:lnTo>
                    <a:cubicBezTo>
                      <a:pt x="978" y="3333"/>
                      <a:pt x="950" y="3321"/>
                      <a:pt x="921" y="3310"/>
                    </a:cubicBezTo>
                    <a:cubicBezTo>
                      <a:pt x="896" y="3297"/>
                      <a:pt x="871" y="3283"/>
                      <a:pt x="846" y="3270"/>
                    </a:cubicBezTo>
                    <a:lnTo>
                      <a:pt x="777" y="3225"/>
                    </a:lnTo>
                    <a:cubicBezTo>
                      <a:pt x="757" y="3211"/>
                      <a:pt x="738" y="3197"/>
                      <a:pt x="718" y="3183"/>
                    </a:cubicBezTo>
                    <a:cubicBezTo>
                      <a:pt x="700" y="3171"/>
                      <a:pt x="682" y="3158"/>
                      <a:pt x="664" y="3146"/>
                    </a:cubicBezTo>
                    <a:cubicBezTo>
                      <a:pt x="650" y="3135"/>
                      <a:pt x="635" y="3125"/>
                      <a:pt x="621" y="3114"/>
                    </a:cubicBezTo>
                    <a:cubicBezTo>
                      <a:pt x="609" y="3108"/>
                      <a:pt x="596" y="3102"/>
                      <a:pt x="584" y="3096"/>
                    </a:cubicBezTo>
                    <a:cubicBezTo>
                      <a:pt x="548" y="3075"/>
                      <a:pt x="513" y="3053"/>
                      <a:pt x="477" y="3032"/>
                    </a:cubicBezTo>
                    <a:lnTo>
                      <a:pt x="386" y="2959"/>
                    </a:lnTo>
                    <a:lnTo>
                      <a:pt x="311" y="2869"/>
                    </a:lnTo>
                    <a:cubicBezTo>
                      <a:pt x="293" y="2837"/>
                      <a:pt x="275" y="2806"/>
                      <a:pt x="257" y="2774"/>
                    </a:cubicBezTo>
                    <a:cubicBezTo>
                      <a:pt x="243" y="2739"/>
                      <a:pt x="228" y="2703"/>
                      <a:pt x="214" y="2668"/>
                    </a:cubicBezTo>
                    <a:cubicBezTo>
                      <a:pt x="209" y="2631"/>
                      <a:pt x="203" y="2594"/>
                      <a:pt x="198" y="2557"/>
                    </a:cubicBezTo>
                    <a:lnTo>
                      <a:pt x="198" y="2449"/>
                    </a:lnTo>
                    <a:lnTo>
                      <a:pt x="225" y="2341"/>
                    </a:lnTo>
                    <a:cubicBezTo>
                      <a:pt x="230" y="2324"/>
                      <a:pt x="236" y="2308"/>
                      <a:pt x="241" y="2291"/>
                    </a:cubicBezTo>
                    <a:cubicBezTo>
                      <a:pt x="239" y="2275"/>
                      <a:pt x="238" y="2259"/>
                      <a:pt x="236" y="2243"/>
                    </a:cubicBezTo>
                    <a:lnTo>
                      <a:pt x="236" y="2196"/>
                    </a:lnTo>
                    <a:lnTo>
                      <a:pt x="236" y="2151"/>
                    </a:lnTo>
                    <a:cubicBezTo>
                      <a:pt x="239" y="2139"/>
                      <a:pt x="243" y="2126"/>
                      <a:pt x="246" y="2114"/>
                    </a:cubicBezTo>
                    <a:cubicBezTo>
                      <a:pt x="228" y="2087"/>
                      <a:pt x="211" y="2059"/>
                      <a:pt x="193" y="2032"/>
                    </a:cubicBezTo>
                    <a:cubicBezTo>
                      <a:pt x="172" y="2002"/>
                      <a:pt x="150" y="1972"/>
                      <a:pt x="129" y="1942"/>
                    </a:cubicBezTo>
                    <a:cubicBezTo>
                      <a:pt x="111" y="1911"/>
                      <a:pt x="93" y="1881"/>
                      <a:pt x="75" y="1850"/>
                    </a:cubicBezTo>
                    <a:lnTo>
                      <a:pt x="27" y="1760"/>
                    </a:lnTo>
                    <a:cubicBezTo>
                      <a:pt x="18" y="1730"/>
                      <a:pt x="9" y="1701"/>
                      <a:pt x="0" y="1671"/>
                    </a:cubicBezTo>
                    <a:lnTo>
                      <a:pt x="107" y="1618"/>
                    </a:lnTo>
                    <a:lnTo>
                      <a:pt x="257" y="1576"/>
                    </a:lnTo>
                    <a:lnTo>
                      <a:pt x="412" y="1541"/>
                    </a:lnTo>
                    <a:lnTo>
                      <a:pt x="595" y="1518"/>
                    </a:lnTo>
                    <a:lnTo>
                      <a:pt x="777" y="1507"/>
                    </a:lnTo>
                    <a:cubicBezTo>
                      <a:pt x="793" y="1512"/>
                      <a:pt x="809" y="1518"/>
                      <a:pt x="825" y="1523"/>
                    </a:cubicBezTo>
                    <a:cubicBezTo>
                      <a:pt x="843" y="1526"/>
                      <a:pt x="860" y="1530"/>
                      <a:pt x="878" y="1533"/>
                    </a:cubicBezTo>
                    <a:cubicBezTo>
                      <a:pt x="898" y="1536"/>
                      <a:pt x="917" y="1538"/>
                      <a:pt x="937" y="1541"/>
                    </a:cubicBezTo>
                    <a:cubicBezTo>
                      <a:pt x="955" y="1545"/>
                      <a:pt x="973" y="1550"/>
                      <a:pt x="991" y="1554"/>
                    </a:cubicBezTo>
                    <a:cubicBezTo>
                      <a:pt x="1007" y="1561"/>
                      <a:pt x="1023" y="1569"/>
                      <a:pt x="1039" y="1576"/>
                    </a:cubicBezTo>
                    <a:lnTo>
                      <a:pt x="1093" y="1615"/>
                    </a:lnTo>
                    <a:cubicBezTo>
                      <a:pt x="1105" y="1630"/>
                      <a:pt x="1118" y="1645"/>
                      <a:pt x="1130" y="1660"/>
                    </a:cubicBezTo>
                    <a:lnTo>
                      <a:pt x="1087" y="1694"/>
                    </a:lnTo>
                    <a:cubicBezTo>
                      <a:pt x="1082" y="1706"/>
                      <a:pt x="1076" y="1717"/>
                      <a:pt x="1071" y="1729"/>
                    </a:cubicBezTo>
                    <a:cubicBezTo>
                      <a:pt x="1076" y="1740"/>
                      <a:pt x="1082" y="1752"/>
                      <a:pt x="1087" y="1763"/>
                    </a:cubicBezTo>
                    <a:cubicBezTo>
                      <a:pt x="1092" y="1774"/>
                      <a:pt x="1098" y="1786"/>
                      <a:pt x="1103" y="1797"/>
                    </a:cubicBezTo>
                    <a:cubicBezTo>
                      <a:pt x="1107" y="1809"/>
                      <a:pt x="1110" y="1822"/>
                      <a:pt x="1114" y="1834"/>
                    </a:cubicBezTo>
                    <a:cubicBezTo>
                      <a:pt x="1112" y="1846"/>
                      <a:pt x="1111" y="1859"/>
                      <a:pt x="1109" y="1871"/>
                    </a:cubicBezTo>
                    <a:cubicBezTo>
                      <a:pt x="1096" y="1885"/>
                      <a:pt x="1084" y="1899"/>
                      <a:pt x="1071" y="1913"/>
                    </a:cubicBezTo>
                    <a:lnTo>
                      <a:pt x="900" y="1948"/>
                    </a:lnTo>
                    <a:lnTo>
                      <a:pt x="900" y="1985"/>
                    </a:lnTo>
                    <a:cubicBezTo>
                      <a:pt x="902" y="1997"/>
                      <a:pt x="903" y="2010"/>
                      <a:pt x="905" y="2022"/>
                    </a:cubicBezTo>
                    <a:cubicBezTo>
                      <a:pt x="909" y="2036"/>
                      <a:pt x="912" y="2050"/>
                      <a:pt x="916" y="2064"/>
                    </a:cubicBezTo>
                    <a:lnTo>
                      <a:pt x="916" y="2103"/>
                    </a:lnTo>
                    <a:cubicBezTo>
                      <a:pt x="912" y="2116"/>
                      <a:pt x="909" y="2130"/>
                      <a:pt x="905" y="2143"/>
                    </a:cubicBezTo>
                    <a:cubicBezTo>
                      <a:pt x="900" y="2154"/>
                      <a:pt x="894" y="2164"/>
                      <a:pt x="889" y="2175"/>
                    </a:cubicBezTo>
                    <a:cubicBezTo>
                      <a:pt x="875" y="2184"/>
                      <a:pt x="860" y="2192"/>
                      <a:pt x="846" y="2201"/>
                    </a:cubicBezTo>
                    <a:lnTo>
                      <a:pt x="889" y="2241"/>
                    </a:lnTo>
                    <a:cubicBezTo>
                      <a:pt x="905" y="2253"/>
                      <a:pt x="921" y="2266"/>
                      <a:pt x="937" y="2278"/>
                    </a:cubicBezTo>
                    <a:cubicBezTo>
                      <a:pt x="955" y="2289"/>
                      <a:pt x="973" y="2301"/>
                      <a:pt x="991" y="2312"/>
                    </a:cubicBezTo>
                    <a:lnTo>
                      <a:pt x="1044" y="2336"/>
                    </a:lnTo>
                    <a:cubicBezTo>
                      <a:pt x="1060" y="2339"/>
                      <a:pt x="1077" y="2343"/>
                      <a:pt x="1093" y="2346"/>
                    </a:cubicBezTo>
                    <a:cubicBezTo>
                      <a:pt x="1105" y="2337"/>
                      <a:pt x="1118" y="2329"/>
                      <a:pt x="1130" y="2320"/>
                    </a:cubicBezTo>
                    <a:lnTo>
                      <a:pt x="1157" y="2275"/>
                    </a:lnTo>
                    <a:cubicBezTo>
                      <a:pt x="1169" y="2257"/>
                      <a:pt x="1182" y="2238"/>
                      <a:pt x="1194" y="2220"/>
                    </a:cubicBezTo>
                    <a:cubicBezTo>
                      <a:pt x="1205" y="2199"/>
                      <a:pt x="1216" y="2177"/>
                      <a:pt x="1227" y="2156"/>
                    </a:cubicBezTo>
                    <a:cubicBezTo>
                      <a:pt x="1234" y="2133"/>
                      <a:pt x="1241" y="2111"/>
                      <a:pt x="1248" y="2088"/>
                    </a:cubicBezTo>
                    <a:lnTo>
                      <a:pt x="1275" y="2022"/>
                    </a:lnTo>
                    <a:cubicBezTo>
                      <a:pt x="1280" y="2002"/>
                      <a:pt x="1286" y="1981"/>
                      <a:pt x="1291" y="1961"/>
                    </a:cubicBezTo>
                    <a:cubicBezTo>
                      <a:pt x="1293" y="1945"/>
                      <a:pt x="1294" y="1929"/>
                      <a:pt x="1296" y="1913"/>
                    </a:cubicBezTo>
                    <a:cubicBezTo>
                      <a:pt x="1294" y="1902"/>
                      <a:pt x="1293" y="1890"/>
                      <a:pt x="1291" y="1879"/>
                    </a:cubicBezTo>
                    <a:lnTo>
                      <a:pt x="1318" y="1876"/>
                    </a:lnTo>
                    <a:cubicBezTo>
                      <a:pt x="1321" y="1874"/>
                      <a:pt x="1325" y="1873"/>
                      <a:pt x="1328" y="1871"/>
                    </a:cubicBezTo>
                    <a:cubicBezTo>
                      <a:pt x="1333" y="1869"/>
                      <a:pt x="1339" y="1868"/>
                      <a:pt x="1344" y="1866"/>
                    </a:cubicBezTo>
                    <a:cubicBezTo>
                      <a:pt x="1346" y="1864"/>
                      <a:pt x="1348" y="1863"/>
                      <a:pt x="1350" y="1861"/>
                    </a:cubicBezTo>
                    <a:cubicBezTo>
                      <a:pt x="1353" y="1859"/>
                      <a:pt x="1357" y="1857"/>
                      <a:pt x="1360" y="1855"/>
                    </a:cubicBezTo>
                    <a:cubicBezTo>
                      <a:pt x="1362" y="1852"/>
                      <a:pt x="1364" y="1850"/>
                      <a:pt x="1366" y="1847"/>
                    </a:cubicBezTo>
                    <a:cubicBezTo>
                      <a:pt x="1370" y="1843"/>
                      <a:pt x="1373" y="1838"/>
                      <a:pt x="1377" y="1834"/>
                    </a:cubicBezTo>
                    <a:cubicBezTo>
                      <a:pt x="1373" y="1823"/>
                      <a:pt x="1370" y="1811"/>
                      <a:pt x="1366" y="1800"/>
                    </a:cubicBezTo>
                    <a:cubicBezTo>
                      <a:pt x="1370" y="1784"/>
                      <a:pt x="1373" y="1768"/>
                      <a:pt x="1377" y="1752"/>
                    </a:cubicBezTo>
                    <a:cubicBezTo>
                      <a:pt x="1384" y="1735"/>
                      <a:pt x="1391" y="1719"/>
                      <a:pt x="1398" y="1702"/>
                    </a:cubicBezTo>
                    <a:cubicBezTo>
                      <a:pt x="1409" y="1685"/>
                      <a:pt x="1419" y="1669"/>
                      <a:pt x="1430" y="1652"/>
                    </a:cubicBezTo>
                    <a:cubicBezTo>
                      <a:pt x="1441" y="1639"/>
                      <a:pt x="1451" y="1626"/>
                      <a:pt x="1462" y="1613"/>
                    </a:cubicBezTo>
                    <a:cubicBezTo>
                      <a:pt x="1476" y="1602"/>
                      <a:pt x="1491" y="1592"/>
                      <a:pt x="1505" y="1581"/>
                    </a:cubicBezTo>
                    <a:lnTo>
                      <a:pt x="1575" y="1554"/>
                    </a:lnTo>
                    <a:lnTo>
                      <a:pt x="1666" y="1536"/>
                    </a:lnTo>
                    <a:cubicBezTo>
                      <a:pt x="1698" y="1533"/>
                      <a:pt x="1730" y="1531"/>
                      <a:pt x="1762" y="1528"/>
                    </a:cubicBezTo>
                    <a:lnTo>
                      <a:pt x="1864" y="1518"/>
                    </a:lnTo>
                    <a:lnTo>
                      <a:pt x="1971" y="1507"/>
                    </a:lnTo>
                    <a:lnTo>
                      <a:pt x="2067" y="1486"/>
                    </a:lnTo>
                    <a:lnTo>
                      <a:pt x="2266" y="1438"/>
                    </a:lnTo>
                    <a:lnTo>
                      <a:pt x="2480" y="1386"/>
                    </a:lnTo>
                    <a:lnTo>
                      <a:pt x="2700" y="1333"/>
                    </a:lnTo>
                    <a:lnTo>
                      <a:pt x="2892" y="1277"/>
                    </a:lnTo>
                    <a:cubicBezTo>
                      <a:pt x="2880" y="1272"/>
                      <a:pt x="2867" y="1267"/>
                      <a:pt x="2855" y="1262"/>
                    </a:cubicBezTo>
                    <a:cubicBezTo>
                      <a:pt x="2882" y="1257"/>
                      <a:pt x="2908" y="1251"/>
                      <a:pt x="2935" y="1246"/>
                    </a:cubicBezTo>
                    <a:lnTo>
                      <a:pt x="2994" y="1222"/>
                    </a:lnTo>
                    <a:lnTo>
                      <a:pt x="3053" y="1193"/>
                    </a:lnTo>
                    <a:cubicBezTo>
                      <a:pt x="3069" y="1182"/>
                      <a:pt x="3085" y="1172"/>
                      <a:pt x="3101" y="1161"/>
                    </a:cubicBezTo>
                    <a:cubicBezTo>
                      <a:pt x="3119" y="1151"/>
                      <a:pt x="3137" y="1140"/>
                      <a:pt x="3155" y="1130"/>
                    </a:cubicBezTo>
                    <a:lnTo>
                      <a:pt x="3208" y="1106"/>
                    </a:lnTo>
                    <a:cubicBezTo>
                      <a:pt x="3219" y="1125"/>
                      <a:pt x="3229" y="1145"/>
                      <a:pt x="3240" y="1164"/>
                    </a:cubicBezTo>
                    <a:cubicBezTo>
                      <a:pt x="3258" y="1182"/>
                      <a:pt x="3276" y="1201"/>
                      <a:pt x="3294" y="1219"/>
                    </a:cubicBezTo>
                    <a:cubicBezTo>
                      <a:pt x="3317" y="1236"/>
                      <a:pt x="3341" y="1252"/>
                      <a:pt x="3364" y="1269"/>
                    </a:cubicBezTo>
                    <a:lnTo>
                      <a:pt x="3433" y="1320"/>
                    </a:lnTo>
                    <a:lnTo>
                      <a:pt x="3492" y="1367"/>
                    </a:lnTo>
                    <a:lnTo>
                      <a:pt x="3610" y="1478"/>
                    </a:lnTo>
                    <a:cubicBezTo>
                      <a:pt x="3646" y="1518"/>
                      <a:pt x="3681" y="1559"/>
                      <a:pt x="3717" y="1599"/>
                    </a:cubicBezTo>
                    <a:cubicBezTo>
                      <a:pt x="3749" y="1640"/>
                      <a:pt x="3782" y="1680"/>
                      <a:pt x="3814" y="1721"/>
                    </a:cubicBezTo>
                    <a:lnTo>
                      <a:pt x="3937" y="1919"/>
                    </a:lnTo>
                    <a:cubicBezTo>
                      <a:pt x="3974" y="1988"/>
                      <a:pt x="4012" y="2056"/>
                      <a:pt x="4049" y="2125"/>
                    </a:cubicBezTo>
                    <a:cubicBezTo>
                      <a:pt x="4079" y="2193"/>
                      <a:pt x="4110" y="2262"/>
                      <a:pt x="4140" y="2330"/>
                    </a:cubicBezTo>
                    <a:cubicBezTo>
                      <a:pt x="4167" y="2401"/>
                      <a:pt x="4194" y="2471"/>
                      <a:pt x="4221" y="2542"/>
                    </a:cubicBezTo>
                    <a:cubicBezTo>
                      <a:pt x="4251" y="2615"/>
                      <a:pt x="4282" y="2688"/>
                      <a:pt x="4312" y="2761"/>
                    </a:cubicBezTo>
                    <a:cubicBezTo>
                      <a:pt x="4344" y="2835"/>
                      <a:pt x="4376" y="2908"/>
                      <a:pt x="4408" y="2982"/>
                    </a:cubicBezTo>
                    <a:cubicBezTo>
                      <a:pt x="4429" y="3026"/>
                      <a:pt x="4451" y="3070"/>
                      <a:pt x="4472" y="3114"/>
                    </a:cubicBezTo>
                    <a:cubicBezTo>
                      <a:pt x="4494" y="3159"/>
                      <a:pt x="4515" y="3204"/>
                      <a:pt x="4537" y="3249"/>
                    </a:cubicBezTo>
                    <a:cubicBezTo>
                      <a:pt x="4553" y="3295"/>
                      <a:pt x="4569" y="3340"/>
                      <a:pt x="4585" y="3386"/>
                    </a:cubicBezTo>
                    <a:cubicBezTo>
                      <a:pt x="4599" y="3433"/>
                      <a:pt x="4614" y="3479"/>
                      <a:pt x="4628" y="3526"/>
                    </a:cubicBezTo>
                    <a:cubicBezTo>
                      <a:pt x="4639" y="3576"/>
                      <a:pt x="4649" y="3626"/>
                      <a:pt x="4660" y="3676"/>
                    </a:cubicBezTo>
                    <a:cubicBezTo>
                      <a:pt x="4665" y="3728"/>
                      <a:pt x="4671" y="3780"/>
                      <a:pt x="4676" y="3832"/>
                    </a:cubicBezTo>
                    <a:lnTo>
                      <a:pt x="5083" y="3861"/>
                    </a:lnTo>
                    <a:cubicBezTo>
                      <a:pt x="5106" y="3858"/>
                      <a:pt x="5130" y="3854"/>
                      <a:pt x="5153" y="3851"/>
                    </a:cubicBezTo>
                    <a:cubicBezTo>
                      <a:pt x="5180" y="3846"/>
                      <a:pt x="5206" y="3842"/>
                      <a:pt x="5233" y="3837"/>
                    </a:cubicBezTo>
                    <a:cubicBezTo>
                      <a:pt x="5262" y="3835"/>
                      <a:pt x="5290" y="3832"/>
                      <a:pt x="5319" y="3830"/>
                    </a:cubicBezTo>
                    <a:lnTo>
                      <a:pt x="5404" y="3827"/>
                    </a:lnTo>
                    <a:cubicBezTo>
                      <a:pt x="5429" y="3830"/>
                      <a:pt x="5454" y="3834"/>
                      <a:pt x="5479" y="3837"/>
                    </a:cubicBezTo>
                    <a:lnTo>
                      <a:pt x="5554" y="3861"/>
                    </a:lnTo>
                    <a:lnTo>
                      <a:pt x="5624" y="3840"/>
                    </a:lnTo>
                    <a:cubicBezTo>
                      <a:pt x="5653" y="3837"/>
                      <a:pt x="5681" y="3833"/>
                      <a:pt x="5710" y="3830"/>
                    </a:cubicBezTo>
                    <a:lnTo>
                      <a:pt x="5790" y="3827"/>
                    </a:lnTo>
                    <a:cubicBezTo>
                      <a:pt x="5820" y="3824"/>
                      <a:pt x="5851" y="3822"/>
                      <a:pt x="5881" y="3819"/>
                    </a:cubicBezTo>
                    <a:cubicBezTo>
                      <a:pt x="5908" y="3815"/>
                      <a:pt x="5934" y="3810"/>
                      <a:pt x="5961" y="3806"/>
                    </a:cubicBezTo>
                    <a:lnTo>
                      <a:pt x="6149" y="3758"/>
                    </a:lnTo>
                    <a:lnTo>
                      <a:pt x="6347" y="3703"/>
                    </a:lnTo>
                    <a:lnTo>
                      <a:pt x="6545" y="3653"/>
                    </a:lnTo>
                    <a:cubicBezTo>
                      <a:pt x="6542" y="3622"/>
                      <a:pt x="6538" y="3591"/>
                      <a:pt x="6535" y="3560"/>
                    </a:cubicBezTo>
                    <a:cubicBezTo>
                      <a:pt x="6522" y="3530"/>
                      <a:pt x="6510" y="3501"/>
                      <a:pt x="6497" y="3471"/>
                    </a:cubicBezTo>
                    <a:cubicBezTo>
                      <a:pt x="6477" y="3440"/>
                      <a:pt x="6458" y="3409"/>
                      <a:pt x="6438" y="3378"/>
                    </a:cubicBezTo>
                    <a:cubicBezTo>
                      <a:pt x="6411" y="3348"/>
                      <a:pt x="6385" y="3318"/>
                      <a:pt x="6358" y="3288"/>
                    </a:cubicBezTo>
                    <a:lnTo>
                      <a:pt x="6277" y="3204"/>
                    </a:lnTo>
                    <a:cubicBezTo>
                      <a:pt x="6249" y="3176"/>
                      <a:pt x="6220" y="3148"/>
                      <a:pt x="6192" y="3120"/>
                    </a:cubicBezTo>
                    <a:cubicBezTo>
                      <a:pt x="6169" y="3094"/>
                      <a:pt x="6145" y="3069"/>
                      <a:pt x="6122" y="3043"/>
                    </a:cubicBezTo>
                    <a:lnTo>
                      <a:pt x="5908" y="2784"/>
                    </a:lnTo>
                    <a:lnTo>
                      <a:pt x="5710" y="2531"/>
                    </a:lnTo>
                    <a:lnTo>
                      <a:pt x="5522" y="2267"/>
                    </a:lnTo>
                    <a:lnTo>
                      <a:pt x="5201" y="1705"/>
                    </a:lnTo>
                    <a:lnTo>
                      <a:pt x="5104" y="1602"/>
                    </a:lnTo>
                    <a:lnTo>
                      <a:pt x="4992" y="1496"/>
                    </a:lnTo>
                    <a:lnTo>
                      <a:pt x="4879" y="1394"/>
                    </a:lnTo>
                    <a:lnTo>
                      <a:pt x="4778" y="1298"/>
                    </a:lnTo>
                    <a:cubicBezTo>
                      <a:pt x="4749" y="1248"/>
                      <a:pt x="4721" y="1198"/>
                      <a:pt x="4692" y="1148"/>
                    </a:cubicBezTo>
                    <a:lnTo>
                      <a:pt x="4746" y="1130"/>
                    </a:lnTo>
                    <a:cubicBezTo>
                      <a:pt x="4758" y="1138"/>
                      <a:pt x="4771" y="1145"/>
                      <a:pt x="4783" y="1153"/>
                    </a:cubicBezTo>
                    <a:lnTo>
                      <a:pt x="4847" y="1174"/>
                    </a:lnTo>
                    <a:cubicBezTo>
                      <a:pt x="4865" y="1180"/>
                      <a:pt x="4883" y="1187"/>
                      <a:pt x="4901" y="1193"/>
                    </a:cubicBezTo>
                    <a:cubicBezTo>
                      <a:pt x="4921" y="1198"/>
                      <a:pt x="4940" y="1204"/>
                      <a:pt x="4960" y="1209"/>
                    </a:cubicBezTo>
                    <a:cubicBezTo>
                      <a:pt x="4953" y="1218"/>
                      <a:pt x="4945" y="1226"/>
                      <a:pt x="4938" y="1235"/>
                    </a:cubicBezTo>
                    <a:lnTo>
                      <a:pt x="5099" y="1288"/>
                    </a:lnTo>
                    <a:lnTo>
                      <a:pt x="5206" y="1288"/>
                    </a:lnTo>
                    <a:lnTo>
                      <a:pt x="5345" y="1285"/>
                    </a:lnTo>
                    <a:lnTo>
                      <a:pt x="5506" y="1280"/>
                    </a:lnTo>
                    <a:lnTo>
                      <a:pt x="5672" y="1280"/>
                    </a:lnTo>
                    <a:lnTo>
                      <a:pt x="5838" y="1280"/>
                    </a:lnTo>
                    <a:lnTo>
                      <a:pt x="5994" y="1280"/>
                    </a:lnTo>
                    <a:lnTo>
                      <a:pt x="6133" y="1288"/>
                    </a:lnTo>
                    <a:lnTo>
                      <a:pt x="6240" y="1293"/>
                    </a:lnTo>
                    <a:cubicBezTo>
                      <a:pt x="6265" y="1297"/>
                      <a:pt x="6290" y="1300"/>
                      <a:pt x="6315" y="1304"/>
                    </a:cubicBezTo>
                    <a:lnTo>
                      <a:pt x="6395" y="1328"/>
                    </a:lnTo>
                    <a:cubicBezTo>
                      <a:pt x="6411" y="1338"/>
                      <a:pt x="6427" y="1347"/>
                      <a:pt x="6443" y="1357"/>
                    </a:cubicBezTo>
                    <a:cubicBezTo>
                      <a:pt x="6452" y="1365"/>
                      <a:pt x="6461" y="1372"/>
                      <a:pt x="6470" y="1380"/>
                    </a:cubicBezTo>
                    <a:cubicBezTo>
                      <a:pt x="6477" y="1390"/>
                      <a:pt x="6485" y="1399"/>
                      <a:pt x="6492" y="1409"/>
                    </a:cubicBezTo>
                    <a:lnTo>
                      <a:pt x="6518" y="1441"/>
                    </a:lnTo>
                    <a:lnTo>
                      <a:pt x="6561" y="1478"/>
                    </a:lnTo>
                    <a:cubicBezTo>
                      <a:pt x="6572" y="1483"/>
                      <a:pt x="6582" y="1489"/>
                      <a:pt x="6593" y="1494"/>
                    </a:cubicBezTo>
                    <a:cubicBezTo>
                      <a:pt x="6607" y="1496"/>
                      <a:pt x="6622" y="1497"/>
                      <a:pt x="6636" y="1499"/>
                    </a:cubicBezTo>
                    <a:lnTo>
                      <a:pt x="6685" y="1502"/>
                    </a:lnTo>
                    <a:cubicBezTo>
                      <a:pt x="6703" y="1504"/>
                      <a:pt x="6720" y="1505"/>
                      <a:pt x="6738" y="1507"/>
                    </a:cubicBezTo>
                    <a:cubicBezTo>
                      <a:pt x="6756" y="1509"/>
                      <a:pt x="6774" y="1510"/>
                      <a:pt x="6792" y="1512"/>
                    </a:cubicBezTo>
                    <a:lnTo>
                      <a:pt x="6845" y="1565"/>
                    </a:lnTo>
                    <a:cubicBezTo>
                      <a:pt x="6856" y="1567"/>
                      <a:pt x="6866" y="1568"/>
                      <a:pt x="6877" y="1570"/>
                    </a:cubicBezTo>
                    <a:lnTo>
                      <a:pt x="6947" y="1570"/>
                    </a:lnTo>
                    <a:lnTo>
                      <a:pt x="7038" y="1576"/>
                    </a:lnTo>
                    <a:lnTo>
                      <a:pt x="7134" y="1576"/>
                    </a:lnTo>
                    <a:cubicBezTo>
                      <a:pt x="7164" y="1577"/>
                      <a:pt x="7195" y="1577"/>
                      <a:pt x="7225" y="1578"/>
                    </a:cubicBezTo>
                    <a:lnTo>
                      <a:pt x="7300" y="1581"/>
                    </a:lnTo>
                    <a:cubicBezTo>
                      <a:pt x="7331" y="1585"/>
                      <a:pt x="7361" y="1590"/>
                      <a:pt x="7392" y="1594"/>
                    </a:cubicBezTo>
                    <a:lnTo>
                      <a:pt x="7504" y="1610"/>
                    </a:lnTo>
                    <a:lnTo>
                      <a:pt x="7616" y="1623"/>
                    </a:lnTo>
                    <a:lnTo>
                      <a:pt x="7724" y="1636"/>
                    </a:lnTo>
                    <a:cubicBezTo>
                      <a:pt x="7754" y="1639"/>
                      <a:pt x="7785" y="1641"/>
                      <a:pt x="7815" y="1644"/>
                    </a:cubicBezTo>
                    <a:lnTo>
                      <a:pt x="7922" y="1647"/>
                    </a:lnTo>
                    <a:lnTo>
                      <a:pt x="8040" y="1647"/>
                    </a:lnTo>
                    <a:lnTo>
                      <a:pt x="8163" y="1644"/>
                    </a:lnTo>
                    <a:lnTo>
                      <a:pt x="8275" y="1644"/>
                    </a:lnTo>
                    <a:lnTo>
                      <a:pt x="8377" y="1652"/>
                    </a:lnTo>
                    <a:cubicBezTo>
                      <a:pt x="8386" y="1642"/>
                      <a:pt x="8395" y="1633"/>
                      <a:pt x="8404" y="1623"/>
                    </a:cubicBezTo>
                    <a:cubicBezTo>
                      <a:pt x="8418" y="1616"/>
                      <a:pt x="8433" y="1609"/>
                      <a:pt x="8447" y="1602"/>
                    </a:cubicBezTo>
                    <a:cubicBezTo>
                      <a:pt x="8461" y="1594"/>
                      <a:pt x="8476" y="1586"/>
                      <a:pt x="8490" y="1578"/>
                    </a:cubicBezTo>
                    <a:cubicBezTo>
                      <a:pt x="8499" y="1571"/>
                      <a:pt x="8507" y="1564"/>
                      <a:pt x="8516" y="1557"/>
                    </a:cubicBezTo>
                    <a:cubicBezTo>
                      <a:pt x="8525" y="1547"/>
                      <a:pt x="8534" y="1538"/>
                      <a:pt x="8543" y="1528"/>
                    </a:cubicBezTo>
                    <a:cubicBezTo>
                      <a:pt x="8545" y="1518"/>
                      <a:pt x="8546" y="1509"/>
                      <a:pt x="8548" y="1499"/>
                    </a:cubicBezTo>
                    <a:cubicBezTo>
                      <a:pt x="8546" y="1492"/>
                      <a:pt x="8545" y="1485"/>
                      <a:pt x="8543" y="1478"/>
                    </a:cubicBezTo>
                    <a:lnTo>
                      <a:pt x="8543" y="1454"/>
                    </a:lnTo>
                    <a:cubicBezTo>
                      <a:pt x="8545" y="1444"/>
                      <a:pt x="8546" y="1435"/>
                      <a:pt x="8548" y="1425"/>
                    </a:cubicBezTo>
                    <a:cubicBezTo>
                      <a:pt x="8555" y="1411"/>
                      <a:pt x="8563" y="1397"/>
                      <a:pt x="8570" y="1383"/>
                    </a:cubicBezTo>
                    <a:cubicBezTo>
                      <a:pt x="8590" y="1362"/>
                      <a:pt x="8609" y="1341"/>
                      <a:pt x="8629" y="1320"/>
                    </a:cubicBezTo>
                    <a:cubicBezTo>
                      <a:pt x="8652" y="1299"/>
                      <a:pt x="8675" y="1277"/>
                      <a:pt x="8698" y="1256"/>
                    </a:cubicBezTo>
                    <a:cubicBezTo>
                      <a:pt x="8714" y="1235"/>
                      <a:pt x="8731" y="1214"/>
                      <a:pt x="8747" y="1193"/>
                    </a:cubicBezTo>
                    <a:lnTo>
                      <a:pt x="8768" y="1148"/>
                    </a:lnTo>
                    <a:cubicBezTo>
                      <a:pt x="8775" y="1130"/>
                      <a:pt x="8783" y="1111"/>
                      <a:pt x="8790" y="1093"/>
                    </a:cubicBezTo>
                    <a:cubicBezTo>
                      <a:pt x="8793" y="1074"/>
                      <a:pt x="8797" y="1056"/>
                      <a:pt x="8800" y="1037"/>
                    </a:cubicBezTo>
                    <a:cubicBezTo>
                      <a:pt x="8807" y="1019"/>
                      <a:pt x="8815" y="1002"/>
                      <a:pt x="8822" y="984"/>
                    </a:cubicBezTo>
                    <a:cubicBezTo>
                      <a:pt x="8829" y="968"/>
                      <a:pt x="8836" y="953"/>
                      <a:pt x="8843" y="937"/>
                    </a:cubicBezTo>
                    <a:cubicBezTo>
                      <a:pt x="8852" y="924"/>
                      <a:pt x="8861" y="910"/>
                      <a:pt x="8870" y="897"/>
                    </a:cubicBezTo>
                    <a:cubicBezTo>
                      <a:pt x="8884" y="887"/>
                      <a:pt x="8899" y="878"/>
                      <a:pt x="8913" y="868"/>
                    </a:cubicBezTo>
                    <a:cubicBezTo>
                      <a:pt x="8929" y="858"/>
                      <a:pt x="8945" y="847"/>
                      <a:pt x="8961" y="837"/>
                    </a:cubicBezTo>
                    <a:lnTo>
                      <a:pt x="8993" y="802"/>
                    </a:lnTo>
                    <a:lnTo>
                      <a:pt x="9014" y="757"/>
                    </a:lnTo>
                    <a:lnTo>
                      <a:pt x="9014" y="723"/>
                    </a:lnTo>
                    <a:lnTo>
                      <a:pt x="9014" y="694"/>
                    </a:lnTo>
                    <a:cubicBezTo>
                      <a:pt x="9012" y="683"/>
                      <a:pt x="9011" y="673"/>
                      <a:pt x="9009" y="662"/>
                    </a:cubicBezTo>
                    <a:cubicBezTo>
                      <a:pt x="9007" y="652"/>
                      <a:pt x="9006" y="641"/>
                      <a:pt x="9004" y="631"/>
                    </a:cubicBezTo>
                    <a:cubicBezTo>
                      <a:pt x="9007" y="619"/>
                      <a:pt x="9011" y="606"/>
                      <a:pt x="9014" y="594"/>
                    </a:cubicBezTo>
                    <a:lnTo>
                      <a:pt x="8886" y="538"/>
                    </a:lnTo>
                    <a:lnTo>
                      <a:pt x="8757" y="478"/>
                    </a:lnTo>
                    <a:lnTo>
                      <a:pt x="8650" y="412"/>
                    </a:lnTo>
                    <a:cubicBezTo>
                      <a:pt x="8620" y="387"/>
                      <a:pt x="8589" y="363"/>
                      <a:pt x="8559" y="338"/>
                    </a:cubicBezTo>
                    <a:cubicBezTo>
                      <a:pt x="8534" y="310"/>
                      <a:pt x="8509" y="281"/>
                      <a:pt x="8484" y="253"/>
                    </a:cubicBezTo>
                    <a:cubicBezTo>
                      <a:pt x="8456" y="207"/>
                      <a:pt x="8427" y="162"/>
                      <a:pt x="8399" y="116"/>
                    </a:cubicBezTo>
                    <a:lnTo>
                      <a:pt x="8468" y="92"/>
                    </a:lnTo>
                    <a:cubicBezTo>
                      <a:pt x="8495" y="89"/>
                      <a:pt x="8521" y="85"/>
                      <a:pt x="8548" y="82"/>
                    </a:cubicBezTo>
                    <a:lnTo>
                      <a:pt x="8640" y="61"/>
                    </a:lnTo>
                    <a:lnTo>
                      <a:pt x="8698" y="3"/>
                    </a:lnTo>
                    <a:lnTo>
                      <a:pt x="877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Freeform 19">
                <a:extLst>
                  <a:ext uri="{FF2B5EF4-FFF2-40B4-BE49-F238E27FC236}">
                    <a16:creationId xmlns:a16="http://schemas.microsoft.com/office/drawing/2014/main" id="{F6B4924F-36DB-4065-8318-A7B99E648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8318" y="1512649"/>
                <a:ext cx="554512" cy="743794"/>
              </a:xfrm>
              <a:custGeom>
                <a:avLst/>
                <a:gdLst>
                  <a:gd name="T0" fmla="*/ 273 w 417"/>
                  <a:gd name="T1" fmla="*/ 17 h 560"/>
                  <a:gd name="T2" fmla="*/ 290 w 417"/>
                  <a:gd name="T3" fmla="*/ 37 h 560"/>
                  <a:gd name="T4" fmla="*/ 301 w 417"/>
                  <a:gd name="T5" fmla="*/ 61 h 560"/>
                  <a:gd name="T6" fmla="*/ 339 w 417"/>
                  <a:gd name="T7" fmla="*/ 92 h 560"/>
                  <a:gd name="T8" fmla="*/ 364 w 417"/>
                  <a:gd name="T9" fmla="*/ 121 h 560"/>
                  <a:gd name="T10" fmla="*/ 385 w 417"/>
                  <a:gd name="T11" fmla="*/ 160 h 560"/>
                  <a:gd name="T12" fmla="*/ 393 w 417"/>
                  <a:gd name="T13" fmla="*/ 224 h 560"/>
                  <a:gd name="T14" fmla="*/ 402 w 417"/>
                  <a:gd name="T15" fmla="*/ 251 h 560"/>
                  <a:gd name="T16" fmla="*/ 411 w 417"/>
                  <a:gd name="T17" fmla="*/ 272 h 560"/>
                  <a:gd name="T18" fmla="*/ 417 w 417"/>
                  <a:gd name="T19" fmla="*/ 292 h 560"/>
                  <a:gd name="T20" fmla="*/ 416 w 417"/>
                  <a:gd name="T21" fmla="*/ 321 h 560"/>
                  <a:gd name="T22" fmla="*/ 408 w 417"/>
                  <a:gd name="T23" fmla="*/ 365 h 560"/>
                  <a:gd name="T24" fmla="*/ 408 w 417"/>
                  <a:gd name="T25" fmla="*/ 400 h 560"/>
                  <a:gd name="T26" fmla="*/ 409 w 417"/>
                  <a:gd name="T27" fmla="*/ 426 h 560"/>
                  <a:gd name="T28" fmla="*/ 402 w 417"/>
                  <a:gd name="T29" fmla="*/ 448 h 560"/>
                  <a:gd name="T30" fmla="*/ 372 w 417"/>
                  <a:gd name="T31" fmla="*/ 474 h 560"/>
                  <a:gd name="T32" fmla="*/ 380 w 417"/>
                  <a:gd name="T33" fmla="*/ 510 h 560"/>
                  <a:gd name="T34" fmla="*/ 382 w 417"/>
                  <a:gd name="T35" fmla="*/ 521 h 560"/>
                  <a:gd name="T36" fmla="*/ 374 w 417"/>
                  <a:gd name="T37" fmla="*/ 539 h 560"/>
                  <a:gd name="T38" fmla="*/ 361 w 417"/>
                  <a:gd name="T39" fmla="*/ 554 h 560"/>
                  <a:gd name="T40" fmla="*/ 336 w 417"/>
                  <a:gd name="T41" fmla="*/ 552 h 560"/>
                  <a:gd name="T42" fmla="*/ 288 w 417"/>
                  <a:gd name="T43" fmla="*/ 539 h 560"/>
                  <a:gd name="T44" fmla="*/ 232 w 417"/>
                  <a:gd name="T45" fmla="*/ 526 h 560"/>
                  <a:gd name="T46" fmla="*/ 179 w 417"/>
                  <a:gd name="T47" fmla="*/ 512 h 560"/>
                  <a:gd name="T48" fmla="*/ 141 w 417"/>
                  <a:gd name="T49" fmla="*/ 494 h 560"/>
                  <a:gd name="T50" fmla="*/ 130 w 417"/>
                  <a:gd name="T51" fmla="*/ 474 h 560"/>
                  <a:gd name="T52" fmla="*/ 130 w 417"/>
                  <a:gd name="T53" fmla="*/ 457 h 560"/>
                  <a:gd name="T54" fmla="*/ 115 w 417"/>
                  <a:gd name="T55" fmla="*/ 431 h 560"/>
                  <a:gd name="T56" fmla="*/ 75 w 417"/>
                  <a:gd name="T57" fmla="*/ 390 h 560"/>
                  <a:gd name="T58" fmla="*/ 36 w 417"/>
                  <a:gd name="T59" fmla="*/ 352 h 560"/>
                  <a:gd name="T60" fmla="*/ 12 w 417"/>
                  <a:gd name="T61" fmla="*/ 307 h 560"/>
                  <a:gd name="T62" fmla="*/ 0 w 417"/>
                  <a:gd name="T63" fmla="*/ 248 h 560"/>
                  <a:gd name="T64" fmla="*/ 4 w 417"/>
                  <a:gd name="T65" fmla="*/ 187 h 560"/>
                  <a:gd name="T66" fmla="*/ 20 w 417"/>
                  <a:gd name="T67" fmla="*/ 135 h 560"/>
                  <a:gd name="T68" fmla="*/ 26 w 417"/>
                  <a:gd name="T69" fmla="*/ 105 h 560"/>
                  <a:gd name="T70" fmla="*/ 39 w 417"/>
                  <a:gd name="T71" fmla="*/ 101 h 560"/>
                  <a:gd name="T72" fmla="*/ 51 w 417"/>
                  <a:gd name="T73" fmla="*/ 84 h 560"/>
                  <a:gd name="T74" fmla="*/ 62 w 417"/>
                  <a:gd name="T75" fmla="*/ 70 h 560"/>
                  <a:gd name="T76" fmla="*/ 104 w 417"/>
                  <a:gd name="T77" fmla="*/ 51 h 560"/>
                  <a:gd name="T78" fmla="*/ 128 w 417"/>
                  <a:gd name="T79" fmla="*/ 40 h 560"/>
                  <a:gd name="T80" fmla="*/ 141 w 417"/>
                  <a:gd name="T81" fmla="*/ 25 h 560"/>
                  <a:gd name="T82" fmla="*/ 154 w 417"/>
                  <a:gd name="T83" fmla="*/ 27 h 560"/>
                  <a:gd name="T84" fmla="*/ 163 w 417"/>
                  <a:gd name="T85" fmla="*/ 25 h 560"/>
                  <a:gd name="T86" fmla="*/ 166 w 417"/>
                  <a:gd name="T87" fmla="*/ 18 h 560"/>
                  <a:gd name="T88" fmla="*/ 171 w 417"/>
                  <a:gd name="T89" fmla="*/ 16 h 560"/>
                  <a:gd name="T90" fmla="*/ 181 w 417"/>
                  <a:gd name="T91" fmla="*/ 13 h 560"/>
                  <a:gd name="T92" fmla="*/ 207 w 417"/>
                  <a:gd name="T93" fmla="*/ 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17" h="560">
                    <a:moveTo>
                      <a:pt x="220" y="0"/>
                    </a:moveTo>
                    <a:lnTo>
                      <a:pt x="273" y="17"/>
                    </a:lnTo>
                    <a:lnTo>
                      <a:pt x="284" y="25"/>
                    </a:lnTo>
                    <a:lnTo>
                      <a:pt x="290" y="37"/>
                    </a:lnTo>
                    <a:lnTo>
                      <a:pt x="295" y="48"/>
                    </a:lnTo>
                    <a:lnTo>
                      <a:pt x="301" y="61"/>
                    </a:lnTo>
                    <a:lnTo>
                      <a:pt x="306" y="73"/>
                    </a:lnTo>
                    <a:lnTo>
                      <a:pt x="339" y="92"/>
                    </a:lnTo>
                    <a:lnTo>
                      <a:pt x="351" y="104"/>
                    </a:lnTo>
                    <a:lnTo>
                      <a:pt x="364" y="121"/>
                    </a:lnTo>
                    <a:lnTo>
                      <a:pt x="376" y="140"/>
                    </a:lnTo>
                    <a:lnTo>
                      <a:pt x="385" y="160"/>
                    </a:lnTo>
                    <a:lnTo>
                      <a:pt x="393" y="175"/>
                    </a:lnTo>
                    <a:lnTo>
                      <a:pt x="393" y="224"/>
                    </a:lnTo>
                    <a:lnTo>
                      <a:pt x="396" y="240"/>
                    </a:lnTo>
                    <a:lnTo>
                      <a:pt x="402" y="251"/>
                    </a:lnTo>
                    <a:lnTo>
                      <a:pt x="407" y="262"/>
                    </a:lnTo>
                    <a:lnTo>
                      <a:pt x="411" y="272"/>
                    </a:lnTo>
                    <a:lnTo>
                      <a:pt x="415" y="281"/>
                    </a:lnTo>
                    <a:lnTo>
                      <a:pt x="417" y="292"/>
                    </a:lnTo>
                    <a:lnTo>
                      <a:pt x="417" y="305"/>
                    </a:lnTo>
                    <a:lnTo>
                      <a:pt x="416" y="321"/>
                    </a:lnTo>
                    <a:lnTo>
                      <a:pt x="412" y="343"/>
                    </a:lnTo>
                    <a:lnTo>
                      <a:pt x="408" y="365"/>
                    </a:lnTo>
                    <a:lnTo>
                      <a:pt x="408" y="385"/>
                    </a:lnTo>
                    <a:lnTo>
                      <a:pt x="408" y="400"/>
                    </a:lnTo>
                    <a:lnTo>
                      <a:pt x="409" y="413"/>
                    </a:lnTo>
                    <a:lnTo>
                      <a:pt x="409" y="426"/>
                    </a:lnTo>
                    <a:lnTo>
                      <a:pt x="407" y="437"/>
                    </a:lnTo>
                    <a:lnTo>
                      <a:pt x="402" y="448"/>
                    </a:lnTo>
                    <a:lnTo>
                      <a:pt x="390" y="460"/>
                    </a:lnTo>
                    <a:lnTo>
                      <a:pt x="372" y="474"/>
                    </a:lnTo>
                    <a:lnTo>
                      <a:pt x="372" y="508"/>
                    </a:lnTo>
                    <a:lnTo>
                      <a:pt x="380" y="510"/>
                    </a:lnTo>
                    <a:lnTo>
                      <a:pt x="382" y="514"/>
                    </a:lnTo>
                    <a:lnTo>
                      <a:pt x="382" y="521"/>
                    </a:lnTo>
                    <a:lnTo>
                      <a:pt x="382" y="530"/>
                    </a:lnTo>
                    <a:lnTo>
                      <a:pt x="374" y="539"/>
                    </a:lnTo>
                    <a:lnTo>
                      <a:pt x="369" y="547"/>
                    </a:lnTo>
                    <a:lnTo>
                      <a:pt x="361" y="554"/>
                    </a:lnTo>
                    <a:lnTo>
                      <a:pt x="352" y="560"/>
                    </a:lnTo>
                    <a:lnTo>
                      <a:pt x="336" y="552"/>
                    </a:lnTo>
                    <a:lnTo>
                      <a:pt x="314" y="545"/>
                    </a:lnTo>
                    <a:lnTo>
                      <a:pt x="288" y="539"/>
                    </a:lnTo>
                    <a:lnTo>
                      <a:pt x="260" y="532"/>
                    </a:lnTo>
                    <a:lnTo>
                      <a:pt x="232" y="526"/>
                    </a:lnTo>
                    <a:lnTo>
                      <a:pt x="205" y="519"/>
                    </a:lnTo>
                    <a:lnTo>
                      <a:pt x="179" y="512"/>
                    </a:lnTo>
                    <a:lnTo>
                      <a:pt x="158" y="503"/>
                    </a:lnTo>
                    <a:lnTo>
                      <a:pt x="141" y="494"/>
                    </a:lnTo>
                    <a:lnTo>
                      <a:pt x="132" y="481"/>
                    </a:lnTo>
                    <a:lnTo>
                      <a:pt x="130" y="474"/>
                    </a:lnTo>
                    <a:lnTo>
                      <a:pt x="130" y="465"/>
                    </a:lnTo>
                    <a:lnTo>
                      <a:pt x="130" y="457"/>
                    </a:lnTo>
                    <a:lnTo>
                      <a:pt x="128" y="451"/>
                    </a:lnTo>
                    <a:lnTo>
                      <a:pt x="115" y="431"/>
                    </a:lnTo>
                    <a:lnTo>
                      <a:pt x="96" y="411"/>
                    </a:lnTo>
                    <a:lnTo>
                      <a:pt x="75" y="390"/>
                    </a:lnTo>
                    <a:lnTo>
                      <a:pt x="53" y="371"/>
                    </a:lnTo>
                    <a:lnTo>
                      <a:pt x="36" y="352"/>
                    </a:lnTo>
                    <a:lnTo>
                      <a:pt x="22" y="332"/>
                    </a:lnTo>
                    <a:lnTo>
                      <a:pt x="12" y="307"/>
                    </a:lnTo>
                    <a:lnTo>
                      <a:pt x="4" y="279"/>
                    </a:lnTo>
                    <a:lnTo>
                      <a:pt x="0" y="248"/>
                    </a:lnTo>
                    <a:lnTo>
                      <a:pt x="0" y="216"/>
                    </a:lnTo>
                    <a:lnTo>
                      <a:pt x="4" y="187"/>
                    </a:lnTo>
                    <a:lnTo>
                      <a:pt x="11" y="158"/>
                    </a:lnTo>
                    <a:lnTo>
                      <a:pt x="20" y="135"/>
                    </a:lnTo>
                    <a:lnTo>
                      <a:pt x="33" y="116"/>
                    </a:lnTo>
                    <a:lnTo>
                      <a:pt x="26" y="105"/>
                    </a:lnTo>
                    <a:lnTo>
                      <a:pt x="30" y="105"/>
                    </a:lnTo>
                    <a:lnTo>
                      <a:pt x="39" y="101"/>
                    </a:lnTo>
                    <a:lnTo>
                      <a:pt x="45" y="93"/>
                    </a:lnTo>
                    <a:lnTo>
                      <a:pt x="51" y="84"/>
                    </a:lnTo>
                    <a:lnTo>
                      <a:pt x="56" y="77"/>
                    </a:lnTo>
                    <a:lnTo>
                      <a:pt x="62" y="70"/>
                    </a:lnTo>
                    <a:lnTo>
                      <a:pt x="83" y="59"/>
                    </a:lnTo>
                    <a:lnTo>
                      <a:pt x="104" y="51"/>
                    </a:lnTo>
                    <a:lnTo>
                      <a:pt x="126" y="40"/>
                    </a:lnTo>
                    <a:lnTo>
                      <a:pt x="128" y="40"/>
                    </a:lnTo>
                    <a:lnTo>
                      <a:pt x="132" y="24"/>
                    </a:lnTo>
                    <a:lnTo>
                      <a:pt x="141" y="25"/>
                    </a:lnTo>
                    <a:lnTo>
                      <a:pt x="148" y="26"/>
                    </a:lnTo>
                    <a:lnTo>
                      <a:pt x="154" y="27"/>
                    </a:lnTo>
                    <a:lnTo>
                      <a:pt x="162" y="30"/>
                    </a:lnTo>
                    <a:lnTo>
                      <a:pt x="163" y="25"/>
                    </a:lnTo>
                    <a:lnTo>
                      <a:pt x="165" y="21"/>
                    </a:lnTo>
                    <a:lnTo>
                      <a:pt x="166" y="18"/>
                    </a:lnTo>
                    <a:lnTo>
                      <a:pt x="168" y="17"/>
                    </a:lnTo>
                    <a:lnTo>
                      <a:pt x="171" y="16"/>
                    </a:lnTo>
                    <a:lnTo>
                      <a:pt x="175" y="15"/>
                    </a:lnTo>
                    <a:lnTo>
                      <a:pt x="181" y="13"/>
                    </a:lnTo>
                    <a:lnTo>
                      <a:pt x="194" y="9"/>
                    </a:lnTo>
                    <a:lnTo>
                      <a:pt x="207" y="5"/>
                    </a:lnTo>
                    <a:lnTo>
                      <a:pt x="22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Freeform 28">
                <a:extLst>
                  <a:ext uri="{FF2B5EF4-FFF2-40B4-BE49-F238E27FC236}">
                    <a16:creationId xmlns:a16="http://schemas.microsoft.com/office/drawing/2014/main" id="{6AD72D04-E651-4F8A-A829-427B6B4B4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6221" y="2265968"/>
                <a:ext cx="449091" cy="1324957"/>
              </a:xfrm>
              <a:custGeom>
                <a:avLst/>
                <a:gdLst>
                  <a:gd name="T0" fmla="*/ 83 w 323"/>
                  <a:gd name="T1" fmla="*/ 8 h 952"/>
                  <a:gd name="T2" fmla="*/ 95 w 323"/>
                  <a:gd name="T3" fmla="*/ 19 h 952"/>
                  <a:gd name="T4" fmla="*/ 91 w 323"/>
                  <a:gd name="T5" fmla="*/ 37 h 952"/>
                  <a:gd name="T6" fmla="*/ 88 w 323"/>
                  <a:gd name="T7" fmla="*/ 55 h 952"/>
                  <a:gd name="T8" fmla="*/ 88 w 323"/>
                  <a:gd name="T9" fmla="*/ 60 h 952"/>
                  <a:gd name="T10" fmla="*/ 96 w 323"/>
                  <a:gd name="T11" fmla="*/ 90 h 952"/>
                  <a:gd name="T12" fmla="*/ 110 w 323"/>
                  <a:gd name="T13" fmla="*/ 113 h 952"/>
                  <a:gd name="T14" fmla="*/ 118 w 323"/>
                  <a:gd name="T15" fmla="*/ 122 h 952"/>
                  <a:gd name="T16" fmla="*/ 141 w 323"/>
                  <a:gd name="T17" fmla="*/ 148 h 952"/>
                  <a:gd name="T18" fmla="*/ 148 w 323"/>
                  <a:gd name="T19" fmla="*/ 158 h 952"/>
                  <a:gd name="T20" fmla="*/ 174 w 323"/>
                  <a:gd name="T21" fmla="*/ 215 h 952"/>
                  <a:gd name="T22" fmla="*/ 198 w 323"/>
                  <a:gd name="T23" fmla="*/ 275 h 952"/>
                  <a:gd name="T24" fmla="*/ 219 w 323"/>
                  <a:gd name="T25" fmla="*/ 333 h 952"/>
                  <a:gd name="T26" fmla="*/ 236 w 323"/>
                  <a:gd name="T27" fmla="*/ 382 h 952"/>
                  <a:gd name="T28" fmla="*/ 246 w 323"/>
                  <a:gd name="T29" fmla="*/ 416 h 952"/>
                  <a:gd name="T30" fmla="*/ 250 w 323"/>
                  <a:gd name="T31" fmla="*/ 429 h 952"/>
                  <a:gd name="T32" fmla="*/ 264 w 323"/>
                  <a:gd name="T33" fmla="*/ 481 h 952"/>
                  <a:gd name="T34" fmla="*/ 279 w 323"/>
                  <a:gd name="T35" fmla="*/ 548 h 952"/>
                  <a:gd name="T36" fmla="*/ 292 w 323"/>
                  <a:gd name="T37" fmla="*/ 623 h 952"/>
                  <a:gd name="T38" fmla="*/ 302 w 323"/>
                  <a:gd name="T39" fmla="*/ 698 h 952"/>
                  <a:gd name="T40" fmla="*/ 312 w 323"/>
                  <a:gd name="T41" fmla="*/ 767 h 952"/>
                  <a:gd name="T42" fmla="*/ 319 w 323"/>
                  <a:gd name="T43" fmla="*/ 820 h 952"/>
                  <a:gd name="T44" fmla="*/ 323 w 323"/>
                  <a:gd name="T45" fmla="*/ 850 h 952"/>
                  <a:gd name="T46" fmla="*/ 273 w 323"/>
                  <a:gd name="T47" fmla="*/ 952 h 952"/>
                  <a:gd name="T48" fmla="*/ 178 w 323"/>
                  <a:gd name="T49" fmla="*/ 860 h 952"/>
                  <a:gd name="T50" fmla="*/ 165 w 323"/>
                  <a:gd name="T51" fmla="*/ 709 h 952"/>
                  <a:gd name="T52" fmla="*/ 158 w 323"/>
                  <a:gd name="T53" fmla="*/ 630 h 952"/>
                  <a:gd name="T54" fmla="*/ 152 w 323"/>
                  <a:gd name="T55" fmla="*/ 565 h 952"/>
                  <a:gd name="T56" fmla="*/ 147 w 323"/>
                  <a:gd name="T57" fmla="*/ 521 h 952"/>
                  <a:gd name="T58" fmla="*/ 145 w 323"/>
                  <a:gd name="T59" fmla="*/ 504 h 952"/>
                  <a:gd name="T60" fmla="*/ 137 w 323"/>
                  <a:gd name="T61" fmla="*/ 461 h 952"/>
                  <a:gd name="T62" fmla="*/ 127 w 323"/>
                  <a:gd name="T63" fmla="*/ 420 h 952"/>
                  <a:gd name="T64" fmla="*/ 118 w 323"/>
                  <a:gd name="T65" fmla="*/ 389 h 952"/>
                  <a:gd name="T66" fmla="*/ 115 w 323"/>
                  <a:gd name="T67" fmla="*/ 376 h 952"/>
                  <a:gd name="T68" fmla="*/ 58 w 323"/>
                  <a:gd name="T69" fmla="*/ 209 h 952"/>
                  <a:gd name="T70" fmla="*/ 48 w 323"/>
                  <a:gd name="T71" fmla="*/ 169 h 952"/>
                  <a:gd name="T72" fmla="*/ 46 w 323"/>
                  <a:gd name="T73" fmla="*/ 129 h 952"/>
                  <a:gd name="T74" fmla="*/ 48 w 323"/>
                  <a:gd name="T75" fmla="*/ 96 h 952"/>
                  <a:gd name="T76" fmla="*/ 49 w 323"/>
                  <a:gd name="T77" fmla="*/ 83 h 952"/>
                  <a:gd name="T78" fmla="*/ 26 w 323"/>
                  <a:gd name="T79" fmla="*/ 63 h 952"/>
                  <a:gd name="T80" fmla="*/ 8 w 323"/>
                  <a:gd name="T81" fmla="*/ 45 h 952"/>
                  <a:gd name="T82" fmla="*/ 0 w 323"/>
                  <a:gd name="T83" fmla="*/ 37 h 952"/>
                  <a:gd name="T84" fmla="*/ 17 w 323"/>
                  <a:gd name="T85" fmla="*/ 13 h 952"/>
                  <a:gd name="T86" fmla="*/ 24 w 323"/>
                  <a:gd name="T87" fmla="*/ 7 h 952"/>
                  <a:gd name="T88" fmla="*/ 53 w 323"/>
                  <a:gd name="T89" fmla="*/ 7 h 952"/>
                  <a:gd name="T90" fmla="*/ 66 w 323"/>
                  <a:gd name="T91" fmla="*/ 3 h 952"/>
                  <a:gd name="T92" fmla="*/ 69 w 323"/>
                  <a:gd name="T93" fmla="*/ 0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23" h="952">
                    <a:moveTo>
                      <a:pt x="69" y="0"/>
                    </a:moveTo>
                    <a:lnTo>
                      <a:pt x="83" y="8"/>
                    </a:lnTo>
                    <a:lnTo>
                      <a:pt x="91" y="15"/>
                    </a:lnTo>
                    <a:lnTo>
                      <a:pt x="95" y="19"/>
                    </a:lnTo>
                    <a:lnTo>
                      <a:pt x="95" y="21"/>
                    </a:lnTo>
                    <a:lnTo>
                      <a:pt x="91" y="37"/>
                    </a:lnTo>
                    <a:lnTo>
                      <a:pt x="90" y="48"/>
                    </a:lnTo>
                    <a:lnTo>
                      <a:pt x="88" y="55"/>
                    </a:lnTo>
                    <a:lnTo>
                      <a:pt x="88" y="59"/>
                    </a:lnTo>
                    <a:lnTo>
                      <a:pt x="88" y="60"/>
                    </a:lnTo>
                    <a:lnTo>
                      <a:pt x="92" y="73"/>
                    </a:lnTo>
                    <a:lnTo>
                      <a:pt x="96" y="90"/>
                    </a:lnTo>
                    <a:lnTo>
                      <a:pt x="104" y="103"/>
                    </a:lnTo>
                    <a:lnTo>
                      <a:pt x="110" y="113"/>
                    </a:lnTo>
                    <a:lnTo>
                      <a:pt x="115" y="121"/>
                    </a:lnTo>
                    <a:lnTo>
                      <a:pt x="118" y="122"/>
                    </a:lnTo>
                    <a:lnTo>
                      <a:pt x="132" y="138"/>
                    </a:lnTo>
                    <a:lnTo>
                      <a:pt x="141" y="148"/>
                    </a:lnTo>
                    <a:lnTo>
                      <a:pt x="147" y="156"/>
                    </a:lnTo>
                    <a:lnTo>
                      <a:pt x="148" y="158"/>
                    </a:lnTo>
                    <a:lnTo>
                      <a:pt x="161" y="186"/>
                    </a:lnTo>
                    <a:lnTo>
                      <a:pt x="174" y="215"/>
                    </a:lnTo>
                    <a:lnTo>
                      <a:pt x="187" y="245"/>
                    </a:lnTo>
                    <a:lnTo>
                      <a:pt x="198" y="275"/>
                    </a:lnTo>
                    <a:lnTo>
                      <a:pt x="209" y="305"/>
                    </a:lnTo>
                    <a:lnTo>
                      <a:pt x="219" y="333"/>
                    </a:lnTo>
                    <a:lnTo>
                      <a:pt x="228" y="359"/>
                    </a:lnTo>
                    <a:lnTo>
                      <a:pt x="236" y="382"/>
                    </a:lnTo>
                    <a:lnTo>
                      <a:pt x="241" y="402"/>
                    </a:lnTo>
                    <a:lnTo>
                      <a:pt x="246" y="416"/>
                    </a:lnTo>
                    <a:lnTo>
                      <a:pt x="249" y="425"/>
                    </a:lnTo>
                    <a:lnTo>
                      <a:pt x="250" y="429"/>
                    </a:lnTo>
                    <a:lnTo>
                      <a:pt x="258" y="452"/>
                    </a:lnTo>
                    <a:lnTo>
                      <a:pt x="264" y="481"/>
                    </a:lnTo>
                    <a:lnTo>
                      <a:pt x="272" y="513"/>
                    </a:lnTo>
                    <a:lnTo>
                      <a:pt x="279" y="548"/>
                    </a:lnTo>
                    <a:lnTo>
                      <a:pt x="285" y="586"/>
                    </a:lnTo>
                    <a:lnTo>
                      <a:pt x="292" y="623"/>
                    </a:lnTo>
                    <a:lnTo>
                      <a:pt x="297" y="662"/>
                    </a:lnTo>
                    <a:lnTo>
                      <a:pt x="302" y="698"/>
                    </a:lnTo>
                    <a:lnTo>
                      <a:pt x="307" y="735"/>
                    </a:lnTo>
                    <a:lnTo>
                      <a:pt x="312" y="767"/>
                    </a:lnTo>
                    <a:lnTo>
                      <a:pt x="315" y="795"/>
                    </a:lnTo>
                    <a:lnTo>
                      <a:pt x="319" y="820"/>
                    </a:lnTo>
                    <a:lnTo>
                      <a:pt x="320" y="838"/>
                    </a:lnTo>
                    <a:lnTo>
                      <a:pt x="323" y="850"/>
                    </a:lnTo>
                    <a:lnTo>
                      <a:pt x="323" y="854"/>
                    </a:lnTo>
                    <a:lnTo>
                      <a:pt x="273" y="952"/>
                    </a:lnTo>
                    <a:lnTo>
                      <a:pt x="182" y="879"/>
                    </a:lnTo>
                    <a:lnTo>
                      <a:pt x="178" y="860"/>
                    </a:lnTo>
                    <a:lnTo>
                      <a:pt x="171" y="798"/>
                    </a:lnTo>
                    <a:lnTo>
                      <a:pt x="165" y="709"/>
                    </a:lnTo>
                    <a:lnTo>
                      <a:pt x="162" y="668"/>
                    </a:lnTo>
                    <a:lnTo>
                      <a:pt x="158" y="630"/>
                    </a:lnTo>
                    <a:lnTo>
                      <a:pt x="156" y="596"/>
                    </a:lnTo>
                    <a:lnTo>
                      <a:pt x="152" y="565"/>
                    </a:lnTo>
                    <a:lnTo>
                      <a:pt x="149" y="540"/>
                    </a:lnTo>
                    <a:lnTo>
                      <a:pt x="147" y="521"/>
                    </a:lnTo>
                    <a:lnTo>
                      <a:pt x="145" y="509"/>
                    </a:lnTo>
                    <a:lnTo>
                      <a:pt x="145" y="504"/>
                    </a:lnTo>
                    <a:lnTo>
                      <a:pt x="141" y="483"/>
                    </a:lnTo>
                    <a:lnTo>
                      <a:pt x="137" y="461"/>
                    </a:lnTo>
                    <a:lnTo>
                      <a:pt x="132" y="439"/>
                    </a:lnTo>
                    <a:lnTo>
                      <a:pt x="127" y="420"/>
                    </a:lnTo>
                    <a:lnTo>
                      <a:pt x="122" y="402"/>
                    </a:lnTo>
                    <a:lnTo>
                      <a:pt x="118" y="389"/>
                    </a:lnTo>
                    <a:lnTo>
                      <a:pt x="115" y="380"/>
                    </a:lnTo>
                    <a:lnTo>
                      <a:pt x="115" y="376"/>
                    </a:lnTo>
                    <a:lnTo>
                      <a:pt x="86" y="288"/>
                    </a:lnTo>
                    <a:lnTo>
                      <a:pt x="58" y="209"/>
                    </a:lnTo>
                    <a:lnTo>
                      <a:pt x="52" y="190"/>
                    </a:lnTo>
                    <a:lnTo>
                      <a:pt x="48" y="169"/>
                    </a:lnTo>
                    <a:lnTo>
                      <a:pt x="47" y="148"/>
                    </a:lnTo>
                    <a:lnTo>
                      <a:pt x="46" y="129"/>
                    </a:lnTo>
                    <a:lnTo>
                      <a:pt x="47" y="111"/>
                    </a:lnTo>
                    <a:lnTo>
                      <a:pt x="48" y="96"/>
                    </a:lnTo>
                    <a:lnTo>
                      <a:pt x="48" y="87"/>
                    </a:lnTo>
                    <a:lnTo>
                      <a:pt x="49" y="83"/>
                    </a:lnTo>
                    <a:lnTo>
                      <a:pt x="38" y="73"/>
                    </a:lnTo>
                    <a:lnTo>
                      <a:pt x="26" y="63"/>
                    </a:lnTo>
                    <a:lnTo>
                      <a:pt x="16" y="52"/>
                    </a:lnTo>
                    <a:lnTo>
                      <a:pt x="8" y="45"/>
                    </a:lnTo>
                    <a:lnTo>
                      <a:pt x="2" y="39"/>
                    </a:lnTo>
                    <a:lnTo>
                      <a:pt x="0" y="37"/>
                    </a:lnTo>
                    <a:lnTo>
                      <a:pt x="9" y="24"/>
                    </a:lnTo>
                    <a:lnTo>
                      <a:pt x="17" y="13"/>
                    </a:lnTo>
                    <a:lnTo>
                      <a:pt x="21" y="10"/>
                    </a:lnTo>
                    <a:lnTo>
                      <a:pt x="24" y="7"/>
                    </a:lnTo>
                    <a:lnTo>
                      <a:pt x="40" y="8"/>
                    </a:lnTo>
                    <a:lnTo>
                      <a:pt x="53" y="7"/>
                    </a:lnTo>
                    <a:lnTo>
                      <a:pt x="61" y="6"/>
                    </a:lnTo>
                    <a:lnTo>
                      <a:pt x="66" y="3"/>
                    </a:lnTo>
                    <a:lnTo>
                      <a:pt x="69" y="2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4E8A1F6-4FDE-4E40-BCD5-5AAE453131F4}"/>
                </a:ext>
              </a:extLst>
            </p:cNvPr>
            <p:cNvGrpSpPr/>
            <p:nvPr/>
          </p:nvGrpSpPr>
          <p:grpSpPr>
            <a:xfrm>
              <a:off x="911314" y="1822937"/>
              <a:ext cx="2306669" cy="1009826"/>
              <a:chOff x="911314" y="1822937"/>
              <a:chExt cx="2306669" cy="1009826"/>
            </a:xfrm>
            <a:grpFill/>
          </p:grpSpPr>
          <p:sp>
            <p:nvSpPr>
              <p:cNvPr id="31" name="Freeform 46">
                <a:extLst>
                  <a:ext uri="{FF2B5EF4-FFF2-40B4-BE49-F238E27FC236}">
                    <a16:creationId xmlns:a16="http://schemas.microsoft.com/office/drawing/2014/main" id="{48B7B7AE-5601-44E2-A94B-4F82EFA8A9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1314" y="2573932"/>
                <a:ext cx="184880" cy="258831"/>
              </a:xfrm>
              <a:custGeom>
                <a:avLst/>
                <a:gdLst>
                  <a:gd name="T0" fmla="*/ 115 w 149"/>
                  <a:gd name="T1" fmla="*/ 0 h 209"/>
                  <a:gd name="T2" fmla="*/ 128 w 149"/>
                  <a:gd name="T3" fmla="*/ 19 h 209"/>
                  <a:gd name="T4" fmla="*/ 137 w 149"/>
                  <a:gd name="T5" fmla="*/ 39 h 209"/>
                  <a:gd name="T6" fmla="*/ 142 w 149"/>
                  <a:gd name="T7" fmla="*/ 55 h 209"/>
                  <a:gd name="T8" fmla="*/ 146 w 149"/>
                  <a:gd name="T9" fmla="*/ 70 h 209"/>
                  <a:gd name="T10" fmla="*/ 147 w 149"/>
                  <a:gd name="T11" fmla="*/ 79 h 209"/>
                  <a:gd name="T12" fmla="*/ 149 w 149"/>
                  <a:gd name="T13" fmla="*/ 83 h 209"/>
                  <a:gd name="T14" fmla="*/ 146 w 149"/>
                  <a:gd name="T15" fmla="*/ 99 h 209"/>
                  <a:gd name="T16" fmla="*/ 142 w 149"/>
                  <a:gd name="T17" fmla="*/ 117 h 209"/>
                  <a:gd name="T18" fmla="*/ 138 w 149"/>
                  <a:gd name="T19" fmla="*/ 133 h 209"/>
                  <a:gd name="T20" fmla="*/ 133 w 149"/>
                  <a:gd name="T21" fmla="*/ 146 h 209"/>
                  <a:gd name="T22" fmla="*/ 131 w 149"/>
                  <a:gd name="T23" fmla="*/ 155 h 209"/>
                  <a:gd name="T24" fmla="*/ 129 w 149"/>
                  <a:gd name="T25" fmla="*/ 158 h 209"/>
                  <a:gd name="T26" fmla="*/ 118 w 149"/>
                  <a:gd name="T27" fmla="*/ 178 h 209"/>
                  <a:gd name="T28" fmla="*/ 107 w 149"/>
                  <a:gd name="T29" fmla="*/ 193 h 209"/>
                  <a:gd name="T30" fmla="*/ 97 w 149"/>
                  <a:gd name="T31" fmla="*/ 202 h 209"/>
                  <a:gd name="T32" fmla="*/ 88 w 149"/>
                  <a:gd name="T33" fmla="*/ 207 h 209"/>
                  <a:gd name="T34" fmla="*/ 79 w 149"/>
                  <a:gd name="T35" fmla="*/ 209 h 209"/>
                  <a:gd name="T36" fmla="*/ 72 w 149"/>
                  <a:gd name="T37" fmla="*/ 209 h 209"/>
                  <a:gd name="T38" fmla="*/ 67 w 149"/>
                  <a:gd name="T39" fmla="*/ 208 h 209"/>
                  <a:gd name="T40" fmla="*/ 66 w 149"/>
                  <a:gd name="T41" fmla="*/ 207 h 209"/>
                  <a:gd name="T42" fmla="*/ 42 w 149"/>
                  <a:gd name="T43" fmla="*/ 185 h 209"/>
                  <a:gd name="T44" fmla="*/ 26 w 149"/>
                  <a:gd name="T45" fmla="*/ 163 h 209"/>
                  <a:gd name="T46" fmla="*/ 14 w 149"/>
                  <a:gd name="T47" fmla="*/ 139 h 209"/>
                  <a:gd name="T48" fmla="*/ 8 w 149"/>
                  <a:gd name="T49" fmla="*/ 119 h 209"/>
                  <a:gd name="T50" fmla="*/ 4 w 149"/>
                  <a:gd name="T51" fmla="*/ 101 h 209"/>
                  <a:gd name="T52" fmla="*/ 4 w 149"/>
                  <a:gd name="T53" fmla="*/ 85 h 209"/>
                  <a:gd name="T54" fmla="*/ 4 w 149"/>
                  <a:gd name="T55" fmla="*/ 76 h 209"/>
                  <a:gd name="T56" fmla="*/ 4 w 149"/>
                  <a:gd name="T57" fmla="*/ 72 h 209"/>
                  <a:gd name="T58" fmla="*/ 0 w 149"/>
                  <a:gd name="T59" fmla="*/ 6 h 209"/>
                  <a:gd name="T60" fmla="*/ 6 w 149"/>
                  <a:gd name="T61" fmla="*/ 32 h 209"/>
                  <a:gd name="T62" fmla="*/ 13 w 149"/>
                  <a:gd name="T63" fmla="*/ 50 h 209"/>
                  <a:gd name="T64" fmla="*/ 19 w 149"/>
                  <a:gd name="T65" fmla="*/ 63 h 209"/>
                  <a:gd name="T66" fmla="*/ 26 w 149"/>
                  <a:gd name="T67" fmla="*/ 70 h 209"/>
                  <a:gd name="T68" fmla="*/ 31 w 149"/>
                  <a:gd name="T69" fmla="*/ 73 h 209"/>
                  <a:gd name="T70" fmla="*/ 35 w 149"/>
                  <a:gd name="T71" fmla="*/ 76 h 209"/>
                  <a:gd name="T72" fmla="*/ 36 w 149"/>
                  <a:gd name="T73" fmla="*/ 76 h 209"/>
                  <a:gd name="T74" fmla="*/ 36 w 149"/>
                  <a:gd name="T75" fmla="*/ 85 h 209"/>
                  <a:gd name="T76" fmla="*/ 42 w 149"/>
                  <a:gd name="T77" fmla="*/ 88 h 209"/>
                  <a:gd name="T78" fmla="*/ 52 w 149"/>
                  <a:gd name="T79" fmla="*/ 89 h 209"/>
                  <a:gd name="T80" fmla="*/ 62 w 149"/>
                  <a:gd name="T81" fmla="*/ 89 h 209"/>
                  <a:gd name="T82" fmla="*/ 70 w 149"/>
                  <a:gd name="T83" fmla="*/ 89 h 209"/>
                  <a:gd name="T84" fmla="*/ 72 w 149"/>
                  <a:gd name="T85" fmla="*/ 89 h 209"/>
                  <a:gd name="T86" fmla="*/ 88 w 149"/>
                  <a:gd name="T87" fmla="*/ 86 h 209"/>
                  <a:gd name="T88" fmla="*/ 98 w 149"/>
                  <a:gd name="T89" fmla="*/ 80 h 209"/>
                  <a:gd name="T90" fmla="*/ 107 w 149"/>
                  <a:gd name="T91" fmla="*/ 70 h 209"/>
                  <a:gd name="T92" fmla="*/ 112 w 149"/>
                  <a:gd name="T93" fmla="*/ 57 h 209"/>
                  <a:gd name="T94" fmla="*/ 115 w 149"/>
                  <a:gd name="T95" fmla="*/ 44 h 209"/>
                  <a:gd name="T96" fmla="*/ 116 w 149"/>
                  <a:gd name="T97" fmla="*/ 31 h 209"/>
                  <a:gd name="T98" fmla="*/ 116 w 149"/>
                  <a:gd name="T99" fmla="*/ 19 h 209"/>
                  <a:gd name="T100" fmla="*/ 116 w 149"/>
                  <a:gd name="T101" fmla="*/ 9 h 209"/>
                  <a:gd name="T102" fmla="*/ 116 w 149"/>
                  <a:gd name="T103" fmla="*/ 2 h 209"/>
                  <a:gd name="T104" fmla="*/ 115 w 149"/>
                  <a:gd name="T105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9" h="209">
                    <a:moveTo>
                      <a:pt x="115" y="0"/>
                    </a:moveTo>
                    <a:lnTo>
                      <a:pt x="128" y="19"/>
                    </a:lnTo>
                    <a:lnTo>
                      <a:pt x="137" y="39"/>
                    </a:lnTo>
                    <a:lnTo>
                      <a:pt x="142" y="55"/>
                    </a:lnTo>
                    <a:lnTo>
                      <a:pt x="146" y="70"/>
                    </a:lnTo>
                    <a:lnTo>
                      <a:pt x="147" y="79"/>
                    </a:lnTo>
                    <a:lnTo>
                      <a:pt x="149" y="83"/>
                    </a:lnTo>
                    <a:lnTo>
                      <a:pt x="146" y="99"/>
                    </a:lnTo>
                    <a:lnTo>
                      <a:pt x="142" y="117"/>
                    </a:lnTo>
                    <a:lnTo>
                      <a:pt x="138" y="133"/>
                    </a:lnTo>
                    <a:lnTo>
                      <a:pt x="133" y="146"/>
                    </a:lnTo>
                    <a:lnTo>
                      <a:pt x="131" y="155"/>
                    </a:lnTo>
                    <a:lnTo>
                      <a:pt x="129" y="158"/>
                    </a:lnTo>
                    <a:lnTo>
                      <a:pt x="118" y="178"/>
                    </a:lnTo>
                    <a:lnTo>
                      <a:pt x="107" y="193"/>
                    </a:lnTo>
                    <a:lnTo>
                      <a:pt x="97" y="202"/>
                    </a:lnTo>
                    <a:lnTo>
                      <a:pt x="88" y="207"/>
                    </a:lnTo>
                    <a:lnTo>
                      <a:pt x="79" y="209"/>
                    </a:lnTo>
                    <a:lnTo>
                      <a:pt x="72" y="209"/>
                    </a:lnTo>
                    <a:lnTo>
                      <a:pt x="67" y="208"/>
                    </a:lnTo>
                    <a:lnTo>
                      <a:pt x="66" y="207"/>
                    </a:lnTo>
                    <a:lnTo>
                      <a:pt x="42" y="185"/>
                    </a:lnTo>
                    <a:lnTo>
                      <a:pt x="26" y="163"/>
                    </a:lnTo>
                    <a:lnTo>
                      <a:pt x="14" y="139"/>
                    </a:lnTo>
                    <a:lnTo>
                      <a:pt x="8" y="119"/>
                    </a:lnTo>
                    <a:lnTo>
                      <a:pt x="4" y="101"/>
                    </a:lnTo>
                    <a:lnTo>
                      <a:pt x="4" y="85"/>
                    </a:lnTo>
                    <a:lnTo>
                      <a:pt x="4" y="76"/>
                    </a:lnTo>
                    <a:lnTo>
                      <a:pt x="4" y="72"/>
                    </a:lnTo>
                    <a:lnTo>
                      <a:pt x="0" y="6"/>
                    </a:lnTo>
                    <a:lnTo>
                      <a:pt x="6" y="32"/>
                    </a:lnTo>
                    <a:lnTo>
                      <a:pt x="13" y="50"/>
                    </a:lnTo>
                    <a:lnTo>
                      <a:pt x="19" y="63"/>
                    </a:lnTo>
                    <a:lnTo>
                      <a:pt x="26" y="70"/>
                    </a:lnTo>
                    <a:lnTo>
                      <a:pt x="31" y="73"/>
                    </a:lnTo>
                    <a:lnTo>
                      <a:pt x="35" y="76"/>
                    </a:lnTo>
                    <a:lnTo>
                      <a:pt x="36" y="76"/>
                    </a:lnTo>
                    <a:lnTo>
                      <a:pt x="36" y="85"/>
                    </a:lnTo>
                    <a:lnTo>
                      <a:pt x="42" y="88"/>
                    </a:lnTo>
                    <a:lnTo>
                      <a:pt x="52" y="89"/>
                    </a:lnTo>
                    <a:lnTo>
                      <a:pt x="62" y="89"/>
                    </a:lnTo>
                    <a:lnTo>
                      <a:pt x="70" y="89"/>
                    </a:lnTo>
                    <a:lnTo>
                      <a:pt x="72" y="89"/>
                    </a:lnTo>
                    <a:lnTo>
                      <a:pt x="88" y="86"/>
                    </a:lnTo>
                    <a:lnTo>
                      <a:pt x="98" y="80"/>
                    </a:lnTo>
                    <a:lnTo>
                      <a:pt x="107" y="70"/>
                    </a:lnTo>
                    <a:lnTo>
                      <a:pt x="112" y="57"/>
                    </a:lnTo>
                    <a:lnTo>
                      <a:pt x="115" y="44"/>
                    </a:lnTo>
                    <a:lnTo>
                      <a:pt x="116" y="31"/>
                    </a:lnTo>
                    <a:lnTo>
                      <a:pt x="116" y="19"/>
                    </a:lnTo>
                    <a:lnTo>
                      <a:pt x="116" y="9"/>
                    </a:lnTo>
                    <a:lnTo>
                      <a:pt x="116" y="2"/>
                    </a:lnTo>
                    <a:lnTo>
                      <a:pt x="11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Freeform 55">
                <a:extLst>
                  <a:ext uri="{FF2B5EF4-FFF2-40B4-BE49-F238E27FC236}">
                    <a16:creationId xmlns:a16="http://schemas.microsoft.com/office/drawing/2014/main" id="{70D1006F-4EA3-4111-BE32-6EA8B451BC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4447" y="1822937"/>
                <a:ext cx="203536" cy="186807"/>
              </a:xfrm>
              <a:custGeom>
                <a:avLst/>
                <a:gdLst>
                  <a:gd name="T0" fmla="*/ 11 w 145"/>
                  <a:gd name="T1" fmla="*/ 0 h 134"/>
                  <a:gd name="T2" fmla="*/ 30 w 145"/>
                  <a:gd name="T3" fmla="*/ 14 h 134"/>
                  <a:gd name="T4" fmla="*/ 51 w 145"/>
                  <a:gd name="T5" fmla="*/ 24 h 134"/>
                  <a:gd name="T6" fmla="*/ 71 w 145"/>
                  <a:gd name="T7" fmla="*/ 29 h 134"/>
                  <a:gd name="T8" fmla="*/ 92 w 145"/>
                  <a:gd name="T9" fmla="*/ 32 h 134"/>
                  <a:gd name="T10" fmla="*/ 110 w 145"/>
                  <a:gd name="T11" fmla="*/ 32 h 134"/>
                  <a:gd name="T12" fmla="*/ 126 w 145"/>
                  <a:gd name="T13" fmla="*/ 31 h 134"/>
                  <a:gd name="T14" fmla="*/ 135 w 145"/>
                  <a:gd name="T15" fmla="*/ 29 h 134"/>
                  <a:gd name="T16" fmla="*/ 139 w 145"/>
                  <a:gd name="T17" fmla="*/ 29 h 134"/>
                  <a:gd name="T18" fmla="*/ 138 w 145"/>
                  <a:gd name="T19" fmla="*/ 58 h 134"/>
                  <a:gd name="T20" fmla="*/ 139 w 145"/>
                  <a:gd name="T21" fmla="*/ 82 h 134"/>
                  <a:gd name="T22" fmla="*/ 141 w 145"/>
                  <a:gd name="T23" fmla="*/ 104 h 134"/>
                  <a:gd name="T24" fmla="*/ 143 w 145"/>
                  <a:gd name="T25" fmla="*/ 120 h 134"/>
                  <a:gd name="T26" fmla="*/ 145 w 145"/>
                  <a:gd name="T27" fmla="*/ 130 h 134"/>
                  <a:gd name="T28" fmla="*/ 145 w 145"/>
                  <a:gd name="T29" fmla="*/ 134 h 134"/>
                  <a:gd name="T30" fmla="*/ 106 w 145"/>
                  <a:gd name="T31" fmla="*/ 125 h 134"/>
                  <a:gd name="T32" fmla="*/ 75 w 145"/>
                  <a:gd name="T33" fmla="*/ 115 h 134"/>
                  <a:gd name="T34" fmla="*/ 51 w 145"/>
                  <a:gd name="T35" fmla="*/ 103 h 134"/>
                  <a:gd name="T36" fmla="*/ 33 w 145"/>
                  <a:gd name="T37" fmla="*/ 91 h 134"/>
                  <a:gd name="T38" fmla="*/ 20 w 145"/>
                  <a:gd name="T39" fmla="*/ 81 h 134"/>
                  <a:gd name="T40" fmla="*/ 11 w 145"/>
                  <a:gd name="T41" fmla="*/ 72 h 134"/>
                  <a:gd name="T42" fmla="*/ 4 w 145"/>
                  <a:gd name="T43" fmla="*/ 66 h 134"/>
                  <a:gd name="T44" fmla="*/ 2 w 145"/>
                  <a:gd name="T45" fmla="*/ 60 h 134"/>
                  <a:gd name="T46" fmla="*/ 0 w 145"/>
                  <a:gd name="T47" fmla="*/ 58 h 134"/>
                  <a:gd name="T48" fmla="*/ 11 w 145"/>
                  <a:gd name="T4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5" h="134">
                    <a:moveTo>
                      <a:pt x="11" y="0"/>
                    </a:moveTo>
                    <a:lnTo>
                      <a:pt x="30" y="14"/>
                    </a:lnTo>
                    <a:lnTo>
                      <a:pt x="51" y="24"/>
                    </a:lnTo>
                    <a:lnTo>
                      <a:pt x="71" y="29"/>
                    </a:lnTo>
                    <a:lnTo>
                      <a:pt x="92" y="32"/>
                    </a:lnTo>
                    <a:lnTo>
                      <a:pt x="110" y="32"/>
                    </a:lnTo>
                    <a:lnTo>
                      <a:pt x="126" y="31"/>
                    </a:lnTo>
                    <a:lnTo>
                      <a:pt x="135" y="29"/>
                    </a:lnTo>
                    <a:lnTo>
                      <a:pt x="139" y="29"/>
                    </a:lnTo>
                    <a:lnTo>
                      <a:pt x="138" y="58"/>
                    </a:lnTo>
                    <a:lnTo>
                      <a:pt x="139" y="82"/>
                    </a:lnTo>
                    <a:lnTo>
                      <a:pt x="141" y="104"/>
                    </a:lnTo>
                    <a:lnTo>
                      <a:pt x="143" y="120"/>
                    </a:lnTo>
                    <a:lnTo>
                      <a:pt x="145" y="130"/>
                    </a:lnTo>
                    <a:lnTo>
                      <a:pt x="145" y="134"/>
                    </a:lnTo>
                    <a:lnTo>
                      <a:pt x="106" y="125"/>
                    </a:lnTo>
                    <a:lnTo>
                      <a:pt x="75" y="115"/>
                    </a:lnTo>
                    <a:lnTo>
                      <a:pt x="51" y="103"/>
                    </a:lnTo>
                    <a:lnTo>
                      <a:pt x="33" y="91"/>
                    </a:lnTo>
                    <a:lnTo>
                      <a:pt x="20" y="81"/>
                    </a:lnTo>
                    <a:lnTo>
                      <a:pt x="11" y="72"/>
                    </a:lnTo>
                    <a:lnTo>
                      <a:pt x="4" y="66"/>
                    </a:lnTo>
                    <a:lnTo>
                      <a:pt x="2" y="60"/>
                    </a:lnTo>
                    <a:lnTo>
                      <a:pt x="0" y="58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BACF41D-22AB-EE0E-5D13-039DFFCEB116}"/>
              </a:ext>
            </a:extLst>
          </p:cNvPr>
          <p:cNvGrpSpPr/>
          <p:nvPr/>
        </p:nvGrpSpPr>
        <p:grpSpPr>
          <a:xfrm>
            <a:off x="470850" y="2767822"/>
            <a:ext cx="8239232" cy="2352870"/>
            <a:chOff x="470850" y="2767822"/>
            <a:chExt cx="8239232" cy="2352870"/>
          </a:xfrm>
        </p:grpSpPr>
        <p:sp>
          <p:nvSpPr>
            <p:cNvPr id="3" name="Chevron 2">
              <a:extLst>
                <a:ext uri="{FF2B5EF4-FFF2-40B4-BE49-F238E27FC236}">
                  <a16:creationId xmlns:a16="http://schemas.microsoft.com/office/drawing/2014/main" id="{5E7528C6-92BF-4EA8-BEEA-11DA12C53FA5}"/>
                </a:ext>
              </a:extLst>
            </p:cNvPr>
            <p:cNvSpPr/>
            <p:nvPr/>
          </p:nvSpPr>
          <p:spPr>
            <a:xfrm>
              <a:off x="1863502" y="3429000"/>
              <a:ext cx="720080" cy="1027536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" name="Chevron 16">
              <a:extLst>
                <a:ext uri="{FF2B5EF4-FFF2-40B4-BE49-F238E27FC236}">
                  <a16:creationId xmlns:a16="http://schemas.microsoft.com/office/drawing/2014/main" id="{EF5A2EA9-D44A-4162-87B6-1541A71AE809}"/>
                </a:ext>
              </a:extLst>
            </p:cNvPr>
            <p:cNvSpPr/>
            <p:nvPr/>
          </p:nvSpPr>
          <p:spPr>
            <a:xfrm>
              <a:off x="3370961" y="3429000"/>
              <a:ext cx="720080" cy="1027536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Chevron 17">
              <a:extLst>
                <a:ext uri="{FF2B5EF4-FFF2-40B4-BE49-F238E27FC236}">
                  <a16:creationId xmlns:a16="http://schemas.microsoft.com/office/drawing/2014/main" id="{CA0E37D7-298F-4AED-ABB9-93E5533466C3}"/>
                </a:ext>
              </a:extLst>
            </p:cNvPr>
            <p:cNvSpPr/>
            <p:nvPr/>
          </p:nvSpPr>
          <p:spPr>
            <a:xfrm>
              <a:off x="4969633" y="3429000"/>
              <a:ext cx="720080" cy="1027536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Chevron 18">
              <a:extLst>
                <a:ext uri="{FF2B5EF4-FFF2-40B4-BE49-F238E27FC236}">
                  <a16:creationId xmlns:a16="http://schemas.microsoft.com/office/drawing/2014/main" id="{F9B67D02-74CF-4693-9227-E13912BBA0F3}"/>
                </a:ext>
              </a:extLst>
            </p:cNvPr>
            <p:cNvSpPr/>
            <p:nvPr/>
          </p:nvSpPr>
          <p:spPr>
            <a:xfrm>
              <a:off x="6477048" y="3429000"/>
              <a:ext cx="720080" cy="1027536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422C8C-D89B-4F17-B3BF-B78781268AC0}"/>
                </a:ext>
              </a:extLst>
            </p:cNvPr>
            <p:cNvSpPr txBox="1"/>
            <p:nvPr/>
          </p:nvSpPr>
          <p:spPr>
            <a:xfrm>
              <a:off x="470850" y="4299353"/>
              <a:ext cx="18279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2000" dirty="0"/>
                <a:t>Different Views by Role</a:t>
              </a:r>
              <a:endParaRPr lang="ko-KR" altLang="en-US" sz="20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715DA8-6D0B-49D2-9CCC-E6C6CB93B620}"/>
                </a:ext>
              </a:extLst>
            </p:cNvPr>
            <p:cNvSpPr txBox="1"/>
            <p:nvPr/>
          </p:nvSpPr>
          <p:spPr>
            <a:xfrm>
              <a:off x="3741488" y="4412806"/>
              <a:ext cx="16634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2000" dirty="0"/>
                <a:t>Mood and Success</a:t>
              </a:r>
              <a:endParaRPr lang="ko-KR" altLang="en-US" sz="20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09FF32-4C8D-4269-B97D-4BA9001F5F9B}"/>
                </a:ext>
              </a:extLst>
            </p:cNvPr>
            <p:cNvSpPr txBox="1"/>
            <p:nvPr/>
          </p:nvSpPr>
          <p:spPr>
            <a:xfrm>
              <a:off x="2136828" y="2767822"/>
              <a:ext cx="16634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2000" dirty="0"/>
                <a:t>Department Feedback</a:t>
              </a:r>
              <a:endParaRPr lang="ko-KR" altLang="en-US" sz="2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75EE80-4244-4242-83B9-9257D6923A42}"/>
                </a:ext>
              </a:extLst>
            </p:cNvPr>
            <p:cNvSpPr txBox="1"/>
            <p:nvPr/>
          </p:nvSpPr>
          <p:spPr>
            <a:xfrm>
              <a:off x="5248903" y="2778970"/>
              <a:ext cx="16634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2000" dirty="0"/>
                <a:t>Engagement Matters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9" name="Chevron 17">
              <a:extLst>
                <a:ext uri="{FF2B5EF4-FFF2-40B4-BE49-F238E27FC236}">
                  <a16:creationId xmlns:a16="http://schemas.microsoft.com/office/drawing/2014/main" id="{C74FCB22-7C70-4FC7-A817-E8302651316D}"/>
                </a:ext>
              </a:extLst>
            </p:cNvPr>
            <p:cNvSpPr/>
            <p:nvPr/>
          </p:nvSpPr>
          <p:spPr>
            <a:xfrm>
              <a:off x="7990002" y="3429000"/>
              <a:ext cx="720080" cy="1027536"/>
            </a:xfrm>
            <a:prstGeom prst="chevr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24F85AE-CABB-4953-A3BE-8B3E2D8348B4}"/>
                </a:ext>
              </a:extLst>
            </p:cNvPr>
            <p:cNvSpPr txBox="1"/>
            <p:nvPr/>
          </p:nvSpPr>
          <p:spPr>
            <a:xfrm>
              <a:off x="6745814" y="4398680"/>
              <a:ext cx="16634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2000" dirty="0"/>
                <a:t>Follow-Ups Help</a:t>
              </a:r>
              <a:endParaRPr lang="ko-KR" altLang="en-US" sz="20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2EB8CB8-D550-6026-81FB-2167FDD2633E}"/>
                </a:ext>
              </a:extLst>
            </p:cNvPr>
            <p:cNvSpPr txBox="1"/>
            <p:nvPr/>
          </p:nvSpPr>
          <p:spPr>
            <a:xfrm>
              <a:off x="1620344" y="375810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F9ED5"/>
                  </a:solidFill>
                </a:rPr>
                <a:t>1</a:t>
              </a:r>
              <a:endParaRPr lang="en-CA" dirty="0">
                <a:solidFill>
                  <a:srgbClr val="0F9ED5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0882602-6B67-FBAC-4318-CF0D663CE7D2}"/>
                </a:ext>
              </a:extLst>
            </p:cNvPr>
            <p:cNvSpPr txBox="1"/>
            <p:nvPr/>
          </p:nvSpPr>
          <p:spPr>
            <a:xfrm>
              <a:off x="3222407" y="375810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96B24"/>
                  </a:solidFill>
                </a:rPr>
                <a:t>2</a:t>
              </a:r>
              <a:endParaRPr lang="en-CA" dirty="0">
                <a:solidFill>
                  <a:srgbClr val="196B24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B62156B-AF58-24B4-9B92-433C8C19D190}"/>
                </a:ext>
              </a:extLst>
            </p:cNvPr>
            <p:cNvSpPr txBox="1"/>
            <p:nvPr/>
          </p:nvSpPr>
          <p:spPr>
            <a:xfrm>
              <a:off x="4705652" y="375810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E97132"/>
                  </a:solidFill>
                </a:rPr>
                <a:t>3</a:t>
              </a:r>
              <a:endParaRPr lang="en-CA" dirty="0">
                <a:solidFill>
                  <a:srgbClr val="E97132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6F38D96-E157-A1F1-066E-CCC9C6477E56}"/>
                </a:ext>
              </a:extLst>
            </p:cNvPr>
            <p:cNvSpPr txBox="1"/>
            <p:nvPr/>
          </p:nvSpPr>
          <p:spPr>
            <a:xfrm>
              <a:off x="6224454" y="375810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56082"/>
                  </a:solidFill>
                </a:rPr>
                <a:t>4</a:t>
              </a:r>
              <a:endParaRPr lang="en-CA" dirty="0">
                <a:solidFill>
                  <a:srgbClr val="156082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7BA8D19-9405-01E2-4212-4A29B9CED4D9}"/>
                </a:ext>
              </a:extLst>
            </p:cNvPr>
            <p:cNvSpPr txBox="1"/>
            <p:nvPr/>
          </p:nvSpPr>
          <p:spPr>
            <a:xfrm>
              <a:off x="7678668" y="376578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4EA72E"/>
                  </a:solidFill>
                </a:rPr>
                <a:t>5</a:t>
              </a:r>
              <a:endParaRPr lang="en-CA" dirty="0">
                <a:solidFill>
                  <a:srgbClr val="4EA72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Challenges &amp; Limitations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B8E952AD-069D-467B-8A12-89FE52C1BCA8}"/>
              </a:ext>
            </a:extLst>
          </p:cNvPr>
          <p:cNvSpPr/>
          <p:nvPr/>
        </p:nvSpPr>
        <p:spPr>
          <a:xfrm>
            <a:off x="905346" y="4412447"/>
            <a:ext cx="2628000" cy="576064"/>
          </a:xfrm>
          <a:prstGeom prst="roundRect">
            <a:avLst>
              <a:gd name="adj" fmla="val 5000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964D0018-0D48-43B4-AA76-E8B6E4C703C1}"/>
              </a:ext>
            </a:extLst>
          </p:cNvPr>
          <p:cNvSpPr/>
          <p:nvPr/>
        </p:nvSpPr>
        <p:spPr>
          <a:xfrm rot="18600000">
            <a:off x="2793223" y="4081775"/>
            <a:ext cx="1440000" cy="576000"/>
          </a:xfrm>
          <a:prstGeom prst="roundRect">
            <a:avLst>
              <a:gd name="adj" fmla="val 5000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11">
            <a:extLst>
              <a:ext uri="{FF2B5EF4-FFF2-40B4-BE49-F238E27FC236}">
                <a16:creationId xmlns:a16="http://schemas.microsoft.com/office/drawing/2014/main" id="{31948680-E812-43F8-9277-2BB4AA36FC20}"/>
              </a:ext>
            </a:extLst>
          </p:cNvPr>
          <p:cNvSpPr/>
          <p:nvPr/>
        </p:nvSpPr>
        <p:spPr>
          <a:xfrm>
            <a:off x="3496682" y="3750891"/>
            <a:ext cx="2628000" cy="576064"/>
          </a:xfrm>
          <a:prstGeom prst="roundRect">
            <a:avLst>
              <a:gd name="adj" fmla="val 50000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13">
            <a:extLst>
              <a:ext uri="{FF2B5EF4-FFF2-40B4-BE49-F238E27FC236}">
                <a16:creationId xmlns:a16="http://schemas.microsoft.com/office/drawing/2014/main" id="{58A3D917-5183-4B69-9473-F93D7D622DE7}"/>
              </a:ext>
            </a:extLst>
          </p:cNvPr>
          <p:cNvSpPr/>
          <p:nvPr/>
        </p:nvSpPr>
        <p:spPr>
          <a:xfrm>
            <a:off x="6088018" y="3089335"/>
            <a:ext cx="2628000" cy="576064"/>
          </a:xfrm>
          <a:prstGeom prst="roundRect">
            <a:avLst>
              <a:gd name="adj" fmla="val 50000"/>
            </a:avLst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ed Rectangle 15">
            <a:extLst>
              <a:ext uri="{FF2B5EF4-FFF2-40B4-BE49-F238E27FC236}">
                <a16:creationId xmlns:a16="http://schemas.microsoft.com/office/drawing/2014/main" id="{577A2175-69FE-4EB9-8CA1-5B7E08F8B86D}"/>
              </a:ext>
            </a:extLst>
          </p:cNvPr>
          <p:cNvSpPr/>
          <p:nvPr/>
        </p:nvSpPr>
        <p:spPr>
          <a:xfrm>
            <a:off x="8703025" y="2427779"/>
            <a:ext cx="2628000" cy="576064"/>
          </a:xfrm>
          <a:prstGeom prst="roundRect">
            <a:avLst>
              <a:gd name="adj" fmla="val 50000"/>
            </a:avLst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EEBB7D-BBC6-4324-8AA2-D220378CE479}"/>
              </a:ext>
            </a:extLst>
          </p:cNvPr>
          <p:cNvSpPr txBox="1"/>
          <p:nvPr/>
        </p:nvSpPr>
        <p:spPr>
          <a:xfrm>
            <a:off x="7579164" y="1834818"/>
            <a:ext cx="3619748" cy="52322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sz="1400" dirty="0"/>
              <a:t>The findings might not apply widely without more varied and larger data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A22351-B02B-4273-9CBA-7BB6F3630732}"/>
              </a:ext>
            </a:extLst>
          </p:cNvPr>
          <p:cNvSpPr txBox="1"/>
          <p:nvPr/>
        </p:nvSpPr>
        <p:spPr>
          <a:xfrm>
            <a:off x="9237269" y="2446383"/>
            <a:ext cx="1512168" cy="5232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CA" sz="1400" b="1" dirty="0">
                <a:solidFill>
                  <a:schemeClr val="bg1"/>
                </a:solidFill>
              </a:rPr>
              <a:t>Generalization Issues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6C1F9A-5C3C-473A-A2D9-F5B44ACF259F}"/>
              </a:ext>
            </a:extLst>
          </p:cNvPr>
          <p:cNvSpPr txBox="1"/>
          <p:nvPr/>
        </p:nvSpPr>
        <p:spPr>
          <a:xfrm>
            <a:off x="1947018" y="3153674"/>
            <a:ext cx="3619748" cy="52322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sz="1400" dirty="0"/>
              <a:t>Emotions were labeled by hand, which could include personal bias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79F482-F129-486B-A93C-3A8A18266B2C}"/>
              </a:ext>
            </a:extLst>
          </p:cNvPr>
          <p:cNvSpPr txBox="1"/>
          <p:nvPr/>
        </p:nvSpPr>
        <p:spPr>
          <a:xfrm>
            <a:off x="4054598" y="3783904"/>
            <a:ext cx="1614682" cy="5232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CA" sz="1400" b="1" dirty="0">
                <a:solidFill>
                  <a:schemeClr val="bg1"/>
                </a:solidFill>
              </a:rPr>
              <a:t>Manual Sentiment Classification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735644-8749-41EF-B472-8FA44CCBFBC9}"/>
              </a:ext>
            </a:extLst>
          </p:cNvPr>
          <p:cNvSpPr txBox="1"/>
          <p:nvPr/>
        </p:nvSpPr>
        <p:spPr>
          <a:xfrm>
            <a:off x="7878593" y="4045514"/>
            <a:ext cx="3408061" cy="52322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dirty="0"/>
              <a:t>The data shows just one moment in time, not changes over time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7F72EE-0402-471E-9770-56D7BB491392}"/>
              </a:ext>
            </a:extLst>
          </p:cNvPr>
          <p:cNvSpPr txBox="1"/>
          <p:nvPr/>
        </p:nvSpPr>
        <p:spPr>
          <a:xfrm>
            <a:off x="1463262" y="4443684"/>
            <a:ext cx="1512168" cy="5232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CA" sz="1400" b="1" dirty="0">
                <a:solidFill>
                  <a:schemeClr val="bg1"/>
                </a:solidFill>
              </a:rPr>
              <a:t>Small Dataset Size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66D7A4-0621-4D23-A589-D0AAAE61BB6C}"/>
              </a:ext>
            </a:extLst>
          </p:cNvPr>
          <p:cNvSpPr txBox="1"/>
          <p:nvPr/>
        </p:nvSpPr>
        <p:spPr>
          <a:xfrm>
            <a:off x="2701526" y="5332847"/>
            <a:ext cx="3549273" cy="52322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dirty="0"/>
              <a:t>The limited number of responses makes it hard to use advanced prediction methods.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950878-842E-4A4E-AE7D-D6D44F701AD4}"/>
              </a:ext>
            </a:extLst>
          </p:cNvPr>
          <p:cNvSpPr txBox="1"/>
          <p:nvPr/>
        </p:nvSpPr>
        <p:spPr>
          <a:xfrm>
            <a:off x="6645934" y="3234967"/>
            <a:ext cx="1512168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CA" sz="1400" b="1" dirty="0">
                <a:solidFill>
                  <a:schemeClr val="bg1"/>
                </a:solidFill>
              </a:rPr>
              <a:t>Static Snapshot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4" name="Elbow Connector 34">
            <a:extLst>
              <a:ext uri="{FF2B5EF4-FFF2-40B4-BE49-F238E27FC236}">
                <a16:creationId xmlns:a16="http://schemas.microsoft.com/office/drawing/2014/main" id="{B5D9F6A3-2FC2-4A4F-8BFF-AAB5B3EEEE45}"/>
              </a:ext>
            </a:extLst>
          </p:cNvPr>
          <p:cNvCxnSpPr/>
          <p:nvPr/>
        </p:nvCxnSpPr>
        <p:spPr>
          <a:xfrm rot="16200000" flipH="1">
            <a:off x="2164451" y="5126508"/>
            <a:ext cx="465045" cy="360037"/>
          </a:xfrm>
          <a:prstGeom prst="bentConnector3">
            <a:avLst>
              <a:gd name="adj1" fmla="val 9915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44">
            <a:extLst>
              <a:ext uri="{FF2B5EF4-FFF2-40B4-BE49-F238E27FC236}">
                <a16:creationId xmlns:a16="http://schemas.microsoft.com/office/drawing/2014/main" id="{56D6BF8E-7D76-4BA8-A0C3-FAD9497B31F1}"/>
              </a:ext>
            </a:extLst>
          </p:cNvPr>
          <p:cNvCxnSpPr/>
          <p:nvPr/>
        </p:nvCxnSpPr>
        <p:spPr>
          <a:xfrm rot="16200000" flipH="1">
            <a:off x="7340077" y="3806134"/>
            <a:ext cx="465045" cy="360037"/>
          </a:xfrm>
          <a:prstGeom prst="bentConnector3">
            <a:avLst>
              <a:gd name="adj1" fmla="val 9915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4">
            <a:extLst>
              <a:ext uri="{FF2B5EF4-FFF2-40B4-BE49-F238E27FC236}">
                <a16:creationId xmlns:a16="http://schemas.microsoft.com/office/drawing/2014/main" id="{45F7175A-8511-4785-92F5-6335F5622CA1}"/>
              </a:ext>
            </a:extLst>
          </p:cNvPr>
          <p:cNvSpPr/>
          <p:nvPr/>
        </p:nvSpPr>
        <p:spPr>
          <a:xfrm rot="18600000">
            <a:off x="5378425" y="3417133"/>
            <a:ext cx="1440000" cy="576000"/>
          </a:xfrm>
          <a:prstGeom prst="roundRect">
            <a:avLst>
              <a:gd name="adj" fmla="val 50000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Rounded Rectangle 4">
            <a:extLst>
              <a:ext uri="{FF2B5EF4-FFF2-40B4-BE49-F238E27FC236}">
                <a16:creationId xmlns:a16="http://schemas.microsoft.com/office/drawing/2014/main" id="{F6EBD3C6-B115-476E-BCB6-C432AE483862}"/>
              </a:ext>
            </a:extLst>
          </p:cNvPr>
          <p:cNvSpPr/>
          <p:nvPr/>
        </p:nvSpPr>
        <p:spPr>
          <a:xfrm rot="18600000">
            <a:off x="7985610" y="2764484"/>
            <a:ext cx="1440000" cy="576000"/>
          </a:xfrm>
          <a:prstGeom prst="roundRect">
            <a:avLst>
              <a:gd name="adj" fmla="val 50000"/>
            </a:avLst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0" grpId="0"/>
      <p:bldP spid="11" grpId="0"/>
      <p:bldP spid="14" grpId="0"/>
      <p:bldP spid="15" grpId="0"/>
      <p:bldP spid="18" grpId="0"/>
      <p:bldP spid="19" grpId="0"/>
      <p:bldP spid="22" grpId="0"/>
      <p:bldP spid="23" grpId="0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SOCCER SPORT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SOCCER SPORT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CER SPORT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465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-apple-system</vt:lpstr>
      <vt:lpstr>Aptos</vt:lpstr>
      <vt:lpstr>Aptos Display</vt:lpstr>
      <vt:lpstr>Arial</vt:lpstr>
      <vt:lpstr>Symbol</vt:lpstr>
      <vt:lpstr>Cover and End Slide Master</vt:lpstr>
      <vt:lpstr>Contents Slide Master</vt:lpstr>
      <vt:lpstr>Section Break Slide Master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Manish Kataria5937</cp:lastModifiedBy>
  <cp:revision>58</cp:revision>
  <dcterms:created xsi:type="dcterms:W3CDTF">2020-01-20T05:08:25Z</dcterms:created>
  <dcterms:modified xsi:type="dcterms:W3CDTF">2025-04-11T18:18:12Z</dcterms:modified>
</cp:coreProperties>
</file>