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6" r:id="rId7"/>
    <p:sldId id="262" r:id="rId8"/>
    <p:sldId id="272" r:id="rId9"/>
    <p:sldId id="263" r:id="rId10"/>
    <p:sldId id="267" r:id="rId11"/>
    <p:sldId id="269" r:id="rId12"/>
    <p:sldId id="270" r:id="rId13"/>
    <p:sldId id="271" r:id="rId14"/>
    <p:sldId id="265" r:id="rId15"/>
  </p:sldIdLst>
  <p:sldSz cx="12192000" cy="6858000"/>
  <p:notesSz cx="6858000" cy="9144000"/>
  <p:embeddedFontLst>
    <p:embeddedFont>
      <p:font typeface="Barlow Condensed" panose="00000506000000000000" pitchFamily="2" charset="0"/>
      <p:regular r:id="rId17"/>
      <p:bold r:id="rId18"/>
      <p:italic r:id="rId19"/>
      <p:boldItalic r:id="rId20"/>
    </p:embeddedFont>
    <p:embeddedFont>
      <p:font typeface="Rubik" panose="020B0604020202020204" charset="-79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79B1F160-A729-A88E-D0F3-C512F3545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>
            <a:extLst>
              <a:ext uri="{FF2B5EF4-FFF2-40B4-BE49-F238E27FC236}">
                <a16:creationId xmlns:a16="http://schemas.microsoft.com/office/drawing/2014/main" id="{AF29022D-4761-7EC0-CA04-BB92102719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:notes">
            <a:extLst>
              <a:ext uri="{FF2B5EF4-FFF2-40B4-BE49-F238E27FC236}">
                <a16:creationId xmlns:a16="http://schemas.microsoft.com/office/drawing/2014/main" id="{1BCE5DA8-57C4-DEEA-6988-48B46D9B59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8300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C42A8F7A-1718-B15C-55DB-108E7A36C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>
            <a:extLst>
              <a:ext uri="{FF2B5EF4-FFF2-40B4-BE49-F238E27FC236}">
                <a16:creationId xmlns:a16="http://schemas.microsoft.com/office/drawing/2014/main" id="{75082437-F1E8-C938-734E-BACEB9F3A3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7782FD89-7A11-0767-A400-7F63909A66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570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017BC87A-323C-98DA-5962-4455CB55E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>
            <a:extLst>
              <a:ext uri="{FF2B5EF4-FFF2-40B4-BE49-F238E27FC236}">
                <a16:creationId xmlns:a16="http://schemas.microsoft.com/office/drawing/2014/main" id="{3074274D-4FFF-D1A4-273B-17BF824443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:notes">
            <a:extLst>
              <a:ext uri="{FF2B5EF4-FFF2-40B4-BE49-F238E27FC236}">
                <a16:creationId xmlns:a16="http://schemas.microsoft.com/office/drawing/2014/main" id="{13718FE8-B828-6390-9139-6BB3D86825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4330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CA98B0BE-CDB8-5EFA-6366-F8F44073A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>
            <a:extLst>
              <a:ext uri="{FF2B5EF4-FFF2-40B4-BE49-F238E27FC236}">
                <a16:creationId xmlns:a16="http://schemas.microsoft.com/office/drawing/2014/main" id="{42726484-46B1-115A-4743-EF79A02CAF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:notes">
            <a:extLst>
              <a:ext uri="{FF2B5EF4-FFF2-40B4-BE49-F238E27FC236}">
                <a16:creationId xmlns:a16="http://schemas.microsoft.com/office/drawing/2014/main" id="{5F900773-A90C-799F-3DC3-1E3D3A922B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993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52D4D371-1D39-F1AE-DB99-9AC8270C1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>
            <a:extLst>
              <a:ext uri="{FF2B5EF4-FFF2-40B4-BE49-F238E27FC236}">
                <a16:creationId xmlns:a16="http://schemas.microsoft.com/office/drawing/2014/main" id="{D733355C-59DD-5996-B456-AB2E736DAA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:notes">
            <a:extLst>
              <a:ext uri="{FF2B5EF4-FFF2-40B4-BE49-F238E27FC236}">
                <a16:creationId xmlns:a16="http://schemas.microsoft.com/office/drawing/2014/main" id="{B7A34C48-6FBE-D795-7C20-DC6396D197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9575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CA270DFE-B92B-C4C1-2DDD-79F49504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>
            <a:extLst>
              <a:ext uri="{FF2B5EF4-FFF2-40B4-BE49-F238E27FC236}">
                <a16:creationId xmlns:a16="http://schemas.microsoft.com/office/drawing/2014/main" id="{D6E51735-954F-364E-BDA6-18FC88D72F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:notes">
            <a:extLst>
              <a:ext uri="{FF2B5EF4-FFF2-40B4-BE49-F238E27FC236}">
                <a16:creationId xmlns:a16="http://schemas.microsoft.com/office/drawing/2014/main" id="{C70FB5C4-0A21-39BB-D65B-6D26D579D5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087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7_Hopi_Template_SlidesMania_1">
  <p:cSld name="1_Diapositiva de título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 descr="Imagen que contiene oscuro, persona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57606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/>
          <p:nvPr/>
        </p:nvSpPr>
        <p:spPr>
          <a:xfrm rot="-5400000" flipH="1">
            <a:off x="11215350" y="2651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7_Hopi_Template_SlidesMania_10">
  <p:cSld name="6_Diapositiva de título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1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279136"/>
            <a:ext cx="12192000" cy="157886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1"/>
          <p:cNvSpPr txBox="1"/>
          <p:nvPr/>
        </p:nvSpPr>
        <p:spPr>
          <a:xfrm rot="-5400000" flipH="1">
            <a:off x="11215350" y="2651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7_Hopi_Template_SlidesMania_2">
  <p:cSld name="Diapositiva de título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 descr="Imagen que contiene obje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279136"/>
            <a:ext cx="12192000" cy="157886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"/>
          <p:cNvSpPr txBox="1"/>
          <p:nvPr/>
        </p:nvSpPr>
        <p:spPr>
          <a:xfrm rot="-5400000" flipH="1">
            <a:off x="11215350" y="2651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7_Hopi_Template_SlidesMania_3">
  <p:cSld name="3_Diapositiva de título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4" descr="Imagen que contiene persona, oscuro, noche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13136" y="0"/>
            <a:ext cx="15788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4"/>
          <p:cNvSpPr txBox="1"/>
          <p:nvPr/>
        </p:nvSpPr>
        <p:spPr>
          <a:xfrm rot="5400000">
            <a:off x="-671850" y="5699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7_Hopi_Template_SlidesMania_4">
  <p:cSld name="2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279136"/>
            <a:ext cx="12192000" cy="157886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 txBox="1"/>
          <p:nvPr/>
        </p:nvSpPr>
        <p:spPr>
          <a:xfrm rot="-5400000" flipH="1">
            <a:off x="11215350" y="2651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8" name="Google Shape;18;p5"/>
          <p:cNvSpPr txBox="1"/>
          <p:nvPr/>
        </p:nvSpPr>
        <p:spPr>
          <a:xfrm rot="5400000">
            <a:off x="-671850" y="5699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7_Hopi_Template_SlidesMania_5">
  <p:cSld name="5_Diapositiva de títul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 descr="Imagen que contiene exterior, estrella, noche, persona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7468" y="0"/>
            <a:ext cx="15788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6"/>
          <p:cNvSpPr txBox="1"/>
          <p:nvPr/>
        </p:nvSpPr>
        <p:spPr>
          <a:xfrm rot="-5400000" flipH="1">
            <a:off x="11215350" y="2651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7_Hopi_Template_SlidesMania_6">
  <p:cSld name="7_Diapositiva de títul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15877" y="0"/>
            <a:ext cx="15788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7"/>
          <p:cNvSpPr txBox="1"/>
          <p:nvPr/>
        </p:nvSpPr>
        <p:spPr>
          <a:xfrm rot="5400000">
            <a:off x="-671850" y="5699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7_Hopi_Template_SlidesMania_7">
  <p:cSld name="9_Diapositiva de títul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4414" y="0"/>
            <a:ext cx="15788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8"/>
          <p:cNvSpPr txBox="1"/>
          <p:nvPr/>
        </p:nvSpPr>
        <p:spPr>
          <a:xfrm rot="-5400000" flipH="1">
            <a:off x="11215350" y="2651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7_Hopi_Template_SlidesMania_8">
  <p:cSld name="8_Diapositiva de títul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86759"/>
            <a:ext cx="12192000" cy="157886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9"/>
          <p:cNvSpPr txBox="1"/>
          <p:nvPr/>
        </p:nvSpPr>
        <p:spPr>
          <a:xfrm rot="5400000">
            <a:off x="-671850" y="62087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7_Hopi_Template_SlidesMania_9">
  <p:cSld name="4_Diapositiva de títul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0" descr="Imagen que contiene estrella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57886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0"/>
          <p:cNvSpPr txBox="1"/>
          <p:nvPr/>
        </p:nvSpPr>
        <p:spPr>
          <a:xfrm rot="5400000">
            <a:off x="-671850" y="62087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random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ecteezy.com/vector-art/47588952-coding-logo-sign-outline" TargetMode="External"/><Relationship Id="rId3" Type="http://schemas.openxmlformats.org/officeDocument/2006/relationships/hyperlink" Target="https://www.kaggle.com/datasets/nikhil1e9/loan-default" TargetMode="External"/><Relationship Id="rId7" Type="http://schemas.openxmlformats.org/officeDocument/2006/relationships/hyperlink" Target="https://www.alamy.com/stock-photo/loan.html?blackwhite=1&amp;sortBy=relevan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lamy.com/stock-photo/loan-approved.html?blackwhite=1&amp;sortBy=relevant" TargetMode="External"/><Relationship Id="rId5" Type="http://schemas.openxmlformats.org/officeDocument/2006/relationships/hyperlink" Target="https://www.jpmorganchase.com/content/dam/jpmc/jpmorgan-chase-and-co/investor-relations/documents/annualreport-2023.pdf" TargetMode="External"/><Relationship Id="rId10" Type="http://schemas.openxmlformats.org/officeDocument/2006/relationships/hyperlink" Target="https://www.istockphoto.com/vector/conclusion-vector-solid-icon-design-illustration-assessment-symbol-on-white-gm1464783190-497382104" TargetMode="External"/><Relationship Id="rId4" Type="http://schemas.openxmlformats.org/officeDocument/2006/relationships/hyperlink" Target="https://www.americanexpress.com/en-us/business/blueprint/" TargetMode="External"/><Relationship Id="rId9" Type="http://schemas.openxmlformats.org/officeDocument/2006/relationships/hyperlink" Target="https://www.vecteezy.com/vector-art/21839485-benefits-black-glyph-icon-extra-perks-for-employees-profit-sharing-and-insurance-retention-strategy-silhouette-symbol-on-white-space-solid-pictogram-vector-isolated-illustratio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ikhil1e9/loan-defaul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2;p13">
            <a:extLst>
              <a:ext uri="{FF2B5EF4-FFF2-40B4-BE49-F238E27FC236}">
                <a16:creationId xmlns:a16="http://schemas.microsoft.com/office/drawing/2014/main" id="{AE059FB3-93EC-DFD7-7A2C-F5EF13966362}"/>
              </a:ext>
            </a:extLst>
          </p:cNvPr>
          <p:cNvSpPr/>
          <p:nvPr/>
        </p:nvSpPr>
        <p:spPr>
          <a:xfrm>
            <a:off x="1913765" y="3872264"/>
            <a:ext cx="4675239" cy="24838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3392130" y="772282"/>
            <a:ext cx="7167716" cy="177560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3500284" y="951055"/>
            <a:ext cx="6951407" cy="142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CA" sz="3200" b="1" u="sng" kern="100" dirty="0">
                <a:solidFill>
                  <a:schemeClr val="bg1"/>
                </a:solidFill>
                <a:effectLst/>
                <a:latin typeface="Rubik" panose="020B0604020202020204" charset="-79"/>
                <a:ea typeface="Aptos" panose="020B0004020202020204" pitchFamily="34" charset="0"/>
                <a:cs typeface="Rubik" panose="020B0604020202020204" charset="-79"/>
              </a:rPr>
              <a:t>Customer segmentation analysis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CA" sz="1800" b="1" u="sng" kern="100" dirty="0">
                <a:solidFill>
                  <a:schemeClr val="bg1"/>
                </a:solidFill>
                <a:effectLst/>
                <a:latin typeface="Rubik" panose="020B0604020202020204" charset="-79"/>
                <a:ea typeface="Aptos" panose="020B0004020202020204" pitchFamily="34" charset="0"/>
                <a:cs typeface="Rubik" panose="020B0604020202020204" charset="-79"/>
              </a:rPr>
              <a:t>Loan approval</a:t>
            </a:r>
            <a:r>
              <a:rPr lang="en-CA" sz="1800" b="1" u="sng" kern="100" dirty="0">
                <a:solidFill>
                  <a:schemeClr val="bg1"/>
                </a:solidFill>
                <a:latin typeface="Rubik" panose="020B0604020202020204" charset="-79"/>
                <a:ea typeface="Aptos" panose="020B0004020202020204" pitchFamily="34" charset="0"/>
                <a:cs typeface="Rubik" panose="020B0604020202020204" charset="-79"/>
              </a:rPr>
              <a:t> Segmentation</a:t>
            </a:r>
            <a:r>
              <a:rPr lang="en-CA" sz="1800" b="1" u="sng" kern="100" dirty="0">
                <a:solidFill>
                  <a:schemeClr val="bg1"/>
                </a:solidFill>
                <a:effectLst/>
                <a:latin typeface="Rubik" panose="020B0604020202020204" charset="-79"/>
                <a:ea typeface="Aptos" panose="020B0004020202020204" pitchFamily="34" charset="0"/>
                <a:cs typeface="Rubik" panose="020B0604020202020204" charset="-79"/>
              </a:rPr>
              <a:t> </a:t>
            </a:r>
            <a:endParaRPr lang="en-CA" sz="1800" kern="100" dirty="0">
              <a:solidFill>
                <a:schemeClr val="bg1"/>
              </a:solidFill>
              <a:effectLst/>
              <a:latin typeface="Rubik" panose="020B0604020202020204" charset="-79"/>
              <a:ea typeface="Aptos" panose="020B0004020202020204" pitchFamily="34" charset="0"/>
              <a:cs typeface="Rubik" panose="020B0604020202020204" charset="-79"/>
            </a:endParaRPr>
          </a:p>
        </p:txBody>
      </p:sp>
      <p:sp>
        <p:nvSpPr>
          <p:cNvPr id="3" name="Google Shape;53;p13">
            <a:extLst>
              <a:ext uri="{FF2B5EF4-FFF2-40B4-BE49-F238E27FC236}">
                <a16:creationId xmlns:a16="http://schemas.microsoft.com/office/drawing/2014/main" id="{0E447812-6A88-41C9-BEC9-18E6A40B2238}"/>
              </a:ext>
            </a:extLst>
          </p:cNvPr>
          <p:cNvSpPr txBox="1"/>
          <p:nvPr/>
        </p:nvSpPr>
        <p:spPr>
          <a:xfrm>
            <a:off x="2014348" y="4027719"/>
            <a:ext cx="3497225" cy="100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A" sz="1800" b="1" u="sng" kern="100" dirty="0">
                <a:solidFill>
                  <a:schemeClr val="bg1"/>
                </a:solidFill>
                <a:effectLst/>
                <a:latin typeface="Rubik" panose="020B0604020202020204" charset="-79"/>
                <a:ea typeface="Aptos" panose="020B0004020202020204" pitchFamily="34" charset="0"/>
                <a:cs typeface="Rubik" panose="020B0604020202020204" charset="-79"/>
              </a:rPr>
              <a:t>SUBMITTED To: -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A" sz="1800" kern="100" dirty="0">
                <a:solidFill>
                  <a:schemeClr val="bg1"/>
                </a:solidFill>
                <a:latin typeface="Rubik" panose="020B0604020202020204" charset="-79"/>
                <a:ea typeface="Aptos" panose="020B0004020202020204" pitchFamily="34" charset="0"/>
                <a:cs typeface="Rubik" panose="020B0604020202020204" charset="-79"/>
              </a:rPr>
              <a:t>Samanta Rana</a:t>
            </a:r>
            <a:endParaRPr lang="en-CA" sz="1800" kern="100" dirty="0">
              <a:solidFill>
                <a:schemeClr val="bg1"/>
              </a:solidFill>
              <a:effectLst/>
              <a:latin typeface="Rubik" panose="020B0604020202020204" charset="-79"/>
              <a:ea typeface="Aptos" panose="020B0004020202020204" pitchFamily="34" charset="0"/>
              <a:cs typeface="Rubik" panose="020B0604020202020204" charset="-79"/>
            </a:endParaRPr>
          </a:p>
        </p:txBody>
      </p:sp>
      <p:sp>
        <p:nvSpPr>
          <p:cNvPr id="4" name="Google Shape;52;p13">
            <a:extLst>
              <a:ext uri="{FF2B5EF4-FFF2-40B4-BE49-F238E27FC236}">
                <a16:creationId xmlns:a16="http://schemas.microsoft.com/office/drawing/2014/main" id="{2DDD082C-8E1F-5B18-3D8A-3CFCD80A67CE}"/>
              </a:ext>
            </a:extLst>
          </p:cNvPr>
          <p:cNvSpPr/>
          <p:nvPr/>
        </p:nvSpPr>
        <p:spPr>
          <a:xfrm>
            <a:off x="7204448" y="3872264"/>
            <a:ext cx="4675239" cy="24838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53;p13">
            <a:extLst>
              <a:ext uri="{FF2B5EF4-FFF2-40B4-BE49-F238E27FC236}">
                <a16:creationId xmlns:a16="http://schemas.microsoft.com/office/drawing/2014/main" id="{EDB04235-D24D-954D-D884-7A63BF1A6475}"/>
              </a:ext>
            </a:extLst>
          </p:cNvPr>
          <p:cNvSpPr txBox="1"/>
          <p:nvPr/>
        </p:nvSpPr>
        <p:spPr>
          <a:xfrm>
            <a:off x="7315923" y="4027719"/>
            <a:ext cx="4452290" cy="217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A" sz="1800" b="1" u="sng" kern="100" dirty="0">
                <a:solidFill>
                  <a:schemeClr val="bg1"/>
                </a:solidFill>
                <a:effectLst/>
                <a:latin typeface="Rubik" panose="020B0604020202020204" charset="-79"/>
                <a:ea typeface="Aptos" panose="020B0004020202020204" pitchFamily="34" charset="0"/>
                <a:cs typeface="Rubik" panose="020B0604020202020204" charset="-79"/>
              </a:rPr>
              <a:t>SUBMITTED By: -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A" sz="1800" kern="100" dirty="0">
                <a:solidFill>
                  <a:schemeClr val="bg1"/>
                </a:solidFill>
                <a:effectLst/>
                <a:latin typeface="Rubik" panose="020B0604020202020204" charset="-79"/>
                <a:ea typeface="Aptos" panose="020B0004020202020204" pitchFamily="34" charset="0"/>
                <a:cs typeface="Rubik" panose="020B0604020202020204" charset="-79"/>
              </a:rPr>
              <a:t>Manish Kataria (W0865937)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chemeClr val="bg1"/>
                </a:solidFill>
                <a:effectLst/>
                <a:latin typeface="Rubik" panose="020B0604020202020204" charset="-79"/>
                <a:ea typeface="Aptos" panose="020B0004020202020204" pitchFamily="34" charset="0"/>
                <a:cs typeface="Rubik" panose="020B0604020202020204" charset="-79"/>
              </a:rPr>
              <a:t>Sahil (W0861930)</a:t>
            </a:r>
            <a:r>
              <a:rPr lang="en-CA" sz="1800" kern="100" dirty="0">
                <a:solidFill>
                  <a:schemeClr val="bg1"/>
                </a:solidFill>
                <a:effectLst/>
                <a:latin typeface="Rubik" panose="020B0604020202020204" charset="-79"/>
                <a:ea typeface="Aptos" panose="020B0004020202020204" pitchFamily="34" charset="0"/>
                <a:cs typeface="Rubik" panose="020B0604020202020204" charset="-79"/>
              </a:rPr>
              <a:t> 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 err="1">
                <a:solidFill>
                  <a:schemeClr val="bg1"/>
                </a:solidFill>
                <a:effectLst/>
                <a:latin typeface="Rubik" panose="020B0604020202020204" charset="-79"/>
                <a:ea typeface="Aptos" panose="020B0004020202020204" pitchFamily="34" charset="0"/>
                <a:cs typeface="Rubik" panose="020B0604020202020204" charset="-79"/>
              </a:rPr>
              <a:t>Parbhjot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Rubik" panose="020B0604020202020204" charset="-79"/>
                <a:ea typeface="Aptos" panose="020B0004020202020204" pitchFamily="34" charset="0"/>
                <a:cs typeface="Rubik" panose="020B0604020202020204" charset="-79"/>
              </a:rPr>
              <a:t> Kaur (W0859954)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solidFill>
                  <a:schemeClr val="bg1"/>
                </a:solidFill>
                <a:effectLst/>
                <a:latin typeface="Rubik" panose="020B0604020202020204" charset="-79"/>
                <a:ea typeface="Aptos" panose="020B0004020202020204" pitchFamily="34" charset="0"/>
                <a:cs typeface="Rubik" panose="020B0604020202020204" charset="-79"/>
              </a:rPr>
              <a:t>Janvi (W0861408)</a:t>
            </a:r>
            <a:endParaRPr lang="en-CA" sz="1800" kern="100" dirty="0">
              <a:solidFill>
                <a:schemeClr val="bg1"/>
              </a:solidFill>
              <a:effectLst/>
              <a:latin typeface="Rubik" panose="020B0604020202020204" charset="-79"/>
              <a:ea typeface="Aptos" panose="020B0004020202020204" pitchFamily="34" charset="0"/>
              <a:cs typeface="Rubik" panose="020B0604020202020204" charset="-79"/>
            </a:endParaRPr>
          </a:p>
        </p:txBody>
      </p:sp>
      <p:sp>
        <p:nvSpPr>
          <p:cNvPr id="7" name="Google Shape;52;p13">
            <a:extLst>
              <a:ext uri="{FF2B5EF4-FFF2-40B4-BE49-F238E27FC236}">
                <a16:creationId xmlns:a16="http://schemas.microsoft.com/office/drawing/2014/main" id="{604A7B94-0E55-FA7B-DF21-56D3B494F62B}"/>
              </a:ext>
            </a:extLst>
          </p:cNvPr>
          <p:cNvSpPr/>
          <p:nvPr/>
        </p:nvSpPr>
        <p:spPr>
          <a:xfrm>
            <a:off x="11879687" y="0"/>
            <a:ext cx="312313" cy="1327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2" grpId="0" animBg="1"/>
      <p:bldP spid="53" grpId="0"/>
      <p:bldP spid="3" grpId="0"/>
      <p:bldP spid="4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5A85366B-77EA-183D-F23C-B774B6620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7;p18">
            <a:extLst>
              <a:ext uri="{FF2B5EF4-FFF2-40B4-BE49-F238E27FC236}">
                <a16:creationId xmlns:a16="http://schemas.microsoft.com/office/drawing/2014/main" id="{7B7790B4-A0D9-F0D7-1080-F2057FBA34D2}"/>
              </a:ext>
            </a:extLst>
          </p:cNvPr>
          <p:cNvSpPr/>
          <p:nvPr/>
        </p:nvSpPr>
        <p:spPr>
          <a:xfrm>
            <a:off x="1160207" y="167148"/>
            <a:ext cx="7905135" cy="889842"/>
          </a:xfrm>
          <a:prstGeom prst="rect">
            <a:avLst/>
          </a:prstGeom>
          <a:gradFill flip="none" rotWithShape="1">
            <a:gsLst>
              <a:gs pos="79000">
                <a:srgbClr val="808080"/>
              </a:gs>
              <a:gs pos="58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7;p19">
            <a:extLst>
              <a:ext uri="{FF2B5EF4-FFF2-40B4-BE49-F238E27FC236}">
                <a16:creationId xmlns:a16="http://schemas.microsoft.com/office/drawing/2014/main" id="{D021EBA4-3E63-EAE4-C82D-2DB7AD3ECC2B}"/>
              </a:ext>
            </a:extLst>
          </p:cNvPr>
          <p:cNvSpPr/>
          <p:nvPr/>
        </p:nvSpPr>
        <p:spPr>
          <a:xfrm>
            <a:off x="1715729" y="2251588"/>
            <a:ext cx="9891251" cy="1027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b="1" i="1" dirty="0"/>
              <a:t>1. Amit K., UK – Experience with AI Lending at Kabbage by American Express</a:t>
            </a:r>
            <a:endParaRPr lang="en-CA" dirty="0"/>
          </a:p>
          <a:p>
            <a:r>
              <a:rPr lang="en-CA" b="1" i="1" dirty="0"/>
              <a:t>Testimonial: "Traditional banks rejected my loan application, but an AI-powered lender considered my income patterns and granted me a loan at reasonable interest. AI makes lending more inclusive!"</a:t>
            </a:r>
            <a:r>
              <a:rPr lang="en-CA" dirty="0"/>
              <a:t>.</a:t>
            </a:r>
            <a:r>
              <a:rPr lang="en-CA" b="1" dirty="0"/>
              <a:t>[2]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52;p13">
            <a:extLst>
              <a:ext uri="{FF2B5EF4-FFF2-40B4-BE49-F238E27FC236}">
                <a16:creationId xmlns:a16="http://schemas.microsoft.com/office/drawing/2014/main" id="{3A406B23-E83E-04B2-F86C-8DF200850C9E}"/>
              </a:ext>
            </a:extLst>
          </p:cNvPr>
          <p:cNvSpPr/>
          <p:nvPr/>
        </p:nvSpPr>
        <p:spPr>
          <a:xfrm>
            <a:off x="11936361" y="0"/>
            <a:ext cx="255639" cy="1327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7;p19">
            <a:extLst>
              <a:ext uri="{FF2B5EF4-FFF2-40B4-BE49-F238E27FC236}">
                <a16:creationId xmlns:a16="http://schemas.microsoft.com/office/drawing/2014/main" id="{7A9FF891-ED62-2FA7-3E05-ACFA33F41FA8}"/>
              </a:ext>
            </a:extLst>
          </p:cNvPr>
          <p:cNvSpPr/>
          <p:nvPr/>
        </p:nvSpPr>
        <p:spPr>
          <a:xfrm>
            <a:off x="1715729" y="3977150"/>
            <a:ext cx="9891251" cy="1027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b="1" i="1" dirty="0"/>
              <a:t>2. JPMorgan Chase – AI-Driven Lending Decisions</a:t>
            </a:r>
            <a:endParaRPr lang="en-CA" dirty="0"/>
          </a:p>
          <a:p>
            <a:r>
              <a:rPr lang="en-CA" b="1" i="1" dirty="0"/>
              <a:t>Testimonial: "AI-driven credit scoring has allowed us to make fair and unbiased lending decisions, helping more people access credit. The automation has reduced approval time from weeks to minutes.".[3]</a:t>
            </a:r>
            <a:endParaRPr lang="en-CA" dirty="0"/>
          </a:p>
          <a:p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98;p18">
            <a:extLst>
              <a:ext uri="{FF2B5EF4-FFF2-40B4-BE49-F238E27FC236}">
                <a16:creationId xmlns:a16="http://schemas.microsoft.com/office/drawing/2014/main" id="{5F5D1BCE-5F7F-AE40-0CA1-803FEA3E0AE5}"/>
              </a:ext>
            </a:extLst>
          </p:cNvPr>
          <p:cNvSpPr txBox="1"/>
          <p:nvPr/>
        </p:nvSpPr>
        <p:spPr>
          <a:xfrm>
            <a:off x="468508" y="227348"/>
            <a:ext cx="790513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CA" sz="4400" b="1" kern="100" dirty="0">
                <a:solidFill>
                  <a:schemeClr val="bg1"/>
                </a:solidFill>
                <a:effectLst/>
                <a:latin typeface="Rubik" panose="020B0604020202020204" charset="-79"/>
                <a:ea typeface="Aptos" panose="020B0004020202020204" pitchFamily="34" charset="0"/>
                <a:cs typeface="Rubik" panose="020B0604020202020204" charset="-79"/>
              </a:rPr>
              <a:t>Customer Testimonial</a:t>
            </a:r>
            <a:endParaRPr lang="en-CA" sz="4400" kern="100" dirty="0">
              <a:solidFill>
                <a:schemeClr val="bg1"/>
              </a:solidFill>
              <a:effectLst/>
              <a:latin typeface="Rubik" panose="020B0604020202020204" charset="-79"/>
              <a:ea typeface="Aptos" panose="020B0004020202020204" pitchFamily="34" charset="0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9764840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051A8813-1E7A-457C-4AF9-A2A67FD84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>
            <a:extLst>
              <a:ext uri="{FF2B5EF4-FFF2-40B4-BE49-F238E27FC236}">
                <a16:creationId xmlns:a16="http://schemas.microsoft.com/office/drawing/2014/main" id="{8F9702A9-C8B2-98BF-0E4F-98157DF12C9A}"/>
              </a:ext>
            </a:extLst>
          </p:cNvPr>
          <p:cNvSpPr/>
          <p:nvPr/>
        </p:nvSpPr>
        <p:spPr>
          <a:xfrm>
            <a:off x="1376516" y="278956"/>
            <a:ext cx="9438968" cy="99305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8">
            <a:extLst>
              <a:ext uri="{FF2B5EF4-FFF2-40B4-BE49-F238E27FC236}">
                <a16:creationId xmlns:a16="http://schemas.microsoft.com/office/drawing/2014/main" id="{31EA28BE-CDCC-3CFE-8EE5-0A4D8B19EEE9}"/>
              </a:ext>
            </a:extLst>
          </p:cNvPr>
          <p:cNvSpPr txBox="1"/>
          <p:nvPr/>
        </p:nvSpPr>
        <p:spPr>
          <a:xfrm>
            <a:off x="2042259" y="390764"/>
            <a:ext cx="790513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CA" sz="4400" b="1" kern="100" dirty="0">
                <a:solidFill>
                  <a:schemeClr val="bg1"/>
                </a:solidFill>
                <a:effectLst/>
                <a:latin typeface="Rubik" panose="020B0604020202020204" charset="-79"/>
                <a:ea typeface="Aptos" panose="020B0004020202020204" pitchFamily="34" charset="0"/>
                <a:cs typeface="Rubik" panose="020B0604020202020204" charset="-79"/>
              </a:rPr>
              <a:t>Benefits of the System</a:t>
            </a:r>
            <a:endParaRPr lang="en-CA" sz="4400" kern="100" dirty="0">
              <a:solidFill>
                <a:schemeClr val="bg1"/>
              </a:solidFill>
              <a:effectLst/>
              <a:latin typeface="Rubik" panose="020B0604020202020204" charset="-79"/>
              <a:ea typeface="Aptos" panose="020B0004020202020204" pitchFamily="34" charset="0"/>
              <a:cs typeface="Rubik" panose="020B0604020202020204" charset="-79"/>
            </a:endParaRPr>
          </a:p>
        </p:txBody>
      </p:sp>
      <p:pic>
        <p:nvPicPr>
          <p:cNvPr id="100" name="Google Shape;100;p18" descr="Imagen que contiene exterior, estrella, noche, persona&#10;&#10;Descripción generada automáticamente">
            <a:extLst>
              <a:ext uri="{FF2B5EF4-FFF2-40B4-BE49-F238E27FC236}">
                <a16:creationId xmlns:a16="http://schemas.microsoft.com/office/drawing/2014/main" id="{F06725FE-CC65-3C47-4884-FB65223432A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13136" y="-9726"/>
            <a:ext cx="15788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2;p13">
            <a:extLst>
              <a:ext uri="{FF2B5EF4-FFF2-40B4-BE49-F238E27FC236}">
                <a16:creationId xmlns:a16="http://schemas.microsoft.com/office/drawing/2014/main" id="{79C73C1D-5245-EB48-3974-88983A2A2C78}"/>
              </a:ext>
            </a:extLst>
          </p:cNvPr>
          <p:cNvSpPr/>
          <p:nvPr/>
        </p:nvSpPr>
        <p:spPr>
          <a:xfrm>
            <a:off x="11936361" y="0"/>
            <a:ext cx="255639" cy="1327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7;p19">
            <a:extLst>
              <a:ext uri="{FF2B5EF4-FFF2-40B4-BE49-F238E27FC236}">
                <a16:creationId xmlns:a16="http://schemas.microsoft.com/office/drawing/2014/main" id="{6AF9157F-EF48-158B-E429-D18B08ACB776}"/>
              </a:ext>
            </a:extLst>
          </p:cNvPr>
          <p:cNvSpPr/>
          <p:nvPr/>
        </p:nvSpPr>
        <p:spPr>
          <a:xfrm>
            <a:off x="1877961" y="2323962"/>
            <a:ext cx="3932903" cy="29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Loan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 and Transparent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</a:t>
            </a:r>
          </a:p>
          <a:p>
            <a:endParaRPr lang="en-CA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Benefits black glyph icon. Extra perks for employees. Profit sharing and  insurance. Retention strategy. Silhouette symbol on white space. Solid  pictogram. Vector isolated illustration 21839485 Vector Art at Vecteezy">
            <a:extLst>
              <a:ext uri="{FF2B5EF4-FFF2-40B4-BE49-F238E27FC236}">
                <a16:creationId xmlns:a16="http://schemas.microsoft.com/office/drawing/2014/main" id="{E7CAA939-1D65-A530-8811-FF85BCA23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124" y="2180428"/>
            <a:ext cx="3326052" cy="325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A62AAF-6C61-3C15-6CF7-18B4730E4759}"/>
              </a:ext>
            </a:extLst>
          </p:cNvPr>
          <p:cNvSpPr txBox="1"/>
          <p:nvPr/>
        </p:nvSpPr>
        <p:spPr>
          <a:xfrm>
            <a:off x="6875024" y="508807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115452317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F1624BFA-3BBE-F2A5-69DA-541B1B2DD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2;p13">
            <a:extLst>
              <a:ext uri="{FF2B5EF4-FFF2-40B4-BE49-F238E27FC236}">
                <a16:creationId xmlns:a16="http://schemas.microsoft.com/office/drawing/2014/main" id="{2E20AD95-E134-FA25-C7D1-253125322742}"/>
              </a:ext>
            </a:extLst>
          </p:cNvPr>
          <p:cNvSpPr/>
          <p:nvPr/>
        </p:nvSpPr>
        <p:spPr>
          <a:xfrm>
            <a:off x="11879687" y="0"/>
            <a:ext cx="312313" cy="1327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7B490-79D5-25DD-63D5-7EA3B51768B0}"/>
              </a:ext>
            </a:extLst>
          </p:cNvPr>
          <p:cNvSpPr txBox="1"/>
          <p:nvPr/>
        </p:nvSpPr>
        <p:spPr>
          <a:xfrm>
            <a:off x="1998931" y="1060643"/>
            <a:ext cx="3700693" cy="2475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Segmentation Based on Features:</a:t>
            </a:r>
            <a:endParaRPr lang="en-CA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Age Group 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Income Segmentation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Risk Segmentation</a:t>
            </a:r>
          </a:p>
          <a:p>
            <a:pPr marL="457200"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CA" sz="1800" b="1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B400F-6816-AA74-F7A4-40A71175028D}"/>
              </a:ext>
            </a:extLst>
          </p:cNvPr>
          <p:cNvSpPr txBox="1"/>
          <p:nvPr/>
        </p:nvSpPr>
        <p:spPr>
          <a:xfrm>
            <a:off x="1998931" y="2874653"/>
            <a:ext cx="3726405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Segmented Loan Approval Rates</a:t>
            </a:r>
            <a:endParaRPr lang="en-CA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9171B-ADC1-B330-8305-9C0C2519A234}"/>
              </a:ext>
            </a:extLst>
          </p:cNvPr>
          <p:cNvSpPr txBox="1"/>
          <p:nvPr/>
        </p:nvSpPr>
        <p:spPr>
          <a:xfrm>
            <a:off x="2014957" y="3480832"/>
            <a:ext cx="2820003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Predictive Segmentation</a:t>
            </a:r>
            <a:endParaRPr lang="en-CA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Conclusion Vector Solid Icon Design Illustration Assessment Symbol On White  Background Eps 10 File Stock Illustration - Download Image Now - iStock">
            <a:extLst>
              <a:ext uri="{FF2B5EF4-FFF2-40B4-BE49-F238E27FC236}">
                <a16:creationId xmlns:a16="http://schemas.microsoft.com/office/drawing/2014/main" id="{D616ED81-8474-DC61-0420-2766367FB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482" y="663677"/>
            <a:ext cx="396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3CDDDA-E768-D0E7-C8EF-934E1851AF2E}"/>
              </a:ext>
            </a:extLst>
          </p:cNvPr>
          <p:cNvSpPr txBox="1"/>
          <p:nvPr/>
        </p:nvSpPr>
        <p:spPr>
          <a:xfrm>
            <a:off x="9758196" y="119251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309683167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9A594A33-7660-97C7-19CA-A1EF236AE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7;p19">
            <a:extLst>
              <a:ext uri="{FF2B5EF4-FFF2-40B4-BE49-F238E27FC236}">
                <a16:creationId xmlns:a16="http://schemas.microsoft.com/office/drawing/2014/main" id="{A9D87C2B-55A1-565D-E9F4-EBB30A7EAAA3}"/>
              </a:ext>
            </a:extLst>
          </p:cNvPr>
          <p:cNvSpPr/>
          <p:nvPr/>
        </p:nvSpPr>
        <p:spPr>
          <a:xfrm>
            <a:off x="1414127" y="1327355"/>
            <a:ext cx="10043160" cy="5926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CA" sz="1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Loan Default Prediction Dataset</a:t>
            </a:r>
            <a:endParaRPr lang="en-CA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CA" sz="1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https://www.americanexpress.com/en-us/business/blueprint/</a:t>
            </a:r>
            <a:endParaRPr lang="en-CA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CA" u="sng" dirty="0">
                <a:hlinkClick r:id="rId5"/>
              </a:rPr>
              <a:t>https://www.jpmorganchase.com/content/dam/jpmc/jpmorgan-chase-and-co/investor-relations/documents/annualreport-2023.pdf</a:t>
            </a:r>
            <a:endParaRPr lang="en-CA" u="sng" dirty="0"/>
          </a:p>
          <a:p>
            <a:endParaRPr lang="en-CA" u="sng" dirty="0"/>
          </a:p>
          <a:p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https://www.alamy.com/stock-photo/loan-approved.html?blackwhite=1&amp;sortBy=relevant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https://www.alamy.com/stock-photo/loan.html?blackwhite=1&amp;sortBy=relevant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https://www.vecteezy.com/vector-art/47588952-coding-logo-sign-outline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https://www.vecteezy.com/vector-art/21839485-benefits-black-glyph-icon-extra-perks-for-employees-profit-sharing-and-insurance-retention-strategy-silhouette-symbol-on-white-space-solid-pictogram-vector-isolated-illustration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https://www.istockphoto.com/vector/conclusion-vector-solid-icon-design-illustration-assessment-symbol-on-white-gm1464783190-497382104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52;p13">
            <a:extLst>
              <a:ext uri="{FF2B5EF4-FFF2-40B4-BE49-F238E27FC236}">
                <a16:creationId xmlns:a16="http://schemas.microsoft.com/office/drawing/2014/main" id="{D0ED678F-C110-5498-E06D-343908165F9E}"/>
              </a:ext>
            </a:extLst>
          </p:cNvPr>
          <p:cNvSpPr/>
          <p:nvPr/>
        </p:nvSpPr>
        <p:spPr>
          <a:xfrm>
            <a:off x="11936361" y="0"/>
            <a:ext cx="255639" cy="1327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97;p18">
            <a:extLst>
              <a:ext uri="{FF2B5EF4-FFF2-40B4-BE49-F238E27FC236}">
                <a16:creationId xmlns:a16="http://schemas.microsoft.com/office/drawing/2014/main" id="{11FE3C93-ACD8-CC80-68FD-19E31E7FCFDB}"/>
              </a:ext>
            </a:extLst>
          </p:cNvPr>
          <p:cNvSpPr/>
          <p:nvPr/>
        </p:nvSpPr>
        <p:spPr>
          <a:xfrm>
            <a:off x="1160207" y="167148"/>
            <a:ext cx="5732205" cy="889842"/>
          </a:xfrm>
          <a:prstGeom prst="rect">
            <a:avLst/>
          </a:prstGeom>
          <a:gradFill flip="none" rotWithShape="1">
            <a:gsLst>
              <a:gs pos="79000">
                <a:srgbClr val="808080"/>
              </a:gs>
              <a:gs pos="58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98;p18">
            <a:extLst>
              <a:ext uri="{FF2B5EF4-FFF2-40B4-BE49-F238E27FC236}">
                <a16:creationId xmlns:a16="http://schemas.microsoft.com/office/drawing/2014/main" id="{07D79C6C-742F-09FF-DAE9-AA86EB74E7DA}"/>
              </a:ext>
            </a:extLst>
          </p:cNvPr>
          <p:cNvSpPr txBox="1"/>
          <p:nvPr/>
        </p:nvSpPr>
        <p:spPr>
          <a:xfrm>
            <a:off x="1414127" y="227348"/>
            <a:ext cx="385965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sz="4400" b="1" dirty="0">
                <a:solidFill>
                  <a:schemeClr val="bg1"/>
                </a:solidFill>
                <a:latin typeface="Rubik" panose="020B0604020202020204" charset="-79"/>
                <a:cs typeface="Rubik" panose="020B0604020202020204" charset="-79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9291287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3819832" y="2932471"/>
            <a:ext cx="4552335" cy="99305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4350774" y="3036905"/>
            <a:ext cx="347402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/>
          </a:p>
        </p:txBody>
      </p:sp>
      <p:sp>
        <p:nvSpPr>
          <p:cNvPr id="2" name="Google Shape;52;p13">
            <a:extLst>
              <a:ext uri="{FF2B5EF4-FFF2-40B4-BE49-F238E27FC236}">
                <a16:creationId xmlns:a16="http://schemas.microsoft.com/office/drawing/2014/main" id="{E2A85056-56CF-8F28-0B14-E8FB18165B87}"/>
              </a:ext>
            </a:extLst>
          </p:cNvPr>
          <p:cNvSpPr/>
          <p:nvPr/>
        </p:nvSpPr>
        <p:spPr>
          <a:xfrm>
            <a:off x="-156157" y="5705167"/>
            <a:ext cx="312313" cy="1327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2;p13">
            <a:extLst>
              <a:ext uri="{FF2B5EF4-FFF2-40B4-BE49-F238E27FC236}">
                <a16:creationId xmlns:a16="http://schemas.microsoft.com/office/drawing/2014/main" id="{1D2DED0C-33EC-7E10-A9F6-6B56BFA27DAA}"/>
              </a:ext>
            </a:extLst>
          </p:cNvPr>
          <p:cNvSpPr/>
          <p:nvPr/>
        </p:nvSpPr>
        <p:spPr>
          <a:xfrm>
            <a:off x="-156157" y="0"/>
            <a:ext cx="312313" cy="1327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7;p18">
            <a:extLst>
              <a:ext uri="{FF2B5EF4-FFF2-40B4-BE49-F238E27FC236}">
                <a16:creationId xmlns:a16="http://schemas.microsoft.com/office/drawing/2014/main" id="{EC6A5A80-4970-2E48-2660-2F63677F8900}"/>
              </a:ext>
            </a:extLst>
          </p:cNvPr>
          <p:cNvSpPr/>
          <p:nvPr/>
        </p:nvSpPr>
        <p:spPr>
          <a:xfrm>
            <a:off x="-28514" y="270236"/>
            <a:ext cx="4179517" cy="889842"/>
          </a:xfrm>
          <a:prstGeom prst="rect">
            <a:avLst/>
          </a:prstGeom>
          <a:gradFill flip="none" rotWithShape="1">
            <a:gsLst>
              <a:gs pos="79000">
                <a:srgbClr val="808080"/>
              </a:gs>
              <a:gs pos="58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56156" y="390060"/>
            <a:ext cx="2227007" cy="650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A" sz="3200" b="1" kern="100" dirty="0">
                <a:solidFill>
                  <a:schemeClr val="bg1"/>
                </a:solidFill>
                <a:effectLst/>
                <a:latin typeface="Rubik" panose="020B0604020202020204" charset="-79"/>
                <a:ea typeface="Aptos" panose="020B0004020202020204" pitchFamily="34" charset="0"/>
                <a:cs typeface="Rubik" panose="020B0604020202020204" charset="-79"/>
              </a:rPr>
              <a:t>Contents</a:t>
            </a:r>
            <a:endParaRPr lang="en-CA" sz="3200" kern="100" dirty="0">
              <a:solidFill>
                <a:schemeClr val="bg1"/>
              </a:solidFill>
              <a:effectLst/>
              <a:latin typeface="Rubik" panose="020B0604020202020204" charset="-79"/>
              <a:ea typeface="Aptos" panose="020B0004020202020204" pitchFamily="34" charset="0"/>
              <a:cs typeface="Rubik" panose="020B0604020202020204" charset="-79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63793" y="1674080"/>
            <a:ext cx="5556000" cy="44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CA" sz="1600" kern="100" dirty="0">
                <a:solidFill>
                  <a:srgbClr val="000000"/>
                </a:solidFill>
                <a:effectLst/>
                <a:latin typeface="Rubik" panose="020B0604020202020204" charset="-79"/>
                <a:ea typeface="Aptos" panose="020B0004020202020204" pitchFamily="34" charset="0"/>
                <a:cs typeface="Rubik" panose="020B0604020202020204" charset="-79"/>
              </a:rPr>
              <a:t>Introduction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CA" sz="1600" kern="100" dirty="0">
                <a:solidFill>
                  <a:srgbClr val="000000"/>
                </a:solidFill>
                <a:effectLst/>
                <a:latin typeface="Rubik" panose="020B0604020202020204" charset="-79"/>
                <a:ea typeface="Aptos" panose="020B0004020202020204" pitchFamily="34" charset="0"/>
                <a:cs typeface="Rubik" panose="020B0604020202020204" charset="-79"/>
              </a:rPr>
              <a:t>Aim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CA" sz="1600" kern="100" dirty="0">
                <a:solidFill>
                  <a:srgbClr val="000000"/>
                </a:solidFill>
                <a:effectLst/>
                <a:latin typeface="Rubik" panose="020B0604020202020204" charset="-79"/>
                <a:ea typeface="Aptos" panose="020B0004020202020204" pitchFamily="34" charset="0"/>
                <a:cs typeface="Rubik" panose="020B0604020202020204" charset="-79"/>
              </a:rPr>
              <a:t>Exploratory Data Analysis (EDA)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CA" sz="1600" kern="100" dirty="0">
                <a:solidFill>
                  <a:srgbClr val="000000"/>
                </a:solidFill>
                <a:effectLst/>
                <a:latin typeface="Rubik" panose="020B0604020202020204" charset="-79"/>
                <a:ea typeface="Aptos" panose="020B0004020202020204" pitchFamily="34" charset="0"/>
                <a:cs typeface="Rubik" panose="020B0604020202020204" charset="-79"/>
              </a:rPr>
              <a:t>Objective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CA" sz="1600" kern="100" dirty="0">
                <a:solidFill>
                  <a:srgbClr val="000000"/>
                </a:solidFill>
                <a:effectLst/>
                <a:latin typeface="Rubik" panose="020B0604020202020204" charset="-79"/>
                <a:ea typeface="Aptos" panose="020B0004020202020204" pitchFamily="34" charset="0"/>
                <a:cs typeface="Rubik" panose="020B0604020202020204" charset="-79"/>
              </a:rPr>
              <a:t>Target Audience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CA" sz="1600" kern="100" dirty="0">
                <a:solidFill>
                  <a:srgbClr val="000000"/>
                </a:solidFill>
                <a:effectLst/>
                <a:latin typeface="Rubik" panose="020B0604020202020204" charset="-79"/>
                <a:ea typeface="Aptos" panose="020B0004020202020204" pitchFamily="34" charset="0"/>
                <a:cs typeface="Rubik" panose="020B0604020202020204" charset="-79"/>
              </a:rPr>
              <a:t>Structure of the Model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CA" sz="1600" kern="100" dirty="0">
                <a:solidFill>
                  <a:srgbClr val="000000"/>
                </a:solidFill>
                <a:effectLst/>
                <a:latin typeface="Rubik" panose="020B0604020202020204" charset="-79"/>
                <a:ea typeface="Aptos" panose="020B0004020202020204" pitchFamily="34" charset="0"/>
                <a:cs typeface="Rubik" panose="020B0604020202020204" charset="-79"/>
              </a:rPr>
              <a:t>Model and Calculator</a:t>
            </a:r>
            <a:endParaRPr lang="en-CA" sz="1600" kern="100" dirty="0">
              <a:latin typeface="Rubik" panose="020B0604020202020204" charset="-79"/>
              <a:ea typeface="Aptos" panose="020B0004020202020204" pitchFamily="34" charset="0"/>
              <a:cs typeface="Rubik" panose="020B0604020202020204" charset="-79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CA" sz="1600" kern="100" dirty="0">
                <a:solidFill>
                  <a:srgbClr val="000000"/>
                </a:solidFill>
                <a:effectLst/>
                <a:latin typeface="Rubik" panose="020B0604020202020204" charset="-79"/>
                <a:ea typeface="Aptos" panose="020B0004020202020204" pitchFamily="34" charset="0"/>
                <a:cs typeface="Rubik" panose="020B0604020202020204" charset="-79"/>
              </a:rPr>
              <a:t>Customer Testimonial</a:t>
            </a:r>
            <a:endParaRPr lang="en-CA" sz="1600" kern="100" dirty="0">
              <a:latin typeface="Rubik" panose="020B0604020202020204" charset="-79"/>
              <a:ea typeface="Aptos" panose="020B0004020202020204" pitchFamily="34" charset="0"/>
              <a:cs typeface="Rubik" panose="020B0604020202020204" charset="-79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CA" sz="1600" kern="100" dirty="0">
                <a:solidFill>
                  <a:srgbClr val="000000"/>
                </a:solidFill>
                <a:effectLst/>
                <a:latin typeface="Rubik" panose="020B0604020202020204" charset="-79"/>
                <a:ea typeface="Aptos" panose="020B0004020202020204" pitchFamily="34" charset="0"/>
                <a:cs typeface="Rubik" panose="020B0604020202020204" charset="-79"/>
              </a:rPr>
              <a:t>Benefits of the System</a:t>
            </a:r>
            <a:endParaRPr lang="en-CA" sz="1600" kern="100" dirty="0">
              <a:effectLst/>
              <a:latin typeface="Rubik" panose="020B0604020202020204" charset="-79"/>
              <a:ea typeface="Aptos" panose="020B0004020202020204" pitchFamily="34" charset="0"/>
              <a:cs typeface="Rubik" panose="020B0604020202020204" charset="-79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10"/>
              <a:tabLst>
                <a:tab pos="457200" algn="l"/>
              </a:tabLst>
            </a:pPr>
            <a:r>
              <a:rPr lang="en-CA" sz="1600" kern="100" dirty="0">
                <a:solidFill>
                  <a:srgbClr val="000000"/>
                </a:solidFill>
                <a:effectLst/>
                <a:latin typeface="Rubik" panose="020B0604020202020204" charset="-79"/>
                <a:ea typeface="Aptos" panose="020B0004020202020204" pitchFamily="34" charset="0"/>
                <a:cs typeface="Rubik" panose="020B0604020202020204" charset="-79"/>
              </a:rPr>
              <a:t>Conclusion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10"/>
              <a:tabLst>
                <a:tab pos="457200" algn="l"/>
              </a:tabLst>
            </a:pPr>
            <a:r>
              <a:rPr lang="en-CA" sz="1600" kern="100" dirty="0">
                <a:solidFill>
                  <a:srgbClr val="000000"/>
                </a:solidFill>
                <a:effectLst/>
                <a:latin typeface="Rubik" panose="020B0604020202020204" charset="-79"/>
                <a:ea typeface="Aptos" panose="020B0004020202020204" pitchFamily="34" charset="0"/>
                <a:cs typeface="Rubik" panose="020B0604020202020204" charset="-79"/>
              </a:rPr>
              <a:t>References</a:t>
            </a:r>
          </a:p>
        </p:txBody>
      </p:sp>
      <p:pic>
        <p:nvPicPr>
          <p:cNvPr id="7" name="Picture 6" descr="A hand holding a paper with a stamp&#10;&#10;AI-generated content may be incorrect.">
            <a:extLst>
              <a:ext uri="{FF2B5EF4-FFF2-40B4-BE49-F238E27FC236}">
                <a16:creationId xmlns:a16="http://schemas.microsoft.com/office/drawing/2014/main" id="{CBD823F0-5C68-B5CF-46EB-4E8D043328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842"/>
          <a:stretch/>
        </p:blipFill>
        <p:spPr>
          <a:xfrm>
            <a:off x="4701433" y="1160079"/>
            <a:ext cx="5905607" cy="46463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79BCC9-DA36-823F-27A3-7B13A0D512FD}"/>
              </a:ext>
            </a:extLst>
          </p:cNvPr>
          <p:cNvSpPr txBox="1"/>
          <p:nvPr/>
        </p:nvSpPr>
        <p:spPr>
          <a:xfrm>
            <a:off x="8976360" y="551297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[4]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7;p18">
            <a:extLst>
              <a:ext uri="{FF2B5EF4-FFF2-40B4-BE49-F238E27FC236}">
                <a16:creationId xmlns:a16="http://schemas.microsoft.com/office/drawing/2014/main" id="{F69E6634-C9F2-39FF-ABD9-A9779D714521}"/>
              </a:ext>
            </a:extLst>
          </p:cNvPr>
          <p:cNvSpPr/>
          <p:nvPr/>
        </p:nvSpPr>
        <p:spPr>
          <a:xfrm>
            <a:off x="1" y="312329"/>
            <a:ext cx="5516879" cy="889842"/>
          </a:xfrm>
          <a:prstGeom prst="rect">
            <a:avLst/>
          </a:prstGeom>
          <a:gradFill flip="none" rotWithShape="1">
            <a:gsLst>
              <a:gs pos="86000">
                <a:srgbClr val="808080"/>
              </a:gs>
              <a:gs pos="58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256275" y="372529"/>
            <a:ext cx="397095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 err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Introduction</a:t>
            </a:r>
            <a:endParaRPr dirty="0"/>
          </a:p>
        </p:txBody>
      </p:sp>
      <p:sp>
        <p:nvSpPr>
          <p:cNvPr id="60" name="Google Shape;60;p14"/>
          <p:cNvSpPr/>
          <p:nvPr/>
        </p:nvSpPr>
        <p:spPr>
          <a:xfrm>
            <a:off x="518068" y="1745430"/>
            <a:ext cx="1723687" cy="2590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5Ws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6783135" y="2873616"/>
            <a:ext cx="3240000" cy="32400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7143135" y="3233616"/>
            <a:ext cx="2520000" cy="2520000"/>
          </a:xfrm>
          <a:prstGeom prst="diamond">
            <a:avLst/>
          </a:prstGeom>
          <a:noFill/>
          <a:ln w="920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52;p13">
            <a:extLst>
              <a:ext uri="{FF2B5EF4-FFF2-40B4-BE49-F238E27FC236}">
                <a16:creationId xmlns:a16="http://schemas.microsoft.com/office/drawing/2014/main" id="{E9A71FDD-9F7F-1E9E-1706-3400F1307B2A}"/>
              </a:ext>
            </a:extLst>
          </p:cNvPr>
          <p:cNvSpPr/>
          <p:nvPr/>
        </p:nvSpPr>
        <p:spPr>
          <a:xfrm>
            <a:off x="11879687" y="0"/>
            <a:ext cx="312313" cy="1327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85587E61-5F28-F8D6-A697-EBDFD96BB03A}"/>
              </a:ext>
            </a:extLst>
          </p:cNvPr>
          <p:cNvSpPr/>
          <p:nvPr/>
        </p:nvSpPr>
        <p:spPr>
          <a:xfrm>
            <a:off x="1879924" y="2261557"/>
            <a:ext cx="9161702" cy="38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07000"/>
              </a:lnSpc>
            </a:pPr>
            <a:r>
              <a:rPr lang="en-CA" dirty="0"/>
              <a:t>- Customer segmentation in loan approvals categorizes applicants based on their likelihood of given information.</a:t>
            </a:r>
            <a:endParaRPr lang="en-CA"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60;p14">
            <a:extLst>
              <a:ext uri="{FF2B5EF4-FFF2-40B4-BE49-F238E27FC236}">
                <a16:creationId xmlns:a16="http://schemas.microsoft.com/office/drawing/2014/main" id="{E266C356-415E-200B-7E76-1872DCD0337C}"/>
              </a:ext>
            </a:extLst>
          </p:cNvPr>
          <p:cNvSpPr/>
          <p:nvPr/>
        </p:nvSpPr>
        <p:spPr>
          <a:xfrm>
            <a:off x="1879924" y="2679480"/>
            <a:ext cx="3950606" cy="38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07000"/>
              </a:lnSpc>
            </a:pPr>
            <a:r>
              <a:rPr lang="en-CA" dirty="0"/>
              <a:t>- To identify high-risk and low-risk applicants.</a:t>
            </a:r>
          </a:p>
        </p:txBody>
      </p:sp>
      <p:sp>
        <p:nvSpPr>
          <p:cNvPr id="5" name="Google Shape;60;p14">
            <a:extLst>
              <a:ext uri="{FF2B5EF4-FFF2-40B4-BE49-F238E27FC236}">
                <a16:creationId xmlns:a16="http://schemas.microsoft.com/office/drawing/2014/main" id="{D66F1962-FBE3-21F3-AFA4-1408D6A6D7D3}"/>
              </a:ext>
            </a:extLst>
          </p:cNvPr>
          <p:cNvSpPr/>
          <p:nvPr/>
        </p:nvSpPr>
        <p:spPr>
          <a:xfrm>
            <a:off x="1879924" y="3054864"/>
            <a:ext cx="6015380" cy="38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07000"/>
              </a:lnSpc>
            </a:pPr>
            <a:r>
              <a:rPr lang="en-CA" dirty="0"/>
              <a:t>- Banks, financial institutions, credit unions, and fintech platforms.</a:t>
            </a:r>
            <a:endParaRPr lang="en-CA"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60;p14">
            <a:extLst>
              <a:ext uri="{FF2B5EF4-FFF2-40B4-BE49-F238E27FC236}">
                <a16:creationId xmlns:a16="http://schemas.microsoft.com/office/drawing/2014/main" id="{6ADDBF74-BC13-02CE-A491-952730371603}"/>
              </a:ext>
            </a:extLst>
          </p:cNvPr>
          <p:cNvSpPr/>
          <p:nvPr/>
        </p:nvSpPr>
        <p:spPr>
          <a:xfrm>
            <a:off x="1879924" y="3429000"/>
            <a:ext cx="3950606" cy="38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07000"/>
              </a:lnSpc>
            </a:pPr>
            <a:r>
              <a:rPr lang="en-CA" dirty="0"/>
              <a:t>- A customer submits a loan application.</a:t>
            </a:r>
          </a:p>
        </p:txBody>
      </p:sp>
      <p:sp>
        <p:nvSpPr>
          <p:cNvPr id="7" name="Google Shape;60;p14">
            <a:extLst>
              <a:ext uri="{FF2B5EF4-FFF2-40B4-BE49-F238E27FC236}">
                <a16:creationId xmlns:a16="http://schemas.microsoft.com/office/drawing/2014/main" id="{17F1A664-FB99-69C0-91B0-E482583C595D}"/>
              </a:ext>
            </a:extLst>
          </p:cNvPr>
          <p:cNvSpPr/>
          <p:nvPr/>
        </p:nvSpPr>
        <p:spPr>
          <a:xfrm>
            <a:off x="1879924" y="3834975"/>
            <a:ext cx="3950606" cy="38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07000"/>
              </a:lnSpc>
            </a:pPr>
            <a:r>
              <a:rPr lang="en-CA" dirty="0"/>
              <a:t>- Loan applications is process.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3" grpId="0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2;p13">
            <a:extLst>
              <a:ext uri="{FF2B5EF4-FFF2-40B4-BE49-F238E27FC236}">
                <a16:creationId xmlns:a16="http://schemas.microsoft.com/office/drawing/2014/main" id="{A6879059-5E1F-2D4D-4306-B259632A4D83}"/>
              </a:ext>
            </a:extLst>
          </p:cNvPr>
          <p:cNvSpPr/>
          <p:nvPr/>
        </p:nvSpPr>
        <p:spPr>
          <a:xfrm>
            <a:off x="-78772" y="-109351"/>
            <a:ext cx="312313" cy="1327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7;p18">
            <a:extLst>
              <a:ext uri="{FF2B5EF4-FFF2-40B4-BE49-F238E27FC236}">
                <a16:creationId xmlns:a16="http://schemas.microsoft.com/office/drawing/2014/main" id="{1880EA11-6AFF-35E9-C4AB-1D2F6528CA66}"/>
              </a:ext>
            </a:extLst>
          </p:cNvPr>
          <p:cNvSpPr/>
          <p:nvPr/>
        </p:nvSpPr>
        <p:spPr>
          <a:xfrm>
            <a:off x="-24662" y="266267"/>
            <a:ext cx="2730531" cy="889842"/>
          </a:xfrm>
          <a:prstGeom prst="rect">
            <a:avLst/>
          </a:prstGeom>
          <a:gradFill flip="none" rotWithShape="1">
            <a:gsLst>
              <a:gs pos="79000">
                <a:srgbClr val="808080"/>
              </a:gs>
              <a:gs pos="58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33541" y="307170"/>
            <a:ext cx="397095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 err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Aim</a:t>
            </a:r>
            <a:endParaRPr dirty="0"/>
          </a:p>
        </p:txBody>
      </p:sp>
      <p:sp>
        <p:nvSpPr>
          <p:cNvPr id="79" name="Google Shape;79;p16"/>
          <p:cNvSpPr/>
          <p:nvPr/>
        </p:nvSpPr>
        <p:spPr>
          <a:xfrm>
            <a:off x="363793" y="2125449"/>
            <a:ext cx="6096000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A" sz="1800" kern="100" dirty="0">
                <a:solidFill>
                  <a:srgbClr val="000000"/>
                </a:solidFill>
                <a:effectLst/>
                <a:latin typeface="Rubik" panose="020B0604020202020204" charset="-79"/>
                <a:ea typeface="Aptos" panose="020B0004020202020204" pitchFamily="34" charset="0"/>
                <a:cs typeface="Rubik" panose="020B0604020202020204" charset="-79"/>
              </a:rPr>
              <a:t>To preform customer segmentation analysis by develop an AI-powered Loan Approval System that automates and optimizes the decision-making process, ensuring accurate, fair, and efficient loan approvals for customers.</a:t>
            </a:r>
            <a:endParaRPr lang="en-CA" sz="1800" kern="100" dirty="0">
              <a:effectLst/>
              <a:latin typeface="Rubik" panose="020B0604020202020204" charset="-79"/>
              <a:ea typeface="Aptos" panose="020B0004020202020204" pitchFamily="34" charset="0"/>
              <a:cs typeface="Rubik" panose="020B0604020202020204" charset="-79"/>
            </a:endParaRPr>
          </a:p>
        </p:txBody>
      </p:sp>
      <p:sp>
        <p:nvSpPr>
          <p:cNvPr id="3" name="Google Shape;52;p13">
            <a:extLst>
              <a:ext uri="{FF2B5EF4-FFF2-40B4-BE49-F238E27FC236}">
                <a16:creationId xmlns:a16="http://schemas.microsoft.com/office/drawing/2014/main" id="{6804F87D-B803-0E80-3BF2-42D309171E60}"/>
              </a:ext>
            </a:extLst>
          </p:cNvPr>
          <p:cNvSpPr/>
          <p:nvPr/>
        </p:nvSpPr>
        <p:spPr>
          <a:xfrm>
            <a:off x="11879687" y="0"/>
            <a:ext cx="312313" cy="1327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Loan Black and White Stock Photos &amp; Images - Alamy">
            <a:extLst>
              <a:ext uri="{FF2B5EF4-FFF2-40B4-BE49-F238E27FC236}">
                <a16:creationId xmlns:a16="http://schemas.microsoft.com/office/drawing/2014/main" id="{20C1BCD2-9531-990A-7281-F27FA04536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4"/>
          <a:stretch/>
        </p:blipFill>
        <p:spPr bwMode="auto">
          <a:xfrm>
            <a:off x="6932233" y="360688"/>
            <a:ext cx="4652963" cy="477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CB4980-75C1-F7FE-B7A8-B4E5B44A0581}"/>
              </a:ext>
            </a:extLst>
          </p:cNvPr>
          <p:cNvSpPr txBox="1"/>
          <p:nvPr/>
        </p:nvSpPr>
        <p:spPr>
          <a:xfrm>
            <a:off x="11157285" y="482810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[5]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2;p13">
            <a:extLst>
              <a:ext uri="{FF2B5EF4-FFF2-40B4-BE49-F238E27FC236}">
                <a16:creationId xmlns:a16="http://schemas.microsoft.com/office/drawing/2014/main" id="{A0ED75E7-1BFF-9801-781E-5A561EF8A6F7}"/>
              </a:ext>
            </a:extLst>
          </p:cNvPr>
          <p:cNvSpPr/>
          <p:nvPr/>
        </p:nvSpPr>
        <p:spPr>
          <a:xfrm>
            <a:off x="11879687" y="0"/>
            <a:ext cx="312313" cy="1327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7;p18">
            <a:extLst>
              <a:ext uri="{FF2B5EF4-FFF2-40B4-BE49-F238E27FC236}">
                <a16:creationId xmlns:a16="http://schemas.microsoft.com/office/drawing/2014/main" id="{F7D92A6D-36DF-A099-55D0-7D5F373A6CA2}"/>
              </a:ext>
            </a:extLst>
          </p:cNvPr>
          <p:cNvSpPr/>
          <p:nvPr/>
        </p:nvSpPr>
        <p:spPr>
          <a:xfrm rot="10800000">
            <a:off x="9250679" y="218756"/>
            <a:ext cx="2971547" cy="889842"/>
          </a:xfrm>
          <a:prstGeom prst="rect">
            <a:avLst/>
          </a:prstGeom>
          <a:gradFill flip="none" rotWithShape="1">
            <a:gsLst>
              <a:gs pos="79000">
                <a:srgbClr val="808080"/>
              </a:gs>
              <a:gs pos="58000">
                <a:schemeClr val="tx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10459152" y="306885"/>
            <a:ext cx="192909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EDA</a:t>
            </a:r>
            <a:endParaRPr dirty="0"/>
          </a:p>
        </p:txBody>
      </p:sp>
      <p:sp>
        <p:nvSpPr>
          <p:cNvPr id="89" name="Google Shape;89;p17"/>
          <p:cNvSpPr/>
          <p:nvPr/>
        </p:nvSpPr>
        <p:spPr>
          <a:xfrm>
            <a:off x="1293923" y="407501"/>
            <a:ext cx="3809020" cy="216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CA" sz="16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 Information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CA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Kaggle Based Dataset </a:t>
            </a:r>
            <a:r>
              <a:rPr lang="en-CA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CA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Loan Default Dataset </a:t>
            </a:r>
            <a:r>
              <a:rPr lang="en-CA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CA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1]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CA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 this dataset we have total </a:t>
            </a:r>
            <a:r>
              <a:rPr lang="en-CA" sz="1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255347 entities </a:t>
            </a:r>
            <a:r>
              <a:rPr lang="en-CA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</a:t>
            </a:r>
            <a:r>
              <a:rPr lang="en-CA" sz="1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18 variables</a:t>
            </a:r>
            <a:endParaRPr lang="en-CA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5948515" y="3692012"/>
            <a:ext cx="541508" cy="992701"/>
          </a:xfrm>
          <a:prstGeom prst="diamond">
            <a:avLst/>
          </a:prstGeom>
          <a:noFill/>
          <a:ln w="92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5948515" y="2576051"/>
            <a:ext cx="541508" cy="992701"/>
          </a:xfrm>
          <a:prstGeom prst="diamond">
            <a:avLst/>
          </a:prstGeom>
          <a:noFill/>
          <a:ln w="92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9;p17">
            <a:extLst>
              <a:ext uri="{FF2B5EF4-FFF2-40B4-BE49-F238E27FC236}">
                <a16:creationId xmlns:a16="http://schemas.microsoft.com/office/drawing/2014/main" id="{8145E45F-3167-C682-2439-22904BE1A17F}"/>
              </a:ext>
            </a:extLst>
          </p:cNvPr>
          <p:cNvSpPr/>
          <p:nvPr/>
        </p:nvSpPr>
        <p:spPr>
          <a:xfrm>
            <a:off x="1293924" y="4484079"/>
            <a:ext cx="3966334" cy="216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CA" sz="1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Financial Data</a:t>
            </a:r>
            <a:r>
              <a:rPr lang="en-CA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CA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Income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CA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Credit Score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CA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DTI Ratio(</a:t>
            </a:r>
            <a:r>
              <a:rPr lang="en-CA" sz="16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debt-to-income ratio </a:t>
            </a:r>
            <a:r>
              <a:rPr lang="en-CA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CA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Has Mortgage</a:t>
            </a:r>
          </a:p>
        </p:txBody>
      </p:sp>
      <p:sp>
        <p:nvSpPr>
          <p:cNvPr id="4" name="Google Shape;89;p17">
            <a:extLst>
              <a:ext uri="{FF2B5EF4-FFF2-40B4-BE49-F238E27FC236}">
                <a16:creationId xmlns:a16="http://schemas.microsoft.com/office/drawing/2014/main" id="{55F28007-1D99-0B58-9FF5-2260C0B58B84}"/>
              </a:ext>
            </a:extLst>
          </p:cNvPr>
          <p:cNvSpPr/>
          <p:nvPr/>
        </p:nvSpPr>
        <p:spPr>
          <a:xfrm>
            <a:off x="1293923" y="2315528"/>
            <a:ext cx="2619606" cy="216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CA" sz="1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Demographic Data</a:t>
            </a:r>
            <a:r>
              <a:rPr lang="en-CA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CA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Age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CA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Education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CA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Marital Status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CA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Employment Type</a:t>
            </a:r>
          </a:p>
        </p:txBody>
      </p:sp>
      <p:sp>
        <p:nvSpPr>
          <p:cNvPr id="5" name="Google Shape;89;p17">
            <a:extLst>
              <a:ext uri="{FF2B5EF4-FFF2-40B4-BE49-F238E27FC236}">
                <a16:creationId xmlns:a16="http://schemas.microsoft.com/office/drawing/2014/main" id="{4F4D4DB0-933F-8C5B-4128-C562A624DAAC}"/>
              </a:ext>
            </a:extLst>
          </p:cNvPr>
          <p:cNvSpPr/>
          <p:nvPr/>
        </p:nvSpPr>
        <p:spPr>
          <a:xfrm>
            <a:off x="7285702" y="2147868"/>
            <a:ext cx="2862343" cy="1849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CA" sz="1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Loan Details</a:t>
            </a:r>
            <a:r>
              <a:rPr lang="en-CA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CA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Loan Amount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CA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Interest Rate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CA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Loan Term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CA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Loan Purpose</a:t>
            </a:r>
          </a:p>
        </p:txBody>
      </p:sp>
      <p:sp>
        <p:nvSpPr>
          <p:cNvPr id="6" name="Google Shape;89;p17">
            <a:extLst>
              <a:ext uri="{FF2B5EF4-FFF2-40B4-BE49-F238E27FC236}">
                <a16:creationId xmlns:a16="http://schemas.microsoft.com/office/drawing/2014/main" id="{334F50B5-30E4-006C-9544-A3C2BBF1C718}"/>
              </a:ext>
            </a:extLst>
          </p:cNvPr>
          <p:cNvSpPr/>
          <p:nvPr/>
        </p:nvSpPr>
        <p:spPr>
          <a:xfrm>
            <a:off x="7336026" y="4875358"/>
            <a:ext cx="4699817" cy="99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CA" sz="1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Outcome Variable</a:t>
            </a:r>
            <a:endParaRPr lang="en-CA" sz="16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CA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Default (0/1) (Not approved/approved).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F145FE05-FE77-93AB-2C5E-D92ED3CD7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>
            <a:extLst>
              <a:ext uri="{FF2B5EF4-FFF2-40B4-BE49-F238E27FC236}">
                <a16:creationId xmlns:a16="http://schemas.microsoft.com/office/drawing/2014/main" id="{225CFE0F-9FF2-194D-47D8-2DDE062143E3}"/>
              </a:ext>
            </a:extLst>
          </p:cNvPr>
          <p:cNvSpPr/>
          <p:nvPr/>
        </p:nvSpPr>
        <p:spPr>
          <a:xfrm>
            <a:off x="1302774" y="215054"/>
            <a:ext cx="9438968" cy="99305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8">
            <a:extLst>
              <a:ext uri="{FF2B5EF4-FFF2-40B4-BE49-F238E27FC236}">
                <a16:creationId xmlns:a16="http://schemas.microsoft.com/office/drawing/2014/main" id="{21A5744F-A285-5229-F60C-1871969B619B}"/>
              </a:ext>
            </a:extLst>
          </p:cNvPr>
          <p:cNvSpPr txBox="1"/>
          <p:nvPr/>
        </p:nvSpPr>
        <p:spPr>
          <a:xfrm>
            <a:off x="2111085" y="343036"/>
            <a:ext cx="790513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Explore </a:t>
            </a:r>
            <a:r>
              <a:rPr lang="es-ES" sz="4400" b="1" dirty="0" err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with</a:t>
            </a:r>
            <a:r>
              <a:rPr lang="es-ES" sz="44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s-ES" sz="4400" b="1" dirty="0" err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Visualizations</a:t>
            </a:r>
            <a:r>
              <a:rPr lang="es-ES" sz="44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dirty="0"/>
          </a:p>
        </p:txBody>
      </p:sp>
      <p:pic>
        <p:nvPicPr>
          <p:cNvPr id="100" name="Google Shape;100;p18" descr="Imagen que contiene exterior, estrella, noche, persona&#10;&#10;Descripción generada automáticamente">
            <a:extLst>
              <a:ext uri="{FF2B5EF4-FFF2-40B4-BE49-F238E27FC236}">
                <a16:creationId xmlns:a16="http://schemas.microsoft.com/office/drawing/2014/main" id="{5A31615C-27CF-7140-F117-C8E452538E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13136" y="-9726"/>
            <a:ext cx="157886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2;p13">
            <a:extLst>
              <a:ext uri="{FF2B5EF4-FFF2-40B4-BE49-F238E27FC236}">
                <a16:creationId xmlns:a16="http://schemas.microsoft.com/office/drawing/2014/main" id="{F7BF26D3-7608-C034-7991-E9B257041651}"/>
              </a:ext>
            </a:extLst>
          </p:cNvPr>
          <p:cNvSpPr/>
          <p:nvPr/>
        </p:nvSpPr>
        <p:spPr>
          <a:xfrm>
            <a:off x="11936361" y="0"/>
            <a:ext cx="255639" cy="1327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BE425560-AEEA-BA65-A0C9-28A097887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561" y="1565839"/>
            <a:ext cx="9016181" cy="4876801"/>
          </a:xfrm>
          <a:prstGeom prst="rect">
            <a:avLst/>
          </a:prstGeom>
        </p:spPr>
      </p:pic>
      <p:pic>
        <p:nvPicPr>
          <p:cNvPr id="4" name="Picture 3" descr="A graph of different colored rectangular shapes&#10;&#10;AI-generated content may be incorrect.">
            <a:extLst>
              <a:ext uri="{FF2B5EF4-FFF2-40B4-BE49-F238E27FC236}">
                <a16:creationId xmlns:a16="http://schemas.microsoft.com/office/drawing/2014/main" id="{1CCF9D14-5FB3-2ED5-B10D-88F8F76803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168" y="1272014"/>
            <a:ext cx="9227574" cy="5170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871AA5-16EF-6694-DCAA-C373232A2D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4168" y="1263550"/>
            <a:ext cx="9163664" cy="53154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18F946-51A8-601F-D3DD-564C0AC132B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35918"/>
          <a:stretch/>
        </p:blipFill>
        <p:spPr>
          <a:xfrm>
            <a:off x="8982639" y="1565839"/>
            <a:ext cx="1841891" cy="1501826"/>
          </a:xfrm>
          <a:prstGeom prst="rect">
            <a:avLst/>
          </a:prstGeom>
        </p:spPr>
      </p:pic>
      <p:pic>
        <p:nvPicPr>
          <p:cNvPr id="11" name="Picture 10" descr="A screenshot of a graph&#10;&#10;AI-generated content may be incorrect.">
            <a:extLst>
              <a:ext uri="{FF2B5EF4-FFF2-40B4-BE49-F238E27FC236}">
                <a16:creationId xmlns:a16="http://schemas.microsoft.com/office/drawing/2014/main" id="{23DC7D85-B9AC-F17B-666F-493E63CF6C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4168" y="1327354"/>
            <a:ext cx="9227574" cy="536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9837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6 L -0.20209 -0.2101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4" y="-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-0.1983 0.2497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22" y="1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.1668 0.2428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1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98 -0.00069 L 0.18803 -0.18449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9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353961" y="110338"/>
            <a:ext cx="6096000" cy="267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800" b="1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</a:t>
            </a:r>
            <a:endParaRPr lang="en-CA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analyze key factors influencing loan approval.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build a machine learning model that predicts loan approval.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improve loan approval accuracy and minimize risks.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ensure fairness and transparency in decision-making.</a:t>
            </a:r>
          </a:p>
        </p:txBody>
      </p:sp>
      <p:sp>
        <p:nvSpPr>
          <p:cNvPr id="108" name="Google Shape;108;p19"/>
          <p:cNvSpPr/>
          <p:nvPr/>
        </p:nvSpPr>
        <p:spPr>
          <a:xfrm rot="5400000">
            <a:off x="8434030" y="1942931"/>
            <a:ext cx="2160000" cy="21600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7894030" y="1402931"/>
            <a:ext cx="3240000" cy="3240000"/>
          </a:xfrm>
          <a:prstGeom prst="diamond">
            <a:avLst/>
          </a:prstGeom>
          <a:noFill/>
          <a:ln w="920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52;p13">
            <a:extLst>
              <a:ext uri="{FF2B5EF4-FFF2-40B4-BE49-F238E27FC236}">
                <a16:creationId xmlns:a16="http://schemas.microsoft.com/office/drawing/2014/main" id="{5525A9E6-1D8F-6AC6-46AE-30335BF7B9FB}"/>
              </a:ext>
            </a:extLst>
          </p:cNvPr>
          <p:cNvSpPr/>
          <p:nvPr/>
        </p:nvSpPr>
        <p:spPr>
          <a:xfrm>
            <a:off x="11879687" y="0"/>
            <a:ext cx="312313" cy="1327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9233A-2411-DF8B-2435-1091AC9C5C44}"/>
              </a:ext>
            </a:extLst>
          </p:cNvPr>
          <p:cNvSpPr txBox="1"/>
          <p:nvPr/>
        </p:nvSpPr>
        <p:spPr>
          <a:xfrm>
            <a:off x="353961" y="2890684"/>
            <a:ext cx="7038081" cy="2053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800" b="1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Target</a:t>
            </a:r>
            <a:endParaRPr lang="en-CA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Banks and Financial Institutions</a:t>
            </a:r>
            <a:r>
              <a:rPr lang="en-CA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To improve loan decision-making.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Customers</a:t>
            </a:r>
            <a:r>
              <a:rPr lang="en-CA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To receive quick and fair loan approvals.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Fintech Companies</a:t>
            </a:r>
            <a:r>
              <a:rPr lang="en-CA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To integrate AI-powered decision systems.</a:t>
            </a:r>
          </a:p>
          <a:p>
            <a:endParaRPr lang="en-CA" sz="1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1EAE2BDE-F9E1-6AC8-73B8-CE5A47C61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7;p19">
            <a:extLst>
              <a:ext uri="{FF2B5EF4-FFF2-40B4-BE49-F238E27FC236}">
                <a16:creationId xmlns:a16="http://schemas.microsoft.com/office/drawing/2014/main" id="{9F0E7A72-3C33-B4FE-DFE9-73F8B515BA09}"/>
              </a:ext>
            </a:extLst>
          </p:cNvPr>
          <p:cNvSpPr/>
          <p:nvPr/>
        </p:nvSpPr>
        <p:spPr>
          <a:xfrm>
            <a:off x="1466482" y="2472921"/>
            <a:ext cx="6096000" cy="291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(Baseline model)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(High accuracy &amp; interpretability)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</a:t>
            </a: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(Handles complex relationships)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web-based loan approval calculator for user interaction.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52;p13">
            <a:extLst>
              <a:ext uri="{FF2B5EF4-FFF2-40B4-BE49-F238E27FC236}">
                <a16:creationId xmlns:a16="http://schemas.microsoft.com/office/drawing/2014/main" id="{2DE3FE16-2111-7658-BBC4-D59D1CF280CC}"/>
              </a:ext>
            </a:extLst>
          </p:cNvPr>
          <p:cNvSpPr/>
          <p:nvPr/>
        </p:nvSpPr>
        <p:spPr>
          <a:xfrm>
            <a:off x="11936361" y="0"/>
            <a:ext cx="255639" cy="1327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97;p18">
            <a:extLst>
              <a:ext uri="{FF2B5EF4-FFF2-40B4-BE49-F238E27FC236}">
                <a16:creationId xmlns:a16="http://schemas.microsoft.com/office/drawing/2014/main" id="{B072645F-F3F3-1B91-DD24-B26E967E1F45}"/>
              </a:ext>
            </a:extLst>
          </p:cNvPr>
          <p:cNvSpPr/>
          <p:nvPr/>
        </p:nvSpPr>
        <p:spPr>
          <a:xfrm>
            <a:off x="2654709" y="651879"/>
            <a:ext cx="6882581" cy="99305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98;p18">
            <a:extLst>
              <a:ext uri="{FF2B5EF4-FFF2-40B4-BE49-F238E27FC236}">
                <a16:creationId xmlns:a16="http://schemas.microsoft.com/office/drawing/2014/main" id="{429ACE31-0220-EE19-82EC-8DF4FA1D71D8}"/>
              </a:ext>
            </a:extLst>
          </p:cNvPr>
          <p:cNvSpPr txBox="1"/>
          <p:nvPr/>
        </p:nvSpPr>
        <p:spPr>
          <a:xfrm>
            <a:off x="2826283" y="763687"/>
            <a:ext cx="688258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CA" sz="4400" b="1" dirty="0">
                <a:solidFill>
                  <a:schemeClr val="bg1"/>
                </a:solidFill>
                <a:latin typeface="Rubik" panose="020B0604020202020204" charset="-79"/>
                <a:cs typeface="Rubik" panose="020B0604020202020204" charset="-79"/>
              </a:rPr>
              <a:t>Structure of the Model</a:t>
            </a:r>
          </a:p>
        </p:txBody>
      </p:sp>
      <p:pic>
        <p:nvPicPr>
          <p:cNvPr id="3074" name="Picture 2" descr="coding logo sign outline 47588952 Vector Art at Vecteezy">
            <a:extLst>
              <a:ext uri="{FF2B5EF4-FFF2-40B4-BE49-F238E27FC236}">
                <a16:creationId xmlns:a16="http://schemas.microsoft.com/office/drawing/2014/main" id="{E54BE5F7-E214-F58A-0739-14F51AFD6A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8" t="17462" r="16626" b="20771"/>
          <a:stretch/>
        </p:blipFill>
        <p:spPr bwMode="auto">
          <a:xfrm>
            <a:off x="8549640" y="2044180"/>
            <a:ext cx="2880360" cy="276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2D8116-01A0-E79A-BE79-39B8D441C02A}"/>
              </a:ext>
            </a:extLst>
          </p:cNvPr>
          <p:cNvSpPr txBox="1"/>
          <p:nvPr/>
        </p:nvSpPr>
        <p:spPr>
          <a:xfrm>
            <a:off x="10533799" y="377803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[6]</a:t>
            </a:r>
          </a:p>
        </p:txBody>
      </p:sp>
    </p:spTree>
    <p:extLst>
      <p:ext uri="{BB962C8B-B14F-4D97-AF65-F5344CB8AC3E}">
        <p14:creationId xmlns:p14="http://schemas.microsoft.com/office/powerpoint/2010/main" val="375257367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2;p13">
            <a:extLst>
              <a:ext uri="{FF2B5EF4-FFF2-40B4-BE49-F238E27FC236}">
                <a16:creationId xmlns:a16="http://schemas.microsoft.com/office/drawing/2014/main" id="{E55F111C-91BB-01DE-D1EF-193EE5B02B35}"/>
              </a:ext>
            </a:extLst>
          </p:cNvPr>
          <p:cNvSpPr/>
          <p:nvPr/>
        </p:nvSpPr>
        <p:spPr>
          <a:xfrm>
            <a:off x="-68939" y="0"/>
            <a:ext cx="312313" cy="1327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F48509A-3FFC-629F-3DE1-493CE8E714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8963"/>
          <a:stretch/>
        </p:blipFill>
        <p:spPr>
          <a:xfrm>
            <a:off x="243374" y="509187"/>
            <a:ext cx="9769306" cy="58396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0027_Hopi_Template_SlidesMania">
  <a:themeElements>
    <a:clrScheme name="Rojo naranja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616</Words>
  <Application>Microsoft Office PowerPoint</Application>
  <PresentationFormat>Widescreen</PresentationFormat>
  <Paragraphs>120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Times New Roman</vt:lpstr>
      <vt:lpstr>Barlow Condensed</vt:lpstr>
      <vt:lpstr>Arial</vt:lpstr>
      <vt:lpstr>Calibri</vt:lpstr>
      <vt:lpstr>Courier New</vt:lpstr>
      <vt:lpstr>Rubik</vt:lpstr>
      <vt:lpstr>Symbol</vt:lpstr>
      <vt:lpstr>0027_Hopi_Template_SlidesMania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Manish Kataria5937</cp:lastModifiedBy>
  <cp:revision>4</cp:revision>
  <dcterms:modified xsi:type="dcterms:W3CDTF">2025-03-15T23:44:07Z</dcterms:modified>
</cp:coreProperties>
</file>