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51"/>
    <p:restoredTop sz="94689"/>
  </p:normalViewPr>
  <p:slideViewPr>
    <p:cSldViewPr snapToGrid="0" snapToObjects="1">
      <p:cViewPr varScale="1">
        <p:scale>
          <a:sx n="128" d="100"/>
          <a:sy n="128" d="100"/>
        </p:scale>
        <p:origin x="6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D2C3-B83E-514F-9D05-CB48705220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827EDC-518F-A648-B753-57582D0DA4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63E1DE-CFE3-3842-A803-1A498EA9261B}"/>
              </a:ext>
            </a:extLst>
          </p:cNvPr>
          <p:cNvSpPr>
            <a:spLocks noGrp="1"/>
          </p:cNvSpPr>
          <p:nvPr>
            <p:ph type="dt" sz="half" idx="10"/>
          </p:nvPr>
        </p:nvSpPr>
        <p:spPr/>
        <p:txBody>
          <a:bodyPr/>
          <a:lstStyle/>
          <a:p>
            <a:fld id="{6F06515A-0886-2F4A-9494-6164255FA070}" type="datetimeFigureOut">
              <a:rPr lang="en-US" smtClean="0"/>
              <a:t>3/9/19</a:t>
            </a:fld>
            <a:endParaRPr lang="en-US"/>
          </a:p>
        </p:txBody>
      </p:sp>
      <p:sp>
        <p:nvSpPr>
          <p:cNvPr id="5" name="Footer Placeholder 4">
            <a:extLst>
              <a:ext uri="{FF2B5EF4-FFF2-40B4-BE49-F238E27FC236}">
                <a16:creationId xmlns:a16="http://schemas.microsoft.com/office/drawing/2014/main" id="{0A75D95A-780B-1B44-8557-034D1D807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051EF-D96B-5A47-B420-B02C3BF31457}"/>
              </a:ext>
            </a:extLst>
          </p:cNvPr>
          <p:cNvSpPr>
            <a:spLocks noGrp="1"/>
          </p:cNvSpPr>
          <p:nvPr>
            <p:ph type="sldNum" sz="quarter" idx="12"/>
          </p:nvPr>
        </p:nvSpPr>
        <p:spPr/>
        <p:txBody>
          <a:bodyPr/>
          <a:lstStyle/>
          <a:p>
            <a:fld id="{08C51E90-501C-7940-8513-09F3DC709AD7}" type="slidenum">
              <a:rPr lang="en-US" smtClean="0"/>
              <a:t>‹#›</a:t>
            </a:fld>
            <a:endParaRPr lang="en-US"/>
          </a:p>
        </p:txBody>
      </p:sp>
    </p:spTree>
    <p:extLst>
      <p:ext uri="{BB962C8B-B14F-4D97-AF65-F5344CB8AC3E}">
        <p14:creationId xmlns:p14="http://schemas.microsoft.com/office/powerpoint/2010/main" val="117625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1ED8-E721-7D4E-85D7-1E90681888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C3A849-2892-6441-A7BF-6B2D51A0B7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EE52B-C455-AE4D-B160-24025F371FB5}"/>
              </a:ext>
            </a:extLst>
          </p:cNvPr>
          <p:cNvSpPr>
            <a:spLocks noGrp="1"/>
          </p:cNvSpPr>
          <p:nvPr>
            <p:ph type="dt" sz="half" idx="10"/>
          </p:nvPr>
        </p:nvSpPr>
        <p:spPr/>
        <p:txBody>
          <a:bodyPr/>
          <a:lstStyle/>
          <a:p>
            <a:fld id="{6F06515A-0886-2F4A-9494-6164255FA070}" type="datetimeFigureOut">
              <a:rPr lang="en-US" smtClean="0"/>
              <a:t>3/9/19</a:t>
            </a:fld>
            <a:endParaRPr lang="en-US"/>
          </a:p>
        </p:txBody>
      </p:sp>
      <p:sp>
        <p:nvSpPr>
          <p:cNvPr id="5" name="Footer Placeholder 4">
            <a:extLst>
              <a:ext uri="{FF2B5EF4-FFF2-40B4-BE49-F238E27FC236}">
                <a16:creationId xmlns:a16="http://schemas.microsoft.com/office/drawing/2014/main" id="{83E74AC8-E5AF-BF42-AF6A-199D63DACE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F5E89-F34A-D94E-B56B-5C57F0C933D9}"/>
              </a:ext>
            </a:extLst>
          </p:cNvPr>
          <p:cNvSpPr>
            <a:spLocks noGrp="1"/>
          </p:cNvSpPr>
          <p:nvPr>
            <p:ph type="sldNum" sz="quarter" idx="12"/>
          </p:nvPr>
        </p:nvSpPr>
        <p:spPr/>
        <p:txBody>
          <a:bodyPr/>
          <a:lstStyle/>
          <a:p>
            <a:fld id="{08C51E90-501C-7940-8513-09F3DC709AD7}" type="slidenum">
              <a:rPr lang="en-US" smtClean="0"/>
              <a:t>‹#›</a:t>
            </a:fld>
            <a:endParaRPr lang="en-US"/>
          </a:p>
        </p:txBody>
      </p:sp>
    </p:spTree>
    <p:extLst>
      <p:ext uri="{BB962C8B-B14F-4D97-AF65-F5344CB8AC3E}">
        <p14:creationId xmlns:p14="http://schemas.microsoft.com/office/powerpoint/2010/main" val="1761394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1016B5-2EEE-7144-A077-91EAED3324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FBBEE7-6A46-F74A-8185-5992F33D55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D5F477-C6DB-0A44-B39A-416338B92C1A}"/>
              </a:ext>
            </a:extLst>
          </p:cNvPr>
          <p:cNvSpPr>
            <a:spLocks noGrp="1"/>
          </p:cNvSpPr>
          <p:nvPr>
            <p:ph type="dt" sz="half" idx="10"/>
          </p:nvPr>
        </p:nvSpPr>
        <p:spPr/>
        <p:txBody>
          <a:bodyPr/>
          <a:lstStyle/>
          <a:p>
            <a:fld id="{6F06515A-0886-2F4A-9494-6164255FA070}" type="datetimeFigureOut">
              <a:rPr lang="en-US" smtClean="0"/>
              <a:t>3/9/19</a:t>
            </a:fld>
            <a:endParaRPr lang="en-US"/>
          </a:p>
        </p:txBody>
      </p:sp>
      <p:sp>
        <p:nvSpPr>
          <p:cNvPr id="5" name="Footer Placeholder 4">
            <a:extLst>
              <a:ext uri="{FF2B5EF4-FFF2-40B4-BE49-F238E27FC236}">
                <a16:creationId xmlns:a16="http://schemas.microsoft.com/office/drawing/2014/main" id="{148F108C-46E0-C54F-9615-FDE16EFF40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4547B-5C25-924F-AD4D-6DFFB2BBC8DA}"/>
              </a:ext>
            </a:extLst>
          </p:cNvPr>
          <p:cNvSpPr>
            <a:spLocks noGrp="1"/>
          </p:cNvSpPr>
          <p:nvPr>
            <p:ph type="sldNum" sz="quarter" idx="12"/>
          </p:nvPr>
        </p:nvSpPr>
        <p:spPr/>
        <p:txBody>
          <a:bodyPr/>
          <a:lstStyle/>
          <a:p>
            <a:fld id="{08C51E90-501C-7940-8513-09F3DC709AD7}" type="slidenum">
              <a:rPr lang="en-US" smtClean="0"/>
              <a:t>‹#›</a:t>
            </a:fld>
            <a:endParaRPr lang="en-US"/>
          </a:p>
        </p:txBody>
      </p:sp>
    </p:spTree>
    <p:extLst>
      <p:ext uri="{BB962C8B-B14F-4D97-AF65-F5344CB8AC3E}">
        <p14:creationId xmlns:p14="http://schemas.microsoft.com/office/powerpoint/2010/main" val="1205994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C366E-7F02-F946-9495-47EB1E4109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B5D22-86D7-D845-993C-00AE9A7F4B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7DDD4-72D2-1945-9FF7-06EE0EB0A867}"/>
              </a:ext>
            </a:extLst>
          </p:cNvPr>
          <p:cNvSpPr>
            <a:spLocks noGrp="1"/>
          </p:cNvSpPr>
          <p:nvPr>
            <p:ph type="dt" sz="half" idx="10"/>
          </p:nvPr>
        </p:nvSpPr>
        <p:spPr/>
        <p:txBody>
          <a:bodyPr/>
          <a:lstStyle/>
          <a:p>
            <a:fld id="{6F06515A-0886-2F4A-9494-6164255FA070}" type="datetimeFigureOut">
              <a:rPr lang="en-US" smtClean="0"/>
              <a:t>3/9/19</a:t>
            </a:fld>
            <a:endParaRPr lang="en-US"/>
          </a:p>
        </p:txBody>
      </p:sp>
      <p:sp>
        <p:nvSpPr>
          <p:cNvPr id="5" name="Footer Placeholder 4">
            <a:extLst>
              <a:ext uri="{FF2B5EF4-FFF2-40B4-BE49-F238E27FC236}">
                <a16:creationId xmlns:a16="http://schemas.microsoft.com/office/drawing/2014/main" id="{394A2231-9DB6-B044-861D-93468F55D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E6DAB-DEE0-F643-8BBA-F75CD0513C7A}"/>
              </a:ext>
            </a:extLst>
          </p:cNvPr>
          <p:cNvSpPr>
            <a:spLocks noGrp="1"/>
          </p:cNvSpPr>
          <p:nvPr>
            <p:ph type="sldNum" sz="quarter" idx="12"/>
          </p:nvPr>
        </p:nvSpPr>
        <p:spPr/>
        <p:txBody>
          <a:bodyPr/>
          <a:lstStyle/>
          <a:p>
            <a:fld id="{08C51E90-501C-7940-8513-09F3DC709AD7}" type="slidenum">
              <a:rPr lang="en-US" smtClean="0"/>
              <a:t>‹#›</a:t>
            </a:fld>
            <a:endParaRPr lang="en-US"/>
          </a:p>
        </p:txBody>
      </p:sp>
    </p:spTree>
    <p:extLst>
      <p:ext uri="{BB962C8B-B14F-4D97-AF65-F5344CB8AC3E}">
        <p14:creationId xmlns:p14="http://schemas.microsoft.com/office/powerpoint/2010/main" val="73076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9F05-9E22-DF4A-8E98-96417C1C97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3EE0E7-F6D9-9B44-8B95-EA20338CB9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B0F4A2-45E1-D944-BECE-07E96B307133}"/>
              </a:ext>
            </a:extLst>
          </p:cNvPr>
          <p:cNvSpPr>
            <a:spLocks noGrp="1"/>
          </p:cNvSpPr>
          <p:nvPr>
            <p:ph type="dt" sz="half" idx="10"/>
          </p:nvPr>
        </p:nvSpPr>
        <p:spPr/>
        <p:txBody>
          <a:bodyPr/>
          <a:lstStyle/>
          <a:p>
            <a:fld id="{6F06515A-0886-2F4A-9494-6164255FA070}" type="datetimeFigureOut">
              <a:rPr lang="en-US" smtClean="0"/>
              <a:t>3/9/19</a:t>
            </a:fld>
            <a:endParaRPr lang="en-US"/>
          </a:p>
        </p:txBody>
      </p:sp>
      <p:sp>
        <p:nvSpPr>
          <p:cNvPr id="5" name="Footer Placeholder 4">
            <a:extLst>
              <a:ext uri="{FF2B5EF4-FFF2-40B4-BE49-F238E27FC236}">
                <a16:creationId xmlns:a16="http://schemas.microsoft.com/office/drawing/2014/main" id="{E1665302-BB89-A944-B8F1-4978BF9DF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4FB1D-9C4D-F746-895E-FA20668D68F2}"/>
              </a:ext>
            </a:extLst>
          </p:cNvPr>
          <p:cNvSpPr>
            <a:spLocks noGrp="1"/>
          </p:cNvSpPr>
          <p:nvPr>
            <p:ph type="sldNum" sz="quarter" idx="12"/>
          </p:nvPr>
        </p:nvSpPr>
        <p:spPr/>
        <p:txBody>
          <a:bodyPr/>
          <a:lstStyle/>
          <a:p>
            <a:fld id="{08C51E90-501C-7940-8513-09F3DC709AD7}" type="slidenum">
              <a:rPr lang="en-US" smtClean="0"/>
              <a:t>‹#›</a:t>
            </a:fld>
            <a:endParaRPr lang="en-US"/>
          </a:p>
        </p:txBody>
      </p:sp>
    </p:spTree>
    <p:extLst>
      <p:ext uri="{BB962C8B-B14F-4D97-AF65-F5344CB8AC3E}">
        <p14:creationId xmlns:p14="http://schemas.microsoft.com/office/powerpoint/2010/main" val="2896765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EB8EC-4569-164A-9A85-0D4BA901E8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781C9D-3F22-D749-9A9C-5825630513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470C8F-7264-1C4B-9B03-F0A5CC9226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4E671-4CA6-B245-925D-F7BB92A5EEA9}"/>
              </a:ext>
            </a:extLst>
          </p:cNvPr>
          <p:cNvSpPr>
            <a:spLocks noGrp="1"/>
          </p:cNvSpPr>
          <p:nvPr>
            <p:ph type="dt" sz="half" idx="10"/>
          </p:nvPr>
        </p:nvSpPr>
        <p:spPr/>
        <p:txBody>
          <a:bodyPr/>
          <a:lstStyle/>
          <a:p>
            <a:fld id="{6F06515A-0886-2F4A-9494-6164255FA070}" type="datetimeFigureOut">
              <a:rPr lang="en-US" smtClean="0"/>
              <a:t>3/9/19</a:t>
            </a:fld>
            <a:endParaRPr lang="en-US"/>
          </a:p>
        </p:txBody>
      </p:sp>
      <p:sp>
        <p:nvSpPr>
          <p:cNvPr id="6" name="Footer Placeholder 5">
            <a:extLst>
              <a:ext uri="{FF2B5EF4-FFF2-40B4-BE49-F238E27FC236}">
                <a16:creationId xmlns:a16="http://schemas.microsoft.com/office/drawing/2014/main" id="{26E6ABC4-2ECD-5B41-9283-957220100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A790D-ACF8-7048-BC7B-18E5E4A49705}"/>
              </a:ext>
            </a:extLst>
          </p:cNvPr>
          <p:cNvSpPr>
            <a:spLocks noGrp="1"/>
          </p:cNvSpPr>
          <p:nvPr>
            <p:ph type="sldNum" sz="quarter" idx="12"/>
          </p:nvPr>
        </p:nvSpPr>
        <p:spPr/>
        <p:txBody>
          <a:bodyPr/>
          <a:lstStyle/>
          <a:p>
            <a:fld id="{08C51E90-501C-7940-8513-09F3DC709AD7}" type="slidenum">
              <a:rPr lang="en-US" smtClean="0"/>
              <a:t>‹#›</a:t>
            </a:fld>
            <a:endParaRPr lang="en-US"/>
          </a:p>
        </p:txBody>
      </p:sp>
    </p:spTree>
    <p:extLst>
      <p:ext uri="{BB962C8B-B14F-4D97-AF65-F5344CB8AC3E}">
        <p14:creationId xmlns:p14="http://schemas.microsoft.com/office/powerpoint/2010/main" val="1901081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59480-96A4-B449-9471-2949DBFFB0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8C6401-8FE0-F641-9FC4-CF42BDF1A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DB7D79-163A-AA46-B234-FF04A06AE9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FE9AF8-9804-3E4F-B305-A0009D2D8C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EF95C3-B92F-CC4D-A7C6-5D0280A21C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071B71-4FAB-0646-AB69-C1C3244BCBD6}"/>
              </a:ext>
            </a:extLst>
          </p:cNvPr>
          <p:cNvSpPr>
            <a:spLocks noGrp="1"/>
          </p:cNvSpPr>
          <p:nvPr>
            <p:ph type="dt" sz="half" idx="10"/>
          </p:nvPr>
        </p:nvSpPr>
        <p:spPr/>
        <p:txBody>
          <a:bodyPr/>
          <a:lstStyle/>
          <a:p>
            <a:fld id="{6F06515A-0886-2F4A-9494-6164255FA070}" type="datetimeFigureOut">
              <a:rPr lang="en-US" smtClean="0"/>
              <a:t>3/9/19</a:t>
            </a:fld>
            <a:endParaRPr lang="en-US"/>
          </a:p>
        </p:txBody>
      </p:sp>
      <p:sp>
        <p:nvSpPr>
          <p:cNvPr id="8" name="Footer Placeholder 7">
            <a:extLst>
              <a:ext uri="{FF2B5EF4-FFF2-40B4-BE49-F238E27FC236}">
                <a16:creationId xmlns:a16="http://schemas.microsoft.com/office/drawing/2014/main" id="{CF35623B-4412-8549-A7C8-DFA705D992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C03B91-9846-7C46-B15D-A0B7FF5F0484}"/>
              </a:ext>
            </a:extLst>
          </p:cNvPr>
          <p:cNvSpPr>
            <a:spLocks noGrp="1"/>
          </p:cNvSpPr>
          <p:nvPr>
            <p:ph type="sldNum" sz="quarter" idx="12"/>
          </p:nvPr>
        </p:nvSpPr>
        <p:spPr/>
        <p:txBody>
          <a:bodyPr/>
          <a:lstStyle/>
          <a:p>
            <a:fld id="{08C51E90-501C-7940-8513-09F3DC709AD7}" type="slidenum">
              <a:rPr lang="en-US" smtClean="0"/>
              <a:t>‹#›</a:t>
            </a:fld>
            <a:endParaRPr lang="en-US"/>
          </a:p>
        </p:txBody>
      </p:sp>
    </p:spTree>
    <p:extLst>
      <p:ext uri="{BB962C8B-B14F-4D97-AF65-F5344CB8AC3E}">
        <p14:creationId xmlns:p14="http://schemas.microsoft.com/office/powerpoint/2010/main" val="118247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6E43B-DD4F-CA4D-8EEA-938CA5237D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93B257-DC06-1D4F-97E3-00B180FEE595}"/>
              </a:ext>
            </a:extLst>
          </p:cNvPr>
          <p:cNvSpPr>
            <a:spLocks noGrp="1"/>
          </p:cNvSpPr>
          <p:nvPr>
            <p:ph type="dt" sz="half" idx="10"/>
          </p:nvPr>
        </p:nvSpPr>
        <p:spPr/>
        <p:txBody>
          <a:bodyPr/>
          <a:lstStyle/>
          <a:p>
            <a:fld id="{6F06515A-0886-2F4A-9494-6164255FA070}" type="datetimeFigureOut">
              <a:rPr lang="en-US" smtClean="0"/>
              <a:t>3/9/19</a:t>
            </a:fld>
            <a:endParaRPr lang="en-US"/>
          </a:p>
        </p:txBody>
      </p:sp>
      <p:sp>
        <p:nvSpPr>
          <p:cNvPr id="4" name="Footer Placeholder 3">
            <a:extLst>
              <a:ext uri="{FF2B5EF4-FFF2-40B4-BE49-F238E27FC236}">
                <a16:creationId xmlns:a16="http://schemas.microsoft.com/office/drawing/2014/main" id="{BF643981-0597-2A46-82C3-7297986EAB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917E0F-41B5-AC4A-A1E9-3F1BB1492374}"/>
              </a:ext>
            </a:extLst>
          </p:cNvPr>
          <p:cNvSpPr>
            <a:spLocks noGrp="1"/>
          </p:cNvSpPr>
          <p:nvPr>
            <p:ph type="sldNum" sz="quarter" idx="12"/>
          </p:nvPr>
        </p:nvSpPr>
        <p:spPr/>
        <p:txBody>
          <a:bodyPr/>
          <a:lstStyle/>
          <a:p>
            <a:fld id="{08C51E90-501C-7940-8513-09F3DC709AD7}" type="slidenum">
              <a:rPr lang="en-US" smtClean="0"/>
              <a:t>‹#›</a:t>
            </a:fld>
            <a:endParaRPr lang="en-US"/>
          </a:p>
        </p:txBody>
      </p:sp>
    </p:spTree>
    <p:extLst>
      <p:ext uri="{BB962C8B-B14F-4D97-AF65-F5344CB8AC3E}">
        <p14:creationId xmlns:p14="http://schemas.microsoft.com/office/powerpoint/2010/main" val="1515482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597E22-FA74-2E4F-BB9B-4F022C8FE4A4}"/>
              </a:ext>
            </a:extLst>
          </p:cNvPr>
          <p:cNvSpPr>
            <a:spLocks noGrp="1"/>
          </p:cNvSpPr>
          <p:nvPr>
            <p:ph type="dt" sz="half" idx="10"/>
          </p:nvPr>
        </p:nvSpPr>
        <p:spPr/>
        <p:txBody>
          <a:bodyPr/>
          <a:lstStyle/>
          <a:p>
            <a:fld id="{6F06515A-0886-2F4A-9494-6164255FA070}" type="datetimeFigureOut">
              <a:rPr lang="en-US" smtClean="0"/>
              <a:t>3/9/19</a:t>
            </a:fld>
            <a:endParaRPr lang="en-US"/>
          </a:p>
        </p:txBody>
      </p:sp>
      <p:sp>
        <p:nvSpPr>
          <p:cNvPr id="3" name="Footer Placeholder 2">
            <a:extLst>
              <a:ext uri="{FF2B5EF4-FFF2-40B4-BE49-F238E27FC236}">
                <a16:creationId xmlns:a16="http://schemas.microsoft.com/office/drawing/2014/main" id="{459ED991-64B2-F64C-B0F7-30B86A2B81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D69C18-1F45-2544-95DE-29AF98F1FB98}"/>
              </a:ext>
            </a:extLst>
          </p:cNvPr>
          <p:cNvSpPr>
            <a:spLocks noGrp="1"/>
          </p:cNvSpPr>
          <p:nvPr>
            <p:ph type="sldNum" sz="quarter" idx="12"/>
          </p:nvPr>
        </p:nvSpPr>
        <p:spPr/>
        <p:txBody>
          <a:bodyPr/>
          <a:lstStyle/>
          <a:p>
            <a:fld id="{08C51E90-501C-7940-8513-09F3DC709AD7}" type="slidenum">
              <a:rPr lang="en-US" smtClean="0"/>
              <a:t>‹#›</a:t>
            </a:fld>
            <a:endParaRPr lang="en-US"/>
          </a:p>
        </p:txBody>
      </p:sp>
    </p:spTree>
    <p:extLst>
      <p:ext uri="{BB962C8B-B14F-4D97-AF65-F5344CB8AC3E}">
        <p14:creationId xmlns:p14="http://schemas.microsoft.com/office/powerpoint/2010/main" val="329253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481D-F239-9A47-90FE-0443B2F360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C5808A-C188-914B-8CDB-79856AA5AA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E86ED7-61C1-584A-9019-B33B29F8F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2B0AFA-ACF2-6E47-B0B2-5A1F29337FA5}"/>
              </a:ext>
            </a:extLst>
          </p:cNvPr>
          <p:cNvSpPr>
            <a:spLocks noGrp="1"/>
          </p:cNvSpPr>
          <p:nvPr>
            <p:ph type="dt" sz="half" idx="10"/>
          </p:nvPr>
        </p:nvSpPr>
        <p:spPr/>
        <p:txBody>
          <a:bodyPr/>
          <a:lstStyle/>
          <a:p>
            <a:fld id="{6F06515A-0886-2F4A-9494-6164255FA070}" type="datetimeFigureOut">
              <a:rPr lang="en-US" smtClean="0"/>
              <a:t>3/9/19</a:t>
            </a:fld>
            <a:endParaRPr lang="en-US"/>
          </a:p>
        </p:txBody>
      </p:sp>
      <p:sp>
        <p:nvSpPr>
          <p:cNvPr id="6" name="Footer Placeholder 5">
            <a:extLst>
              <a:ext uri="{FF2B5EF4-FFF2-40B4-BE49-F238E27FC236}">
                <a16:creationId xmlns:a16="http://schemas.microsoft.com/office/drawing/2014/main" id="{0DCC3449-9BBA-7B40-B04C-87049C8784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2557AC-071B-6848-A00B-40C006C4303D}"/>
              </a:ext>
            </a:extLst>
          </p:cNvPr>
          <p:cNvSpPr>
            <a:spLocks noGrp="1"/>
          </p:cNvSpPr>
          <p:nvPr>
            <p:ph type="sldNum" sz="quarter" idx="12"/>
          </p:nvPr>
        </p:nvSpPr>
        <p:spPr/>
        <p:txBody>
          <a:bodyPr/>
          <a:lstStyle/>
          <a:p>
            <a:fld id="{08C51E90-501C-7940-8513-09F3DC709AD7}" type="slidenum">
              <a:rPr lang="en-US" smtClean="0"/>
              <a:t>‹#›</a:t>
            </a:fld>
            <a:endParaRPr lang="en-US"/>
          </a:p>
        </p:txBody>
      </p:sp>
    </p:spTree>
    <p:extLst>
      <p:ext uri="{BB962C8B-B14F-4D97-AF65-F5344CB8AC3E}">
        <p14:creationId xmlns:p14="http://schemas.microsoft.com/office/powerpoint/2010/main" val="250449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28652-7CE4-9F45-B008-F426FFFF4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4A8191-364B-E147-802F-38894FBF1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907D9-A756-4B4E-8011-343DE8929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724311-E57D-184A-B530-3C7C32DC8057}"/>
              </a:ext>
            </a:extLst>
          </p:cNvPr>
          <p:cNvSpPr>
            <a:spLocks noGrp="1"/>
          </p:cNvSpPr>
          <p:nvPr>
            <p:ph type="dt" sz="half" idx="10"/>
          </p:nvPr>
        </p:nvSpPr>
        <p:spPr/>
        <p:txBody>
          <a:bodyPr/>
          <a:lstStyle/>
          <a:p>
            <a:fld id="{6F06515A-0886-2F4A-9494-6164255FA070}" type="datetimeFigureOut">
              <a:rPr lang="en-US" smtClean="0"/>
              <a:t>3/9/19</a:t>
            </a:fld>
            <a:endParaRPr lang="en-US"/>
          </a:p>
        </p:txBody>
      </p:sp>
      <p:sp>
        <p:nvSpPr>
          <p:cNvPr id="6" name="Footer Placeholder 5">
            <a:extLst>
              <a:ext uri="{FF2B5EF4-FFF2-40B4-BE49-F238E27FC236}">
                <a16:creationId xmlns:a16="http://schemas.microsoft.com/office/drawing/2014/main" id="{612AE535-C1D3-EE4A-8BDB-319F59EA4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38519-5642-034B-9BDB-81423B9744BC}"/>
              </a:ext>
            </a:extLst>
          </p:cNvPr>
          <p:cNvSpPr>
            <a:spLocks noGrp="1"/>
          </p:cNvSpPr>
          <p:nvPr>
            <p:ph type="sldNum" sz="quarter" idx="12"/>
          </p:nvPr>
        </p:nvSpPr>
        <p:spPr/>
        <p:txBody>
          <a:bodyPr/>
          <a:lstStyle/>
          <a:p>
            <a:fld id="{08C51E90-501C-7940-8513-09F3DC709AD7}" type="slidenum">
              <a:rPr lang="en-US" smtClean="0"/>
              <a:t>‹#›</a:t>
            </a:fld>
            <a:endParaRPr lang="en-US"/>
          </a:p>
        </p:txBody>
      </p:sp>
    </p:spTree>
    <p:extLst>
      <p:ext uri="{BB962C8B-B14F-4D97-AF65-F5344CB8AC3E}">
        <p14:creationId xmlns:p14="http://schemas.microsoft.com/office/powerpoint/2010/main" val="2128403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737D5E-C3D1-8944-8867-FF2B455154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3EB777-C985-894F-BF08-9D7D3C1AFB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2DC18-3ED8-6E48-AE0D-D4A8F09855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06515A-0886-2F4A-9494-6164255FA070}" type="datetimeFigureOut">
              <a:rPr lang="en-US" smtClean="0"/>
              <a:t>3/9/19</a:t>
            </a:fld>
            <a:endParaRPr lang="en-US"/>
          </a:p>
        </p:txBody>
      </p:sp>
      <p:sp>
        <p:nvSpPr>
          <p:cNvPr id="5" name="Footer Placeholder 4">
            <a:extLst>
              <a:ext uri="{FF2B5EF4-FFF2-40B4-BE49-F238E27FC236}">
                <a16:creationId xmlns:a16="http://schemas.microsoft.com/office/drawing/2014/main" id="{C19BE8AF-6936-9A4E-A3D9-8D899B44FE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9A727B-DFC2-D249-8424-C997C1353D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C51E90-501C-7940-8513-09F3DC709AD7}" type="slidenum">
              <a:rPr lang="en-US" smtClean="0"/>
              <a:t>‹#›</a:t>
            </a:fld>
            <a:endParaRPr lang="en-US"/>
          </a:p>
        </p:txBody>
      </p:sp>
    </p:spTree>
    <p:extLst>
      <p:ext uri="{BB962C8B-B14F-4D97-AF65-F5344CB8AC3E}">
        <p14:creationId xmlns:p14="http://schemas.microsoft.com/office/powerpoint/2010/main" val="2511891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09A13-EBFF-0F4B-9A21-86FF8CCB749C}"/>
              </a:ext>
            </a:extLst>
          </p:cNvPr>
          <p:cNvSpPr>
            <a:spLocks noGrp="1"/>
          </p:cNvSpPr>
          <p:nvPr>
            <p:ph type="ctrTitle"/>
          </p:nvPr>
        </p:nvSpPr>
        <p:spPr>
          <a:xfrm>
            <a:off x="1524000" y="1122362"/>
            <a:ext cx="9144000" cy="2840037"/>
          </a:xfrm>
        </p:spPr>
        <p:txBody>
          <a:bodyPr>
            <a:normAutofit/>
          </a:bodyPr>
          <a:lstStyle/>
          <a:p>
            <a:r>
              <a:rPr lang="en-US" sz="5800" dirty="0"/>
              <a:t>JDBC</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A931D520-B004-BF48-971C-340D55874456}"/>
              </a:ext>
            </a:extLst>
          </p:cNvPr>
          <p:cNvSpPr txBox="1">
            <a:spLocks/>
          </p:cNvSpPr>
          <p:nvPr/>
        </p:nvSpPr>
        <p:spPr>
          <a:xfrm>
            <a:off x="8746434" y="5735638"/>
            <a:ext cx="3123831" cy="51640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Manish Kumar</a:t>
            </a:r>
          </a:p>
        </p:txBody>
      </p:sp>
    </p:spTree>
    <p:extLst>
      <p:ext uri="{BB962C8B-B14F-4D97-AF65-F5344CB8AC3E}">
        <p14:creationId xmlns:p14="http://schemas.microsoft.com/office/powerpoint/2010/main" val="13701056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E51F15-4220-D14C-8473-A33F53182C85}"/>
              </a:ext>
            </a:extLst>
          </p:cNvPr>
          <p:cNvSpPr>
            <a:spLocks noGrp="1"/>
          </p:cNvSpPr>
          <p:nvPr>
            <p:ph type="title"/>
          </p:nvPr>
        </p:nvSpPr>
        <p:spPr>
          <a:xfrm>
            <a:off x="655320" y="365125"/>
            <a:ext cx="9013052" cy="1623312"/>
          </a:xfrm>
        </p:spPr>
        <p:txBody>
          <a:bodyPr anchor="b">
            <a:normAutofit/>
          </a:bodyPr>
          <a:lstStyle/>
          <a:p>
            <a:r>
              <a:rPr lang="en-US" sz="4000"/>
              <a:t>Using JDBC API</a:t>
            </a:r>
          </a:p>
        </p:txBody>
      </p:sp>
      <p:cxnSp>
        <p:nvCxnSpPr>
          <p:cNvPr id="19" name="Straight Arrow Connector 18">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0AB82C4-FBE0-4041-9C35-90D5F17983EB}"/>
              </a:ext>
            </a:extLst>
          </p:cNvPr>
          <p:cNvSpPr>
            <a:spLocks noGrp="1"/>
          </p:cNvSpPr>
          <p:nvPr>
            <p:ph idx="1"/>
          </p:nvPr>
        </p:nvSpPr>
        <p:spPr>
          <a:xfrm>
            <a:off x="655320" y="2644518"/>
            <a:ext cx="9013052" cy="3327251"/>
          </a:xfrm>
        </p:spPr>
        <p:txBody>
          <a:bodyPr>
            <a:normAutofit/>
          </a:bodyPr>
          <a:lstStyle/>
          <a:p>
            <a:pPr>
              <a:spcBef>
                <a:spcPct val="20000"/>
              </a:spcBef>
            </a:pPr>
            <a:r>
              <a:rPr lang="en-US" altLang="en-US" sz="1300">
                <a:latin typeface="Verdana" panose="020B0604030504040204" pitchFamily="34" charset="0"/>
                <a:cs typeface="Times New Roman" panose="02020603050405020304" pitchFamily="18" charset="0"/>
              </a:rPr>
              <a:t>Using JDBC API</a:t>
            </a:r>
          </a:p>
          <a:p>
            <a:pPr>
              <a:spcBef>
                <a:spcPct val="20000"/>
              </a:spcBef>
              <a:buSzPct val="140000"/>
            </a:pPr>
            <a:endParaRPr lang="en-US" altLang="en-US" sz="1300">
              <a:latin typeface="Verdana" panose="020B0604030504040204" pitchFamily="34" charset="0"/>
              <a:cs typeface="Times New Roman" panose="02020603050405020304" pitchFamily="18" charset="0"/>
            </a:endParaRPr>
          </a:p>
          <a:p>
            <a:pPr lvl="1">
              <a:spcBef>
                <a:spcPct val="20000"/>
              </a:spcBef>
              <a:buSzPct val="140000"/>
              <a:buFontTx/>
              <a:buChar char="•"/>
            </a:pPr>
            <a:r>
              <a:rPr lang="en-US" altLang="en-US" sz="1300">
                <a:latin typeface="Verdana" panose="020B0604030504040204" pitchFamily="34" charset="0"/>
                <a:cs typeface="Times New Roman" panose="02020603050405020304" pitchFamily="18" charset="0"/>
              </a:rPr>
              <a:t>The JDBC API classes and interfaces are available in the </a:t>
            </a:r>
            <a:r>
              <a:rPr lang="en-US" altLang="en-US" sz="1300">
                <a:latin typeface="Courier New" panose="02070309020205020404" pitchFamily="49" charset="0"/>
                <a:cs typeface="Times New Roman" panose="02020603050405020304" pitchFamily="18" charset="0"/>
              </a:rPr>
              <a:t>java.sql</a:t>
            </a:r>
            <a:r>
              <a:rPr lang="en-US" altLang="en-US" sz="1300">
                <a:latin typeface="Verdana" panose="020B0604030504040204" pitchFamily="34" charset="0"/>
                <a:cs typeface="Times New Roman" panose="02020603050405020304" pitchFamily="18" charset="0"/>
              </a:rPr>
              <a:t> and the</a:t>
            </a:r>
            <a:r>
              <a:rPr lang="en-US" altLang="en-US" sz="1300">
                <a:latin typeface="Courier New" panose="02070309020205020404" pitchFamily="49" charset="0"/>
                <a:cs typeface="Times New Roman" panose="02020603050405020304" pitchFamily="18" charset="0"/>
              </a:rPr>
              <a:t> javax.sql </a:t>
            </a:r>
            <a:r>
              <a:rPr lang="en-US" altLang="en-US" sz="1300">
                <a:latin typeface="Verdana" panose="020B0604030504040204" pitchFamily="34" charset="0"/>
                <a:cs typeface="Times New Roman" panose="02020603050405020304" pitchFamily="18" charset="0"/>
              </a:rPr>
              <a:t>packages. </a:t>
            </a:r>
          </a:p>
          <a:p>
            <a:pPr lvl="1">
              <a:spcBef>
                <a:spcPct val="20000"/>
              </a:spcBef>
              <a:buSzPct val="140000"/>
              <a:buFontTx/>
              <a:buChar char="•"/>
            </a:pPr>
            <a:endParaRPr lang="en-US" altLang="en-US" sz="1300">
              <a:latin typeface="Verdana" panose="020B0604030504040204" pitchFamily="34" charset="0"/>
              <a:cs typeface="Times New Roman" panose="02020603050405020304" pitchFamily="18" charset="0"/>
            </a:endParaRPr>
          </a:p>
          <a:p>
            <a:pPr lvl="1">
              <a:spcBef>
                <a:spcPct val="20000"/>
              </a:spcBef>
              <a:buSzPct val="140000"/>
              <a:buFontTx/>
              <a:buChar char="•"/>
            </a:pPr>
            <a:r>
              <a:rPr lang="en-US" altLang="en-US" sz="1300">
                <a:latin typeface="Verdana" panose="020B0604030504040204" pitchFamily="34" charset="0"/>
                <a:cs typeface="Times New Roman" panose="02020603050405020304" pitchFamily="18" charset="0"/>
              </a:rPr>
              <a:t>The commonly used classes and interfaces in the JDBC API are:  </a:t>
            </a:r>
          </a:p>
          <a:p>
            <a:pPr lvl="2">
              <a:spcBef>
                <a:spcPct val="20000"/>
              </a:spcBef>
              <a:buSzPct val="140000"/>
              <a:buFontTx/>
              <a:buChar char="•"/>
            </a:pPr>
            <a:r>
              <a:rPr lang="en-US" altLang="en-US" sz="1300">
                <a:latin typeface="Courier New" panose="02070309020205020404" pitchFamily="49" charset="0"/>
                <a:cs typeface="Courier New" panose="02070309020205020404" pitchFamily="49" charset="0"/>
              </a:rPr>
              <a:t>DriverManager </a:t>
            </a:r>
            <a:r>
              <a:rPr lang="en-US" altLang="en-US" sz="1300">
                <a:latin typeface="Verdana" panose="020B0604030504040204" pitchFamily="34" charset="0"/>
                <a:cs typeface="Courier New" panose="02070309020205020404" pitchFamily="49" charset="0"/>
              </a:rPr>
              <a:t>class: </a:t>
            </a:r>
            <a:r>
              <a:rPr lang="en-US" altLang="en-US" sz="1300">
                <a:latin typeface="Verdana" panose="020B0604030504040204" pitchFamily="34" charset="0"/>
                <a:cs typeface="Times New Roman" panose="02020603050405020304" pitchFamily="18" charset="0"/>
              </a:rPr>
              <a:t>Loads the driver for a database.</a:t>
            </a:r>
            <a:r>
              <a:rPr lang="en-US" altLang="en-US" sz="1300">
                <a:latin typeface="Verdana" panose="020B0604030504040204" pitchFamily="34" charset="0"/>
                <a:cs typeface="Courier New" panose="02070309020205020404" pitchFamily="49" charset="0"/>
              </a:rPr>
              <a:t> </a:t>
            </a:r>
          </a:p>
          <a:p>
            <a:pPr lvl="2">
              <a:spcBef>
                <a:spcPct val="20000"/>
              </a:spcBef>
              <a:buSzPct val="140000"/>
              <a:buFontTx/>
              <a:buChar char="•"/>
            </a:pPr>
            <a:r>
              <a:rPr lang="en-US" altLang="en-US" sz="1300">
                <a:latin typeface="Courier New" panose="02070309020205020404" pitchFamily="49" charset="0"/>
                <a:cs typeface="Courier New" panose="02070309020205020404" pitchFamily="49" charset="0"/>
              </a:rPr>
              <a:t>Driver </a:t>
            </a:r>
            <a:r>
              <a:rPr lang="en-US" altLang="en-US" sz="1300">
                <a:latin typeface="Verdana" panose="020B0604030504040204" pitchFamily="34" charset="0"/>
                <a:cs typeface="Courier New" panose="02070309020205020404" pitchFamily="49" charset="0"/>
              </a:rPr>
              <a:t>interface: </a:t>
            </a:r>
            <a:r>
              <a:rPr lang="en-US" altLang="en-US" sz="1300">
                <a:latin typeface="Verdana" panose="020B0604030504040204" pitchFamily="34" charset="0"/>
                <a:cs typeface="Times New Roman" panose="02020603050405020304" pitchFamily="18" charset="0"/>
              </a:rPr>
              <a:t>Represents a database driver. All JDBC driver classes must implement the </a:t>
            </a:r>
            <a:r>
              <a:rPr lang="en-US" altLang="en-US" sz="1300">
                <a:latin typeface="Courier New" panose="02070309020205020404" pitchFamily="49" charset="0"/>
                <a:cs typeface="Times New Roman" panose="02020603050405020304" pitchFamily="18" charset="0"/>
              </a:rPr>
              <a:t>Driver</a:t>
            </a:r>
            <a:r>
              <a:rPr lang="en-US" altLang="en-US" sz="1300">
                <a:latin typeface="Verdana" panose="020B0604030504040204" pitchFamily="34" charset="0"/>
                <a:cs typeface="Times New Roman" panose="02020603050405020304" pitchFamily="18" charset="0"/>
              </a:rPr>
              <a:t> interface.</a:t>
            </a:r>
            <a:r>
              <a:rPr lang="en-US" altLang="en-US" sz="1300">
                <a:latin typeface="Verdana" panose="020B0604030504040204" pitchFamily="34" charset="0"/>
                <a:cs typeface="Courier New" panose="02070309020205020404" pitchFamily="49" charset="0"/>
              </a:rPr>
              <a:t> </a:t>
            </a:r>
          </a:p>
          <a:p>
            <a:pPr lvl="2">
              <a:spcBef>
                <a:spcPct val="20000"/>
              </a:spcBef>
              <a:buSzPct val="140000"/>
              <a:buFontTx/>
              <a:buChar char="•"/>
            </a:pPr>
            <a:r>
              <a:rPr lang="en-US" altLang="en-US" sz="1300">
                <a:latin typeface="Courier New" panose="02070309020205020404" pitchFamily="49" charset="0"/>
                <a:cs typeface="Courier New" panose="02070309020205020404" pitchFamily="49" charset="0"/>
              </a:rPr>
              <a:t>Connection</a:t>
            </a:r>
            <a:r>
              <a:rPr lang="en-US" altLang="en-US" sz="1300">
                <a:latin typeface="Verdana" panose="020B0604030504040204" pitchFamily="34" charset="0"/>
                <a:cs typeface="Times New Roman" panose="02020603050405020304" pitchFamily="18" charset="0"/>
              </a:rPr>
              <a:t> interface: Enables you to establish a connection between a Java application and a database.  </a:t>
            </a:r>
          </a:p>
          <a:p>
            <a:pPr lvl="2">
              <a:spcBef>
                <a:spcPct val="20000"/>
              </a:spcBef>
              <a:buSzPct val="140000"/>
              <a:buFontTx/>
              <a:buChar char="•"/>
            </a:pPr>
            <a:r>
              <a:rPr lang="en-US" altLang="en-US" sz="1300">
                <a:latin typeface="Courier New" panose="02070309020205020404" pitchFamily="49" charset="0"/>
                <a:cs typeface="Courier New" panose="02070309020205020404" pitchFamily="49" charset="0"/>
              </a:rPr>
              <a:t>Statement</a:t>
            </a:r>
            <a:r>
              <a:rPr lang="en-US" altLang="en-US" sz="1300">
                <a:latin typeface="Verdana" panose="020B0604030504040204" pitchFamily="34" charset="0"/>
                <a:cs typeface="Times New Roman" panose="02020603050405020304" pitchFamily="18" charset="0"/>
              </a:rPr>
              <a:t> interface: Enables you to execute SQL statements. </a:t>
            </a:r>
          </a:p>
          <a:p>
            <a:pPr lvl="2">
              <a:spcBef>
                <a:spcPct val="20000"/>
              </a:spcBef>
              <a:buSzPct val="140000"/>
              <a:buFontTx/>
              <a:buChar char="•"/>
            </a:pPr>
            <a:r>
              <a:rPr lang="en-US" altLang="en-US" sz="1300">
                <a:latin typeface="Courier New" panose="02070309020205020404" pitchFamily="49" charset="0"/>
                <a:cs typeface="Courier New" panose="02070309020205020404" pitchFamily="49" charset="0"/>
              </a:rPr>
              <a:t>ResultSet</a:t>
            </a:r>
            <a:r>
              <a:rPr lang="en-US" altLang="en-US" sz="1300">
                <a:latin typeface="Verdana" panose="020B0604030504040204" pitchFamily="34" charset="0"/>
                <a:cs typeface="Times New Roman" panose="02020603050405020304" pitchFamily="18" charset="0"/>
              </a:rPr>
              <a:t> interface: Represents the information retrieved from a database.  </a:t>
            </a:r>
          </a:p>
          <a:p>
            <a:pPr lvl="2">
              <a:spcBef>
                <a:spcPct val="20000"/>
              </a:spcBef>
              <a:buSzPct val="140000"/>
              <a:buFontTx/>
              <a:buChar char="•"/>
            </a:pPr>
            <a:r>
              <a:rPr lang="en-US" altLang="en-US" sz="1300">
                <a:latin typeface="Courier New" panose="02070309020205020404" pitchFamily="49" charset="0"/>
                <a:cs typeface="Courier New" panose="02070309020205020404" pitchFamily="49" charset="0"/>
              </a:rPr>
              <a:t>SQLException </a:t>
            </a:r>
            <a:r>
              <a:rPr lang="en-US" altLang="en-US" sz="1300">
                <a:latin typeface="Verdana" panose="020B0604030504040204" pitchFamily="34" charset="0"/>
                <a:cs typeface="Times New Roman" panose="02020603050405020304" pitchFamily="18" charset="0"/>
              </a:rPr>
              <a:t>class: Provides information about the </a:t>
            </a:r>
            <a:r>
              <a:rPr lang="en-US" altLang="en-US" sz="1300" i="1">
                <a:latin typeface="Verdana" panose="020B0604030504040204" pitchFamily="34" charset="0"/>
                <a:cs typeface="Times New Roman" panose="02020603050405020304" pitchFamily="18" charset="0"/>
              </a:rPr>
              <a:t>exceptions</a:t>
            </a:r>
            <a:r>
              <a:rPr lang="en-US" altLang="en-US" sz="1300">
                <a:latin typeface="Verdana" panose="020B0604030504040204" pitchFamily="34" charset="0"/>
                <a:cs typeface="Times New Roman" panose="02020603050405020304" pitchFamily="18" charset="0"/>
              </a:rPr>
              <a:t> that occur while interacting with databases.  </a:t>
            </a:r>
          </a:p>
          <a:p>
            <a:endParaRPr lang="en-US" sz="1300"/>
          </a:p>
        </p:txBody>
      </p:sp>
    </p:spTree>
    <p:extLst>
      <p:ext uri="{BB962C8B-B14F-4D97-AF65-F5344CB8AC3E}">
        <p14:creationId xmlns:p14="http://schemas.microsoft.com/office/powerpoint/2010/main" val="145794971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3D77FB-AE14-4541-A1EC-87DA89E3A2CF}"/>
              </a:ext>
            </a:extLst>
          </p:cNvPr>
          <p:cNvSpPr>
            <a:spLocks noGrp="1"/>
          </p:cNvSpPr>
          <p:nvPr>
            <p:ph type="title"/>
          </p:nvPr>
        </p:nvSpPr>
        <p:spPr>
          <a:xfrm>
            <a:off x="655320" y="802887"/>
            <a:ext cx="9013052" cy="1761893"/>
          </a:xfrm>
        </p:spPr>
        <p:txBody>
          <a:bodyPr anchor="b">
            <a:normAutofit/>
          </a:bodyPr>
          <a:lstStyle/>
          <a:p>
            <a:r>
              <a:rPr lang="en-IN" sz="4000" dirty="0"/>
              <a:t>Steps to connect?</a:t>
            </a:r>
            <a:br>
              <a:rPr lang="en-IN" sz="4000" dirty="0"/>
            </a:br>
            <a:endParaRPr lang="en-US" sz="4000" dirty="0"/>
          </a:p>
        </p:txBody>
      </p:sp>
      <p:cxnSp>
        <p:nvCxnSpPr>
          <p:cNvPr id="38" name="Straight Arrow Connector 37">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A4756D-979F-9D42-9081-107F8FAEF98B}"/>
              </a:ext>
            </a:extLst>
          </p:cNvPr>
          <p:cNvSpPr>
            <a:spLocks noGrp="1"/>
          </p:cNvSpPr>
          <p:nvPr>
            <p:ph idx="1"/>
          </p:nvPr>
        </p:nvSpPr>
        <p:spPr>
          <a:xfrm>
            <a:off x="655320" y="2644518"/>
            <a:ext cx="9013052" cy="3327251"/>
          </a:xfrm>
        </p:spPr>
        <p:txBody>
          <a:bodyPr>
            <a:normAutofit/>
          </a:bodyPr>
          <a:lstStyle/>
          <a:p>
            <a:r>
              <a:rPr lang="en-IN" sz="2000" dirty="0"/>
              <a:t> Define the connection URL.</a:t>
            </a:r>
          </a:p>
          <a:p>
            <a:r>
              <a:rPr lang="en-IN" sz="2000" dirty="0"/>
              <a:t> Established the connection.</a:t>
            </a:r>
          </a:p>
          <a:p>
            <a:r>
              <a:rPr lang="en-IN" sz="2000" dirty="0"/>
              <a:t> Create the Statement object.</a:t>
            </a:r>
          </a:p>
          <a:p>
            <a:r>
              <a:rPr lang="en-IN" sz="2000" dirty="0"/>
              <a:t> Execute a query.</a:t>
            </a:r>
          </a:p>
          <a:p>
            <a:r>
              <a:rPr lang="en-IN" sz="2000" dirty="0"/>
              <a:t> Process the results.</a:t>
            </a:r>
          </a:p>
          <a:p>
            <a:r>
              <a:rPr lang="en-IN" sz="2000" dirty="0"/>
              <a:t> Close the connection.</a:t>
            </a:r>
          </a:p>
          <a:p>
            <a:endParaRPr lang="en-US" sz="2000" dirty="0"/>
          </a:p>
        </p:txBody>
      </p:sp>
    </p:spTree>
    <p:extLst>
      <p:ext uri="{BB962C8B-B14F-4D97-AF65-F5344CB8AC3E}">
        <p14:creationId xmlns:p14="http://schemas.microsoft.com/office/powerpoint/2010/main" val="206868075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71968B-FE74-C543-848A-F4E02DC161B4}"/>
              </a:ext>
            </a:extLst>
          </p:cNvPr>
          <p:cNvSpPr>
            <a:spLocks noGrp="1"/>
          </p:cNvSpPr>
          <p:nvPr>
            <p:ph type="title"/>
          </p:nvPr>
        </p:nvSpPr>
        <p:spPr>
          <a:xfrm>
            <a:off x="655320" y="365125"/>
            <a:ext cx="9013052" cy="1623312"/>
          </a:xfrm>
        </p:spPr>
        <p:txBody>
          <a:bodyPr anchor="b">
            <a:normAutofit/>
          </a:bodyPr>
          <a:lstStyle/>
          <a:p>
            <a:br>
              <a:rPr lang="en-IN" sz="2500"/>
            </a:br>
            <a:br>
              <a:rPr lang="en-IN" sz="2500"/>
            </a:br>
            <a:r>
              <a:rPr lang="en-IN" sz="2500"/>
              <a:t> Define the connection URL.</a:t>
            </a:r>
            <a:br>
              <a:rPr lang="en-IN" sz="2500"/>
            </a:br>
            <a:endParaRPr lang="en-US" sz="250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79BDA54-079E-9341-90B8-5A29E664858F}"/>
              </a:ext>
            </a:extLst>
          </p:cNvPr>
          <p:cNvSpPr>
            <a:spLocks noGrp="1"/>
          </p:cNvSpPr>
          <p:nvPr>
            <p:ph idx="1"/>
          </p:nvPr>
        </p:nvSpPr>
        <p:spPr>
          <a:xfrm>
            <a:off x="655320" y="2644518"/>
            <a:ext cx="9013052" cy="3327251"/>
          </a:xfrm>
        </p:spPr>
        <p:txBody>
          <a:bodyPr>
            <a:normAutofit/>
          </a:bodyPr>
          <a:lstStyle/>
          <a:p>
            <a:r>
              <a:rPr lang="en-IN" sz="2000" b="1"/>
              <a:t>static</a:t>
            </a:r>
            <a:r>
              <a:rPr lang="en-IN" sz="2000"/>
              <a:t> String </a:t>
            </a:r>
            <a:r>
              <a:rPr lang="en-IN" sz="2000" i="1"/>
              <a:t>url</a:t>
            </a:r>
            <a:r>
              <a:rPr lang="en-IN" sz="2000"/>
              <a:t> = "jdbc:mysql://localhost:3306/demo";</a:t>
            </a:r>
          </a:p>
        </p:txBody>
      </p:sp>
    </p:spTree>
    <p:extLst>
      <p:ext uri="{BB962C8B-B14F-4D97-AF65-F5344CB8AC3E}">
        <p14:creationId xmlns:p14="http://schemas.microsoft.com/office/powerpoint/2010/main" val="94894891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815340-DEA0-5045-8D19-6D3591D5FE43}"/>
              </a:ext>
            </a:extLst>
          </p:cNvPr>
          <p:cNvSpPr>
            <a:spLocks noGrp="1"/>
          </p:cNvSpPr>
          <p:nvPr>
            <p:ph type="title"/>
          </p:nvPr>
        </p:nvSpPr>
        <p:spPr>
          <a:xfrm>
            <a:off x="655320" y="365125"/>
            <a:ext cx="9013052" cy="1623312"/>
          </a:xfrm>
        </p:spPr>
        <p:txBody>
          <a:bodyPr anchor="b">
            <a:normAutofit/>
          </a:bodyPr>
          <a:lstStyle/>
          <a:p>
            <a:r>
              <a:rPr lang="en-US" sz="4000"/>
              <a:t>Establish the Connection</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160C07-AE9D-0B45-ABE3-BF695E7A8155}"/>
              </a:ext>
            </a:extLst>
          </p:cNvPr>
          <p:cNvSpPr>
            <a:spLocks noGrp="1"/>
          </p:cNvSpPr>
          <p:nvPr>
            <p:ph idx="1"/>
          </p:nvPr>
        </p:nvSpPr>
        <p:spPr>
          <a:xfrm>
            <a:off x="655320" y="2644518"/>
            <a:ext cx="9013052" cy="3327251"/>
          </a:xfrm>
        </p:spPr>
        <p:txBody>
          <a:bodyPr>
            <a:normAutofit/>
          </a:bodyPr>
          <a:lstStyle/>
          <a:p>
            <a:r>
              <a:rPr lang="en-IN" sz="2000" b="1" dirty="0"/>
              <a:t>import</a:t>
            </a:r>
            <a:r>
              <a:rPr lang="en-IN" sz="2000" dirty="0"/>
              <a:t> </a:t>
            </a:r>
            <a:r>
              <a:rPr lang="en-IN" sz="2000" dirty="0" err="1"/>
              <a:t>java.sql.Connection</a:t>
            </a:r>
            <a:r>
              <a:rPr lang="en-IN" sz="2000" dirty="0"/>
              <a:t>;</a:t>
            </a:r>
          </a:p>
          <a:p>
            <a:r>
              <a:rPr lang="en-IN" sz="2000" b="1" dirty="0"/>
              <a:t>import</a:t>
            </a:r>
            <a:r>
              <a:rPr lang="en-IN" sz="2000" dirty="0"/>
              <a:t> </a:t>
            </a:r>
            <a:r>
              <a:rPr lang="en-IN" sz="2000" dirty="0" err="1"/>
              <a:t>java.sql.DriverManager</a:t>
            </a:r>
            <a:r>
              <a:rPr lang="en-IN" sz="2000" dirty="0"/>
              <a:t>;</a:t>
            </a:r>
          </a:p>
          <a:p>
            <a:r>
              <a:rPr lang="en-IN" sz="2000" b="1" dirty="0"/>
              <a:t>static</a:t>
            </a:r>
            <a:r>
              <a:rPr lang="en-IN" sz="2000" dirty="0"/>
              <a:t> String </a:t>
            </a:r>
            <a:r>
              <a:rPr lang="en-IN" sz="2000" i="1" dirty="0"/>
              <a:t>user</a:t>
            </a:r>
            <a:r>
              <a:rPr lang="en-IN" sz="2000" dirty="0"/>
              <a:t> ="root";</a:t>
            </a:r>
          </a:p>
          <a:p>
            <a:r>
              <a:rPr lang="en-IN" sz="2000" b="1" dirty="0"/>
              <a:t>static</a:t>
            </a:r>
            <a:r>
              <a:rPr lang="en-IN" sz="2000" dirty="0"/>
              <a:t> String </a:t>
            </a:r>
            <a:r>
              <a:rPr lang="en-IN" sz="2000" i="1" dirty="0"/>
              <a:t>pass</a:t>
            </a:r>
            <a:r>
              <a:rPr lang="en-IN" sz="2000" dirty="0"/>
              <a:t> = "</a:t>
            </a:r>
            <a:r>
              <a:rPr lang="en-IN" sz="2000" dirty="0" err="1"/>
              <a:t>rootpassword</a:t>
            </a:r>
            <a:r>
              <a:rPr lang="en-IN" sz="2000" dirty="0"/>
              <a:t>";</a:t>
            </a:r>
          </a:p>
          <a:p>
            <a:pPr marL="0" indent="0">
              <a:buNone/>
            </a:pPr>
            <a:endParaRPr lang="en-IN" sz="2000" dirty="0"/>
          </a:p>
          <a:p>
            <a:pPr marL="0" indent="0">
              <a:buNone/>
            </a:pPr>
            <a:r>
              <a:rPr lang="en-IN" sz="2000" dirty="0"/>
              <a:t>Connection </a:t>
            </a:r>
            <a:r>
              <a:rPr lang="en-IN" sz="2000" dirty="0" err="1"/>
              <a:t>myCon</a:t>
            </a:r>
            <a:r>
              <a:rPr lang="en-IN" sz="2000" dirty="0"/>
              <a:t> = </a:t>
            </a:r>
            <a:r>
              <a:rPr lang="en-IN" sz="2000" dirty="0" err="1"/>
              <a:t>DriverManager.</a:t>
            </a:r>
            <a:r>
              <a:rPr lang="en-IN" sz="2000" i="1" dirty="0" err="1"/>
              <a:t>getConnection</a:t>
            </a:r>
            <a:r>
              <a:rPr lang="en-IN" sz="2000" dirty="0"/>
              <a:t>(</a:t>
            </a:r>
            <a:r>
              <a:rPr lang="en-IN" sz="2000" i="1" dirty="0" err="1"/>
              <a:t>url</a:t>
            </a:r>
            <a:r>
              <a:rPr lang="en-IN" sz="2000" dirty="0"/>
              <a:t>, </a:t>
            </a:r>
            <a:r>
              <a:rPr lang="en-IN" sz="2000" i="1" dirty="0"/>
              <a:t>user</a:t>
            </a:r>
            <a:r>
              <a:rPr lang="en-IN" sz="2000" dirty="0"/>
              <a:t>, </a:t>
            </a:r>
            <a:r>
              <a:rPr lang="en-IN" sz="2000" i="1" dirty="0"/>
              <a:t>pass</a:t>
            </a:r>
            <a:r>
              <a:rPr lang="en-IN" sz="2000" dirty="0"/>
              <a:t>);</a:t>
            </a:r>
          </a:p>
          <a:p>
            <a:endParaRPr lang="en-US" sz="2000" dirty="0"/>
          </a:p>
        </p:txBody>
      </p:sp>
    </p:spTree>
    <p:extLst>
      <p:ext uri="{BB962C8B-B14F-4D97-AF65-F5344CB8AC3E}">
        <p14:creationId xmlns:p14="http://schemas.microsoft.com/office/powerpoint/2010/main" val="131628230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F4CF30-9F3E-2A48-9D3E-549FA488FDAE}"/>
              </a:ext>
            </a:extLst>
          </p:cNvPr>
          <p:cNvSpPr>
            <a:spLocks noGrp="1"/>
          </p:cNvSpPr>
          <p:nvPr>
            <p:ph type="title"/>
          </p:nvPr>
        </p:nvSpPr>
        <p:spPr>
          <a:xfrm>
            <a:off x="655320" y="365125"/>
            <a:ext cx="9013052" cy="1623312"/>
          </a:xfrm>
        </p:spPr>
        <p:txBody>
          <a:bodyPr anchor="b">
            <a:normAutofit/>
          </a:bodyPr>
          <a:lstStyle/>
          <a:p>
            <a:r>
              <a:rPr lang="en-IN" sz="4000"/>
              <a:t>Create the Statement object.</a:t>
            </a:r>
            <a:br>
              <a:rPr lang="en-IN" sz="4000"/>
            </a:br>
            <a:endParaRPr lang="en-US" sz="400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A6A049-FF27-2C48-A792-20675EEE036A}"/>
              </a:ext>
            </a:extLst>
          </p:cNvPr>
          <p:cNvSpPr>
            <a:spLocks noGrp="1"/>
          </p:cNvSpPr>
          <p:nvPr>
            <p:ph idx="1"/>
          </p:nvPr>
        </p:nvSpPr>
        <p:spPr>
          <a:xfrm>
            <a:off x="655320" y="2644518"/>
            <a:ext cx="9013052" cy="3327251"/>
          </a:xfrm>
        </p:spPr>
        <p:txBody>
          <a:bodyPr>
            <a:normAutofit/>
          </a:bodyPr>
          <a:lstStyle/>
          <a:p>
            <a:pPr marL="0" indent="0">
              <a:buNone/>
            </a:pPr>
            <a:r>
              <a:rPr lang="en-IN" sz="2000"/>
              <a:t>Statement st = myCon.createStatement();</a:t>
            </a:r>
          </a:p>
          <a:p>
            <a:endParaRPr lang="en-US" sz="2000"/>
          </a:p>
        </p:txBody>
      </p:sp>
    </p:spTree>
    <p:extLst>
      <p:ext uri="{BB962C8B-B14F-4D97-AF65-F5344CB8AC3E}">
        <p14:creationId xmlns:p14="http://schemas.microsoft.com/office/powerpoint/2010/main" val="377284001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4935CB-CBD1-7A44-9C09-7CAE7C522010}"/>
              </a:ext>
            </a:extLst>
          </p:cNvPr>
          <p:cNvSpPr>
            <a:spLocks noGrp="1"/>
          </p:cNvSpPr>
          <p:nvPr>
            <p:ph type="title"/>
          </p:nvPr>
        </p:nvSpPr>
        <p:spPr>
          <a:xfrm>
            <a:off x="655320" y="365125"/>
            <a:ext cx="9013052" cy="1623312"/>
          </a:xfrm>
        </p:spPr>
        <p:txBody>
          <a:bodyPr anchor="b">
            <a:normAutofit/>
          </a:bodyPr>
          <a:lstStyle/>
          <a:p>
            <a:r>
              <a:rPr lang="en-IN" sz="4000"/>
              <a:t>Execute a query.</a:t>
            </a:r>
            <a:br>
              <a:rPr lang="en-IN" sz="4000"/>
            </a:br>
            <a:endParaRPr lang="en-US" sz="400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1EDCA0-3E8B-C440-AA76-E1942248A618}"/>
              </a:ext>
            </a:extLst>
          </p:cNvPr>
          <p:cNvSpPr>
            <a:spLocks noGrp="1"/>
          </p:cNvSpPr>
          <p:nvPr>
            <p:ph idx="1"/>
          </p:nvPr>
        </p:nvSpPr>
        <p:spPr>
          <a:xfrm>
            <a:off x="655320" y="2644518"/>
            <a:ext cx="9013052" cy="3327251"/>
          </a:xfrm>
        </p:spPr>
        <p:txBody>
          <a:bodyPr>
            <a:normAutofit/>
          </a:bodyPr>
          <a:lstStyle/>
          <a:p>
            <a:r>
              <a:rPr lang="en-IN" sz="2000"/>
              <a:t>String sql = "select * from student";</a:t>
            </a:r>
          </a:p>
          <a:p>
            <a:r>
              <a:rPr lang="en-IN" sz="2000"/>
              <a:t>ResultSet result = st.executeQuery(sql);</a:t>
            </a:r>
          </a:p>
          <a:p>
            <a:endParaRPr lang="en-US" sz="2000"/>
          </a:p>
        </p:txBody>
      </p:sp>
    </p:spTree>
    <p:extLst>
      <p:ext uri="{BB962C8B-B14F-4D97-AF65-F5344CB8AC3E}">
        <p14:creationId xmlns:p14="http://schemas.microsoft.com/office/powerpoint/2010/main" val="264053822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3D34FF-D59A-4642-9F79-5CF778E9D6CE}"/>
              </a:ext>
            </a:extLst>
          </p:cNvPr>
          <p:cNvSpPr>
            <a:spLocks noGrp="1"/>
          </p:cNvSpPr>
          <p:nvPr>
            <p:ph type="title"/>
          </p:nvPr>
        </p:nvSpPr>
        <p:spPr>
          <a:xfrm>
            <a:off x="655320" y="365125"/>
            <a:ext cx="9013052" cy="1623312"/>
          </a:xfrm>
        </p:spPr>
        <p:txBody>
          <a:bodyPr anchor="b">
            <a:normAutofit/>
          </a:bodyPr>
          <a:lstStyle/>
          <a:p>
            <a:r>
              <a:rPr lang="en-IN" sz="4000"/>
              <a:t>Process the results</a:t>
            </a:r>
            <a:endParaRPr lang="en-US" sz="400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A70BE2D-FCEA-B44D-A415-EA2047AFE8B4}"/>
              </a:ext>
            </a:extLst>
          </p:cNvPr>
          <p:cNvSpPr>
            <a:spLocks noGrp="1"/>
          </p:cNvSpPr>
          <p:nvPr>
            <p:ph idx="1"/>
          </p:nvPr>
        </p:nvSpPr>
        <p:spPr>
          <a:xfrm>
            <a:off x="655320" y="2644518"/>
            <a:ext cx="9013052" cy="3327251"/>
          </a:xfrm>
        </p:spPr>
        <p:txBody>
          <a:bodyPr>
            <a:normAutofit/>
          </a:bodyPr>
          <a:lstStyle/>
          <a:p>
            <a:pPr marL="457200" lvl="1" indent="0">
              <a:buNone/>
            </a:pPr>
            <a:r>
              <a:rPr lang="en-IN" sz="2000" b="1"/>
              <a:t>while</a:t>
            </a:r>
            <a:r>
              <a:rPr lang="en-IN" sz="2000"/>
              <a:t>(result.next()) {</a:t>
            </a:r>
          </a:p>
          <a:p>
            <a:pPr marL="457200" lvl="1" indent="0">
              <a:buNone/>
            </a:pPr>
            <a:r>
              <a:rPr lang="en-IN" sz="2000"/>
              <a:t>System.</a:t>
            </a:r>
            <a:r>
              <a:rPr lang="en-IN" sz="2000" b="1" i="1"/>
              <a:t>out</a:t>
            </a:r>
            <a:r>
              <a:rPr lang="en-IN" sz="2000"/>
              <a:t>.println(result.getString("firstname"));</a:t>
            </a:r>
          </a:p>
          <a:p>
            <a:pPr marL="457200" lvl="1" indent="0">
              <a:buNone/>
            </a:pPr>
            <a:r>
              <a:rPr lang="en-IN" sz="2000"/>
              <a:t>}</a:t>
            </a:r>
          </a:p>
          <a:p>
            <a:endParaRPr lang="en-US" sz="2000"/>
          </a:p>
        </p:txBody>
      </p:sp>
    </p:spTree>
    <p:extLst>
      <p:ext uri="{BB962C8B-B14F-4D97-AF65-F5344CB8AC3E}">
        <p14:creationId xmlns:p14="http://schemas.microsoft.com/office/powerpoint/2010/main" val="299947225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BFDE7C-9223-D94E-A879-A3036BEABD3B}"/>
              </a:ext>
            </a:extLst>
          </p:cNvPr>
          <p:cNvSpPr>
            <a:spLocks noGrp="1"/>
          </p:cNvSpPr>
          <p:nvPr>
            <p:ph type="title"/>
          </p:nvPr>
        </p:nvSpPr>
        <p:spPr>
          <a:xfrm>
            <a:off x="655320" y="365125"/>
            <a:ext cx="9013052" cy="1623312"/>
          </a:xfrm>
        </p:spPr>
        <p:txBody>
          <a:bodyPr anchor="b">
            <a:normAutofit/>
          </a:bodyPr>
          <a:lstStyle/>
          <a:p>
            <a:r>
              <a:rPr lang="en-US" sz="4000"/>
              <a:t>Close the Connection</a:t>
            </a:r>
          </a:p>
        </p:txBody>
      </p:sp>
      <p:cxnSp>
        <p:nvCxnSpPr>
          <p:cNvPr id="15"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843CE9-09E5-3B45-8BB2-C5E00599BEA4}"/>
              </a:ext>
            </a:extLst>
          </p:cNvPr>
          <p:cNvSpPr>
            <a:spLocks noGrp="1"/>
          </p:cNvSpPr>
          <p:nvPr>
            <p:ph idx="1"/>
          </p:nvPr>
        </p:nvSpPr>
        <p:spPr>
          <a:xfrm>
            <a:off x="655320" y="2644518"/>
            <a:ext cx="9013052" cy="3327251"/>
          </a:xfrm>
        </p:spPr>
        <p:txBody>
          <a:bodyPr>
            <a:normAutofit/>
          </a:bodyPr>
          <a:lstStyle/>
          <a:p>
            <a:pPr marL="0" indent="0">
              <a:buNone/>
            </a:pPr>
            <a:r>
              <a:rPr lang="en-IN" sz="2000" b="1"/>
              <a:t>finally</a:t>
            </a:r>
            <a:r>
              <a:rPr lang="en-IN" sz="2000"/>
              <a:t> {</a:t>
            </a:r>
          </a:p>
          <a:p>
            <a:pPr marL="0" indent="0">
              <a:buNone/>
            </a:pPr>
            <a:r>
              <a:rPr lang="en-IN" sz="2000"/>
              <a:t>	myCon.close();</a:t>
            </a:r>
          </a:p>
          <a:p>
            <a:pPr marL="0" indent="0">
              <a:buNone/>
            </a:pPr>
            <a:r>
              <a:rPr lang="en-IN" sz="2000"/>
              <a:t>}</a:t>
            </a:r>
          </a:p>
          <a:p>
            <a:endParaRPr lang="en-US" sz="2000"/>
          </a:p>
        </p:txBody>
      </p:sp>
    </p:spTree>
    <p:extLst>
      <p:ext uri="{BB962C8B-B14F-4D97-AF65-F5344CB8AC3E}">
        <p14:creationId xmlns:p14="http://schemas.microsoft.com/office/powerpoint/2010/main" val="410100575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15C513-FEFC-4349-857C-90CD05A1B446}"/>
              </a:ext>
            </a:extLst>
          </p:cNvPr>
          <p:cNvSpPr>
            <a:spLocks noGrp="1"/>
          </p:cNvSpPr>
          <p:nvPr>
            <p:ph type="title"/>
          </p:nvPr>
        </p:nvSpPr>
        <p:spPr>
          <a:xfrm>
            <a:off x="655320" y="365125"/>
            <a:ext cx="9013052" cy="1623312"/>
          </a:xfrm>
        </p:spPr>
        <p:txBody>
          <a:bodyPr anchor="b">
            <a:normAutofit/>
          </a:bodyPr>
          <a:lstStyle/>
          <a:p>
            <a:r>
              <a:rPr lang="en-US" altLang="en-US" sz="4000"/>
              <a:t>Transactions and JDBC</a:t>
            </a:r>
            <a:endParaRPr lang="en-US" sz="400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7B646B-B8BF-F247-99CF-22FA08041DE6}"/>
              </a:ext>
            </a:extLst>
          </p:cNvPr>
          <p:cNvSpPr>
            <a:spLocks noGrp="1"/>
          </p:cNvSpPr>
          <p:nvPr>
            <p:ph idx="1"/>
          </p:nvPr>
        </p:nvSpPr>
        <p:spPr>
          <a:xfrm>
            <a:off x="655320" y="2644518"/>
            <a:ext cx="9013052" cy="3327251"/>
          </a:xfrm>
        </p:spPr>
        <p:txBody>
          <a:bodyPr>
            <a:normAutofit/>
          </a:bodyPr>
          <a:lstStyle/>
          <a:p>
            <a:r>
              <a:rPr lang="en-US" altLang="en-US" sz="2000"/>
              <a:t>JDBC allows SQL statements to be grouped together into a single transaction</a:t>
            </a:r>
          </a:p>
          <a:p>
            <a:r>
              <a:rPr lang="en-US" altLang="en-US" sz="2000"/>
              <a:t>Transaction control is performed by the Connection object, default mode is auto-commit, I.e., each sql statement is treated as a transaction</a:t>
            </a:r>
          </a:p>
          <a:p>
            <a:r>
              <a:rPr lang="en-US" altLang="en-US" sz="2000"/>
              <a:t>We can turn off the auto-commit mode with con.setAutoCommit(false);</a:t>
            </a:r>
          </a:p>
          <a:p>
            <a:r>
              <a:rPr lang="en-US" altLang="en-US" sz="2000"/>
              <a:t>And turn it back on with con.setAutoCommit(true);</a:t>
            </a:r>
          </a:p>
          <a:p>
            <a:r>
              <a:rPr lang="en-US" altLang="en-US" sz="2000"/>
              <a:t>Once auto-commit is off, no SQL statement will be committed until an explicit is invoked con.commit();</a:t>
            </a:r>
          </a:p>
          <a:p>
            <a:r>
              <a:rPr lang="en-US" altLang="en-US" sz="2000"/>
              <a:t>At this point all changes done by the SQL statements will be made permanent in the database</a:t>
            </a:r>
            <a:endParaRPr lang="en-US" sz="2000"/>
          </a:p>
        </p:txBody>
      </p:sp>
    </p:spTree>
    <p:extLst>
      <p:ext uri="{BB962C8B-B14F-4D97-AF65-F5344CB8AC3E}">
        <p14:creationId xmlns:p14="http://schemas.microsoft.com/office/powerpoint/2010/main" val="348499650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F64A00-6682-5C43-AC04-90BF0FD789FA}"/>
              </a:ext>
            </a:extLst>
          </p:cNvPr>
          <p:cNvSpPr>
            <a:spLocks noGrp="1"/>
          </p:cNvSpPr>
          <p:nvPr>
            <p:ph type="title"/>
          </p:nvPr>
        </p:nvSpPr>
        <p:spPr>
          <a:xfrm>
            <a:off x="655320" y="365125"/>
            <a:ext cx="9013052" cy="1623312"/>
          </a:xfrm>
        </p:spPr>
        <p:txBody>
          <a:bodyPr anchor="b">
            <a:normAutofit/>
          </a:bodyPr>
          <a:lstStyle/>
          <a:p>
            <a:r>
              <a:rPr lang="en-US" altLang="en-US" sz="4000"/>
              <a:t>Handling Errors with Exceptions</a:t>
            </a:r>
            <a:endParaRPr lang="en-US" sz="400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82CB6B-17C1-644E-83F2-DEB27788E48F}"/>
              </a:ext>
            </a:extLst>
          </p:cNvPr>
          <p:cNvSpPr>
            <a:spLocks noGrp="1"/>
          </p:cNvSpPr>
          <p:nvPr>
            <p:ph idx="1"/>
          </p:nvPr>
        </p:nvSpPr>
        <p:spPr>
          <a:xfrm>
            <a:off x="655320" y="2644518"/>
            <a:ext cx="9013052" cy="3327251"/>
          </a:xfrm>
        </p:spPr>
        <p:txBody>
          <a:bodyPr>
            <a:normAutofit/>
          </a:bodyPr>
          <a:lstStyle/>
          <a:p>
            <a:r>
              <a:rPr lang="en-US" altLang="en-US" sz="2000"/>
              <a:t>Programs should recover and leave the database in a consistent state. </a:t>
            </a:r>
          </a:p>
          <a:p>
            <a:r>
              <a:rPr lang="en-US" altLang="en-US" sz="2000"/>
              <a:t>If a statement in the try block throws an exception or warning, it can be caught in one of the corresponding catch statements</a:t>
            </a:r>
          </a:p>
          <a:p>
            <a:r>
              <a:rPr lang="en-US" altLang="en-US" sz="2000"/>
              <a:t>How might a finally {…} block be helpful here?</a:t>
            </a:r>
          </a:p>
          <a:p>
            <a:r>
              <a:rPr lang="en-US" altLang="en-US" sz="2000"/>
              <a:t>E.g., you could rollback your transaction in a </a:t>
            </a:r>
            <a:br>
              <a:rPr lang="en-US" altLang="en-US" sz="2000"/>
            </a:br>
            <a:r>
              <a:rPr lang="en-US" altLang="en-US" sz="2000"/>
              <a:t>catch { …}  block or close database connection and free database related resources in finally {…} block</a:t>
            </a:r>
          </a:p>
          <a:p>
            <a:endParaRPr lang="en-US" sz="2000"/>
          </a:p>
        </p:txBody>
      </p:sp>
    </p:spTree>
    <p:extLst>
      <p:ext uri="{BB962C8B-B14F-4D97-AF65-F5344CB8AC3E}">
        <p14:creationId xmlns:p14="http://schemas.microsoft.com/office/powerpoint/2010/main" val="149494579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C0F94F-A0C5-9B45-BF80-A405C33ADBAD}"/>
              </a:ext>
            </a:extLst>
          </p:cNvPr>
          <p:cNvSpPr>
            <a:spLocks noGrp="1"/>
          </p:cNvSpPr>
          <p:nvPr>
            <p:ph type="title"/>
          </p:nvPr>
        </p:nvSpPr>
        <p:spPr>
          <a:xfrm>
            <a:off x="655320" y="365125"/>
            <a:ext cx="9013052" cy="1623312"/>
          </a:xfrm>
        </p:spPr>
        <p:txBody>
          <a:bodyPr vert="horz" lIns="91440" tIns="45720" rIns="91440" bIns="45720" rtlCol="0" anchor="b">
            <a:normAutofit/>
          </a:bodyPr>
          <a:lstStyle/>
          <a:p>
            <a:r>
              <a:rPr lang="en-US" sz="4000" kern="1200">
                <a:solidFill>
                  <a:schemeClr val="tx1"/>
                </a:solidFill>
                <a:latin typeface="+mj-lt"/>
                <a:ea typeface="+mj-ea"/>
                <a:cs typeface="+mj-cs"/>
              </a:rPr>
              <a:t>Introduction</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5EEF74-639A-7848-901B-8F7C57799BFB}"/>
              </a:ext>
            </a:extLst>
          </p:cNvPr>
          <p:cNvSpPr>
            <a:spLocks noGrp="1"/>
          </p:cNvSpPr>
          <p:nvPr>
            <p:ph sz="half" idx="1"/>
          </p:nvPr>
        </p:nvSpPr>
        <p:spPr>
          <a:xfrm>
            <a:off x="655320" y="2644518"/>
            <a:ext cx="9013052" cy="3327251"/>
          </a:xfrm>
        </p:spPr>
        <p:txBody>
          <a:bodyPr vert="horz" lIns="91440" tIns="45720" rIns="91440" bIns="45720" rtlCol="0">
            <a:normAutofit/>
          </a:bodyPr>
          <a:lstStyle/>
          <a:p>
            <a:r>
              <a:rPr lang="en-US" sz="2000"/>
              <a:t>JDBC is a standard java API for independent database connection between a java program and wide range of relational database.</a:t>
            </a:r>
          </a:p>
          <a:p>
            <a:r>
              <a:rPr lang="en-US" sz="2000"/>
              <a:t>JDBC API is present in the “java.sql” package</a:t>
            </a:r>
          </a:p>
          <a:p>
            <a:r>
              <a:rPr lang="en-US" altLang="en-US" sz="2000"/>
              <a:t>Database independence</a:t>
            </a:r>
          </a:p>
          <a:p>
            <a:endParaRPr lang="en-US" sz="2000"/>
          </a:p>
        </p:txBody>
      </p:sp>
    </p:spTree>
    <p:extLst>
      <p:ext uri="{BB962C8B-B14F-4D97-AF65-F5344CB8AC3E}">
        <p14:creationId xmlns:p14="http://schemas.microsoft.com/office/powerpoint/2010/main" val="107689796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0955CB-C6F9-8E4A-875E-1F7D0132A5FB}"/>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Exercise </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79610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4FAC9C-05E5-F347-9234-BF10540D9CF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Architecture</a:t>
            </a:r>
          </a:p>
        </p:txBody>
      </p:sp>
      <p:pic>
        <p:nvPicPr>
          <p:cNvPr id="4" name="Content Placeholder 3">
            <a:extLst>
              <a:ext uri="{FF2B5EF4-FFF2-40B4-BE49-F238E27FC236}">
                <a16:creationId xmlns:a16="http://schemas.microsoft.com/office/drawing/2014/main" id="{8E4AE3C5-3D47-7B40-9A2F-5294972F7AF5}"/>
              </a:ext>
            </a:extLst>
          </p:cNvPr>
          <p:cNvPicPr>
            <a:picLocks noGrp="1" noChangeAspect="1"/>
          </p:cNvPicPr>
          <p:nvPr>
            <p:ph idx="1"/>
          </p:nvPr>
        </p:nvPicPr>
        <p:blipFill>
          <a:blip r:embed="rId2"/>
          <a:stretch>
            <a:fillRect/>
          </a:stretch>
        </p:blipFill>
        <p:spPr>
          <a:xfrm>
            <a:off x="4777316" y="698604"/>
            <a:ext cx="6780700" cy="5458463"/>
          </a:xfrm>
          <a:prstGeom prst="rect">
            <a:avLst/>
          </a:prstGeom>
        </p:spPr>
      </p:pic>
    </p:spTree>
    <p:extLst>
      <p:ext uri="{BB962C8B-B14F-4D97-AF65-F5344CB8AC3E}">
        <p14:creationId xmlns:p14="http://schemas.microsoft.com/office/powerpoint/2010/main" val="423634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716CCC-2240-8F4E-A8B1-F69AA328EBC2}"/>
              </a:ext>
            </a:extLst>
          </p:cNvPr>
          <p:cNvSpPr>
            <a:spLocks noGrp="1"/>
          </p:cNvSpPr>
          <p:nvPr>
            <p:ph type="title"/>
          </p:nvPr>
        </p:nvSpPr>
        <p:spPr>
          <a:xfrm>
            <a:off x="655320" y="365125"/>
            <a:ext cx="9013052" cy="1623312"/>
          </a:xfrm>
        </p:spPr>
        <p:txBody>
          <a:bodyPr anchor="b">
            <a:normAutofit/>
          </a:bodyPr>
          <a:lstStyle/>
          <a:p>
            <a:r>
              <a:rPr lang="en-US" sz="4000"/>
              <a:t>Types of JDBC Drivers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4703C98-7DF6-EA49-9301-0C11CA9E8B51}"/>
              </a:ext>
            </a:extLst>
          </p:cNvPr>
          <p:cNvSpPr>
            <a:spLocks noGrp="1"/>
          </p:cNvSpPr>
          <p:nvPr>
            <p:ph idx="1"/>
          </p:nvPr>
        </p:nvSpPr>
        <p:spPr>
          <a:xfrm>
            <a:off x="655320" y="2644518"/>
            <a:ext cx="9013052" cy="3327251"/>
          </a:xfrm>
        </p:spPr>
        <p:txBody>
          <a:bodyPr>
            <a:normAutofit/>
          </a:bodyPr>
          <a:lstStyle/>
          <a:p>
            <a:r>
              <a:rPr lang="en-IN" sz="2000"/>
              <a:t>Type 1; jdbc-odbc bridge driver</a:t>
            </a:r>
          </a:p>
          <a:p>
            <a:r>
              <a:rPr lang="en-IN" sz="2000"/>
              <a:t>Type 2; native API partly java driver.</a:t>
            </a:r>
          </a:p>
          <a:p>
            <a:r>
              <a:rPr lang="en-IN" sz="2000"/>
              <a:t>Type 3; net protocols all java driver.</a:t>
            </a:r>
          </a:p>
          <a:p>
            <a:r>
              <a:rPr lang="en-IN" sz="2000"/>
              <a:t>Type 4; native protocols all java driver.</a:t>
            </a:r>
          </a:p>
          <a:p>
            <a:endParaRPr lang="en-US" sz="2000"/>
          </a:p>
        </p:txBody>
      </p:sp>
    </p:spTree>
    <p:extLst>
      <p:ext uri="{BB962C8B-B14F-4D97-AF65-F5344CB8AC3E}">
        <p14:creationId xmlns:p14="http://schemas.microsoft.com/office/powerpoint/2010/main" val="234765675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B5404-9031-D246-9134-57172C3981EA}"/>
              </a:ext>
            </a:extLst>
          </p:cNvPr>
          <p:cNvSpPr>
            <a:spLocks noGrp="1"/>
          </p:cNvSpPr>
          <p:nvPr>
            <p:ph type="title"/>
          </p:nvPr>
        </p:nvSpPr>
        <p:spPr>
          <a:xfrm>
            <a:off x="762001" y="803325"/>
            <a:ext cx="5314536" cy="1325563"/>
          </a:xfrm>
        </p:spPr>
        <p:txBody>
          <a:bodyPr>
            <a:normAutofit/>
          </a:bodyPr>
          <a:lstStyle/>
          <a:p>
            <a:r>
              <a:rPr lang="en-US" dirty="0"/>
              <a:t>Type-1 Driver</a:t>
            </a:r>
          </a:p>
        </p:txBody>
      </p:sp>
      <p:sp>
        <p:nvSpPr>
          <p:cNvPr id="3" name="Content Placeholder 2">
            <a:extLst>
              <a:ext uri="{FF2B5EF4-FFF2-40B4-BE49-F238E27FC236}">
                <a16:creationId xmlns:a16="http://schemas.microsoft.com/office/drawing/2014/main" id="{7806B1EF-D8FC-CE4C-991B-26705E83C5BC}"/>
              </a:ext>
            </a:extLst>
          </p:cNvPr>
          <p:cNvSpPr>
            <a:spLocks noGrp="1"/>
          </p:cNvSpPr>
          <p:nvPr>
            <p:ph idx="1"/>
          </p:nvPr>
        </p:nvSpPr>
        <p:spPr>
          <a:xfrm>
            <a:off x="762000" y="2279018"/>
            <a:ext cx="5314543" cy="3375920"/>
          </a:xfrm>
        </p:spPr>
        <p:txBody>
          <a:bodyPr anchor="t">
            <a:normAutofit/>
          </a:bodyPr>
          <a:lstStyle/>
          <a:p>
            <a:r>
              <a:rPr lang="en-IN" sz="1800"/>
              <a:t>Also known as a JDBC-ODBC Bridge it converts JDBC methods into ODBC function calls. The driver is a platform dependent because it uses ODBC which is depends on native libraries of the operating system and also the driver needs other installation for example, ODBC must be installed on the computer and the database must support ODBC driver.</a:t>
            </a:r>
          </a:p>
          <a:p>
            <a:endParaRPr lang="en-IN" sz="1800"/>
          </a:p>
          <a:p>
            <a:endParaRPr lang="en-US" sz="1800"/>
          </a:p>
        </p:txBody>
      </p:sp>
      <p:sp>
        <p:nvSpPr>
          <p:cNvPr id="12"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102" descr="1a">
            <a:extLst>
              <a:ext uri="{FF2B5EF4-FFF2-40B4-BE49-F238E27FC236}">
                <a16:creationId xmlns:a16="http://schemas.microsoft.com/office/drawing/2014/main" id="{578C4C7C-E358-6A43-993E-7D586A924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578" y="623916"/>
            <a:ext cx="2321747" cy="3834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546500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3D57-F741-DB45-A785-A49F4D78D5FE}"/>
              </a:ext>
            </a:extLst>
          </p:cNvPr>
          <p:cNvSpPr>
            <a:spLocks noGrp="1"/>
          </p:cNvSpPr>
          <p:nvPr>
            <p:ph type="title"/>
          </p:nvPr>
        </p:nvSpPr>
        <p:spPr>
          <a:xfrm>
            <a:off x="762001" y="803325"/>
            <a:ext cx="5314536" cy="1325563"/>
          </a:xfrm>
        </p:spPr>
        <p:txBody>
          <a:bodyPr>
            <a:normAutofit/>
          </a:bodyPr>
          <a:lstStyle/>
          <a:p>
            <a:r>
              <a:rPr lang="en-US" dirty="0"/>
              <a:t>Type-2 Driver</a:t>
            </a:r>
          </a:p>
        </p:txBody>
      </p:sp>
      <p:sp>
        <p:nvSpPr>
          <p:cNvPr id="3" name="Content Placeholder 2">
            <a:extLst>
              <a:ext uri="{FF2B5EF4-FFF2-40B4-BE49-F238E27FC236}">
                <a16:creationId xmlns:a16="http://schemas.microsoft.com/office/drawing/2014/main" id="{77A899C2-237D-334F-9D8B-01E8CEE67F39}"/>
              </a:ext>
            </a:extLst>
          </p:cNvPr>
          <p:cNvSpPr>
            <a:spLocks noGrp="1"/>
          </p:cNvSpPr>
          <p:nvPr>
            <p:ph idx="1"/>
          </p:nvPr>
        </p:nvSpPr>
        <p:spPr>
          <a:xfrm>
            <a:off x="762000" y="2279018"/>
            <a:ext cx="5314543" cy="3375920"/>
          </a:xfrm>
        </p:spPr>
        <p:txBody>
          <a:bodyPr anchor="t">
            <a:normAutofit/>
          </a:bodyPr>
          <a:lstStyle/>
          <a:p>
            <a:r>
              <a:rPr lang="en-IN" sz="1800"/>
              <a:t>The JDBC type 2 driver is uses the libraries of the database which is available at client side and this driver converts the JDBC method calls into native calls of the database so this driver is also known as Native-API driver.</a:t>
            </a:r>
          </a:p>
          <a:p>
            <a:endParaRPr lang="en-US" sz="1800"/>
          </a:p>
        </p:txBody>
      </p:sp>
      <p:sp>
        <p:nvSpPr>
          <p:cNvPr id="21" name="Freeform: Shape 2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1a">
            <a:extLst>
              <a:ext uri="{FF2B5EF4-FFF2-40B4-BE49-F238E27FC236}">
                <a16:creationId xmlns:a16="http://schemas.microsoft.com/office/drawing/2014/main" id="{EA2BC5EE-BB7B-BE4B-A409-F9A5038391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117" r="-1" b="17971"/>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679641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22BA-3DAB-324B-A0A2-B2ADB39981F8}"/>
              </a:ext>
            </a:extLst>
          </p:cNvPr>
          <p:cNvSpPr>
            <a:spLocks noGrp="1"/>
          </p:cNvSpPr>
          <p:nvPr>
            <p:ph type="title"/>
          </p:nvPr>
        </p:nvSpPr>
        <p:spPr>
          <a:xfrm>
            <a:off x="762001" y="803325"/>
            <a:ext cx="5314536" cy="1325563"/>
          </a:xfrm>
        </p:spPr>
        <p:txBody>
          <a:bodyPr>
            <a:normAutofit/>
          </a:bodyPr>
          <a:lstStyle/>
          <a:p>
            <a:r>
              <a:rPr lang="en-US" dirty="0"/>
              <a:t>Type-3 Driver</a:t>
            </a:r>
          </a:p>
        </p:txBody>
      </p:sp>
      <p:sp>
        <p:nvSpPr>
          <p:cNvPr id="3" name="Content Placeholder 2">
            <a:extLst>
              <a:ext uri="{FF2B5EF4-FFF2-40B4-BE49-F238E27FC236}">
                <a16:creationId xmlns:a16="http://schemas.microsoft.com/office/drawing/2014/main" id="{5BE9D32C-23DE-DE48-A58A-8EB5B2712630}"/>
              </a:ext>
            </a:extLst>
          </p:cNvPr>
          <p:cNvSpPr>
            <a:spLocks noGrp="1"/>
          </p:cNvSpPr>
          <p:nvPr>
            <p:ph idx="1"/>
          </p:nvPr>
        </p:nvSpPr>
        <p:spPr>
          <a:xfrm>
            <a:off x="762000" y="2279018"/>
            <a:ext cx="5314543" cy="3375920"/>
          </a:xfrm>
        </p:spPr>
        <p:txBody>
          <a:bodyPr anchor="t">
            <a:normAutofit/>
          </a:bodyPr>
          <a:lstStyle/>
          <a:p>
            <a:r>
              <a:rPr lang="en-IN" sz="1800"/>
              <a:t>The JDBC type 3 driver uses the middle tier(application server) between the calling program and the database and this middle tier converts JDBC method calls into the vendor specific database protocol and the same driver can be used for multiple databases also so it’s also known as a Network-Protocol driver as well as a JAVA driver for database middleware.</a:t>
            </a:r>
          </a:p>
          <a:p>
            <a:endParaRPr lang="en-US" sz="1800"/>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6" descr="1a">
            <a:extLst>
              <a:ext uri="{FF2B5EF4-FFF2-40B4-BE49-F238E27FC236}">
                <a16:creationId xmlns:a16="http://schemas.microsoft.com/office/drawing/2014/main" id="{DC1530CE-4083-DA4D-B05B-E4404E6E55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80" r="1" b="14441"/>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20455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B478-A8BE-EE4D-A568-DD95BDEDFD25}"/>
              </a:ext>
            </a:extLst>
          </p:cNvPr>
          <p:cNvSpPr>
            <a:spLocks noGrp="1"/>
          </p:cNvSpPr>
          <p:nvPr>
            <p:ph type="title"/>
          </p:nvPr>
        </p:nvSpPr>
        <p:spPr>
          <a:xfrm>
            <a:off x="762001" y="803325"/>
            <a:ext cx="5314536" cy="1325563"/>
          </a:xfrm>
        </p:spPr>
        <p:txBody>
          <a:bodyPr>
            <a:normAutofit/>
          </a:bodyPr>
          <a:lstStyle/>
          <a:p>
            <a:r>
              <a:rPr lang="en-US"/>
              <a:t>Type -4 Driver</a:t>
            </a:r>
            <a:endParaRPr lang="en-US" dirty="0"/>
          </a:p>
        </p:txBody>
      </p:sp>
      <p:sp>
        <p:nvSpPr>
          <p:cNvPr id="3" name="Content Placeholder 2">
            <a:extLst>
              <a:ext uri="{FF2B5EF4-FFF2-40B4-BE49-F238E27FC236}">
                <a16:creationId xmlns:a16="http://schemas.microsoft.com/office/drawing/2014/main" id="{16136B8D-944C-A44A-95E4-1A5D741A522F}"/>
              </a:ext>
            </a:extLst>
          </p:cNvPr>
          <p:cNvSpPr>
            <a:spLocks noGrp="1"/>
          </p:cNvSpPr>
          <p:nvPr>
            <p:ph idx="1"/>
          </p:nvPr>
        </p:nvSpPr>
        <p:spPr>
          <a:xfrm>
            <a:off x="762000" y="2279018"/>
            <a:ext cx="5314543" cy="3375920"/>
          </a:xfrm>
        </p:spPr>
        <p:txBody>
          <a:bodyPr anchor="t">
            <a:normAutofit/>
          </a:bodyPr>
          <a:lstStyle/>
          <a:p>
            <a:r>
              <a:rPr lang="en-IN" sz="1800"/>
              <a:t>The JDBC type 4 driver converts JDBC method calls directly into the vendor specific database protocol and in between do not need to be converted any other formatted system so this is the fastest way to communicate quires to DBMS and it is completely written in JAVA because of that this is also known as the “direct to database Pure JAVA driver”.</a:t>
            </a:r>
          </a:p>
          <a:p>
            <a:endParaRPr lang="en-US" sz="1800"/>
          </a:p>
        </p:txBody>
      </p:sp>
      <p:sp>
        <p:nvSpPr>
          <p:cNvPr id="11" name="Freeform: Shape 1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4" descr="1a">
            <a:extLst>
              <a:ext uri="{FF2B5EF4-FFF2-40B4-BE49-F238E27FC236}">
                <a16:creationId xmlns:a16="http://schemas.microsoft.com/office/drawing/2014/main" id="{C6266500-3E95-6F40-B855-A92BFF0131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325"/>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642782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F190B3-2BF0-3541-9E96-2830FB252F88}"/>
              </a:ext>
            </a:extLst>
          </p:cNvPr>
          <p:cNvSpPr>
            <a:spLocks noGrp="1"/>
          </p:cNvSpPr>
          <p:nvPr>
            <p:ph type="title"/>
          </p:nvPr>
        </p:nvSpPr>
        <p:spPr>
          <a:xfrm>
            <a:off x="655320" y="365125"/>
            <a:ext cx="9013052" cy="1623312"/>
          </a:xfrm>
        </p:spPr>
        <p:txBody>
          <a:bodyPr anchor="b">
            <a:normAutofit/>
          </a:bodyPr>
          <a:lstStyle/>
          <a:p>
            <a:r>
              <a:rPr lang="en-US" sz="4000"/>
              <a:t>JDBC Driver Usage</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7F1115-32CA-0443-AB10-1C69F23B887E}"/>
              </a:ext>
            </a:extLst>
          </p:cNvPr>
          <p:cNvSpPr>
            <a:spLocks noGrp="1"/>
          </p:cNvSpPr>
          <p:nvPr>
            <p:ph idx="1"/>
          </p:nvPr>
        </p:nvSpPr>
        <p:spPr>
          <a:xfrm>
            <a:off x="655320" y="2644518"/>
            <a:ext cx="9013052" cy="3327251"/>
          </a:xfrm>
        </p:spPr>
        <p:txBody>
          <a:bodyPr>
            <a:normAutofit/>
          </a:bodyPr>
          <a:lstStyle/>
          <a:p>
            <a:r>
              <a:rPr lang="en-IN" sz="2000"/>
              <a:t>If you are accessing one type of database, such as Oracle, MYSQL, or IBM, the preferred driver type is 4.</a:t>
            </a:r>
          </a:p>
          <a:p>
            <a:r>
              <a:rPr lang="en-IN" sz="2000"/>
              <a:t>If your Java application is accessing multiple types of databases at the same time, type 3 is the preferred driver.</a:t>
            </a:r>
          </a:p>
          <a:p>
            <a:r>
              <a:rPr lang="en-IN" sz="2000"/>
              <a:t>Type 2 drivers are useful in situations, where a type 3 or type 4 driver is not available yet for your database.</a:t>
            </a:r>
          </a:p>
          <a:p>
            <a:r>
              <a:rPr lang="en-IN" sz="2000"/>
              <a:t>The type 1 driver is not considered a deployment-level driver, and is typically used for development and testing purposes only.</a:t>
            </a:r>
          </a:p>
          <a:p>
            <a:endParaRPr lang="en-US" sz="2000"/>
          </a:p>
        </p:txBody>
      </p:sp>
    </p:spTree>
    <p:extLst>
      <p:ext uri="{BB962C8B-B14F-4D97-AF65-F5344CB8AC3E}">
        <p14:creationId xmlns:p14="http://schemas.microsoft.com/office/powerpoint/2010/main" val="3288237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853</Words>
  <Application>Microsoft Macintosh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Verdana</vt:lpstr>
      <vt:lpstr>Office Theme</vt:lpstr>
      <vt:lpstr>JDBC</vt:lpstr>
      <vt:lpstr>Introduction</vt:lpstr>
      <vt:lpstr>Architecture</vt:lpstr>
      <vt:lpstr>Types of JDBC Drivers</vt:lpstr>
      <vt:lpstr>Type-1 Driver</vt:lpstr>
      <vt:lpstr>Type-2 Driver</vt:lpstr>
      <vt:lpstr>Type-3 Driver</vt:lpstr>
      <vt:lpstr>Type -4 Driver</vt:lpstr>
      <vt:lpstr>JDBC Driver Usage</vt:lpstr>
      <vt:lpstr>Using JDBC API</vt:lpstr>
      <vt:lpstr>Steps to connect? </vt:lpstr>
      <vt:lpstr>   Define the connection URL. </vt:lpstr>
      <vt:lpstr>Establish the Connection</vt:lpstr>
      <vt:lpstr>Create the Statement object. </vt:lpstr>
      <vt:lpstr>Execute a query. </vt:lpstr>
      <vt:lpstr>Process the results</vt:lpstr>
      <vt:lpstr>Close the Connection</vt:lpstr>
      <vt:lpstr>Transactions and JDBC</vt:lpstr>
      <vt:lpstr>Handling Errors with Exceptions</vt:lpstr>
      <vt:lpstr>Exercise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dc:title>
  <dc:creator>Manish Kumar</dc:creator>
  <cp:lastModifiedBy>Manish Kumar</cp:lastModifiedBy>
  <cp:revision>3</cp:revision>
  <dcterms:created xsi:type="dcterms:W3CDTF">2019-03-03T18:31:39Z</dcterms:created>
  <dcterms:modified xsi:type="dcterms:W3CDTF">2019-03-09T01:57:50Z</dcterms:modified>
</cp:coreProperties>
</file>