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2" r:id="rId5"/>
    <p:sldId id="263" r:id="rId6"/>
    <p:sldId id="268" r:id="rId7"/>
    <p:sldId id="264" r:id="rId8"/>
    <p:sldId id="269" r:id="rId9"/>
    <p:sldId id="265" r:id="rId10"/>
    <p:sldId id="266" r:id="rId11"/>
  </p:sldIdLst>
  <p:sldSz cx="12192000" cy="6858000"/>
  <p:notesSz cx="7104380" cy="102349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76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2860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DE934FF-F4E1-47C5-9CA5-30A81DDE2BE4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8.GIF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.jpeg"/><Relationship Id="rId13" Type="http://schemas.openxmlformats.org/officeDocument/2006/relationships/image" Target="../media/image16.jpeg"/><Relationship Id="rId12" Type="http://schemas.openxmlformats.org/officeDocument/2006/relationships/image" Target="../media/image15.jpeg"/><Relationship Id="rId11" Type="http://schemas.openxmlformats.org/officeDocument/2006/relationships/image" Target="../media/image14.jpeg"/><Relationship Id="rId10" Type="http://schemas.openxmlformats.org/officeDocument/2006/relationships/image" Target="../media/image13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image" Target="../media/image7.png"/><Relationship Id="rId4" Type="http://schemas.openxmlformats.org/officeDocument/2006/relationships/image" Target="../media/image17.jpeg"/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jpeg"/><Relationship Id="rId6" Type="http://schemas.openxmlformats.org/officeDocument/2006/relationships/image" Target="../media/image18.GIF"/><Relationship Id="rId5" Type="http://schemas.openxmlformats.org/officeDocument/2006/relationships/image" Target="../media/image7.png"/><Relationship Id="rId4" Type="http://schemas.openxmlformats.org/officeDocument/2006/relationships/image" Target="../media/image17.jpeg"/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jpeg"/><Relationship Id="rId7" Type="http://schemas.openxmlformats.org/officeDocument/2006/relationships/image" Target="../media/image15.jpeg"/><Relationship Id="rId6" Type="http://schemas.openxmlformats.org/officeDocument/2006/relationships/image" Target="../media/image19.jpeg"/><Relationship Id="rId5" Type="http://schemas.openxmlformats.org/officeDocument/2006/relationships/image" Target="../media/image17.jpeg"/><Relationship Id="rId4" Type="http://schemas.openxmlformats.org/officeDocument/2006/relationships/image" Target="../media/image18.GIF"/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.GIF"/><Relationship Id="rId6" Type="http://schemas.openxmlformats.org/officeDocument/2006/relationships/image" Target="../media/image20.jpeg"/><Relationship Id="rId5" Type="http://schemas.openxmlformats.org/officeDocument/2006/relationships/image" Target="../media/image15.jpeg"/><Relationship Id="rId4" Type="http://schemas.openxmlformats.org/officeDocument/2006/relationships/image" Target="../media/image19.jpeg"/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7.jpeg"/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7.jpeg"/><Relationship Id="rId3" Type="http://schemas.openxmlformats.org/officeDocument/2006/relationships/image" Target="../media/image21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p>
            <a:pPr defTabSz="914400">
              <a:buNone/>
            </a:pPr>
            <a:r>
              <a:rPr lang="en-US" altLang="zh-CN" kern="1200">
                <a:latin typeface="+mj-lt"/>
                <a:ea typeface="+mj-ea"/>
                <a:cs typeface="+mj-cs"/>
              </a:rPr>
              <a:t>A   I   D   A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p>
            <a:pPr defTabSz="914400"/>
            <a:r>
              <a:rPr lang="en-US" altLang="zh-CN" kern="1200">
                <a:latin typeface="+mn-lt"/>
                <a:ea typeface="+mn-ea"/>
                <a:cs typeface="+mn-cs"/>
              </a:rPr>
              <a:t>AI-based Digital Assistant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4453255" y="3505835"/>
            <a:ext cx="3312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pic>
        <p:nvPicPr>
          <p:cNvPr id="3074" name="Picture 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85738" y="112713"/>
            <a:ext cx="233362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5"/>
          <p:cNvSpPr txBox="1"/>
          <p:nvPr/>
        </p:nvSpPr>
        <p:spPr>
          <a:xfrm>
            <a:off x="514350" y="31750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AIDA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43815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 Box 18"/>
          <p:cNvSpPr txBox="1"/>
          <p:nvPr/>
        </p:nvSpPr>
        <p:spPr>
          <a:xfrm>
            <a:off x="48895" y="954405"/>
            <a:ext cx="23495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250000"/>
              </a:lnSpc>
            </a:pPr>
            <a:r>
              <a:rPr lang="en-US" altLang="zh-CN" sz="800">
                <a:latin typeface="Roboto Light" panose="02000000000000000000" charset="0"/>
              </a:rPr>
              <a:t>No logs generated yet</a:t>
            </a:r>
            <a:endParaRPr lang="en-US" altLang="zh-CN" sz="800">
              <a:latin typeface="Roboto Light" panose="0200000000000000000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90825" y="1120775"/>
            <a:ext cx="0" cy="5724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65425" y="1395413"/>
            <a:ext cx="36513" cy="8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050925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46413" y="1050925"/>
            <a:ext cx="3770313" cy="2589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84" name="Text Box 1"/>
          <p:cNvSpPr txBox="1"/>
          <p:nvPr/>
        </p:nvSpPr>
        <p:spPr>
          <a:xfrm>
            <a:off x="53975" y="595313"/>
            <a:ext cx="158750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000">
                <a:latin typeface="Roboto Light" panose="02000000000000000000" charset="0"/>
              </a:rPr>
              <a:t>awaiting Alexa command</a:t>
            </a:r>
            <a:endParaRPr lang="en-US" altLang="zh-CN" sz="1000">
              <a:latin typeface="Roboto Light" panose="02000000000000000000" charset="0"/>
            </a:endParaRPr>
          </a:p>
        </p:txBody>
      </p:sp>
      <p:grpSp>
        <p:nvGrpSpPr>
          <p:cNvPr id="3085" name="Group 39"/>
          <p:cNvGrpSpPr/>
          <p:nvPr/>
        </p:nvGrpSpPr>
        <p:grpSpPr>
          <a:xfrm>
            <a:off x="10523538" y="2582863"/>
            <a:ext cx="1308100" cy="1427162"/>
            <a:chOff x="16419" y="3231"/>
            <a:chExt cx="2060" cy="2247"/>
          </a:xfrm>
        </p:grpSpPr>
        <p:grpSp>
          <p:nvGrpSpPr>
            <p:cNvPr id="3086" name="Group 9"/>
            <p:cNvGrpSpPr/>
            <p:nvPr/>
          </p:nvGrpSpPr>
          <p:grpSpPr>
            <a:xfrm>
              <a:off x="16528" y="3714"/>
              <a:ext cx="1764" cy="1764"/>
              <a:chOff x="3879" y="2771"/>
              <a:chExt cx="1440" cy="1440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44822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9" name="Group 25"/>
            <p:cNvGrpSpPr/>
            <p:nvPr/>
          </p:nvGrpSpPr>
          <p:grpSpPr>
            <a:xfrm>
              <a:off x="16419" y="3231"/>
              <a:ext cx="2060" cy="1672"/>
              <a:chOff x="16419" y="4589"/>
              <a:chExt cx="2060" cy="1672"/>
            </a:xfrm>
          </p:grpSpPr>
          <p:sp>
            <p:nvSpPr>
              <p:cNvPr id="3090" name="Text Box 2"/>
              <p:cNvSpPr txBox="1"/>
              <p:nvPr/>
            </p:nvSpPr>
            <p:spPr>
              <a:xfrm>
                <a:off x="16901" y="4589"/>
                <a:ext cx="102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Memory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091" name="Text Box 6"/>
              <p:cNvSpPr txBox="1"/>
              <p:nvPr/>
            </p:nvSpPr>
            <p:spPr>
              <a:xfrm>
                <a:off x="17115" y="5493"/>
                <a:ext cx="59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11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GB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092" name="Text Box 17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17989" y="5899"/>
                <a:ext cx="490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16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094" name="Group 37"/>
          <p:cNvGrpSpPr/>
          <p:nvPr/>
        </p:nvGrpSpPr>
        <p:grpSpPr>
          <a:xfrm>
            <a:off x="10523538" y="4041775"/>
            <a:ext cx="1338262" cy="1392238"/>
            <a:chOff x="16419" y="5871"/>
            <a:chExt cx="2108" cy="2193"/>
          </a:xfrm>
        </p:grpSpPr>
        <p:grpSp>
          <p:nvGrpSpPr>
            <p:cNvPr id="3095" name="Group 10"/>
            <p:cNvGrpSpPr/>
            <p:nvPr/>
          </p:nvGrpSpPr>
          <p:grpSpPr>
            <a:xfrm>
              <a:off x="16528" y="6300"/>
              <a:ext cx="1764" cy="1764"/>
              <a:chOff x="3879" y="2771"/>
              <a:chExt cx="1440" cy="1440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351464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8" name="Group 26"/>
            <p:cNvGrpSpPr/>
            <p:nvPr/>
          </p:nvGrpSpPr>
          <p:grpSpPr>
            <a:xfrm>
              <a:off x="16419" y="5871"/>
              <a:ext cx="2109" cy="1672"/>
              <a:chOff x="16419" y="4589"/>
              <a:chExt cx="2109" cy="1672"/>
            </a:xfrm>
          </p:grpSpPr>
          <p:sp>
            <p:nvSpPr>
              <p:cNvPr id="3099" name="Text Box 28"/>
              <p:cNvSpPr txBox="1"/>
              <p:nvPr/>
            </p:nvSpPr>
            <p:spPr>
              <a:xfrm>
                <a:off x="16794" y="4589"/>
                <a:ext cx="1232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Bandwidth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0" name="Text Box 29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70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01" name="Text Box 30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02" name="Text Box 31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103" name="Group 38"/>
          <p:cNvGrpSpPr/>
          <p:nvPr/>
        </p:nvGrpSpPr>
        <p:grpSpPr>
          <a:xfrm>
            <a:off x="10523538" y="5465763"/>
            <a:ext cx="1339850" cy="1401762"/>
            <a:chOff x="16419" y="8458"/>
            <a:chExt cx="2110" cy="2206"/>
          </a:xfrm>
        </p:grpSpPr>
        <p:grpSp>
          <p:nvGrpSpPr>
            <p:cNvPr id="3104" name="Group 13"/>
            <p:cNvGrpSpPr/>
            <p:nvPr/>
          </p:nvGrpSpPr>
          <p:grpSpPr>
            <a:xfrm>
              <a:off x="16528" y="8900"/>
              <a:ext cx="1764" cy="1764"/>
              <a:chOff x="3879" y="2771"/>
              <a:chExt cx="1440" cy="1440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73456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7" name="Group 32"/>
            <p:cNvGrpSpPr/>
            <p:nvPr/>
          </p:nvGrpSpPr>
          <p:grpSpPr>
            <a:xfrm>
              <a:off x="16419" y="8458"/>
              <a:ext cx="2110" cy="1672"/>
              <a:chOff x="16419" y="4589"/>
              <a:chExt cx="2110" cy="1672"/>
            </a:xfrm>
          </p:grpSpPr>
          <p:sp>
            <p:nvSpPr>
              <p:cNvPr id="3108" name="Text Box 33"/>
              <p:cNvSpPr txBox="1"/>
              <p:nvPr/>
            </p:nvSpPr>
            <p:spPr>
              <a:xfrm>
                <a:off x="16914" y="4589"/>
                <a:ext cx="99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Disk I/O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9" name="Text Box 34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40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10" name="Text Box 35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11" name="Text Box 36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0258425" y="785813"/>
            <a:ext cx="1789113" cy="1230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058400" y="43180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079038" y="2325688"/>
            <a:ext cx="208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15" name="Picture 4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0515600" y="876300"/>
            <a:ext cx="1274763" cy="1133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116" name="Group 62"/>
          <p:cNvGrpSpPr/>
          <p:nvPr/>
        </p:nvGrpSpPr>
        <p:grpSpPr>
          <a:xfrm>
            <a:off x="7004050" y="1050925"/>
            <a:ext cx="2879725" cy="2022475"/>
            <a:chOff x="5155" y="6332"/>
            <a:chExt cx="4791" cy="3364"/>
          </a:xfrm>
        </p:grpSpPr>
        <p:sp>
          <p:nvSpPr>
            <p:cNvPr id="41" name="Rectangle 40"/>
            <p:cNvSpPr/>
            <p:nvPr/>
          </p:nvSpPr>
          <p:spPr>
            <a:xfrm>
              <a:off x="684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5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2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4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5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2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4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5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66" name="Text Box 65"/>
          <p:cNvSpPr txBox="1"/>
          <p:nvPr/>
        </p:nvSpPr>
        <p:spPr>
          <a:xfrm>
            <a:off x="-36195" y="-422275"/>
            <a:ext cx="3571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Calibri" panose="020F0502020204030204" charset="0"/>
              </a:rPr>
              <a:t>...</a:t>
            </a:r>
            <a:endParaRPr lang="en-US" altLang="zh-CN">
              <a:latin typeface="Calibri" panose="020F0502020204030204" charset="0"/>
            </a:endParaRPr>
          </a:p>
        </p:txBody>
      </p:sp>
      <p:sp>
        <p:nvSpPr>
          <p:cNvPr id="3126" name="Text Box 66"/>
          <p:cNvSpPr txBox="1"/>
          <p:nvPr/>
        </p:nvSpPr>
        <p:spPr>
          <a:xfrm>
            <a:off x="10601325" y="509588"/>
            <a:ext cx="1103313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000">
                <a:latin typeface="Roboto Light" panose="02000000000000000000" charset="0"/>
              </a:rPr>
              <a:t>Learning images</a:t>
            </a:r>
            <a:endParaRPr lang="en-US" altLang="zh-CN" sz="1000">
              <a:latin typeface="Roboto Light" panose="02000000000000000000" charset="0"/>
            </a:endParaRPr>
          </a:p>
        </p:txBody>
      </p:sp>
      <p:sp>
        <p:nvSpPr>
          <p:cNvPr id="3127" name="Text Box 67"/>
          <p:cNvSpPr txBox="1"/>
          <p:nvPr/>
        </p:nvSpPr>
        <p:spPr>
          <a:xfrm>
            <a:off x="2952750" y="606425"/>
            <a:ext cx="12922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Search by image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28" name="Text Box 68"/>
          <p:cNvSpPr txBox="1"/>
          <p:nvPr/>
        </p:nvSpPr>
        <p:spPr>
          <a:xfrm>
            <a:off x="2952750" y="785813"/>
            <a:ext cx="228917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Provide an image to get the closest match</a:t>
            </a:r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31" name="Text Box 58"/>
          <p:cNvSpPr txBox="1"/>
          <p:nvPr/>
        </p:nvSpPr>
        <p:spPr>
          <a:xfrm>
            <a:off x="6924675" y="785813"/>
            <a:ext cx="55562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Results</a:t>
            </a:r>
            <a:endParaRPr lang="en-US" altLang="zh-CN" sz="900">
              <a:latin typeface="Roboto Light" panose="02000000000000000000" charset="0"/>
            </a:endParaRPr>
          </a:p>
        </p:txBody>
      </p:sp>
      <p:pic>
        <p:nvPicPr>
          <p:cNvPr id="3132" name="Picture 59" descr="LOGO-N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725" y="98425"/>
            <a:ext cx="658813" cy="22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" name="Text Box 60"/>
          <p:cNvSpPr txBox="1"/>
          <p:nvPr/>
        </p:nvSpPr>
        <p:spPr>
          <a:xfrm>
            <a:off x="10531475" y="69850"/>
            <a:ext cx="9112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CN" sz="1200">
                <a:solidFill>
                  <a:schemeClr val="bg1"/>
                </a:solidFill>
                <a:latin typeface="Calibri" panose="020F0502020204030204" charset="0"/>
              </a:rPr>
              <a:t>Powered by</a:t>
            </a:r>
            <a:endParaRPr lang="en-US" altLang="zh-CN" sz="1200">
              <a:solidFill>
                <a:schemeClr val="bg1"/>
              </a:solidFill>
              <a:latin typeface="Calibri" panose="020F0502020204030204" charset="0"/>
            </a:endParaRPr>
          </a:p>
        </p:txBody>
      </p:sp>
      <p:pic>
        <p:nvPicPr>
          <p:cNvPr id="6" name="Picture 5" descr="dot_loade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395" y="652145"/>
            <a:ext cx="274955" cy="27495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378075" y="697230"/>
            <a:ext cx="314960" cy="1860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16175" y="726440"/>
            <a:ext cx="239395" cy="1270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6175" y="726440"/>
            <a:ext cx="239395" cy="127000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 descr="talktoechod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-495300"/>
            <a:ext cx="436880" cy="441325"/>
          </a:xfrm>
          <a:prstGeom prst="rect">
            <a:avLst/>
          </a:prstGeom>
        </p:spPr>
      </p:pic>
      <p:pic>
        <p:nvPicPr>
          <p:cNvPr id="20" name="Picture 19" descr="echo-green-light-call-calling-message-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05" y="651510"/>
            <a:ext cx="720090" cy="389255"/>
          </a:xfrm>
          <a:prstGeom prst="rect">
            <a:avLst/>
          </a:prstGeom>
        </p:spPr>
      </p:pic>
      <p:pic>
        <p:nvPicPr>
          <p:cNvPr id="6146" name="Picture 4"/>
          <p:cNvPicPr>
            <a:picLocks noChangeAspect="1"/>
          </p:cNvPicPr>
          <p:nvPr/>
        </p:nvPicPr>
        <p:blipFill>
          <a:blip r:embed="rId6"/>
          <a:srcRect b="6413"/>
          <a:stretch>
            <a:fillRect/>
          </a:stretch>
        </p:blipFill>
        <p:spPr>
          <a:xfrm>
            <a:off x="10284460" y="820420"/>
            <a:ext cx="1744345" cy="116141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170" name="Picture 1"/>
          <p:cNvPicPr>
            <a:picLocks noChangeAspect="1"/>
          </p:cNvPicPr>
          <p:nvPr/>
        </p:nvPicPr>
        <p:blipFill>
          <a:blip r:embed="rId7"/>
          <a:srcRect b="8591"/>
          <a:stretch>
            <a:fillRect/>
          </a:stretch>
        </p:blipFill>
        <p:spPr>
          <a:xfrm>
            <a:off x="3046730" y="1079500"/>
            <a:ext cx="3778250" cy="25355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0" name="Rounded Rectangle 29"/>
          <p:cNvSpPr/>
          <p:nvPr/>
        </p:nvSpPr>
        <p:spPr>
          <a:xfrm>
            <a:off x="10344150" y="757555"/>
            <a:ext cx="1628140" cy="300355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latin typeface="Roboto" panose="02000000000000000000" charset="0"/>
              </a:rPr>
              <a:t>images ready for processing</a:t>
            </a:r>
            <a:endParaRPr lang="en-US" sz="800">
              <a:latin typeface="Roboto" panose="020000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  <p:bldP spid="5" grpId="0" bldLvl="0" animBg="1"/>
      <p:bldP spid="3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Group 20"/>
          <p:cNvGrpSpPr/>
          <p:nvPr/>
        </p:nvGrpSpPr>
        <p:grpSpPr>
          <a:xfrm>
            <a:off x="10258425" y="281940"/>
            <a:ext cx="1789430" cy="1734820"/>
            <a:chOff x="16155" y="444"/>
            <a:chExt cx="2818" cy="2732"/>
          </a:xfrm>
        </p:grpSpPr>
        <p:sp>
          <p:nvSpPr>
            <p:cNvPr id="25" name="Rectangle 24"/>
            <p:cNvSpPr/>
            <p:nvPr/>
          </p:nvSpPr>
          <p:spPr>
            <a:xfrm>
              <a:off x="16155" y="1238"/>
              <a:ext cx="2818" cy="1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pic>
          <p:nvPicPr>
            <p:cNvPr id="26" name="Picture 4"/>
            <p:cNvPicPr>
              <a:picLocks noChangeAspect="1"/>
            </p:cNvPicPr>
            <p:nvPr/>
          </p:nvPicPr>
          <p:blipFill>
            <a:blip r:embed="rId1"/>
            <a:srcRect b="6413"/>
            <a:stretch>
              <a:fillRect/>
            </a:stretch>
          </p:blipFill>
          <p:spPr>
            <a:xfrm>
              <a:off x="16196" y="1292"/>
              <a:ext cx="2747" cy="18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34" name="Rounded Rectangle 33"/>
            <p:cNvSpPr/>
            <p:nvPr/>
          </p:nvSpPr>
          <p:spPr>
            <a:xfrm>
              <a:off x="17684" y="444"/>
              <a:ext cx="183" cy="221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pic>
        <p:nvPicPr>
          <p:cNvPr id="3074" name="Picture 4" descr="upload_image"/>
          <p:cNvPicPr>
            <a:picLocks noChangeAspect="1"/>
          </p:cNvPicPr>
          <p:nvPr/>
        </p:nvPicPr>
        <p:blipFill>
          <a:blip r:embed="rId2">
            <a:lum bright="100000" contrast="72000"/>
          </a:blip>
          <a:stretch>
            <a:fillRect/>
          </a:stretch>
        </p:blipFill>
        <p:spPr>
          <a:xfrm>
            <a:off x="185738" y="112713"/>
            <a:ext cx="233362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5"/>
          <p:cNvSpPr txBox="1"/>
          <p:nvPr/>
        </p:nvSpPr>
        <p:spPr>
          <a:xfrm>
            <a:off x="514350" y="31750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AIDA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43815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 Box 19"/>
          <p:cNvSpPr txBox="1"/>
          <p:nvPr/>
        </p:nvSpPr>
        <p:spPr>
          <a:xfrm>
            <a:off x="47625" y="805815"/>
            <a:ext cx="2743200" cy="213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800">
                <a:latin typeface="Roboto" panose="02000000000000000000" charset="0"/>
              </a:rPr>
              <a:t>processing images to learning</a:t>
            </a:r>
            <a:endParaRPr lang="en-US" altLang="zh-CN" sz="800">
              <a:latin typeface="Roboto" panose="0200000000000000000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90825" y="1120775"/>
            <a:ext cx="0" cy="5724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65425" y="1395413"/>
            <a:ext cx="36513" cy="8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050925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46413" y="1050925"/>
            <a:ext cx="3770313" cy="2589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84" name="Text Box 1"/>
          <p:cNvSpPr txBox="1"/>
          <p:nvPr/>
        </p:nvSpPr>
        <p:spPr>
          <a:xfrm>
            <a:off x="53975" y="595313"/>
            <a:ext cx="1369695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000">
                <a:latin typeface="Roboto Light" panose="02000000000000000000" charset="0"/>
              </a:rPr>
              <a:t>“Alexa, Learn images”</a:t>
            </a:r>
            <a:endParaRPr lang="en-US" altLang="zh-CN" sz="1000">
              <a:latin typeface="Roboto Light" panose="02000000000000000000" charset="0"/>
            </a:endParaRPr>
          </a:p>
        </p:txBody>
      </p:sp>
      <p:grpSp>
        <p:nvGrpSpPr>
          <p:cNvPr id="3085" name="Group 39"/>
          <p:cNvGrpSpPr/>
          <p:nvPr/>
        </p:nvGrpSpPr>
        <p:grpSpPr>
          <a:xfrm>
            <a:off x="10523538" y="2582863"/>
            <a:ext cx="1308100" cy="1427162"/>
            <a:chOff x="16419" y="3231"/>
            <a:chExt cx="2060" cy="2247"/>
          </a:xfrm>
        </p:grpSpPr>
        <p:grpSp>
          <p:nvGrpSpPr>
            <p:cNvPr id="3086" name="Group 9"/>
            <p:cNvGrpSpPr/>
            <p:nvPr/>
          </p:nvGrpSpPr>
          <p:grpSpPr>
            <a:xfrm>
              <a:off x="16528" y="3714"/>
              <a:ext cx="1764" cy="1764"/>
              <a:chOff x="3879" y="2771"/>
              <a:chExt cx="1440" cy="1440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44822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9" name="Group 25"/>
            <p:cNvGrpSpPr/>
            <p:nvPr/>
          </p:nvGrpSpPr>
          <p:grpSpPr>
            <a:xfrm>
              <a:off x="16419" y="3231"/>
              <a:ext cx="2060" cy="1672"/>
              <a:chOff x="16419" y="4589"/>
              <a:chExt cx="2060" cy="1672"/>
            </a:xfrm>
          </p:grpSpPr>
          <p:sp>
            <p:nvSpPr>
              <p:cNvPr id="3090" name="Text Box 2"/>
              <p:cNvSpPr txBox="1"/>
              <p:nvPr/>
            </p:nvSpPr>
            <p:spPr>
              <a:xfrm>
                <a:off x="16901" y="4589"/>
                <a:ext cx="102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Memory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091" name="Text Box 6"/>
              <p:cNvSpPr txBox="1"/>
              <p:nvPr/>
            </p:nvSpPr>
            <p:spPr>
              <a:xfrm>
                <a:off x="17115" y="5493"/>
                <a:ext cx="59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11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GB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092" name="Text Box 17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17989" y="5899"/>
                <a:ext cx="490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16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094" name="Group 37"/>
          <p:cNvGrpSpPr/>
          <p:nvPr/>
        </p:nvGrpSpPr>
        <p:grpSpPr>
          <a:xfrm>
            <a:off x="10523538" y="4041775"/>
            <a:ext cx="1338262" cy="1392238"/>
            <a:chOff x="16419" y="5871"/>
            <a:chExt cx="2108" cy="2193"/>
          </a:xfrm>
        </p:grpSpPr>
        <p:grpSp>
          <p:nvGrpSpPr>
            <p:cNvPr id="3095" name="Group 10"/>
            <p:cNvGrpSpPr/>
            <p:nvPr/>
          </p:nvGrpSpPr>
          <p:grpSpPr>
            <a:xfrm>
              <a:off x="16528" y="6300"/>
              <a:ext cx="1764" cy="1764"/>
              <a:chOff x="3879" y="2771"/>
              <a:chExt cx="1440" cy="1440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351464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8" name="Group 26"/>
            <p:cNvGrpSpPr/>
            <p:nvPr/>
          </p:nvGrpSpPr>
          <p:grpSpPr>
            <a:xfrm>
              <a:off x="16419" y="5871"/>
              <a:ext cx="2109" cy="1672"/>
              <a:chOff x="16419" y="4589"/>
              <a:chExt cx="2109" cy="1672"/>
            </a:xfrm>
          </p:grpSpPr>
          <p:sp>
            <p:nvSpPr>
              <p:cNvPr id="3099" name="Text Box 28"/>
              <p:cNvSpPr txBox="1"/>
              <p:nvPr/>
            </p:nvSpPr>
            <p:spPr>
              <a:xfrm>
                <a:off x="16794" y="4589"/>
                <a:ext cx="1232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Bandwidth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0" name="Text Box 29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70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01" name="Text Box 30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02" name="Text Box 31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103" name="Group 38"/>
          <p:cNvGrpSpPr/>
          <p:nvPr/>
        </p:nvGrpSpPr>
        <p:grpSpPr>
          <a:xfrm>
            <a:off x="10523538" y="5465763"/>
            <a:ext cx="1339850" cy="1401762"/>
            <a:chOff x="16419" y="8458"/>
            <a:chExt cx="2110" cy="2206"/>
          </a:xfrm>
        </p:grpSpPr>
        <p:grpSp>
          <p:nvGrpSpPr>
            <p:cNvPr id="3104" name="Group 13"/>
            <p:cNvGrpSpPr/>
            <p:nvPr/>
          </p:nvGrpSpPr>
          <p:grpSpPr>
            <a:xfrm>
              <a:off x="16528" y="8900"/>
              <a:ext cx="1764" cy="1764"/>
              <a:chOff x="3879" y="2771"/>
              <a:chExt cx="1440" cy="1440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73456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7" name="Group 32"/>
            <p:cNvGrpSpPr/>
            <p:nvPr/>
          </p:nvGrpSpPr>
          <p:grpSpPr>
            <a:xfrm>
              <a:off x="16419" y="8458"/>
              <a:ext cx="2110" cy="1672"/>
              <a:chOff x="16419" y="4589"/>
              <a:chExt cx="2110" cy="1672"/>
            </a:xfrm>
          </p:grpSpPr>
          <p:sp>
            <p:nvSpPr>
              <p:cNvPr id="3108" name="Text Box 33"/>
              <p:cNvSpPr txBox="1"/>
              <p:nvPr/>
            </p:nvSpPr>
            <p:spPr>
              <a:xfrm>
                <a:off x="16914" y="4589"/>
                <a:ext cx="99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Disk I/O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9" name="Text Box 34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40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10" name="Text Box 35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11" name="Text Box 36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cxnSp>
        <p:nvCxnSpPr>
          <p:cNvPr id="43" name="Straight Connector 42"/>
          <p:cNvCxnSpPr/>
          <p:nvPr/>
        </p:nvCxnSpPr>
        <p:spPr>
          <a:xfrm>
            <a:off x="10058400" y="43180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079038" y="2325688"/>
            <a:ext cx="208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6" name="Group 62"/>
          <p:cNvGrpSpPr/>
          <p:nvPr/>
        </p:nvGrpSpPr>
        <p:grpSpPr>
          <a:xfrm>
            <a:off x="7004050" y="1050925"/>
            <a:ext cx="2879725" cy="2022475"/>
            <a:chOff x="5155" y="6332"/>
            <a:chExt cx="4791" cy="3364"/>
          </a:xfrm>
        </p:grpSpPr>
        <p:sp>
          <p:nvSpPr>
            <p:cNvPr id="41" name="Rectangle 40"/>
            <p:cNvSpPr/>
            <p:nvPr/>
          </p:nvSpPr>
          <p:spPr>
            <a:xfrm>
              <a:off x="684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5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2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4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5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2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4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5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3126" name="Text Box 66"/>
          <p:cNvSpPr txBox="1"/>
          <p:nvPr/>
        </p:nvSpPr>
        <p:spPr>
          <a:xfrm>
            <a:off x="10601325" y="509588"/>
            <a:ext cx="1103313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000">
                <a:latin typeface="Roboto Light" panose="02000000000000000000" charset="0"/>
              </a:rPr>
              <a:t>Learning images</a:t>
            </a:r>
            <a:endParaRPr lang="en-US" altLang="zh-CN" sz="1000">
              <a:latin typeface="Roboto Light" panose="02000000000000000000" charset="0"/>
            </a:endParaRPr>
          </a:p>
        </p:txBody>
      </p:sp>
      <p:sp>
        <p:nvSpPr>
          <p:cNvPr id="3127" name="Text Box 67"/>
          <p:cNvSpPr txBox="1"/>
          <p:nvPr/>
        </p:nvSpPr>
        <p:spPr>
          <a:xfrm>
            <a:off x="2952750" y="606425"/>
            <a:ext cx="12922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Search by image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28" name="Text Box 68"/>
          <p:cNvSpPr txBox="1"/>
          <p:nvPr/>
        </p:nvSpPr>
        <p:spPr>
          <a:xfrm>
            <a:off x="2952750" y="785813"/>
            <a:ext cx="228917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Provide an image to get the closest match</a:t>
            </a:r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31" name="Text Box 58"/>
          <p:cNvSpPr txBox="1"/>
          <p:nvPr/>
        </p:nvSpPr>
        <p:spPr>
          <a:xfrm>
            <a:off x="6924675" y="785813"/>
            <a:ext cx="55562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Results</a:t>
            </a:r>
            <a:endParaRPr lang="en-US" altLang="zh-CN" sz="900">
              <a:latin typeface="Roboto Light" panose="02000000000000000000" charset="0"/>
            </a:endParaRPr>
          </a:p>
        </p:txBody>
      </p:sp>
      <p:pic>
        <p:nvPicPr>
          <p:cNvPr id="3132" name="Picture 59" descr="LOGO-NEW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725" y="98425"/>
            <a:ext cx="658813" cy="22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" name="Text Box 60"/>
          <p:cNvSpPr txBox="1"/>
          <p:nvPr/>
        </p:nvSpPr>
        <p:spPr>
          <a:xfrm>
            <a:off x="10531475" y="69850"/>
            <a:ext cx="9112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CN" sz="1200">
                <a:solidFill>
                  <a:schemeClr val="bg1"/>
                </a:solidFill>
                <a:latin typeface="Calibri" panose="020F0502020204030204" charset="0"/>
              </a:rPr>
              <a:t>Powered by</a:t>
            </a:r>
            <a:endParaRPr lang="en-US" altLang="zh-CN" sz="1200">
              <a:solidFill>
                <a:schemeClr val="bg1"/>
              </a:solidFill>
              <a:latin typeface="Calibri" panose="020F0502020204030204" charset="0"/>
            </a:endParaRPr>
          </a:p>
        </p:txBody>
      </p:sp>
      <p:pic>
        <p:nvPicPr>
          <p:cNvPr id="3" name="Picture 2" descr="greenloaderBar2 - Cop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2103755"/>
            <a:ext cx="975360" cy="11430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2315845" y="664845"/>
            <a:ext cx="3571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Calibri" panose="020F0502020204030204" charset="0"/>
              </a:rPr>
              <a:t>...</a:t>
            </a:r>
            <a:endParaRPr lang="en-US" altLang="zh-CN">
              <a:latin typeface="Calibri" panose="020F0502020204030204" charset="0"/>
            </a:endParaRPr>
          </a:p>
        </p:txBody>
      </p:sp>
      <p:pic>
        <p:nvPicPr>
          <p:cNvPr id="7170" name="Picture 1"/>
          <p:cNvPicPr>
            <a:picLocks noChangeAspect="1"/>
          </p:cNvPicPr>
          <p:nvPr/>
        </p:nvPicPr>
        <p:blipFill>
          <a:blip r:embed="rId5"/>
          <a:srcRect b="8591"/>
          <a:stretch>
            <a:fillRect/>
          </a:stretch>
        </p:blipFill>
        <p:spPr>
          <a:xfrm>
            <a:off x="3046730" y="1079500"/>
            <a:ext cx="3778250" cy="25355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Oval Callout 1"/>
          <p:cNvSpPr/>
          <p:nvPr/>
        </p:nvSpPr>
        <p:spPr>
          <a:xfrm>
            <a:off x="2419350" y="594995"/>
            <a:ext cx="253365" cy="160655"/>
          </a:xfrm>
          <a:prstGeom prst="wedgeEllipseCallout">
            <a:avLst>
              <a:gd name="adj1" fmla="val -36967"/>
              <a:gd name="adj2" fmla="val 673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olan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440" y="802004"/>
            <a:ext cx="1808804" cy="1206009"/>
          </a:xfrm>
          <a:prstGeom prst="rect">
            <a:avLst/>
          </a:prstGeom>
        </p:spPr>
      </p:pic>
      <p:pic>
        <p:nvPicPr>
          <p:cNvPr id="6" name="Picture 5" descr="Severi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1440" y="802004"/>
            <a:ext cx="1808804" cy="1206009"/>
          </a:xfrm>
          <a:prstGeom prst="rect">
            <a:avLst/>
          </a:prstGeom>
        </p:spPr>
      </p:pic>
      <p:pic>
        <p:nvPicPr>
          <p:cNvPr id="7" name="Picture 6" descr="170204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1440" y="802004"/>
            <a:ext cx="1808804" cy="1206009"/>
          </a:xfrm>
          <a:prstGeom prst="rect">
            <a:avLst/>
          </a:prstGeom>
        </p:spPr>
      </p:pic>
      <p:pic>
        <p:nvPicPr>
          <p:cNvPr id="10" name="Picture 9" descr="1768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1440" y="802004"/>
            <a:ext cx="1808804" cy="1206009"/>
          </a:xfrm>
          <a:prstGeom prst="rect">
            <a:avLst/>
          </a:prstGeom>
        </p:spPr>
      </p:pic>
      <p:pic>
        <p:nvPicPr>
          <p:cNvPr id="11" name="Picture 10" descr="3073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1440" y="802004"/>
            <a:ext cx="1808804" cy="1206009"/>
          </a:xfrm>
          <a:prstGeom prst="rect">
            <a:avLst/>
          </a:prstGeom>
        </p:spPr>
      </p:pic>
      <p:pic>
        <p:nvPicPr>
          <p:cNvPr id="14" name="Picture 13" descr="sev_roche2"/>
          <p:cNvPicPr>
            <a:picLocks noChangeAspect="1"/>
          </p:cNvPicPr>
          <p:nvPr/>
        </p:nvPicPr>
        <p:blipFill>
          <a:blip r:embed="rId11"/>
          <a:srcRect l="3971" r="13853"/>
          <a:stretch>
            <a:fillRect/>
          </a:stretch>
        </p:blipFill>
        <p:spPr>
          <a:xfrm>
            <a:off x="10268747" y="797949"/>
            <a:ext cx="1774190" cy="1214120"/>
          </a:xfrm>
          <a:prstGeom prst="rect">
            <a:avLst/>
          </a:prstGeom>
        </p:spPr>
      </p:pic>
      <p:pic>
        <p:nvPicPr>
          <p:cNvPr id="18" name="Picture 17" descr="p_00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67795" y="814141"/>
            <a:ext cx="1776095" cy="1181735"/>
          </a:xfrm>
          <a:prstGeom prst="rect">
            <a:avLst/>
          </a:prstGeom>
        </p:spPr>
      </p:pic>
      <p:pic>
        <p:nvPicPr>
          <p:cNvPr id="19" name="Picture 18" descr="sev_roch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7952" y="801759"/>
            <a:ext cx="1795780" cy="1206500"/>
          </a:xfrm>
          <a:prstGeom prst="rect">
            <a:avLst/>
          </a:prstGeom>
        </p:spPr>
      </p:pic>
      <p:pic>
        <p:nvPicPr>
          <p:cNvPr id="20" name="Picture 19" descr="rolSev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61762" y="808744"/>
            <a:ext cx="1788160" cy="1192530"/>
          </a:xfrm>
          <a:prstGeom prst="rect">
            <a:avLst/>
          </a:prstGeom>
        </p:spPr>
      </p:pic>
      <p:sp>
        <p:nvSpPr>
          <p:cNvPr id="35" name="Text Box 66"/>
          <p:cNvSpPr txBox="1"/>
          <p:nvPr/>
        </p:nvSpPr>
        <p:spPr>
          <a:xfrm>
            <a:off x="10885329" y="2068513"/>
            <a:ext cx="53530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900">
                <a:latin typeface="Roboto" panose="02000000000000000000" charset="0"/>
              </a:rPr>
              <a:t>1 to 12</a:t>
            </a:r>
            <a:endParaRPr lang="en-US" altLang="zh-CN" sz="900">
              <a:latin typeface="Roboto" panose="020000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1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00"/>
                            </p:stCondLst>
                            <p:childTnLst>
                              <p:par>
                                <p:cTn id="14" presetID="22" presetClass="entr" presetSubtype="8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" grpId="0" animBg="1"/>
      <p:bldP spid="2" grpId="1" animBg="1"/>
      <p:bldP spid="3079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pic>
        <p:nvPicPr>
          <p:cNvPr id="3074" name="Picture 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85738" y="112713"/>
            <a:ext cx="233362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5"/>
          <p:cNvSpPr txBox="1"/>
          <p:nvPr/>
        </p:nvSpPr>
        <p:spPr>
          <a:xfrm>
            <a:off x="514350" y="31750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AIDA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43815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0825" y="1120775"/>
            <a:ext cx="0" cy="5724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65425" y="1395413"/>
            <a:ext cx="36513" cy="8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050925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46413" y="1050925"/>
            <a:ext cx="3770313" cy="2589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84" name="Text Box 1"/>
          <p:cNvSpPr txBox="1"/>
          <p:nvPr/>
        </p:nvSpPr>
        <p:spPr>
          <a:xfrm>
            <a:off x="53975" y="595313"/>
            <a:ext cx="158750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000">
                <a:latin typeface="Roboto Light" panose="02000000000000000000" charset="0"/>
              </a:rPr>
              <a:t>awaiting Alexa command</a:t>
            </a:r>
            <a:endParaRPr lang="en-US" altLang="zh-CN" sz="1000">
              <a:latin typeface="Roboto Light" panose="02000000000000000000" charset="0"/>
            </a:endParaRPr>
          </a:p>
        </p:txBody>
      </p:sp>
      <p:grpSp>
        <p:nvGrpSpPr>
          <p:cNvPr id="3085" name="Group 39"/>
          <p:cNvGrpSpPr/>
          <p:nvPr/>
        </p:nvGrpSpPr>
        <p:grpSpPr>
          <a:xfrm>
            <a:off x="10523538" y="2582863"/>
            <a:ext cx="1308100" cy="1427162"/>
            <a:chOff x="16419" y="3231"/>
            <a:chExt cx="2060" cy="2247"/>
          </a:xfrm>
        </p:grpSpPr>
        <p:grpSp>
          <p:nvGrpSpPr>
            <p:cNvPr id="3086" name="Group 9"/>
            <p:cNvGrpSpPr/>
            <p:nvPr/>
          </p:nvGrpSpPr>
          <p:grpSpPr>
            <a:xfrm>
              <a:off x="16528" y="3714"/>
              <a:ext cx="1764" cy="1764"/>
              <a:chOff x="3879" y="2771"/>
              <a:chExt cx="1440" cy="1440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44822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9" name="Group 25"/>
            <p:cNvGrpSpPr/>
            <p:nvPr/>
          </p:nvGrpSpPr>
          <p:grpSpPr>
            <a:xfrm>
              <a:off x="16419" y="3231"/>
              <a:ext cx="2060" cy="1672"/>
              <a:chOff x="16419" y="4589"/>
              <a:chExt cx="2060" cy="1672"/>
            </a:xfrm>
          </p:grpSpPr>
          <p:sp>
            <p:nvSpPr>
              <p:cNvPr id="3090" name="Text Box 2"/>
              <p:cNvSpPr txBox="1"/>
              <p:nvPr/>
            </p:nvSpPr>
            <p:spPr>
              <a:xfrm>
                <a:off x="16901" y="4589"/>
                <a:ext cx="102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Memory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091" name="Text Box 6"/>
              <p:cNvSpPr txBox="1"/>
              <p:nvPr/>
            </p:nvSpPr>
            <p:spPr>
              <a:xfrm>
                <a:off x="17115" y="5493"/>
                <a:ext cx="59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11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GB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092" name="Text Box 17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17989" y="5899"/>
                <a:ext cx="490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16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094" name="Group 37"/>
          <p:cNvGrpSpPr/>
          <p:nvPr/>
        </p:nvGrpSpPr>
        <p:grpSpPr>
          <a:xfrm>
            <a:off x="10523538" y="4041775"/>
            <a:ext cx="1338262" cy="1392238"/>
            <a:chOff x="16419" y="5871"/>
            <a:chExt cx="2108" cy="2193"/>
          </a:xfrm>
        </p:grpSpPr>
        <p:grpSp>
          <p:nvGrpSpPr>
            <p:cNvPr id="3095" name="Group 10"/>
            <p:cNvGrpSpPr/>
            <p:nvPr/>
          </p:nvGrpSpPr>
          <p:grpSpPr>
            <a:xfrm>
              <a:off x="16528" y="6300"/>
              <a:ext cx="1764" cy="1764"/>
              <a:chOff x="3879" y="2771"/>
              <a:chExt cx="1440" cy="1440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351464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8" name="Group 26"/>
            <p:cNvGrpSpPr/>
            <p:nvPr/>
          </p:nvGrpSpPr>
          <p:grpSpPr>
            <a:xfrm>
              <a:off x="16419" y="5871"/>
              <a:ext cx="2109" cy="1672"/>
              <a:chOff x="16419" y="4589"/>
              <a:chExt cx="2109" cy="1672"/>
            </a:xfrm>
          </p:grpSpPr>
          <p:sp>
            <p:nvSpPr>
              <p:cNvPr id="3099" name="Text Box 28"/>
              <p:cNvSpPr txBox="1"/>
              <p:nvPr/>
            </p:nvSpPr>
            <p:spPr>
              <a:xfrm>
                <a:off x="16794" y="4589"/>
                <a:ext cx="1232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Bandwidth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0" name="Text Box 29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70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01" name="Text Box 30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02" name="Text Box 31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103" name="Group 38"/>
          <p:cNvGrpSpPr/>
          <p:nvPr/>
        </p:nvGrpSpPr>
        <p:grpSpPr>
          <a:xfrm>
            <a:off x="10523538" y="5465763"/>
            <a:ext cx="1339850" cy="1401762"/>
            <a:chOff x="16419" y="8458"/>
            <a:chExt cx="2110" cy="2206"/>
          </a:xfrm>
        </p:grpSpPr>
        <p:grpSp>
          <p:nvGrpSpPr>
            <p:cNvPr id="3104" name="Group 13"/>
            <p:cNvGrpSpPr/>
            <p:nvPr/>
          </p:nvGrpSpPr>
          <p:grpSpPr>
            <a:xfrm>
              <a:off x="16528" y="8900"/>
              <a:ext cx="1764" cy="1764"/>
              <a:chOff x="3879" y="2771"/>
              <a:chExt cx="1440" cy="1440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73456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7" name="Group 32"/>
            <p:cNvGrpSpPr/>
            <p:nvPr/>
          </p:nvGrpSpPr>
          <p:grpSpPr>
            <a:xfrm>
              <a:off x="16419" y="8458"/>
              <a:ext cx="2110" cy="1672"/>
              <a:chOff x="16419" y="4589"/>
              <a:chExt cx="2110" cy="1672"/>
            </a:xfrm>
          </p:grpSpPr>
          <p:sp>
            <p:nvSpPr>
              <p:cNvPr id="3108" name="Text Box 33"/>
              <p:cNvSpPr txBox="1"/>
              <p:nvPr/>
            </p:nvSpPr>
            <p:spPr>
              <a:xfrm>
                <a:off x="16914" y="4589"/>
                <a:ext cx="99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Disk I/O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9" name="Text Box 34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40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10" name="Text Box 35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11" name="Text Box 36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0258425" y="785813"/>
            <a:ext cx="1789113" cy="1230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058400" y="43180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079038" y="2325688"/>
            <a:ext cx="208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6" name="Group 62"/>
          <p:cNvGrpSpPr/>
          <p:nvPr/>
        </p:nvGrpSpPr>
        <p:grpSpPr>
          <a:xfrm>
            <a:off x="7004050" y="1050925"/>
            <a:ext cx="2879725" cy="2022475"/>
            <a:chOff x="5155" y="6332"/>
            <a:chExt cx="4791" cy="3364"/>
          </a:xfrm>
        </p:grpSpPr>
        <p:sp>
          <p:nvSpPr>
            <p:cNvPr id="41" name="Rectangle 40"/>
            <p:cNvSpPr/>
            <p:nvPr/>
          </p:nvSpPr>
          <p:spPr>
            <a:xfrm>
              <a:off x="684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5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2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4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5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2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4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5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3126" name="Text Box 66"/>
          <p:cNvSpPr txBox="1"/>
          <p:nvPr/>
        </p:nvSpPr>
        <p:spPr>
          <a:xfrm>
            <a:off x="10601325" y="509588"/>
            <a:ext cx="1103313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000">
                <a:latin typeface="Roboto Light" panose="02000000000000000000" charset="0"/>
              </a:rPr>
              <a:t>Learning images</a:t>
            </a:r>
            <a:endParaRPr lang="en-US" altLang="zh-CN" sz="1000">
              <a:latin typeface="Roboto Light" panose="02000000000000000000" charset="0"/>
            </a:endParaRPr>
          </a:p>
        </p:txBody>
      </p:sp>
      <p:sp>
        <p:nvSpPr>
          <p:cNvPr id="3127" name="Text Box 67"/>
          <p:cNvSpPr txBox="1"/>
          <p:nvPr/>
        </p:nvSpPr>
        <p:spPr>
          <a:xfrm>
            <a:off x="2952750" y="606425"/>
            <a:ext cx="12922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Search by image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28" name="Text Box 68"/>
          <p:cNvSpPr txBox="1"/>
          <p:nvPr/>
        </p:nvSpPr>
        <p:spPr>
          <a:xfrm>
            <a:off x="2952750" y="785813"/>
            <a:ext cx="228917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Provide an image to get the closest match</a:t>
            </a:r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31" name="Text Box 58"/>
          <p:cNvSpPr txBox="1"/>
          <p:nvPr/>
        </p:nvSpPr>
        <p:spPr>
          <a:xfrm>
            <a:off x="6924675" y="785813"/>
            <a:ext cx="55562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Results</a:t>
            </a:r>
            <a:endParaRPr lang="en-US" altLang="zh-CN" sz="900">
              <a:latin typeface="Roboto Light" panose="02000000000000000000" charset="0"/>
            </a:endParaRPr>
          </a:p>
        </p:txBody>
      </p:sp>
      <p:pic>
        <p:nvPicPr>
          <p:cNvPr id="3132" name="Picture 59" descr="LOGO-N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725" y="98425"/>
            <a:ext cx="658813" cy="22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" name="Text Box 60"/>
          <p:cNvSpPr txBox="1"/>
          <p:nvPr/>
        </p:nvSpPr>
        <p:spPr>
          <a:xfrm>
            <a:off x="10531475" y="69850"/>
            <a:ext cx="9112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CN" sz="1200">
                <a:solidFill>
                  <a:schemeClr val="bg1"/>
                </a:solidFill>
                <a:latin typeface="Calibri" panose="020F0502020204030204" charset="0"/>
              </a:rPr>
              <a:t>Powered by</a:t>
            </a:r>
            <a:endParaRPr lang="en-US" altLang="zh-CN" sz="1200">
              <a:solidFill>
                <a:schemeClr val="bg1"/>
              </a:solidFill>
              <a:latin typeface="Calibri" panose="020F0502020204030204" charset="0"/>
            </a:endParaRPr>
          </a:p>
        </p:txBody>
      </p:sp>
      <p:pic>
        <p:nvPicPr>
          <p:cNvPr id="20" name="Picture 19" descr="echo-green-light-call-calling-message-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5" y="651510"/>
            <a:ext cx="720090" cy="389255"/>
          </a:xfrm>
          <a:prstGeom prst="rect">
            <a:avLst/>
          </a:prstGeom>
        </p:spPr>
      </p:pic>
      <p:grpSp>
        <p:nvGrpSpPr>
          <p:cNvPr id="3077" name="Group 20"/>
          <p:cNvGrpSpPr/>
          <p:nvPr/>
        </p:nvGrpSpPr>
        <p:grpSpPr>
          <a:xfrm>
            <a:off x="47625" y="954088"/>
            <a:ext cx="2743200" cy="1322157"/>
            <a:chOff x="-2" y="1901"/>
            <a:chExt cx="4319" cy="2082"/>
          </a:xfrm>
        </p:grpSpPr>
        <p:sp>
          <p:nvSpPr>
            <p:cNvPr id="10" name="Text Box 18"/>
            <p:cNvSpPr txBox="1"/>
            <p:nvPr/>
          </p:nvSpPr>
          <p:spPr>
            <a:xfrm>
              <a:off x="0" y="1901"/>
              <a:ext cx="3699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</a:rPr>
                <a:t>[Mon Apr 23 2018 19:23:18 GMT 0000 (UTC)] </a:t>
              </a: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</p:txBody>
        </p:sp>
        <p:sp>
          <p:nvSpPr>
            <p:cNvPr id="3079" name="Text Box 19"/>
            <p:cNvSpPr txBox="1"/>
            <p:nvPr/>
          </p:nvSpPr>
          <p:spPr>
            <a:xfrm>
              <a:off x="-2" y="2074"/>
              <a:ext cx="4319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</a:rPr>
                <a:t>processing images to learning</a:t>
              </a:r>
              <a:endParaRPr lang="en-US" altLang="zh-CN" sz="800">
                <a:latin typeface="Roboto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" panose="02000000000000000000" charset="0"/>
              </a:endParaRPr>
            </a:p>
          </p:txBody>
        </p:sp>
      </p:grpSp>
      <p:sp>
        <p:nvSpPr>
          <p:cNvPr id="19" name="Text Box 66"/>
          <p:cNvSpPr txBox="1"/>
          <p:nvPr/>
        </p:nvSpPr>
        <p:spPr>
          <a:xfrm>
            <a:off x="10885329" y="2068513"/>
            <a:ext cx="53530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900">
                <a:latin typeface="Roboto" panose="02000000000000000000" charset="0"/>
              </a:rPr>
              <a:t>1 to 12</a:t>
            </a:r>
            <a:endParaRPr lang="en-US" altLang="zh-CN" sz="900">
              <a:latin typeface="Roboto" panose="02000000000000000000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11984990" y="1289050"/>
            <a:ext cx="292100" cy="10985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6200000" flipH="1">
            <a:off x="10022840" y="1289050"/>
            <a:ext cx="292100" cy="10985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1" name="Picture 30" descr="rolSe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0" y="800100"/>
            <a:ext cx="1788160" cy="1192530"/>
          </a:xfrm>
          <a:prstGeom prst="rect">
            <a:avLst/>
          </a:prstGeom>
        </p:spPr>
      </p:pic>
      <p:pic>
        <p:nvPicPr>
          <p:cNvPr id="7170" name="Picture 1"/>
          <p:cNvPicPr>
            <a:picLocks noChangeAspect="1"/>
          </p:cNvPicPr>
          <p:nvPr/>
        </p:nvPicPr>
        <p:blipFill>
          <a:blip r:embed="rId5"/>
          <a:srcRect b="8591"/>
          <a:stretch>
            <a:fillRect/>
          </a:stretch>
        </p:blipFill>
        <p:spPr>
          <a:xfrm>
            <a:off x="3046730" y="1079500"/>
            <a:ext cx="3778250" cy="25355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7" name="Oval 26"/>
          <p:cNvSpPr/>
          <p:nvPr/>
        </p:nvSpPr>
        <p:spPr>
          <a:xfrm>
            <a:off x="4654550" y="1958975"/>
            <a:ext cx="562610" cy="562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" name="Picture 17" descr="circular_load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230" y="2068830"/>
            <a:ext cx="342265" cy="342265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sp>
        <p:nvSpPr>
          <p:cNvPr id="30" name="Rounded Rectangle 29"/>
          <p:cNvSpPr/>
          <p:nvPr/>
        </p:nvSpPr>
        <p:spPr>
          <a:xfrm>
            <a:off x="4002405" y="981075"/>
            <a:ext cx="1944370" cy="414655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latin typeface="Roboto" panose="02000000000000000000" charset="0"/>
              </a:rPr>
              <a:t>New image received</a:t>
            </a:r>
            <a:endParaRPr lang="en-US" sz="800">
              <a:latin typeface="Roboto" panose="020000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pic>
        <p:nvPicPr>
          <p:cNvPr id="3074" name="Picture 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85738" y="112713"/>
            <a:ext cx="233362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5"/>
          <p:cNvSpPr txBox="1"/>
          <p:nvPr/>
        </p:nvSpPr>
        <p:spPr>
          <a:xfrm>
            <a:off x="514350" y="31750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AIDA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43815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0825" y="1120775"/>
            <a:ext cx="0" cy="5724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65425" y="1395413"/>
            <a:ext cx="36513" cy="8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050925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46413" y="1050925"/>
            <a:ext cx="3770313" cy="2589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84" name="Text Box 1"/>
          <p:cNvSpPr txBox="1"/>
          <p:nvPr/>
        </p:nvSpPr>
        <p:spPr>
          <a:xfrm>
            <a:off x="53975" y="595313"/>
            <a:ext cx="158750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000">
                <a:latin typeface="Roboto Light" panose="02000000000000000000" charset="0"/>
              </a:rPr>
              <a:t>awaiting Alexa command</a:t>
            </a:r>
            <a:endParaRPr lang="en-US" altLang="zh-CN" sz="1000">
              <a:latin typeface="Roboto Light" panose="02000000000000000000" charset="0"/>
            </a:endParaRPr>
          </a:p>
        </p:txBody>
      </p:sp>
      <p:grpSp>
        <p:nvGrpSpPr>
          <p:cNvPr id="3085" name="Group 39"/>
          <p:cNvGrpSpPr/>
          <p:nvPr/>
        </p:nvGrpSpPr>
        <p:grpSpPr>
          <a:xfrm>
            <a:off x="10523538" y="2582863"/>
            <a:ext cx="1308100" cy="1427162"/>
            <a:chOff x="16419" y="3231"/>
            <a:chExt cx="2060" cy="2247"/>
          </a:xfrm>
        </p:grpSpPr>
        <p:grpSp>
          <p:nvGrpSpPr>
            <p:cNvPr id="3086" name="Group 9"/>
            <p:cNvGrpSpPr/>
            <p:nvPr/>
          </p:nvGrpSpPr>
          <p:grpSpPr>
            <a:xfrm>
              <a:off x="16528" y="3714"/>
              <a:ext cx="1764" cy="1764"/>
              <a:chOff x="3879" y="2771"/>
              <a:chExt cx="1440" cy="1440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44822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9" name="Group 25"/>
            <p:cNvGrpSpPr/>
            <p:nvPr/>
          </p:nvGrpSpPr>
          <p:grpSpPr>
            <a:xfrm>
              <a:off x="16419" y="3231"/>
              <a:ext cx="2060" cy="1672"/>
              <a:chOff x="16419" y="4589"/>
              <a:chExt cx="2060" cy="1672"/>
            </a:xfrm>
          </p:grpSpPr>
          <p:sp>
            <p:nvSpPr>
              <p:cNvPr id="3090" name="Text Box 2"/>
              <p:cNvSpPr txBox="1"/>
              <p:nvPr/>
            </p:nvSpPr>
            <p:spPr>
              <a:xfrm>
                <a:off x="16901" y="4589"/>
                <a:ext cx="102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Memory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091" name="Text Box 6"/>
              <p:cNvSpPr txBox="1"/>
              <p:nvPr/>
            </p:nvSpPr>
            <p:spPr>
              <a:xfrm>
                <a:off x="17115" y="5493"/>
                <a:ext cx="59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11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GB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092" name="Text Box 17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17989" y="5899"/>
                <a:ext cx="490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16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094" name="Group 37"/>
          <p:cNvGrpSpPr/>
          <p:nvPr/>
        </p:nvGrpSpPr>
        <p:grpSpPr>
          <a:xfrm>
            <a:off x="10523538" y="4041775"/>
            <a:ext cx="1338262" cy="1392238"/>
            <a:chOff x="16419" y="5871"/>
            <a:chExt cx="2108" cy="2193"/>
          </a:xfrm>
        </p:grpSpPr>
        <p:grpSp>
          <p:nvGrpSpPr>
            <p:cNvPr id="3095" name="Group 10"/>
            <p:cNvGrpSpPr/>
            <p:nvPr/>
          </p:nvGrpSpPr>
          <p:grpSpPr>
            <a:xfrm>
              <a:off x="16528" y="6300"/>
              <a:ext cx="1764" cy="1764"/>
              <a:chOff x="3879" y="2771"/>
              <a:chExt cx="1440" cy="1440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351464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8" name="Group 26"/>
            <p:cNvGrpSpPr/>
            <p:nvPr/>
          </p:nvGrpSpPr>
          <p:grpSpPr>
            <a:xfrm>
              <a:off x="16419" y="5871"/>
              <a:ext cx="2109" cy="1672"/>
              <a:chOff x="16419" y="4589"/>
              <a:chExt cx="2109" cy="1672"/>
            </a:xfrm>
          </p:grpSpPr>
          <p:sp>
            <p:nvSpPr>
              <p:cNvPr id="3099" name="Text Box 28"/>
              <p:cNvSpPr txBox="1"/>
              <p:nvPr/>
            </p:nvSpPr>
            <p:spPr>
              <a:xfrm>
                <a:off x="16794" y="4589"/>
                <a:ext cx="1232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Bandwidth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0" name="Text Box 29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70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01" name="Text Box 30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02" name="Text Box 31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103" name="Group 38"/>
          <p:cNvGrpSpPr/>
          <p:nvPr/>
        </p:nvGrpSpPr>
        <p:grpSpPr>
          <a:xfrm>
            <a:off x="10523538" y="5465763"/>
            <a:ext cx="1339850" cy="1401762"/>
            <a:chOff x="16419" y="8458"/>
            <a:chExt cx="2110" cy="2206"/>
          </a:xfrm>
        </p:grpSpPr>
        <p:grpSp>
          <p:nvGrpSpPr>
            <p:cNvPr id="3104" name="Group 13"/>
            <p:cNvGrpSpPr/>
            <p:nvPr/>
          </p:nvGrpSpPr>
          <p:grpSpPr>
            <a:xfrm>
              <a:off x="16528" y="8900"/>
              <a:ext cx="1764" cy="1764"/>
              <a:chOff x="3879" y="2771"/>
              <a:chExt cx="1440" cy="1440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73456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7" name="Group 32"/>
            <p:cNvGrpSpPr/>
            <p:nvPr/>
          </p:nvGrpSpPr>
          <p:grpSpPr>
            <a:xfrm>
              <a:off x="16419" y="8458"/>
              <a:ext cx="2110" cy="1672"/>
              <a:chOff x="16419" y="4589"/>
              <a:chExt cx="2110" cy="1672"/>
            </a:xfrm>
          </p:grpSpPr>
          <p:sp>
            <p:nvSpPr>
              <p:cNvPr id="3108" name="Text Box 33"/>
              <p:cNvSpPr txBox="1"/>
              <p:nvPr/>
            </p:nvSpPr>
            <p:spPr>
              <a:xfrm>
                <a:off x="16914" y="4589"/>
                <a:ext cx="99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Disk I/O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9" name="Text Box 34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40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10" name="Text Box 35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11" name="Text Box 36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0258425" y="785813"/>
            <a:ext cx="1789113" cy="1230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058400" y="43180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079038" y="2325688"/>
            <a:ext cx="208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6" name="Group 62"/>
          <p:cNvGrpSpPr/>
          <p:nvPr/>
        </p:nvGrpSpPr>
        <p:grpSpPr>
          <a:xfrm>
            <a:off x="7004050" y="1050925"/>
            <a:ext cx="2879725" cy="2022475"/>
            <a:chOff x="5155" y="6332"/>
            <a:chExt cx="4791" cy="3364"/>
          </a:xfrm>
        </p:grpSpPr>
        <p:sp>
          <p:nvSpPr>
            <p:cNvPr id="41" name="Rectangle 40"/>
            <p:cNvSpPr/>
            <p:nvPr/>
          </p:nvSpPr>
          <p:spPr>
            <a:xfrm>
              <a:off x="684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5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2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4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5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2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4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5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3126" name="Text Box 66"/>
          <p:cNvSpPr txBox="1"/>
          <p:nvPr/>
        </p:nvSpPr>
        <p:spPr>
          <a:xfrm>
            <a:off x="10601325" y="509588"/>
            <a:ext cx="1103313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000">
                <a:latin typeface="Roboto Light" panose="02000000000000000000" charset="0"/>
              </a:rPr>
              <a:t>Learning images</a:t>
            </a:r>
            <a:endParaRPr lang="en-US" altLang="zh-CN" sz="1000">
              <a:latin typeface="Roboto Light" panose="02000000000000000000" charset="0"/>
            </a:endParaRPr>
          </a:p>
        </p:txBody>
      </p:sp>
      <p:sp>
        <p:nvSpPr>
          <p:cNvPr id="3127" name="Text Box 67"/>
          <p:cNvSpPr txBox="1"/>
          <p:nvPr/>
        </p:nvSpPr>
        <p:spPr>
          <a:xfrm>
            <a:off x="2952750" y="606425"/>
            <a:ext cx="12922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Search by image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28" name="Text Box 68"/>
          <p:cNvSpPr txBox="1"/>
          <p:nvPr/>
        </p:nvSpPr>
        <p:spPr>
          <a:xfrm>
            <a:off x="2952750" y="785813"/>
            <a:ext cx="228917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Provide an image to get the closest match</a:t>
            </a:r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31" name="Text Box 58"/>
          <p:cNvSpPr txBox="1"/>
          <p:nvPr/>
        </p:nvSpPr>
        <p:spPr>
          <a:xfrm>
            <a:off x="6924675" y="785813"/>
            <a:ext cx="55562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Results</a:t>
            </a:r>
            <a:endParaRPr lang="en-US" altLang="zh-CN" sz="900">
              <a:latin typeface="Roboto Light" panose="02000000000000000000" charset="0"/>
            </a:endParaRPr>
          </a:p>
        </p:txBody>
      </p:sp>
      <p:pic>
        <p:nvPicPr>
          <p:cNvPr id="3132" name="Picture 59" descr="LOGO-N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725" y="98425"/>
            <a:ext cx="658813" cy="22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" name="Text Box 60"/>
          <p:cNvSpPr txBox="1"/>
          <p:nvPr/>
        </p:nvSpPr>
        <p:spPr>
          <a:xfrm>
            <a:off x="10531475" y="69850"/>
            <a:ext cx="9112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CN" sz="1200">
                <a:solidFill>
                  <a:schemeClr val="bg1"/>
                </a:solidFill>
                <a:latin typeface="Calibri" panose="020F0502020204030204" charset="0"/>
              </a:rPr>
              <a:t>Powered by</a:t>
            </a:r>
            <a:endParaRPr lang="en-US" altLang="zh-CN" sz="1200">
              <a:solidFill>
                <a:schemeClr val="bg1"/>
              </a:solidFill>
              <a:latin typeface="Calibri" panose="020F0502020204030204" charset="0"/>
            </a:endParaRPr>
          </a:p>
        </p:txBody>
      </p:sp>
      <p:pic>
        <p:nvPicPr>
          <p:cNvPr id="20" name="Picture 19" descr="echo-green-light-call-calling-message-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5" y="651510"/>
            <a:ext cx="720090" cy="389255"/>
          </a:xfrm>
          <a:prstGeom prst="rect">
            <a:avLst/>
          </a:prstGeom>
        </p:spPr>
      </p:pic>
      <p:grpSp>
        <p:nvGrpSpPr>
          <p:cNvPr id="3077" name="Group 20"/>
          <p:cNvGrpSpPr/>
          <p:nvPr/>
        </p:nvGrpSpPr>
        <p:grpSpPr>
          <a:xfrm>
            <a:off x="47625" y="954088"/>
            <a:ext cx="2743200" cy="1322157"/>
            <a:chOff x="-2" y="1901"/>
            <a:chExt cx="4319" cy="2082"/>
          </a:xfrm>
        </p:grpSpPr>
        <p:sp>
          <p:nvSpPr>
            <p:cNvPr id="10" name="Text Box 18"/>
            <p:cNvSpPr txBox="1"/>
            <p:nvPr/>
          </p:nvSpPr>
          <p:spPr>
            <a:xfrm>
              <a:off x="0" y="1901"/>
              <a:ext cx="3699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</a:rPr>
                <a:t>[Mon Apr 23 2018 19:23:18 GMT 0000 (UTC)] </a:t>
              </a: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</p:txBody>
        </p:sp>
        <p:sp>
          <p:nvSpPr>
            <p:cNvPr id="3079" name="Text Box 19"/>
            <p:cNvSpPr txBox="1"/>
            <p:nvPr/>
          </p:nvSpPr>
          <p:spPr>
            <a:xfrm>
              <a:off x="-2" y="2074"/>
              <a:ext cx="4319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</a:rPr>
                <a:t>processing images to learning</a:t>
              </a:r>
              <a:endParaRPr lang="en-US" altLang="zh-CN" sz="800">
                <a:latin typeface="Roboto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" panose="02000000000000000000" charset="0"/>
              </a:endParaRPr>
            </a:p>
          </p:txBody>
        </p:sp>
      </p:grpSp>
      <p:sp>
        <p:nvSpPr>
          <p:cNvPr id="19" name="Text Box 66"/>
          <p:cNvSpPr txBox="1"/>
          <p:nvPr/>
        </p:nvSpPr>
        <p:spPr>
          <a:xfrm>
            <a:off x="10885329" y="2068513"/>
            <a:ext cx="53530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900">
                <a:latin typeface="Roboto" panose="02000000000000000000" charset="0"/>
              </a:rPr>
              <a:t>1 to 12</a:t>
            </a:r>
            <a:endParaRPr lang="en-US" altLang="zh-CN" sz="900">
              <a:latin typeface="Roboto" panose="02000000000000000000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11984990" y="1289050"/>
            <a:ext cx="292100" cy="10985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6200000" flipH="1">
            <a:off x="10022840" y="1289050"/>
            <a:ext cx="292100" cy="10985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1" name="Picture 30" descr="rolSe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0" y="800100"/>
            <a:ext cx="1788160" cy="1192530"/>
          </a:xfrm>
          <a:prstGeom prst="rect">
            <a:avLst/>
          </a:prstGeom>
        </p:spPr>
      </p:pic>
      <p:pic>
        <p:nvPicPr>
          <p:cNvPr id="7170" name="Picture 1"/>
          <p:cNvPicPr>
            <a:picLocks noChangeAspect="1"/>
          </p:cNvPicPr>
          <p:nvPr/>
        </p:nvPicPr>
        <p:blipFill>
          <a:blip r:embed="rId5"/>
          <a:srcRect b="8591"/>
          <a:stretch>
            <a:fillRect/>
          </a:stretch>
        </p:blipFill>
        <p:spPr>
          <a:xfrm>
            <a:off x="3046730" y="1079500"/>
            <a:ext cx="3778250" cy="25355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7" name="Oval 26"/>
          <p:cNvSpPr/>
          <p:nvPr/>
        </p:nvSpPr>
        <p:spPr>
          <a:xfrm>
            <a:off x="4654550" y="1958975"/>
            <a:ext cx="562610" cy="562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" name="Picture 17" descr="circular_load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230" y="2068830"/>
            <a:ext cx="342265" cy="342265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pic>
        <p:nvPicPr>
          <p:cNvPr id="33" name="Picture 32" descr="1999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730" y="1085215"/>
            <a:ext cx="3769995" cy="251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pic>
        <p:nvPicPr>
          <p:cNvPr id="3074" name="Picture 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85738" y="112713"/>
            <a:ext cx="233362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5"/>
          <p:cNvSpPr txBox="1"/>
          <p:nvPr/>
        </p:nvSpPr>
        <p:spPr>
          <a:xfrm>
            <a:off x="514350" y="31750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AIDA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43815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 Box 19"/>
          <p:cNvSpPr txBox="1"/>
          <p:nvPr/>
        </p:nvSpPr>
        <p:spPr>
          <a:xfrm>
            <a:off x="47625" y="805815"/>
            <a:ext cx="2743200" cy="213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800">
                <a:latin typeface="Roboto" panose="02000000000000000000" charset="0"/>
                <a:sym typeface="+mn-ea"/>
              </a:rPr>
              <a:t>performing face match</a:t>
            </a:r>
            <a:endParaRPr lang="en-US" altLang="zh-CN" sz="800">
              <a:latin typeface="Roboto" panose="0200000000000000000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90825" y="1120775"/>
            <a:ext cx="0" cy="5724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65425" y="1395413"/>
            <a:ext cx="36513" cy="8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050925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46413" y="1050925"/>
            <a:ext cx="3770313" cy="2589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84" name="Text Box 1"/>
          <p:cNvSpPr txBox="1"/>
          <p:nvPr/>
        </p:nvSpPr>
        <p:spPr>
          <a:xfrm>
            <a:off x="53975" y="595313"/>
            <a:ext cx="2319655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000">
                <a:latin typeface="Roboto Light" panose="02000000000000000000" charset="0"/>
              </a:rPr>
              <a:t>“Alexa, ask AIDA to identify the person”</a:t>
            </a:r>
            <a:endParaRPr lang="en-US" altLang="zh-CN" sz="1000">
              <a:latin typeface="Roboto Light" panose="02000000000000000000" charset="0"/>
            </a:endParaRPr>
          </a:p>
        </p:txBody>
      </p:sp>
      <p:grpSp>
        <p:nvGrpSpPr>
          <p:cNvPr id="3085" name="Group 39"/>
          <p:cNvGrpSpPr/>
          <p:nvPr/>
        </p:nvGrpSpPr>
        <p:grpSpPr>
          <a:xfrm>
            <a:off x="10523538" y="2582863"/>
            <a:ext cx="1308100" cy="1427162"/>
            <a:chOff x="16419" y="3231"/>
            <a:chExt cx="2060" cy="2247"/>
          </a:xfrm>
        </p:grpSpPr>
        <p:grpSp>
          <p:nvGrpSpPr>
            <p:cNvPr id="3086" name="Group 9"/>
            <p:cNvGrpSpPr/>
            <p:nvPr/>
          </p:nvGrpSpPr>
          <p:grpSpPr>
            <a:xfrm>
              <a:off x="16528" y="3714"/>
              <a:ext cx="1764" cy="1764"/>
              <a:chOff x="3879" y="2771"/>
              <a:chExt cx="1440" cy="1440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44822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9" name="Group 25"/>
            <p:cNvGrpSpPr/>
            <p:nvPr/>
          </p:nvGrpSpPr>
          <p:grpSpPr>
            <a:xfrm>
              <a:off x="16419" y="3231"/>
              <a:ext cx="2060" cy="1672"/>
              <a:chOff x="16419" y="4589"/>
              <a:chExt cx="2060" cy="1672"/>
            </a:xfrm>
          </p:grpSpPr>
          <p:sp>
            <p:nvSpPr>
              <p:cNvPr id="3090" name="Text Box 2"/>
              <p:cNvSpPr txBox="1"/>
              <p:nvPr/>
            </p:nvSpPr>
            <p:spPr>
              <a:xfrm>
                <a:off x="16901" y="4589"/>
                <a:ext cx="102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Memory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091" name="Text Box 6"/>
              <p:cNvSpPr txBox="1"/>
              <p:nvPr/>
            </p:nvSpPr>
            <p:spPr>
              <a:xfrm>
                <a:off x="17115" y="5493"/>
                <a:ext cx="59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11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GB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092" name="Text Box 17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17989" y="5899"/>
                <a:ext cx="490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16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094" name="Group 37"/>
          <p:cNvGrpSpPr/>
          <p:nvPr/>
        </p:nvGrpSpPr>
        <p:grpSpPr>
          <a:xfrm>
            <a:off x="10523538" y="4041775"/>
            <a:ext cx="1338262" cy="1392238"/>
            <a:chOff x="16419" y="5871"/>
            <a:chExt cx="2108" cy="2193"/>
          </a:xfrm>
        </p:grpSpPr>
        <p:grpSp>
          <p:nvGrpSpPr>
            <p:cNvPr id="3095" name="Group 10"/>
            <p:cNvGrpSpPr/>
            <p:nvPr/>
          </p:nvGrpSpPr>
          <p:grpSpPr>
            <a:xfrm>
              <a:off x="16528" y="6300"/>
              <a:ext cx="1764" cy="1764"/>
              <a:chOff x="3879" y="2771"/>
              <a:chExt cx="1440" cy="1440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351464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8" name="Group 26"/>
            <p:cNvGrpSpPr/>
            <p:nvPr/>
          </p:nvGrpSpPr>
          <p:grpSpPr>
            <a:xfrm>
              <a:off x="16419" y="5871"/>
              <a:ext cx="2109" cy="1672"/>
              <a:chOff x="16419" y="4589"/>
              <a:chExt cx="2109" cy="1672"/>
            </a:xfrm>
          </p:grpSpPr>
          <p:sp>
            <p:nvSpPr>
              <p:cNvPr id="3099" name="Text Box 28"/>
              <p:cNvSpPr txBox="1"/>
              <p:nvPr/>
            </p:nvSpPr>
            <p:spPr>
              <a:xfrm>
                <a:off x="16794" y="4589"/>
                <a:ext cx="1232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Bandwidth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0" name="Text Box 29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70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01" name="Text Box 30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02" name="Text Box 31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103" name="Group 38"/>
          <p:cNvGrpSpPr/>
          <p:nvPr/>
        </p:nvGrpSpPr>
        <p:grpSpPr>
          <a:xfrm>
            <a:off x="10523538" y="5465763"/>
            <a:ext cx="1339850" cy="1401762"/>
            <a:chOff x="16419" y="8458"/>
            <a:chExt cx="2110" cy="2206"/>
          </a:xfrm>
        </p:grpSpPr>
        <p:grpSp>
          <p:nvGrpSpPr>
            <p:cNvPr id="3104" name="Group 13"/>
            <p:cNvGrpSpPr/>
            <p:nvPr/>
          </p:nvGrpSpPr>
          <p:grpSpPr>
            <a:xfrm>
              <a:off x="16528" y="8900"/>
              <a:ext cx="1764" cy="1764"/>
              <a:chOff x="3879" y="2771"/>
              <a:chExt cx="1440" cy="1440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73456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7" name="Group 32"/>
            <p:cNvGrpSpPr/>
            <p:nvPr/>
          </p:nvGrpSpPr>
          <p:grpSpPr>
            <a:xfrm>
              <a:off x="16419" y="8458"/>
              <a:ext cx="2110" cy="1672"/>
              <a:chOff x="16419" y="4589"/>
              <a:chExt cx="2110" cy="1672"/>
            </a:xfrm>
          </p:grpSpPr>
          <p:sp>
            <p:nvSpPr>
              <p:cNvPr id="3108" name="Text Box 33"/>
              <p:cNvSpPr txBox="1"/>
              <p:nvPr/>
            </p:nvSpPr>
            <p:spPr>
              <a:xfrm>
                <a:off x="16914" y="4589"/>
                <a:ext cx="99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Disk I/O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9" name="Text Box 34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40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10" name="Text Box 35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11" name="Text Box 36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0258425" y="785813"/>
            <a:ext cx="1789113" cy="1230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058400" y="43180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079038" y="2325688"/>
            <a:ext cx="208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6" name="Group 62"/>
          <p:cNvGrpSpPr/>
          <p:nvPr/>
        </p:nvGrpSpPr>
        <p:grpSpPr>
          <a:xfrm>
            <a:off x="7004050" y="1050925"/>
            <a:ext cx="2879725" cy="2022475"/>
            <a:chOff x="5155" y="6332"/>
            <a:chExt cx="4791" cy="3364"/>
          </a:xfrm>
        </p:grpSpPr>
        <p:sp>
          <p:nvSpPr>
            <p:cNvPr id="41" name="Rectangle 40"/>
            <p:cNvSpPr/>
            <p:nvPr/>
          </p:nvSpPr>
          <p:spPr>
            <a:xfrm>
              <a:off x="684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5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2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4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5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2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4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5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3126" name="Text Box 66"/>
          <p:cNvSpPr txBox="1"/>
          <p:nvPr/>
        </p:nvSpPr>
        <p:spPr>
          <a:xfrm>
            <a:off x="10601325" y="509588"/>
            <a:ext cx="1103313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000">
                <a:latin typeface="Roboto Light" panose="02000000000000000000" charset="0"/>
              </a:rPr>
              <a:t>Learning images</a:t>
            </a:r>
            <a:endParaRPr lang="en-US" altLang="zh-CN" sz="1000">
              <a:latin typeface="Roboto Light" panose="02000000000000000000" charset="0"/>
            </a:endParaRPr>
          </a:p>
        </p:txBody>
      </p:sp>
      <p:sp>
        <p:nvSpPr>
          <p:cNvPr id="3127" name="Text Box 67"/>
          <p:cNvSpPr txBox="1"/>
          <p:nvPr/>
        </p:nvSpPr>
        <p:spPr>
          <a:xfrm>
            <a:off x="2952750" y="606425"/>
            <a:ext cx="12922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Search by image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28" name="Text Box 68"/>
          <p:cNvSpPr txBox="1"/>
          <p:nvPr/>
        </p:nvSpPr>
        <p:spPr>
          <a:xfrm>
            <a:off x="2952750" y="785813"/>
            <a:ext cx="228917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Provide an image to get the closest match</a:t>
            </a:r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29" name="Text Box 69"/>
          <p:cNvSpPr txBox="1"/>
          <p:nvPr/>
        </p:nvSpPr>
        <p:spPr>
          <a:xfrm>
            <a:off x="3046413" y="3846513"/>
            <a:ext cx="2020887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Image Properties/Metatags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30" name="Text Box 70"/>
          <p:cNvSpPr txBox="1"/>
          <p:nvPr/>
        </p:nvSpPr>
        <p:spPr>
          <a:xfrm>
            <a:off x="3046413" y="4025900"/>
            <a:ext cx="1409700" cy="1684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Sample parameters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Match condfidence: 80%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Male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Age: 30-40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Happiness Factor: 80%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Popularity Factor: 40%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endParaRPr lang="en-US" altLang="zh-CN" sz="900">
              <a:latin typeface="Roboto Light" panose="02000000000000000000" charset="0"/>
            </a:endParaRPr>
          </a:p>
          <a:p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31" name="Text Box 58"/>
          <p:cNvSpPr txBox="1"/>
          <p:nvPr/>
        </p:nvSpPr>
        <p:spPr>
          <a:xfrm>
            <a:off x="6924675" y="785813"/>
            <a:ext cx="55562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Results</a:t>
            </a:r>
            <a:endParaRPr lang="en-US" altLang="zh-CN" sz="900">
              <a:latin typeface="Roboto Light" panose="02000000000000000000" charset="0"/>
            </a:endParaRPr>
          </a:p>
        </p:txBody>
      </p:sp>
      <p:pic>
        <p:nvPicPr>
          <p:cNvPr id="3132" name="Picture 59" descr="LOGO-N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725" y="98425"/>
            <a:ext cx="658813" cy="22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" name="Text Box 60"/>
          <p:cNvSpPr txBox="1"/>
          <p:nvPr/>
        </p:nvSpPr>
        <p:spPr>
          <a:xfrm>
            <a:off x="10531475" y="69850"/>
            <a:ext cx="9112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CN" sz="1200">
                <a:solidFill>
                  <a:schemeClr val="bg1"/>
                </a:solidFill>
                <a:latin typeface="Calibri" panose="020F0502020204030204" charset="0"/>
              </a:rPr>
              <a:t>Powered by</a:t>
            </a:r>
            <a:endParaRPr lang="en-US" altLang="zh-CN" sz="1200">
              <a:solidFill>
                <a:schemeClr val="bg1"/>
              </a:solidFill>
              <a:latin typeface="Calibri" panose="020F0502020204030204" charset="0"/>
            </a:endParaRPr>
          </a:p>
        </p:txBody>
      </p:sp>
      <p:pic>
        <p:nvPicPr>
          <p:cNvPr id="3" name="Picture 2" descr="greenloaderBar2 - Cop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840105"/>
            <a:ext cx="975360" cy="11430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2315845" y="664845"/>
            <a:ext cx="3571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Calibri" panose="020F0502020204030204" charset="0"/>
              </a:rPr>
              <a:t>...</a:t>
            </a:r>
            <a:endParaRPr lang="en-US" altLang="zh-CN">
              <a:latin typeface="Calibri" panose="020F0502020204030204" charset="0"/>
            </a:endParaRPr>
          </a:p>
        </p:txBody>
      </p:sp>
      <p:grpSp>
        <p:nvGrpSpPr>
          <p:cNvPr id="3077" name="Group 20"/>
          <p:cNvGrpSpPr/>
          <p:nvPr/>
        </p:nvGrpSpPr>
        <p:grpSpPr>
          <a:xfrm>
            <a:off x="47625" y="954088"/>
            <a:ext cx="2743200" cy="816664"/>
            <a:chOff x="-2" y="1901"/>
            <a:chExt cx="4319" cy="1286"/>
          </a:xfrm>
        </p:grpSpPr>
        <p:sp>
          <p:nvSpPr>
            <p:cNvPr id="10" name="Text Box 18"/>
            <p:cNvSpPr txBox="1"/>
            <p:nvPr/>
          </p:nvSpPr>
          <p:spPr>
            <a:xfrm>
              <a:off x="0" y="1901"/>
              <a:ext cx="3699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</a:rPr>
                <a:t>[Mon Apr 23 2018 19:23:18 GMT 0000 (UTC)] </a:t>
              </a:r>
              <a:endParaRPr lang="en-US" altLang="zh-CN" sz="800">
                <a:latin typeface="Roboto Light" panose="02000000000000000000" charset="0"/>
              </a:endParaRPr>
            </a:p>
          </p:txBody>
        </p:sp>
        <p:sp>
          <p:nvSpPr>
            <p:cNvPr id="2" name="Text Box 19"/>
            <p:cNvSpPr txBox="1"/>
            <p:nvPr/>
          </p:nvSpPr>
          <p:spPr>
            <a:xfrm>
              <a:off x="-2" y="2074"/>
              <a:ext cx="4319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</a:rPr>
                <a:t>processing images to learning</a:t>
              </a:r>
              <a:endParaRPr lang="en-US" altLang="zh-CN" sz="800">
                <a:latin typeface="Roboto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" panose="02000000000000000000" charset="0"/>
              </a:endParaRPr>
            </a:p>
          </p:txBody>
        </p:sp>
      </p:grpSp>
      <p:pic>
        <p:nvPicPr>
          <p:cNvPr id="7" name="Picture 6" descr="circular_load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55" y="1173480"/>
            <a:ext cx="342265" cy="342265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11984990" y="1289050"/>
            <a:ext cx="292100" cy="10985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6200000" flipH="1">
            <a:off x="10022840" y="1289050"/>
            <a:ext cx="292100" cy="10985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1" name="Picture 30" descr="rolSe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600" y="805815"/>
            <a:ext cx="1788160" cy="1192530"/>
          </a:xfrm>
          <a:prstGeom prst="rect">
            <a:avLst/>
          </a:prstGeom>
        </p:spPr>
      </p:pic>
      <p:sp>
        <p:nvSpPr>
          <p:cNvPr id="32" name="Text Box 66"/>
          <p:cNvSpPr txBox="1"/>
          <p:nvPr/>
        </p:nvSpPr>
        <p:spPr>
          <a:xfrm>
            <a:off x="10885329" y="2068513"/>
            <a:ext cx="53530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900">
                <a:latin typeface="Roboto" panose="02000000000000000000" charset="0"/>
              </a:rPr>
              <a:t>1 to 12</a:t>
            </a:r>
            <a:endParaRPr lang="en-US" altLang="zh-CN" sz="900">
              <a:latin typeface="Roboto" panose="02000000000000000000" charset="0"/>
            </a:endParaRPr>
          </a:p>
        </p:txBody>
      </p:sp>
      <p:pic>
        <p:nvPicPr>
          <p:cNvPr id="33" name="Picture 32" descr="1999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730" y="1085215"/>
            <a:ext cx="3769995" cy="2513330"/>
          </a:xfrm>
          <a:prstGeom prst="rect">
            <a:avLst/>
          </a:prstGeom>
        </p:spPr>
      </p:pic>
      <p:pic>
        <p:nvPicPr>
          <p:cNvPr id="36" name="Picture 35" descr="p_00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050" y="1064260"/>
            <a:ext cx="873125" cy="581025"/>
          </a:xfrm>
          <a:prstGeom prst="rect">
            <a:avLst/>
          </a:prstGeom>
        </p:spPr>
      </p:pic>
      <p:pic>
        <p:nvPicPr>
          <p:cNvPr id="39" name="Picture 38" descr="circular_load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955" y="1173480"/>
            <a:ext cx="342265" cy="342265"/>
          </a:xfrm>
          <a:prstGeom prst="rect">
            <a:avLst/>
          </a:prstGeom>
        </p:spPr>
      </p:pic>
      <p:pic>
        <p:nvPicPr>
          <p:cNvPr id="40" name="Picture 39" descr="circular_load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605" y="1173480"/>
            <a:ext cx="342265" cy="342265"/>
          </a:xfrm>
          <a:prstGeom prst="rect">
            <a:avLst/>
          </a:prstGeom>
        </p:spPr>
      </p:pic>
      <p:pic>
        <p:nvPicPr>
          <p:cNvPr id="38" name="Picture 37" descr="rolSe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50" y="1050925"/>
            <a:ext cx="880110" cy="587375"/>
          </a:xfrm>
          <a:prstGeom prst="rect">
            <a:avLst/>
          </a:prstGeom>
        </p:spPr>
      </p:pic>
      <p:pic>
        <p:nvPicPr>
          <p:cNvPr id="45" name="Picture 44" descr="roland_th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335" y="1056640"/>
            <a:ext cx="853440" cy="56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7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7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79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379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379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379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pic>
        <p:nvPicPr>
          <p:cNvPr id="3074" name="Picture 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85738" y="112713"/>
            <a:ext cx="233362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5"/>
          <p:cNvSpPr txBox="1"/>
          <p:nvPr/>
        </p:nvSpPr>
        <p:spPr>
          <a:xfrm>
            <a:off x="514350" y="31750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AIDA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43815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0825" y="1120775"/>
            <a:ext cx="0" cy="5724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65425" y="1395413"/>
            <a:ext cx="36513" cy="8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050925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46413" y="1050925"/>
            <a:ext cx="3770313" cy="2589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grpSp>
        <p:nvGrpSpPr>
          <p:cNvPr id="3085" name="Group 39"/>
          <p:cNvGrpSpPr/>
          <p:nvPr/>
        </p:nvGrpSpPr>
        <p:grpSpPr>
          <a:xfrm>
            <a:off x="10523538" y="2582863"/>
            <a:ext cx="1308100" cy="1427162"/>
            <a:chOff x="16419" y="3231"/>
            <a:chExt cx="2060" cy="2247"/>
          </a:xfrm>
        </p:grpSpPr>
        <p:grpSp>
          <p:nvGrpSpPr>
            <p:cNvPr id="3086" name="Group 9"/>
            <p:cNvGrpSpPr/>
            <p:nvPr/>
          </p:nvGrpSpPr>
          <p:grpSpPr>
            <a:xfrm>
              <a:off x="16528" y="3714"/>
              <a:ext cx="1764" cy="1764"/>
              <a:chOff x="3879" y="2771"/>
              <a:chExt cx="1440" cy="1440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44822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9" name="Group 25"/>
            <p:cNvGrpSpPr/>
            <p:nvPr/>
          </p:nvGrpSpPr>
          <p:grpSpPr>
            <a:xfrm>
              <a:off x="16419" y="3231"/>
              <a:ext cx="2060" cy="1672"/>
              <a:chOff x="16419" y="4589"/>
              <a:chExt cx="2060" cy="1672"/>
            </a:xfrm>
          </p:grpSpPr>
          <p:sp>
            <p:nvSpPr>
              <p:cNvPr id="3090" name="Text Box 2"/>
              <p:cNvSpPr txBox="1"/>
              <p:nvPr/>
            </p:nvSpPr>
            <p:spPr>
              <a:xfrm>
                <a:off x="16901" y="4589"/>
                <a:ext cx="102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Memory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091" name="Text Box 6"/>
              <p:cNvSpPr txBox="1"/>
              <p:nvPr/>
            </p:nvSpPr>
            <p:spPr>
              <a:xfrm>
                <a:off x="17115" y="5493"/>
                <a:ext cx="59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11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GB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092" name="Text Box 17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17989" y="5899"/>
                <a:ext cx="490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16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094" name="Group 37"/>
          <p:cNvGrpSpPr/>
          <p:nvPr/>
        </p:nvGrpSpPr>
        <p:grpSpPr>
          <a:xfrm>
            <a:off x="10523538" y="4041775"/>
            <a:ext cx="1338262" cy="1392238"/>
            <a:chOff x="16419" y="5871"/>
            <a:chExt cx="2108" cy="2193"/>
          </a:xfrm>
        </p:grpSpPr>
        <p:grpSp>
          <p:nvGrpSpPr>
            <p:cNvPr id="3095" name="Group 10"/>
            <p:cNvGrpSpPr/>
            <p:nvPr/>
          </p:nvGrpSpPr>
          <p:grpSpPr>
            <a:xfrm>
              <a:off x="16528" y="6300"/>
              <a:ext cx="1764" cy="1764"/>
              <a:chOff x="3879" y="2771"/>
              <a:chExt cx="1440" cy="1440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351464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8" name="Group 26"/>
            <p:cNvGrpSpPr/>
            <p:nvPr/>
          </p:nvGrpSpPr>
          <p:grpSpPr>
            <a:xfrm>
              <a:off x="16419" y="5871"/>
              <a:ext cx="2109" cy="1672"/>
              <a:chOff x="16419" y="4589"/>
              <a:chExt cx="2109" cy="1672"/>
            </a:xfrm>
          </p:grpSpPr>
          <p:sp>
            <p:nvSpPr>
              <p:cNvPr id="3099" name="Text Box 28"/>
              <p:cNvSpPr txBox="1"/>
              <p:nvPr/>
            </p:nvSpPr>
            <p:spPr>
              <a:xfrm>
                <a:off x="16794" y="4589"/>
                <a:ext cx="1232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Bandwidth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0" name="Text Box 29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70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01" name="Text Box 30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02" name="Text Box 31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103" name="Group 38"/>
          <p:cNvGrpSpPr/>
          <p:nvPr/>
        </p:nvGrpSpPr>
        <p:grpSpPr>
          <a:xfrm>
            <a:off x="10523538" y="5465763"/>
            <a:ext cx="1339850" cy="1401762"/>
            <a:chOff x="16419" y="8458"/>
            <a:chExt cx="2110" cy="2206"/>
          </a:xfrm>
        </p:grpSpPr>
        <p:grpSp>
          <p:nvGrpSpPr>
            <p:cNvPr id="3104" name="Group 13"/>
            <p:cNvGrpSpPr/>
            <p:nvPr/>
          </p:nvGrpSpPr>
          <p:grpSpPr>
            <a:xfrm>
              <a:off x="16528" y="8900"/>
              <a:ext cx="1764" cy="1764"/>
              <a:chOff x="3879" y="2771"/>
              <a:chExt cx="1440" cy="1440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73456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7" name="Group 32"/>
            <p:cNvGrpSpPr/>
            <p:nvPr/>
          </p:nvGrpSpPr>
          <p:grpSpPr>
            <a:xfrm>
              <a:off x="16419" y="8458"/>
              <a:ext cx="2110" cy="1672"/>
              <a:chOff x="16419" y="4589"/>
              <a:chExt cx="2110" cy="1672"/>
            </a:xfrm>
          </p:grpSpPr>
          <p:sp>
            <p:nvSpPr>
              <p:cNvPr id="3108" name="Text Box 33"/>
              <p:cNvSpPr txBox="1"/>
              <p:nvPr/>
            </p:nvSpPr>
            <p:spPr>
              <a:xfrm>
                <a:off x="16914" y="4589"/>
                <a:ext cx="99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Disk I/O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9" name="Text Box 34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40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10" name="Text Box 35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11" name="Text Box 36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0258425" y="785813"/>
            <a:ext cx="1789113" cy="1230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058400" y="43180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079038" y="2325688"/>
            <a:ext cx="208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6" name="Group 62"/>
          <p:cNvGrpSpPr/>
          <p:nvPr/>
        </p:nvGrpSpPr>
        <p:grpSpPr>
          <a:xfrm>
            <a:off x="7004050" y="1050925"/>
            <a:ext cx="2879725" cy="2022475"/>
            <a:chOff x="5155" y="6332"/>
            <a:chExt cx="4791" cy="3364"/>
          </a:xfrm>
        </p:grpSpPr>
        <p:sp>
          <p:nvSpPr>
            <p:cNvPr id="41" name="Rectangle 40"/>
            <p:cNvSpPr/>
            <p:nvPr/>
          </p:nvSpPr>
          <p:spPr>
            <a:xfrm>
              <a:off x="684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5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2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4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5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2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4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5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3126" name="Text Box 66"/>
          <p:cNvSpPr txBox="1"/>
          <p:nvPr/>
        </p:nvSpPr>
        <p:spPr>
          <a:xfrm>
            <a:off x="10601325" y="509588"/>
            <a:ext cx="1103313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000">
                <a:latin typeface="Roboto Light" panose="02000000000000000000" charset="0"/>
              </a:rPr>
              <a:t>Learning images</a:t>
            </a:r>
            <a:endParaRPr lang="en-US" altLang="zh-CN" sz="1000">
              <a:latin typeface="Roboto Light" panose="02000000000000000000" charset="0"/>
            </a:endParaRPr>
          </a:p>
        </p:txBody>
      </p:sp>
      <p:sp>
        <p:nvSpPr>
          <p:cNvPr id="3127" name="Text Box 67"/>
          <p:cNvSpPr txBox="1"/>
          <p:nvPr/>
        </p:nvSpPr>
        <p:spPr>
          <a:xfrm>
            <a:off x="2952750" y="606425"/>
            <a:ext cx="12922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Search by image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28" name="Text Box 68"/>
          <p:cNvSpPr txBox="1"/>
          <p:nvPr/>
        </p:nvSpPr>
        <p:spPr>
          <a:xfrm>
            <a:off x="2952750" y="785813"/>
            <a:ext cx="228917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Provide an image to get the closest match</a:t>
            </a:r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29" name="Text Box 69"/>
          <p:cNvSpPr txBox="1"/>
          <p:nvPr/>
        </p:nvSpPr>
        <p:spPr>
          <a:xfrm>
            <a:off x="3046413" y="3846513"/>
            <a:ext cx="2020887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Image Properties/Metatags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30" name="Text Box 70"/>
          <p:cNvSpPr txBox="1"/>
          <p:nvPr/>
        </p:nvSpPr>
        <p:spPr>
          <a:xfrm>
            <a:off x="3046413" y="4025900"/>
            <a:ext cx="1409700" cy="1684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Sample parameters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Match condfidence: 80%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Male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Age: 30-40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Happiness Factor: 80%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latin typeface="Roboto Light" panose="02000000000000000000" charset="0"/>
              </a:rPr>
              <a:t>Popularity Factor: 40%</a:t>
            </a:r>
            <a:endParaRPr lang="en-US" altLang="zh-CN" sz="900">
              <a:latin typeface="Roboto Light" panose="02000000000000000000" charset="0"/>
            </a:endParaRPr>
          </a:p>
          <a:p>
            <a:pPr>
              <a:lnSpc>
                <a:spcPct val="150000"/>
              </a:lnSpc>
            </a:pPr>
            <a:endParaRPr lang="en-US" altLang="zh-CN" sz="900">
              <a:latin typeface="Roboto Light" panose="02000000000000000000" charset="0"/>
            </a:endParaRPr>
          </a:p>
          <a:p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31" name="Text Box 58"/>
          <p:cNvSpPr txBox="1"/>
          <p:nvPr/>
        </p:nvSpPr>
        <p:spPr>
          <a:xfrm>
            <a:off x="6924675" y="785813"/>
            <a:ext cx="55562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Results</a:t>
            </a:r>
            <a:endParaRPr lang="en-US" altLang="zh-CN" sz="900">
              <a:latin typeface="Roboto Light" panose="02000000000000000000" charset="0"/>
            </a:endParaRPr>
          </a:p>
        </p:txBody>
      </p:sp>
      <p:pic>
        <p:nvPicPr>
          <p:cNvPr id="3132" name="Picture 59" descr="LOGO-N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725" y="98425"/>
            <a:ext cx="658813" cy="22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" name="Text Box 60"/>
          <p:cNvSpPr txBox="1"/>
          <p:nvPr/>
        </p:nvSpPr>
        <p:spPr>
          <a:xfrm>
            <a:off x="10531475" y="69850"/>
            <a:ext cx="9112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CN" sz="1200">
                <a:solidFill>
                  <a:schemeClr val="bg1"/>
                </a:solidFill>
                <a:latin typeface="Calibri" panose="020F0502020204030204" charset="0"/>
              </a:rPr>
              <a:t>Powered by</a:t>
            </a:r>
            <a:endParaRPr lang="en-US" altLang="zh-CN" sz="120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11984990" y="1289050"/>
            <a:ext cx="292100" cy="10985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6200000" flipH="1">
            <a:off x="10022840" y="1289050"/>
            <a:ext cx="292100" cy="10985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1" name="Picture 30" descr="rolSe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0" y="805815"/>
            <a:ext cx="1788160" cy="1192530"/>
          </a:xfrm>
          <a:prstGeom prst="rect">
            <a:avLst/>
          </a:prstGeom>
        </p:spPr>
      </p:pic>
      <p:sp>
        <p:nvSpPr>
          <p:cNvPr id="32" name="Text Box 66"/>
          <p:cNvSpPr txBox="1"/>
          <p:nvPr/>
        </p:nvSpPr>
        <p:spPr>
          <a:xfrm>
            <a:off x="10885329" y="2068513"/>
            <a:ext cx="53530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900">
                <a:latin typeface="Roboto" panose="02000000000000000000" charset="0"/>
              </a:rPr>
              <a:t>1 to 12</a:t>
            </a:r>
            <a:endParaRPr lang="en-US" altLang="zh-CN" sz="900">
              <a:latin typeface="Roboto" panose="02000000000000000000" charset="0"/>
            </a:endParaRPr>
          </a:p>
        </p:txBody>
      </p:sp>
      <p:pic>
        <p:nvPicPr>
          <p:cNvPr id="33" name="Picture 32" descr="1999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30" y="1085215"/>
            <a:ext cx="3769995" cy="2513330"/>
          </a:xfrm>
          <a:prstGeom prst="rect">
            <a:avLst/>
          </a:prstGeom>
        </p:spPr>
      </p:pic>
      <p:pic>
        <p:nvPicPr>
          <p:cNvPr id="6" name="Picture 5" descr="p_00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0" y="1050925"/>
            <a:ext cx="873125" cy="581025"/>
          </a:xfrm>
          <a:prstGeom prst="rect">
            <a:avLst/>
          </a:prstGeom>
        </p:spPr>
      </p:pic>
      <p:pic>
        <p:nvPicPr>
          <p:cNvPr id="11" name="Picture 10" descr="rolSe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050925"/>
            <a:ext cx="880110" cy="587375"/>
          </a:xfrm>
          <a:prstGeom prst="rect">
            <a:avLst/>
          </a:prstGeom>
        </p:spPr>
      </p:pic>
      <p:pic>
        <p:nvPicPr>
          <p:cNvPr id="18" name="Picture 17" descr="roland_t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0335" y="1056640"/>
            <a:ext cx="853440" cy="567055"/>
          </a:xfrm>
          <a:prstGeom prst="rect">
            <a:avLst/>
          </a:prstGeom>
        </p:spPr>
      </p:pic>
      <p:grpSp>
        <p:nvGrpSpPr>
          <p:cNvPr id="19" name="Group 20"/>
          <p:cNvGrpSpPr/>
          <p:nvPr/>
        </p:nvGrpSpPr>
        <p:grpSpPr>
          <a:xfrm>
            <a:off x="47625" y="954088"/>
            <a:ext cx="2743200" cy="1938148"/>
            <a:chOff x="-2" y="1901"/>
            <a:chExt cx="4319" cy="3052"/>
          </a:xfrm>
        </p:grpSpPr>
        <p:sp>
          <p:nvSpPr>
            <p:cNvPr id="20" name="Text Box 18"/>
            <p:cNvSpPr txBox="1"/>
            <p:nvPr/>
          </p:nvSpPr>
          <p:spPr>
            <a:xfrm>
              <a:off x="0" y="1901"/>
              <a:ext cx="3699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</a:rPr>
                <a:t>[Mon Apr 23 2018 19:23:18 GMT 0000 (UTC)] </a:t>
              </a: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  <a:sym typeface="+mn-ea"/>
                </a:rPr>
                <a:t>[Tue Apr 24 2018 06:56:42 GMT 0000 (UTC)] </a:t>
              </a: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</p:txBody>
        </p:sp>
        <p:sp>
          <p:nvSpPr>
            <p:cNvPr id="25" name="Text Box 19"/>
            <p:cNvSpPr txBox="1"/>
            <p:nvPr/>
          </p:nvSpPr>
          <p:spPr>
            <a:xfrm>
              <a:off x="-2" y="2074"/>
              <a:ext cx="4319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</a:rPr>
                <a:t>processing images to learning</a:t>
              </a:r>
              <a:endParaRPr lang="en-US" altLang="zh-CN" sz="800">
                <a:latin typeface="Roboto" panose="02000000000000000000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  <a:sym typeface="+mn-ea"/>
                </a:rPr>
                <a:t>performing face match</a:t>
              </a:r>
              <a:endParaRPr lang="en-US" altLang="zh-CN" sz="800">
                <a:latin typeface="Roboto" panose="02000000000000000000" charset="0"/>
              </a:endParaRPr>
            </a:p>
          </p:txBody>
        </p:sp>
      </p:grpSp>
      <p:sp>
        <p:nvSpPr>
          <p:cNvPr id="26" name="Text Box 1"/>
          <p:cNvSpPr txBox="1"/>
          <p:nvPr/>
        </p:nvSpPr>
        <p:spPr>
          <a:xfrm>
            <a:off x="53975" y="595313"/>
            <a:ext cx="158750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000">
                <a:latin typeface="Roboto Light" panose="02000000000000000000" charset="0"/>
              </a:rPr>
              <a:t>awaiting Alexa command</a:t>
            </a:r>
            <a:endParaRPr lang="en-US" altLang="zh-CN" sz="1000">
              <a:latin typeface="Roboto Light" panose="02000000000000000000" charset="0"/>
            </a:endParaRPr>
          </a:p>
        </p:txBody>
      </p:sp>
      <p:pic>
        <p:nvPicPr>
          <p:cNvPr id="29" name="Picture 28" descr="echo-green-light-call-calling-message-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505" y="651510"/>
            <a:ext cx="720090" cy="38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pic>
        <p:nvPicPr>
          <p:cNvPr id="3074" name="Picture 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85738" y="112713"/>
            <a:ext cx="233362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5"/>
          <p:cNvSpPr txBox="1"/>
          <p:nvPr/>
        </p:nvSpPr>
        <p:spPr>
          <a:xfrm>
            <a:off x="514350" y="31750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AIDA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43815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0825" y="1120775"/>
            <a:ext cx="0" cy="5724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65425" y="1395413"/>
            <a:ext cx="36513" cy="8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050925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46413" y="1050925"/>
            <a:ext cx="3770313" cy="2589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84" name="Text Box 1"/>
          <p:cNvSpPr txBox="1"/>
          <p:nvPr/>
        </p:nvSpPr>
        <p:spPr>
          <a:xfrm>
            <a:off x="53975" y="595313"/>
            <a:ext cx="158750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000">
                <a:latin typeface="Roboto Light" panose="02000000000000000000" charset="0"/>
              </a:rPr>
              <a:t>awaiting Alexa command</a:t>
            </a:r>
            <a:endParaRPr lang="en-US" altLang="zh-CN" sz="1000">
              <a:latin typeface="Roboto Light" panose="02000000000000000000" charset="0"/>
            </a:endParaRPr>
          </a:p>
        </p:txBody>
      </p:sp>
      <p:grpSp>
        <p:nvGrpSpPr>
          <p:cNvPr id="3085" name="Group 39"/>
          <p:cNvGrpSpPr/>
          <p:nvPr/>
        </p:nvGrpSpPr>
        <p:grpSpPr>
          <a:xfrm>
            <a:off x="10523538" y="2582863"/>
            <a:ext cx="1308100" cy="1427162"/>
            <a:chOff x="16419" y="3231"/>
            <a:chExt cx="2060" cy="2247"/>
          </a:xfrm>
        </p:grpSpPr>
        <p:grpSp>
          <p:nvGrpSpPr>
            <p:cNvPr id="3086" name="Group 9"/>
            <p:cNvGrpSpPr/>
            <p:nvPr/>
          </p:nvGrpSpPr>
          <p:grpSpPr>
            <a:xfrm>
              <a:off x="16528" y="3714"/>
              <a:ext cx="1764" cy="1764"/>
              <a:chOff x="3879" y="2771"/>
              <a:chExt cx="1440" cy="1440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44822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9" name="Group 25"/>
            <p:cNvGrpSpPr/>
            <p:nvPr/>
          </p:nvGrpSpPr>
          <p:grpSpPr>
            <a:xfrm>
              <a:off x="16419" y="3231"/>
              <a:ext cx="2060" cy="1672"/>
              <a:chOff x="16419" y="4589"/>
              <a:chExt cx="2060" cy="1672"/>
            </a:xfrm>
          </p:grpSpPr>
          <p:sp>
            <p:nvSpPr>
              <p:cNvPr id="3090" name="Text Box 2"/>
              <p:cNvSpPr txBox="1"/>
              <p:nvPr/>
            </p:nvSpPr>
            <p:spPr>
              <a:xfrm>
                <a:off x="16901" y="4589"/>
                <a:ext cx="102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Memory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091" name="Text Box 6"/>
              <p:cNvSpPr txBox="1"/>
              <p:nvPr/>
            </p:nvSpPr>
            <p:spPr>
              <a:xfrm>
                <a:off x="17115" y="5493"/>
                <a:ext cx="59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11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GB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092" name="Text Box 17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17989" y="5899"/>
                <a:ext cx="490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16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094" name="Group 37"/>
          <p:cNvGrpSpPr/>
          <p:nvPr/>
        </p:nvGrpSpPr>
        <p:grpSpPr>
          <a:xfrm>
            <a:off x="10523538" y="4041775"/>
            <a:ext cx="1338262" cy="1392238"/>
            <a:chOff x="16419" y="5871"/>
            <a:chExt cx="2108" cy="2193"/>
          </a:xfrm>
        </p:grpSpPr>
        <p:grpSp>
          <p:nvGrpSpPr>
            <p:cNvPr id="3095" name="Group 10"/>
            <p:cNvGrpSpPr/>
            <p:nvPr/>
          </p:nvGrpSpPr>
          <p:grpSpPr>
            <a:xfrm>
              <a:off x="16528" y="6300"/>
              <a:ext cx="1764" cy="1764"/>
              <a:chOff x="3879" y="2771"/>
              <a:chExt cx="1440" cy="1440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351464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8" name="Group 26"/>
            <p:cNvGrpSpPr/>
            <p:nvPr/>
          </p:nvGrpSpPr>
          <p:grpSpPr>
            <a:xfrm>
              <a:off x="16419" y="5871"/>
              <a:ext cx="2109" cy="1672"/>
              <a:chOff x="16419" y="4589"/>
              <a:chExt cx="2109" cy="1672"/>
            </a:xfrm>
          </p:grpSpPr>
          <p:sp>
            <p:nvSpPr>
              <p:cNvPr id="3099" name="Text Box 28"/>
              <p:cNvSpPr txBox="1"/>
              <p:nvPr/>
            </p:nvSpPr>
            <p:spPr>
              <a:xfrm>
                <a:off x="16794" y="4589"/>
                <a:ext cx="1232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Bandwidth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0" name="Text Box 29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70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01" name="Text Box 30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02" name="Text Box 31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103" name="Group 38"/>
          <p:cNvGrpSpPr/>
          <p:nvPr/>
        </p:nvGrpSpPr>
        <p:grpSpPr>
          <a:xfrm>
            <a:off x="10523538" y="5465763"/>
            <a:ext cx="1339850" cy="1401762"/>
            <a:chOff x="16419" y="8458"/>
            <a:chExt cx="2110" cy="2206"/>
          </a:xfrm>
        </p:grpSpPr>
        <p:grpSp>
          <p:nvGrpSpPr>
            <p:cNvPr id="3104" name="Group 13"/>
            <p:cNvGrpSpPr/>
            <p:nvPr/>
          </p:nvGrpSpPr>
          <p:grpSpPr>
            <a:xfrm>
              <a:off x="16528" y="8900"/>
              <a:ext cx="1764" cy="1764"/>
              <a:chOff x="3879" y="2771"/>
              <a:chExt cx="1440" cy="1440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73456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7" name="Group 32"/>
            <p:cNvGrpSpPr/>
            <p:nvPr/>
          </p:nvGrpSpPr>
          <p:grpSpPr>
            <a:xfrm>
              <a:off x="16419" y="8458"/>
              <a:ext cx="2110" cy="1672"/>
              <a:chOff x="16419" y="4589"/>
              <a:chExt cx="2110" cy="1672"/>
            </a:xfrm>
          </p:grpSpPr>
          <p:sp>
            <p:nvSpPr>
              <p:cNvPr id="3108" name="Text Box 33"/>
              <p:cNvSpPr txBox="1"/>
              <p:nvPr/>
            </p:nvSpPr>
            <p:spPr>
              <a:xfrm>
                <a:off x="16914" y="4589"/>
                <a:ext cx="99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Disk I/O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9" name="Text Box 34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40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10" name="Text Box 35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11" name="Text Box 36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0258425" y="785813"/>
            <a:ext cx="1789113" cy="1230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058400" y="43180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079038" y="2325688"/>
            <a:ext cx="208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15" name="Picture 4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0515600" y="876300"/>
            <a:ext cx="1274763" cy="1133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116" name="Group 62"/>
          <p:cNvGrpSpPr/>
          <p:nvPr/>
        </p:nvGrpSpPr>
        <p:grpSpPr>
          <a:xfrm>
            <a:off x="7004050" y="1050925"/>
            <a:ext cx="2879725" cy="2022475"/>
            <a:chOff x="5155" y="6332"/>
            <a:chExt cx="4791" cy="3364"/>
          </a:xfrm>
        </p:grpSpPr>
        <p:sp>
          <p:nvSpPr>
            <p:cNvPr id="41" name="Rectangle 40"/>
            <p:cNvSpPr/>
            <p:nvPr/>
          </p:nvSpPr>
          <p:spPr>
            <a:xfrm>
              <a:off x="684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5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2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4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5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2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4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5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3126" name="Text Box 66"/>
          <p:cNvSpPr txBox="1"/>
          <p:nvPr/>
        </p:nvSpPr>
        <p:spPr>
          <a:xfrm>
            <a:off x="10601325" y="509588"/>
            <a:ext cx="1103313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000">
                <a:latin typeface="Roboto Light" panose="02000000000000000000" charset="0"/>
              </a:rPr>
              <a:t>Learning images</a:t>
            </a:r>
            <a:endParaRPr lang="en-US" altLang="zh-CN" sz="1000">
              <a:latin typeface="Roboto Light" panose="02000000000000000000" charset="0"/>
            </a:endParaRPr>
          </a:p>
        </p:txBody>
      </p:sp>
      <p:sp>
        <p:nvSpPr>
          <p:cNvPr id="3127" name="Text Box 67"/>
          <p:cNvSpPr txBox="1"/>
          <p:nvPr/>
        </p:nvSpPr>
        <p:spPr>
          <a:xfrm>
            <a:off x="2952750" y="606425"/>
            <a:ext cx="12922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Search by image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28" name="Text Box 68"/>
          <p:cNvSpPr txBox="1"/>
          <p:nvPr/>
        </p:nvSpPr>
        <p:spPr>
          <a:xfrm>
            <a:off x="2952750" y="785813"/>
            <a:ext cx="228917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Provide an image to get the closest match</a:t>
            </a:r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31" name="Text Box 58"/>
          <p:cNvSpPr txBox="1"/>
          <p:nvPr/>
        </p:nvSpPr>
        <p:spPr>
          <a:xfrm>
            <a:off x="6924675" y="785813"/>
            <a:ext cx="55562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Results</a:t>
            </a:r>
            <a:endParaRPr lang="en-US" altLang="zh-CN" sz="900">
              <a:latin typeface="Roboto Light" panose="02000000000000000000" charset="0"/>
            </a:endParaRPr>
          </a:p>
        </p:txBody>
      </p:sp>
      <p:pic>
        <p:nvPicPr>
          <p:cNvPr id="3132" name="Picture 59" descr="LOGO-N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725" y="98425"/>
            <a:ext cx="658813" cy="22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" name="Text Box 60"/>
          <p:cNvSpPr txBox="1"/>
          <p:nvPr/>
        </p:nvSpPr>
        <p:spPr>
          <a:xfrm>
            <a:off x="10531475" y="69850"/>
            <a:ext cx="9112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CN" sz="1200">
                <a:solidFill>
                  <a:schemeClr val="bg1"/>
                </a:solidFill>
                <a:latin typeface="Calibri" panose="020F0502020204030204" charset="0"/>
              </a:rPr>
              <a:t>Powered by</a:t>
            </a:r>
            <a:endParaRPr lang="en-US" altLang="zh-CN" sz="1200">
              <a:solidFill>
                <a:schemeClr val="bg1"/>
              </a:solidFill>
              <a:latin typeface="Calibri" panose="020F0502020204030204" charset="0"/>
            </a:endParaRPr>
          </a:p>
        </p:txBody>
      </p:sp>
      <p:pic>
        <p:nvPicPr>
          <p:cNvPr id="20" name="Picture 19" descr="echo-green-light-call-calling-message-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5" y="651510"/>
            <a:ext cx="720090" cy="389255"/>
          </a:xfrm>
          <a:prstGeom prst="rect">
            <a:avLst/>
          </a:prstGeom>
        </p:spPr>
      </p:pic>
      <p:grpSp>
        <p:nvGrpSpPr>
          <p:cNvPr id="3077" name="Group 20"/>
          <p:cNvGrpSpPr/>
          <p:nvPr/>
        </p:nvGrpSpPr>
        <p:grpSpPr>
          <a:xfrm>
            <a:off x="47625" y="954088"/>
            <a:ext cx="2743200" cy="1938148"/>
            <a:chOff x="-2" y="1901"/>
            <a:chExt cx="4319" cy="3052"/>
          </a:xfrm>
        </p:grpSpPr>
        <p:sp>
          <p:nvSpPr>
            <p:cNvPr id="10" name="Text Box 18"/>
            <p:cNvSpPr txBox="1"/>
            <p:nvPr/>
          </p:nvSpPr>
          <p:spPr>
            <a:xfrm>
              <a:off x="0" y="1901"/>
              <a:ext cx="3699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</a:rPr>
                <a:t>[Mon Apr 23 2018 19:23:18 GMT 0000 (UTC)] </a:t>
              </a: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  <a:sym typeface="+mn-ea"/>
                </a:rPr>
                <a:t>[Tue Apr 24 2018 06:56:42 GMT 0000 (UTC)] </a:t>
              </a: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</p:txBody>
        </p:sp>
        <p:sp>
          <p:nvSpPr>
            <p:cNvPr id="3079" name="Text Box 19"/>
            <p:cNvSpPr txBox="1"/>
            <p:nvPr/>
          </p:nvSpPr>
          <p:spPr>
            <a:xfrm>
              <a:off x="-2" y="2074"/>
              <a:ext cx="4319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</a:rPr>
                <a:t>processing images to learning</a:t>
              </a:r>
              <a:endParaRPr lang="en-US" altLang="zh-CN" sz="800">
                <a:latin typeface="Roboto" panose="02000000000000000000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  <a:sym typeface="+mn-ea"/>
                </a:rPr>
                <a:t>performing face match</a:t>
              </a:r>
              <a:endParaRPr lang="en-US" altLang="zh-CN" sz="800">
                <a:latin typeface="Roboto" panose="02000000000000000000" charset="0"/>
              </a:endParaRPr>
            </a:p>
          </p:txBody>
        </p:sp>
      </p:grpSp>
      <p:pic>
        <p:nvPicPr>
          <p:cNvPr id="31" name="Picture 30" descr="rolSe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0" y="805815"/>
            <a:ext cx="1788160" cy="1192530"/>
          </a:xfrm>
          <a:prstGeom prst="rect">
            <a:avLst/>
          </a:prstGeom>
        </p:spPr>
      </p:pic>
      <p:pic>
        <p:nvPicPr>
          <p:cNvPr id="7170" name="Picture 1"/>
          <p:cNvPicPr>
            <a:picLocks noChangeAspect="1"/>
          </p:cNvPicPr>
          <p:nvPr/>
        </p:nvPicPr>
        <p:blipFill>
          <a:blip r:embed="rId5"/>
          <a:srcRect b="8591"/>
          <a:stretch>
            <a:fillRect/>
          </a:stretch>
        </p:blipFill>
        <p:spPr>
          <a:xfrm>
            <a:off x="3046730" y="1079500"/>
            <a:ext cx="3778250" cy="25355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pic>
        <p:nvPicPr>
          <p:cNvPr id="3074" name="Picture 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85738" y="112713"/>
            <a:ext cx="233362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ext Box 5"/>
          <p:cNvSpPr txBox="1"/>
          <p:nvPr/>
        </p:nvSpPr>
        <p:spPr>
          <a:xfrm>
            <a:off x="514350" y="31750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AIDA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43815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0825" y="1120775"/>
            <a:ext cx="0" cy="5724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765425" y="1395413"/>
            <a:ext cx="36513" cy="822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050925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46413" y="1050925"/>
            <a:ext cx="3770313" cy="2589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sp>
        <p:nvSpPr>
          <p:cNvPr id="3084" name="Text Box 1"/>
          <p:cNvSpPr txBox="1"/>
          <p:nvPr/>
        </p:nvSpPr>
        <p:spPr>
          <a:xfrm>
            <a:off x="53975" y="595313"/>
            <a:ext cx="251460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000">
                <a:latin typeface="Roboto Light" panose="02000000000000000000" charset="0"/>
              </a:rPr>
              <a:t>“Alexa, deploy webapp  or other command</a:t>
            </a:r>
            <a:endParaRPr lang="en-US" altLang="zh-CN" sz="1000">
              <a:latin typeface="Roboto Light" panose="02000000000000000000" charset="0"/>
            </a:endParaRPr>
          </a:p>
        </p:txBody>
      </p:sp>
      <p:grpSp>
        <p:nvGrpSpPr>
          <p:cNvPr id="3085" name="Group 39"/>
          <p:cNvGrpSpPr/>
          <p:nvPr/>
        </p:nvGrpSpPr>
        <p:grpSpPr>
          <a:xfrm>
            <a:off x="10523538" y="2582863"/>
            <a:ext cx="1308100" cy="1427162"/>
            <a:chOff x="16419" y="3231"/>
            <a:chExt cx="2060" cy="2247"/>
          </a:xfrm>
        </p:grpSpPr>
        <p:grpSp>
          <p:nvGrpSpPr>
            <p:cNvPr id="3086" name="Group 9"/>
            <p:cNvGrpSpPr/>
            <p:nvPr/>
          </p:nvGrpSpPr>
          <p:grpSpPr>
            <a:xfrm>
              <a:off x="16528" y="3714"/>
              <a:ext cx="1764" cy="1764"/>
              <a:chOff x="3879" y="2771"/>
              <a:chExt cx="1440" cy="1440"/>
            </a:xfrm>
          </p:grpSpPr>
          <p:sp>
            <p:nvSpPr>
              <p:cNvPr id="8" name="Block Arc 7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44822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89" name="Group 25"/>
            <p:cNvGrpSpPr/>
            <p:nvPr/>
          </p:nvGrpSpPr>
          <p:grpSpPr>
            <a:xfrm>
              <a:off x="16419" y="3231"/>
              <a:ext cx="2060" cy="1672"/>
              <a:chOff x="16419" y="4589"/>
              <a:chExt cx="2060" cy="1672"/>
            </a:xfrm>
          </p:grpSpPr>
          <p:sp>
            <p:nvSpPr>
              <p:cNvPr id="3090" name="Text Box 2"/>
              <p:cNvSpPr txBox="1"/>
              <p:nvPr/>
            </p:nvSpPr>
            <p:spPr>
              <a:xfrm>
                <a:off x="16901" y="4589"/>
                <a:ext cx="102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Memory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091" name="Text Box 6"/>
              <p:cNvSpPr txBox="1"/>
              <p:nvPr/>
            </p:nvSpPr>
            <p:spPr>
              <a:xfrm>
                <a:off x="17115" y="5493"/>
                <a:ext cx="598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11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GB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092" name="Text Box 17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17989" y="5899"/>
                <a:ext cx="490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16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094" name="Group 37"/>
          <p:cNvGrpSpPr/>
          <p:nvPr/>
        </p:nvGrpSpPr>
        <p:grpSpPr>
          <a:xfrm>
            <a:off x="10523538" y="4041775"/>
            <a:ext cx="1338262" cy="1392238"/>
            <a:chOff x="16419" y="5871"/>
            <a:chExt cx="2108" cy="2193"/>
          </a:xfrm>
        </p:grpSpPr>
        <p:grpSp>
          <p:nvGrpSpPr>
            <p:cNvPr id="3095" name="Group 10"/>
            <p:cNvGrpSpPr/>
            <p:nvPr/>
          </p:nvGrpSpPr>
          <p:grpSpPr>
            <a:xfrm>
              <a:off x="16528" y="6300"/>
              <a:ext cx="1764" cy="1764"/>
              <a:chOff x="3879" y="2771"/>
              <a:chExt cx="1440" cy="1440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351464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98" name="Group 26"/>
            <p:cNvGrpSpPr/>
            <p:nvPr/>
          </p:nvGrpSpPr>
          <p:grpSpPr>
            <a:xfrm>
              <a:off x="16419" y="5871"/>
              <a:ext cx="2109" cy="1672"/>
              <a:chOff x="16419" y="4589"/>
              <a:chExt cx="2109" cy="1672"/>
            </a:xfrm>
          </p:grpSpPr>
          <p:sp>
            <p:nvSpPr>
              <p:cNvPr id="3099" name="Text Box 28"/>
              <p:cNvSpPr txBox="1"/>
              <p:nvPr/>
            </p:nvSpPr>
            <p:spPr>
              <a:xfrm>
                <a:off x="16794" y="4589"/>
                <a:ext cx="1232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Bandwidth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0" name="Text Box 29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70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01" name="Text Box 30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02" name="Text Box 31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grpSp>
        <p:nvGrpSpPr>
          <p:cNvPr id="3103" name="Group 38"/>
          <p:cNvGrpSpPr/>
          <p:nvPr/>
        </p:nvGrpSpPr>
        <p:grpSpPr>
          <a:xfrm>
            <a:off x="10523538" y="5465763"/>
            <a:ext cx="1339850" cy="1401762"/>
            <a:chOff x="16419" y="8458"/>
            <a:chExt cx="2110" cy="2206"/>
          </a:xfrm>
        </p:grpSpPr>
        <p:grpSp>
          <p:nvGrpSpPr>
            <p:cNvPr id="3104" name="Group 13"/>
            <p:cNvGrpSpPr/>
            <p:nvPr/>
          </p:nvGrpSpPr>
          <p:grpSpPr>
            <a:xfrm>
              <a:off x="16528" y="8900"/>
              <a:ext cx="1764" cy="1764"/>
              <a:chOff x="3879" y="2771"/>
              <a:chExt cx="1440" cy="1440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79" y="2771"/>
                <a:ext cx="1440" cy="1440"/>
              </a:xfrm>
              <a:prstGeom prst="blockArc">
                <a:avLst>
                  <a:gd name="adj1" fmla="val 10875709"/>
                  <a:gd name="adj2" fmla="val 21549858"/>
                  <a:gd name="adj3" fmla="val 714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 flipH="1">
                <a:off x="3879" y="2771"/>
                <a:ext cx="1440" cy="1440"/>
              </a:xfrm>
              <a:prstGeom prst="blockArc">
                <a:avLst>
                  <a:gd name="adj1" fmla="val 17345609"/>
                  <a:gd name="adj2" fmla="val 21549858"/>
                  <a:gd name="adj3" fmla="val 714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en-US" strike="noStrike" noProof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7" name="Group 32"/>
            <p:cNvGrpSpPr/>
            <p:nvPr/>
          </p:nvGrpSpPr>
          <p:grpSpPr>
            <a:xfrm>
              <a:off x="16419" y="8458"/>
              <a:ext cx="2110" cy="1672"/>
              <a:chOff x="16419" y="4589"/>
              <a:chExt cx="2110" cy="1672"/>
            </a:xfrm>
          </p:grpSpPr>
          <p:sp>
            <p:nvSpPr>
              <p:cNvPr id="3108" name="Text Box 33"/>
              <p:cNvSpPr txBox="1"/>
              <p:nvPr/>
            </p:nvSpPr>
            <p:spPr>
              <a:xfrm>
                <a:off x="16914" y="4589"/>
                <a:ext cx="99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000">
                    <a:latin typeface="Roboto" panose="02000000000000000000" charset="0"/>
                  </a:rPr>
                  <a:t>Disk I/O</a:t>
                </a:r>
                <a:endParaRPr lang="en-US" altLang="zh-CN" sz="1000">
                  <a:latin typeface="Roboto" panose="02000000000000000000" charset="0"/>
                </a:endParaRPr>
              </a:p>
            </p:txBody>
          </p:sp>
          <p:sp>
            <p:nvSpPr>
              <p:cNvPr id="3109" name="Text Box 34"/>
              <p:cNvSpPr txBox="1"/>
              <p:nvPr/>
            </p:nvSpPr>
            <p:spPr>
              <a:xfrm>
                <a:off x="17068" y="5493"/>
                <a:ext cx="685" cy="6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1400">
                    <a:latin typeface="Roboto Light" panose="02000000000000000000" charset="0"/>
                  </a:rPr>
                  <a:t>40</a:t>
                </a:r>
                <a:endParaRPr lang="en-US" altLang="zh-CN" sz="1400">
                  <a:latin typeface="Roboto Light" panose="02000000000000000000" charset="0"/>
                </a:endParaRPr>
              </a:p>
              <a:p>
                <a:pPr algn="ctr"/>
                <a:r>
                  <a:rPr lang="en-US" altLang="zh-CN" sz="800">
                    <a:latin typeface="Roboto Light" panose="02000000000000000000" charset="0"/>
                  </a:rPr>
                  <a:t>Mbps</a:t>
                </a:r>
                <a:endParaRPr lang="en-US" altLang="zh-CN" sz="800">
                  <a:latin typeface="Roboto Light" panose="02000000000000000000" charset="0"/>
                </a:endParaRPr>
              </a:p>
            </p:txBody>
          </p:sp>
          <p:sp>
            <p:nvSpPr>
              <p:cNvPr id="3110" name="Text Box 35"/>
              <p:cNvSpPr txBox="1"/>
              <p:nvPr/>
            </p:nvSpPr>
            <p:spPr>
              <a:xfrm>
                <a:off x="16419" y="5899"/>
                <a:ext cx="379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  <p:sp>
            <p:nvSpPr>
              <p:cNvPr id="3111" name="Text Box 36"/>
              <p:cNvSpPr txBox="1"/>
              <p:nvPr/>
            </p:nvSpPr>
            <p:spPr>
              <a:xfrm>
                <a:off x="17938" y="5899"/>
                <a:ext cx="59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900">
                    <a:latin typeface="Roboto" panose="02000000000000000000" charset="0"/>
                  </a:rPr>
                  <a:t>100</a:t>
                </a:r>
                <a:endParaRPr lang="en-US" altLang="zh-CN" sz="900">
                  <a:latin typeface="Roboto" panose="02000000000000000000" charset="0"/>
                </a:endParaRP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0258425" y="785813"/>
            <a:ext cx="1789113" cy="1230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trike="noStrike" noProof="1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058400" y="431800"/>
            <a:ext cx="0" cy="64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079038" y="2325688"/>
            <a:ext cx="208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15" name="Picture 44" descr="upload_image"/>
          <p:cNvPicPr>
            <a:picLocks noChangeAspect="1"/>
          </p:cNvPicPr>
          <p:nvPr/>
        </p:nvPicPr>
        <p:blipFill>
          <a:blip r:embed="rId1">
            <a:lum bright="100000" contrast="72000"/>
          </a:blip>
          <a:stretch>
            <a:fillRect/>
          </a:stretch>
        </p:blipFill>
        <p:spPr>
          <a:xfrm>
            <a:off x="10515600" y="876300"/>
            <a:ext cx="1274763" cy="1133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116" name="Group 62"/>
          <p:cNvGrpSpPr/>
          <p:nvPr/>
        </p:nvGrpSpPr>
        <p:grpSpPr>
          <a:xfrm>
            <a:off x="7004050" y="1050925"/>
            <a:ext cx="2879725" cy="2022475"/>
            <a:chOff x="5155" y="6332"/>
            <a:chExt cx="4791" cy="3364"/>
          </a:xfrm>
        </p:grpSpPr>
        <p:sp>
          <p:nvSpPr>
            <p:cNvPr id="41" name="Rectangle 40"/>
            <p:cNvSpPr/>
            <p:nvPr/>
          </p:nvSpPr>
          <p:spPr>
            <a:xfrm>
              <a:off x="684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5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25" y="6332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4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5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25" y="7548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4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55" y="8719"/>
              <a:ext cx="1421" cy="9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trike="noStrike" noProof="1"/>
            </a:p>
          </p:txBody>
        </p:sp>
      </p:grpSp>
      <p:sp>
        <p:nvSpPr>
          <p:cNvPr id="3126" name="Text Box 66"/>
          <p:cNvSpPr txBox="1"/>
          <p:nvPr/>
        </p:nvSpPr>
        <p:spPr>
          <a:xfrm>
            <a:off x="10601325" y="509588"/>
            <a:ext cx="1103313" cy="24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000">
                <a:latin typeface="Roboto Light" panose="02000000000000000000" charset="0"/>
              </a:rPr>
              <a:t>Learning images</a:t>
            </a:r>
            <a:endParaRPr lang="en-US" altLang="zh-CN" sz="1000">
              <a:latin typeface="Roboto Light" panose="02000000000000000000" charset="0"/>
            </a:endParaRPr>
          </a:p>
        </p:txBody>
      </p:sp>
      <p:sp>
        <p:nvSpPr>
          <p:cNvPr id="3127" name="Text Box 67"/>
          <p:cNvSpPr txBox="1"/>
          <p:nvPr/>
        </p:nvSpPr>
        <p:spPr>
          <a:xfrm>
            <a:off x="2952750" y="606425"/>
            <a:ext cx="12922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Roboto Light" panose="02000000000000000000" charset="0"/>
              </a:rPr>
              <a:t>Search by image</a:t>
            </a:r>
            <a:endParaRPr lang="en-US" altLang="zh-CN" sz="1200">
              <a:latin typeface="Roboto Light" panose="02000000000000000000" charset="0"/>
            </a:endParaRPr>
          </a:p>
        </p:txBody>
      </p:sp>
      <p:sp>
        <p:nvSpPr>
          <p:cNvPr id="3128" name="Text Box 68"/>
          <p:cNvSpPr txBox="1"/>
          <p:nvPr/>
        </p:nvSpPr>
        <p:spPr>
          <a:xfrm>
            <a:off x="2952750" y="785813"/>
            <a:ext cx="228917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Provide an image to get the closest match</a:t>
            </a:r>
            <a:endParaRPr lang="en-US" altLang="zh-CN" sz="900">
              <a:latin typeface="Roboto Light" panose="02000000000000000000" charset="0"/>
            </a:endParaRPr>
          </a:p>
        </p:txBody>
      </p:sp>
      <p:sp>
        <p:nvSpPr>
          <p:cNvPr id="3131" name="Text Box 58"/>
          <p:cNvSpPr txBox="1"/>
          <p:nvPr/>
        </p:nvSpPr>
        <p:spPr>
          <a:xfrm>
            <a:off x="6924675" y="785813"/>
            <a:ext cx="555625" cy="230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900">
                <a:latin typeface="Roboto Light" panose="02000000000000000000" charset="0"/>
              </a:rPr>
              <a:t>Results</a:t>
            </a:r>
            <a:endParaRPr lang="en-US" altLang="zh-CN" sz="900">
              <a:latin typeface="Roboto Light" panose="02000000000000000000" charset="0"/>
            </a:endParaRPr>
          </a:p>
        </p:txBody>
      </p:sp>
      <p:pic>
        <p:nvPicPr>
          <p:cNvPr id="3132" name="Picture 59" descr="LOGO-N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725" y="98425"/>
            <a:ext cx="658813" cy="22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" name="Text Box 60"/>
          <p:cNvSpPr txBox="1"/>
          <p:nvPr/>
        </p:nvSpPr>
        <p:spPr>
          <a:xfrm>
            <a:off x="10531475" y="69850"/>
            <a:ext cx="9112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en-US" altLang="zh-CN" sz="1200">
                <a:solidFill>
                  <a:schemeClr val="bg1"/>
                </a:solidFill>
                <a:latin typeface="Calibri" panose="020F0502020204030204" charset="0"/>
              </a:rPr>
              <a:t>Powered by</a:t>
            </a:r>
            <a:endParaRPr lang="en-US" altLang="zh-CN" sz="1200">
              <a:solidFill>
                <a:schemeClr val="bg1"/>
              </a:solidFill>
              <a:latin typeface="Calibri" panose="020F0502020204030204" charset="0"/>
            </a:endParaRPr>
          </a:p>
        </p:txBody>
      </p:sp>
      <p:pic>
        <p:nvPicPr>
          <p:cNvPr id="7" name="Picture 6" descr="alexa_read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705" y="-1396365"/>
            <a:ext cx="1141095" cy="855980"/>
          </a:xfrm>
          <a:prstGeom prst="rect">
            <a:avLst/>
          </a:prstGeom>
        </p:spPr>
      </p:pic>
      <p:grpSp>
        <p:nvGrpSpPr>
          <p:cNvPr id="3077" name="Group 20"/>
          <p:cNvGrpSpPr/>
          <p:nvPr/>
        </p:nvGrpSpPr>
        <p:grpSpPr>
          <a:xfrm>
            <a:off x="47625" y="954088"/>
            <a:ext cx="2743200" cy="2245508"/>
            <a:chOff x="-2" y="1901"/>
            <a:chExt cx="4319" cy="3536"/>
          </a:xfrm>
        </p:grpSpPr>
        <p:sp>
          <p:nvSpPr>
            <p:cNvPr id="10" name="Text Box 18"/>
            <p:cNvSpPr txBox="1"/>
            <p:nvPr/>
          </p:nvSpPr>
          <p:spPr>
            <a:xfrm>
              <a:off x="0" y="1901"/>
              <a:ext cx="3699" cy="35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</a:rPr>
                <a:t>[Mon Apr 23 2018 19:23:18 GMT 0000 (UTC)] </a:t>
              </a: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  <a:sym typeface="+mn-ea"/>
                </a:rPr>
                <a:t>[Tue Apr 24 2018 06:56:42 GMT 0000 (UTC)] </a:t>
              </a: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 Light" panose="02000000000000000000" charset="0"/>
                  <a:sym typeface="+mn-ea"/>
                </a:rPr>
                <a:t> [Tue Apr 24 2018 08:54:30 GMT 0000 (UTC)] [Tue Apr 24 2018 09:05:12 GMT 0000 (UTC)]</a:t>
              </a: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  <a:p>
              <a:pPr>
                <a:lnSpc>
                  <a:spcPct val="250000"/>
                </a:lnSpc>
              </a:pPr>
              <a:endParaRPr lang="en-US" altLang="zh-CN" sz="800">
                <a:latin typeface="Roboto Light" panose="02000000000000000000" charset="0"/>
              </a:endParaRPr>
            </a:p>
          </p:txBody>
        </p:sp>
        <p:sp>
          <p:nvSpPr>
            <p:cNvPr id="3079" name="Text Box 19"/>
            <p:cNvSpPr txBox="1"/>
            <p:nvPr/>
          </p:nvSpPr>
          <p:spPr>
            <a:xfrm>
              <a:off x="-2" y="2074"/>
              <a:ext cx="4319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</a:rPr>
                <a:t>processing images to learning</a:t>
              </a:r>
              <a:endParaRPr lang="en-US" altLang="zh-CN" sz="800">
                <a:latin typeface="Roboto" panose="02000000000000000000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  <a:sym typeface="+mn-ea"/>
                </a:rPr>
                <a:t>performing face match</a:t>
              </a:r>
              <a:endParaRPr lang="en-US" altLang="zh-CN" sz="800">
                <a:latin typeface="Roboto" panose="02000000000000000000" charset="0"/>
                <a:sym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  <a:sym typeface="+mn-ea"/>
                </a:rPr>
                <a:t>deploying web application</a:t>
              </a:r>
              <a:endParaRPr lang="en-US" altLang="zh-CN" sz="800">
                <a:latin typeface="Roboto" panose="02000000000000000000" charset="0"/>
              </a:endParaRPr>
            </a:p>
            <a:p>
              <a:pPr>
                <a:lnSpc>
                  <a:spcPct val="250000"/>
                </a:lnSpc>
              </a:pPr>
              <a:r>
                <a:rPr lang="en-US" altLang="zh-CN" sz="800">
                  <a:latin typeface="Roboto" panose="02000000000000000000" charset="0"/>
                  <a:sym typeface="+mn-ea"/>
                </a:rPr>
                <a:t>sending notification on web application deployment</a:t>
              </a:r>
              <a:endParaRPr lang="en-US" altLang="zh-CN" sz="800">
                <a:latin typeface="Roboto" panose="02000000000000000000" charset="0"/>
              </a:endParaRPr>
            </a:p>
          </p:txBody>
        </p:sp>
      </p:grpSp>
      <p:pic>
        <p:nvPicPr>
          <p:cNvPr id="31" name="Picture 30" descr="rolSe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0" y="805815"/>
            <a:ext cx="1788160" cy="1192530"/>
          </a:xfrm>
          <a:prstGeom prst="rect">
            <a:avLst/>
          </a:prstGeom>
        </p:spPr>
      </p:pic>
      <p:pic>
        <p:nvPicPr>
          <p:cNvPr id="7170" name="Picture 1"/>
          <p:cNvPicPr>
            <a:picLocks noChangeAspect="1"/>
          </p:cNvPicPr>
          <p:nvPr/>
        </p:nvPicPr>
        <p:blipFill>
          <a:blip r:embed="rId5"/>
          <a:srcRect b="8591"/>
          <a:stretch>
            <a:fillRect/>
          </a:stretch>
        </p:blipFill>
        <p:spPr>
          <a:xfrm>
            <a:off x="3046730" y="1079500"/>
            <a:ext cx="3778250" cy="25355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WPS Presentation</Application>
  <PresentationFormat>Widescreen</PresentationFormat>
  <Paragraphs>433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Roboto Light</vt:lpstr>
      <vt:lpstr>Roboto</vt:lpstr>
      <vt:lpstr>Roboto Medium</vt:lpstr>
      <vt:lpstr>Calibri Light</vt:lpstr>
      <vt:lpstr>Microsoft YaHei</vt:lpstr>
      <vt:lpstr/>
      <vt:lpstr>Arial Unicode MS</vt:lpstr>
      <vt:lpstr>Segoe Print</vt:lpstr>
      <vt:lpstr>Office Theme</vt:lpstr>
      <vt:lpstr>Image Recog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</dc:title>
  <dc:creator>Subhan</dc:creator>
  <cp:lastModifiedBy>Subhan</cp:lastModifiedBy>
  <cp:revision>33</cp:revision>
  <dcterms:created xsi:type="dcterms:W3CDTF">2018-04-24T21:41:00Z</dcterms:created>
  <dcterms:modified xsi:type="dcterms:W3CDTF">2018-05-04T04:54:20Z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