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4cec6e9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d4cec6e9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4cec6e90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4cec6e9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4cec6e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4cec6e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d4cec6e9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d4cec6e9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e95f041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e95f041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d4cec6e9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d4cec6e9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d4cec6e9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d4cec6e9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d4cec6e9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d4cec6e9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4cec6e90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4cec6e9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4cec6e90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4cec6e90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hri/JSDoc-Style-Gui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oogle.github.io/styleguide/jsguide.html" TargetMode="External"/><Relationship Id="rId4" Type="http://schemas.openxmlformats.org/officeDocument/2006/relationships/hyperlink" Target="https://github.com/rwaldron/idiomatic.js/" TargetMode="External"/><Relationship Id="rId5" Type="http://schemas.openxmlformats.org/officeDocument/2006/relationships/hyperlink" Target="https://github.com/airbnb/javascript" TargetMode="External"/><Relationship Id="rId6" Type="http://schemas.openxmlformats.org/officeDocument/2006/relationships/hyperlink" Target="https://github.com/airbnb/javascript/tree/es5-deprecated/es5" TargetMode="External"/><Relationship Id="rId7" Type="http://schemas.openxmlformats.org/officeDocument/2006/relationships/hyperlink" Target="http://jstherightway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CODING CONVENTIONS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AND BEST PRACTICES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729450" y="610776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Recommendations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729450" y="1313000"/>
            <a:ext cx="76887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Line Endings - Always use UNIX line ending. Use </a:t>
            </a:r>
            <a:r>
              <a:rPr b="1" lang="en"/>
              <a:t>LF</a:t>
            </a:r>
            <a:r>
              <a:rPr lang="en"/>
              <a:t> instead of </a:t>
            </a:r>
            <a:r>
              <a:rPr b="1" lang="en"/>
              <a:t>CRLF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empty line before a return statement.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File names should be camelCase.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Remove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console.log</a:t>
            </a:r>
            <a:r>
              <a:rPr lang="en"/>
              <a:t> statements in release code. Use only for development.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Avoid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alert()</a:t>
            </a:r>
            <a:r>
              <a:rPr lang="en"/>
              <a:t>. Use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console.log</a:t>
            </a:r>
            <a:r>
              <a:rPr lang="en"/>
              <a:t> instead.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 all constants and variables at the top of the code block.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Avoid </a:t>
            </a:r>
            <a:r>
              <a:rPr b="1" lang="en"/>
              <a:t>mutating</a:t>
            </a:r>
            <a:r>
              <a:rPr lang="en"/>
              <a:t> existing variables.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spaces around operators: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var a = b + c;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whitespaces to separate blocks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Avoid </a:t>
            </a:r>
            <a:r>
              <a:rPr b="1" lang="en"/>
              <a:t>Magic Numbers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docs for functions so that the function definition is easy to understand. Add brief description, accepted parameters with their type, and return type.  Refer to JSDocs to learn more.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https://github.com/shri/JSDoc-Style-Guide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729450" y="1348171"/>
            <a:ext cx="76887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Styleguide (Recommended)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https://google.github.io/styleguide/jsguide.html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Idiomatic.js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https://github.com/rwaldron/idiomatic.js/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Airbnb Styleguide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https://github.com/airbnb/javascript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-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https://github.com/airbnb/javascript/tree/es5-deprecated/es5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JS The Right Way -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http://jstherightway.org/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729450" y="610776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325" y="1243496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indexOfAll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const indices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[]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el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el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===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.push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return indices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indexOfAll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[]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el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el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===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.push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indexOfAll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[];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el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el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===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.push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74731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Semicolons - Always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2" y="1243496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indexOfAll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const indices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[];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el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el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===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.push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return indices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4461838"/>
            <a:ext cx="169575" cy="1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4461850"/>
            <a:ext cx="222959" cy="1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960889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2222"/>
                </a:solidFill>
              </a:rPr>
              <a:t>Don’t</a:t>
            </a:r>
            <a:endParaRPr>
              <a:solidFill>
                <a:srgbClr val="AA222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946535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9922"/>
                </a:solidFill>
              </a:rPr>
              <a:t>Do</a:t>
            </a:r>
            <a:endParaRPr>
              <a:solidFill>
                <a:srgbClr val="22992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325" y="1243496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getGreeting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return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Hello, my name is 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+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’container-left’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’sidebar-bg’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’mainText’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’text’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574731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Quotes - Single for JS, Double for HTML</a:t>
            </a:r>
            <a:endParaRPr/>
          </a:p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643602" y="1243496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getGreeting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return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8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Hello, my name is 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+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name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container-left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sidebar-bg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mainList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Item 1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Item 2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Item 3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4461838"/>
            <a:ext cx="169575" cy="1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4461850"/>
            <a:ext cx="222959" cy="1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960889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2222"/>
                </a:solidFill>
              </a:rPr>
              <a:t>Don’t</a:t>
            </a:r>
            <a:endParaRPr>
              <a:solidFill>
                <a:srgbClr val="AA2222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946535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9922"/>
                </a:solidFill>
              </a:rPr>
              <a:t>Do</a:t>
            </a:r>
            <a:endParaRPr>
              <a:solidFill>
                <a:srgbClr val="2299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9325" y="1243496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indexOfAll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....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const indices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[];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....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el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el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===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.push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....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return indices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indexOfAll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-&gt;-&gt;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[];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-&gt;-&gt;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el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el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===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.push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-&gt;-&gt;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indexOfAll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[];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el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el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===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.push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574731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Indentation - 2 Spaces</a:t>
            </a:r>
            <a:endParaRPr/>
          </a:p>
        </p:txBody>
      </p:sp>
      <p:sp>
        <p:nvSpPr>
          <p:cNvPr id="116" name="Google Shape;116;p16"/>
          <p:cNvSpPr txBox="1"/>
          <p:nvPr>
            <p:ph idx="2" type="body"/>
          </p:nvPr>
        </p:nvSpPr>
        <p:spPr>
          <a:xfrm>
            <a:off x="4643602" y="1243496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indexOfAll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const indices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[];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el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el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===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val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indices</a:t>
            </a:r>
            <a:r>
              <a:rPr lang="en" sz="800">
                <a:solidFill>
                  <a:srgbClr val="56B6C2"/>
                </a:solidFill>
                <a:latin typeface="Roboto Mono"/>
                <a:ea typeface="Roboto Mono"/>
                <a:cs typeface="Roboto Mono"/>
                <a:sym typeface="Roboto Mono"/>
              </a:rPr>
              <a:t>.push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return indices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container-left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..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sidebar-bg</a:t>
            </a:r>
            <a:r>
              <a:rPr lang="en" sz="80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....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......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Item 1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......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Item 2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......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Item 3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....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..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" sz="80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4461838"/>
            <a:ext cx="169575" cy="1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4461850"/>
            <a:ext cx="222959" cy="1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960889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2222"/>
                </a:solidFill>
              </a:rPr>
              <a:t>Don’t</a:t>
            </a:r>
            <a:endParaRPr>
              <a:solidFill>
                <a:srgbClr val="AA2222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946535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9922"/>
                </a:solidFill>
              </a:rPr>
              <a:t>Do</a:t>
            </a:r>
            <a:endParaRPr>
              <a:solidFill>
                <a:srgbClr val="229922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259078" y="4631400"/>
            <a:ext cx="28290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.. = 1 Space, -&gt; = 1 Tab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729325" y="1243496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gravity</a:t>
            </a: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9.81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pi</a:t>
            </a: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3.14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someRandomConstant</a:t>
            </a: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729450" y="574731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Naming - </a:t>
            </a:r>
            <a:r>
              <a:rPr lang="en"/>
              <a:t>ALL_CAPS_UNDERSCORED</a:t>
            </a:r>
            <a:endParaRPr/>
          </a:p>
        </p:txBody>
      </p:sp>
      <p:sp>
        <p:nvSpPr>
          <p:cNvPr id="128" name="Google Shape;128;p17"/>
          <p:cNvSpPr txBox="1"/>
          <p:nvPr>
            <p:ph idx="2" type="body"/>
          </p:nvPr>
        </p:nvSpPr>
        <p:spPr>
          <a:xfrm>
            <a:off x="4643602" y="1243496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GRAVITY</a:t>
            </a: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9.81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PI</a:t>
            </a: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3.14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SOME_RANDOM_CONSTANT</a:t>
            </a: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Random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4461838"/>
            <a:ext cx="169575" cy="1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4461850"/>
            <a:ext cx="222959" cy="1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960889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2222"/>
                </a:solidFill>
              </a:rPr>
              <a:t>Don’t</a:t>
            </a:r>
            <a:endParaRPr>
              <a:solidFill>
                <a:srgbClr val="AA2222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946535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9922"/>
                </a:solidFill>
              </a:rPr>
              <a:t>Do</a:t>
            </a:r>
            <a:endParaRPr>
              <a:solidFill>
                <a:srgbClr val="22992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729325" y="1243496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my_var</a:t>
            </a: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myvar</a:t>
            </a: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NewValue</a:t>
            </a: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NEW_VALUE</a:t>
            </a: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729450" y="574731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</a:t>
            </a:r>
            <a:r>
              <a:rPr lang="en"/>
              <a:t> Naming - camelCase</a:t>
            </a:r>
            <a:endParaRPr/>
          </a:p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4643602" y="1243496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myVar</a:t>
            </a: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newValue</a:t>
            </a: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4461838"/>
            <a:ext cx="169575" cy="1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4461850"/>
            <a:ext cx="222959" cy="1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960889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2222"/>
                </a:solidFill>
              </a:rPr>
              <a:t>Don’t</a:t>
            </a:r>
            <a:endParaRPr>
              <a:solidFill>
                <a:srgbClr val="AA2222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946535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9922"/>
                </a:solidFill>
              </a:rPr>
              <a:t>Do</a:t>
            </a:r>
            <a:endParaRPr>
              <a:solidFill>
                <a:srgbClr val="2299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729325" y="1309353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calculate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do_this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doThis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729450" y="574731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r>
              <a:rPr lang="en"/>
              <a:t> Naming - camelCase</a:t>
            </a:r>
            <a:endParaRPr/>
          </a:p>
        </p:txBody>
      </p:sp>
      <p:sp>
        <p:nvSpPr>
          <p:cNvPr id="150" name="Google Shape;150;p19"/>
          <p:cNvSpPr txBox="1"/>
          <p:nvPr>
            <p:ph idx="2" type="body"/>
          </p:nvPr>
        </p:nvSpPr>
        <p:spPr>
          <a:xfrm>
            <a:off x="4643602" y="1309353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calculateSum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getSum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getSumFromArray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61AFEF"/>
                </a:solidFill>
                <a:latin typeface="Roboto Mono"/>
                <a:ea typeface="Roboto Mono"/>
                <a:cs typeface="Roboto Mono"/>
                <a:sym typeface="Roboto Mono"/>
              </a:rPr>
              <a:t>changeElementColor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80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80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80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4461838"/>
            <a:ext cx="169575" cy="1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4461850"/>
            <a:ext cx="222959" cy="1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960889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2222"/>
                </a:solidFill>
              </a:rPr>
              <a:t>Don’t</a:t>
            </a:r>
            <a:endParaRPr>
              <a:solidFill>
                <a:srgbClr val="AA2222"/>
              </a:solidFill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946535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9922"/>
                </a:solidFill>
              </a:rPr>
              <a:t>Do</a:t>
            </a:r>
            <a:endParaRPr>
              <a:solidFill>
                <a:srgbClr val="229922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560854" y="1017725"/>
            <a:ext cx="7099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function name should be an action and should say what it does.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729325" y="1309353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5C07B"/>
                </a:solidFill>
                <a:latin typeface="Roboto Mono"/>
                <a:ea typeface="Roboto Mono"/>
                <a:cs typeface="Roboto Mono"/>
                <a:sym typeface="Roboto Mono"/>
              </a:rPr>
              <a:t>myClass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105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5C07B"/>
                </a:solidFill>
                <a:latin typeface="Roboto Mono"/>
                <a:ea typeface="Roboto Mono"/>
                <a:cs typeface="Roboto Mono"/>
                <a:sym typeface="Roboto Mono"/>
              </a:rPr>
              <a:t>MY_CLASS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105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5C07B"/>
                </a:solidFill>
                <a:latin typeface="Roboto Mono"/>
                <a:ea typeface="Roboto Mono"/>
                <a:cs typeface="Roboto Mono"/>
                <a:sym typeface="Roboto Mono"/>
              </a:rPr>
              <a:t>Myclass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105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729450" y="574731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r>
              <a:rPr lang="en"/>
              <a:t> Naming - UpperCamelCase</a:t>
            </a:r>
            <a:endParaRPr/>
          </a:p>
        </p:txBody>
      </p:sp>
      <p:sp>
        <p:nvSpPr>
          <p:cNvPr id="162" name="Google Shape;162;p20"/>
          <p:cNvSpPr txBox="1"/>
          <p:nvPr>
            <p:ph idx="2" type="body"/>
          </p:nvPr>
        </p:nvSpPr>
        <p:spPr>
          <a:xfrm>
            <a:off x="4643602" y="1309353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E5C07B"/>
                </a:solidFill>
                <a:latin typeface="Roboto Mono"/>
                <a:ea typeface="Roboto Mono"/>
                <a:cs typeface="Roboto Mono"/>
                <a:sym typeface="Roboto Mono"/>
              </a:rPr>
              <a:t>MyClass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BB2BF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1050">
              <a:solidFill>
                <a:srgbClr val="ABB2B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4461838"/>
            <a:ext cx="169575" cy="1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4461850"/>
            <a:ext cx="222959" cy="1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960889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2222"/>
                </a:solidFill>
              </a:rPr>
              <a:t>Don’t</a:t>
            </a:r>
            <a:endParaRPr>
              <a:solidFill>
                <a:srgbClr val="AA2222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4946535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9922"/>
                </a:solidFill>
              </a:rPr>
              <a:t>Do</a:t>
            </a:r>
            <a:endParaRPr>
              <a:solidFill>
                <a:srgbClr val="229922"/>
              </a:solidFill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560854" y="1017725"/>
            <a:ext cx="7099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class name should be a noun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729325" y="1309353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React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store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./store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Provider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react-redux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render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react-dom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 CONSTS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./constants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messages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./constants/i18n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Router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./routes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IntlProvider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react-intl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729450" y="574731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Rule</a:t>
            </a:r>
            <a:endParaRPr/>
          </a:p>
        </p:txBody>
      </p:sp>
      <p:sp>
        <p:nvSpPr>
          <p:cNvPr id="174" name="Google Shape;174;p21"/>
          <p:cNvSpPr txBox="1"/>
          <p:nvPr>
            <p:ph idx="2" type="body"/>
          </p:nvPr>
        </p:nvSpPr>
        <p:spPr>
          <a:xfrm>
            <a:off x="4643602" y="1309353"/>
            <a:ext cx="37743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7F848E"/>
                </a:solidFill>
                <a:latin typeface="Roboto Mono"/>
                <a:ea typeface="Roboto Mono"/>
                <a:cs typeface="Roboto Mono"/>
                <a:sym typeface="Roboto Mono"/>
              </a:rPr>
              <a:t>// External libraries</a:t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React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render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react-dom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Provider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react-redux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IntlProvider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react-intl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7F848E"/>
                </a:solidFill>
                <a:latin typeface="Roboto Mono"/>
                <a:ea typeface="Roboto Mono"/>
                <a:cs typeface="Roboto Mono"/>
                <a:sym typeface="Roboto Mono"/>
              </a:rPr>
              <a:t>// Internal files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store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./store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Router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./routes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D19A66"/>
                </a:solidFill>
                <a:latin typeface="Roboto Mono"/>
                <a:ea typeface="Roboto Mono"/>
                <a:cs typeface="Roboto Mono"/>
                <a:sym typeface="Roboto Mono"/>
              </a:rPr>
              <a:t> CONSTS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./constants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050">
                <a:solidFill>
                  <a:srgbClr val="E06C75"/>
                </a:solidFill>
                <a:latin typeface="Roboto Mono"/>
                <a:ea typeface="Roboto Mono"/>
                <a:cs typeface="Roboto Mono"/>
                <a:sym typeface="Roboto Mono"/>
              </a:rPr>
              <a:t> messages</a:t>
            </a:r>
            <a:r>
              <a:rPr lang="en" sz="1050">
                <a:solidFill>
                  <a:srgbClr val="C678DD"/>
                </a:solidFill>
                <a:latin typeface="Roboto Mono"/>
                <a:ea typeface="Roboto Mono"/>
                <a:cs typeface="Roboto Mono"/>
                <a:sym typeface="Roboto Mono"/>
              </a:rPr>
              <a:t> from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98C379"/>
                </a:solidFill>
                <a:latin typeface="Roboto Mono"/>
                <a:ea typeface="Roboto Mono"/>
                <a:cs typeface="Roboto Mono"/>
                <a:sym typeface="Roboto Mono"/>
              </a:rPr>
              <a:t>./constants/i18n</a:t>
            </a:r>
            <a:r>
              <a:rPr lang="en" sz="1050">
                <a:solidFill>
                  <a:srgbClr val="98C37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50">
                <a:solidFill>
                  <a:srgbClr val="BBBBBB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BBBB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678D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4461838"/>
            <a:ext cx="169575" cy="1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00" y="4461850"/>
            <a:ext cx="222959" cy="1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960889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2222"/>
                </a:solidFill>
              </a:rPr>
              <a:t>Don’t</a:t>
            </a:r>
            <a:endParaRPr>
              <a:solidFill>
                <a:srgbClr val="AA2222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4946535" y="4350257"/>
            <a:ext cx="619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9922"/>
                </a:solidFill>
              </a:rPr>
              <a:t>Do</a:t>
            </a:r>
            <a:endParaRPr>
              <a:solidFill>
                <a:srgbClr val="229922"/>
              </a:solidFill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1560854" y="1017725"/>
            <a:ext cx="7099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