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Roboto Mon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RobotoMono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boldItalic.fntdata"/><Relationship Id="rId30" Type="http://schemas.openxmlformats.org/officeDocument/2006/relationships/font" Target="fonts/RobotoMon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d42c1bca6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d42c1bca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d42c1bca6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d42c1bca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d42c1bca6_0_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d42c1bca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d42c1bca6_0_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d42c1bca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d42c1bca6_0_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d42c1bca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d42c1bca6_0_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d42c1bca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d42c1bca6_0_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d42c1bca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d42c1bca6_0_8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d42c1bca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d42c1bca6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d42c1bca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d42c1bca6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d42c1bca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d42c1bca6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d42c1bca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d42c1bca6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d42c1bca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d42c1bca6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d42c1bca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d42c1bca6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d42c1bca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d42c1bca6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d42c1bca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F7DF1E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4242"/>
                </a:solidFill>
              </a:rPr>
              <a:t>ECMAScript 2015+</a:t>
            </a:r>
            <a:endParaRPr>
              <a:solidFill>
                <a:srgbClr val="424242"/>
              </a:solidFill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24242"/>
                </a:solidFill>
              </a:rPr>
              <a:t>2016, 2017, 2018 and more</a:t>
            </a:r>
            <a:endParaRPr sz="2400">
              <a:solidFill>
                <a:srgbClr val="42424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4242"/>
                </a:solidFill>
              </a:rPr>
              <a:t>Array</a:t>
            </a:r>
            <a:r>
              <a:rPr lang="en">
                <a:solidFill>
                  <a:srgbClr val="424242"/>
                </a:solidFill>
              </a:rPr>
              <a:t> Destructuring</a:t>
            </a:r>
            <a:endParaRPr>
              <a:solidFill>
                <a:srgbClr val="424242"/>
              </a:solidFill>
            </a:endParaRPr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471900" y="1919075"/>
            <a:ext cx="8222100" cy="31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const myArray = [1, 2, 3, 4, 5];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const [a, b, c, d, e] = myArray;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console.log(a, b, c, d, e);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4242"/>
                </a:solidFill>
              </a:rPr>
              <a:t>Object Destructuring</a:t>
            </a:r>
            <a:endParaRPr>
              <a:solidFill>
                <a:srgbClr val="424242"/>
              </a:solidFill>
            </a:endParaRPr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471900" y="1919075"/>
            <a:ext cx="8222100" cy="31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const obj = { abc: 1, cde: 'Hello', def: x =&gt; x * x };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const { def } = obj;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console.log(def(10));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4242"/>
                </a:solidFill>
              </a:rPr>
              <a:t>Spread Operation</a:t>
            </a:r>
            <a:endParaRPr>
              <a:solidFill>
                <a:srgbClr val="424242"/>
              </a:solidFill>
            </a:endParaRPr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471900" y="1816615"/>
            <a:ext cx="8222100" cy="31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const myArray = [1, 2, 3, 4, 5];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const [a, ...b] = myArray;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console.log(a, b);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unction myFunc(val, ...args) 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console.log(val, args);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myFunc(1, 2, 3, 4);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4242"/>
                </a:solidFill>
              </a:rPr>
              <a:t>Array methods</a:t>
            </a:r>
            <a:endParaRPr>
              <a:solidFill>
                <a:srgbClr val="424242"/>
              </a:solidFill>
            </a:endParaRPr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471900" y="1919075"/>
            <a:ext cx="8222100" cy="31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-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includes: [1, 2, 3, 4, 5].includes(5);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-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from: Array.from('Hello');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-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findIndex: [1, 2, 3, 4, 5].findIndex(val =&gt; val === 3);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-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find: [1, 2, 3, 4, 5].find(val =&gt; val % 3 === 0);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4242"/>
                </a:solidFill>
              </a:rPr>
              <a:t>Strings - Template Literals</a:t>
            </a:r>
            <a:endParaRPr>
              <a:solidFill>
                <a:srgbClr val="424242"/>
              </a:solidFill>
            </a:endParaRPr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471900" y="1824534"/>
            <a:ext cx="8222100" cy="31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ES5: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var myFunc = function(val) 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return 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This is a 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'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+ val;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ES2015: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onst myString = `This is a string`;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onst myFunc = val =&gt; `This is a ${val}`;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myFunc(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const name = `Hello, my name is ${getFullName()}.`;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4242"/>
                </a:solidFill>
              </a:rPr>
              <a:t>Classes</a:t>
            </a:r>
            <a:endParaRPr>
              <a:solidFill>
                <a:srgbClr val="424242"/>
              </a:solidFill>
            </a:endParaRPr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4375" y="2092950"/>
            <a:ext cx="4100100" cy="25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lass MyClass{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constructor(myVal) 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this.myVal = myVal;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getVal() 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eturn this.myVal;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4733000" y="2258525"/>
            <a:ext cx="4100100" cy="25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onst myClass = new MyClass(10);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myClass.getVal();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4242"/>
                </a:solidFill>
              </a:rPr>
              <a:t>Classes </a:t>
            </a:r>
            <a:r>
              <a:rPr lang="en">
                <a:solidFill>
                  <a:srgbClr val="424242"/>
                </a:solidFill>
              </a:rPr>
              <a:t>Inheritance</a:t>
            </a:r>
            <a:endParaRPr>
              <a:solidFill>
                <a:srgbClr val="424242"/>
              </a:solidFill>
            </a:endParaRPr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471900" y="1879050"/>
            <a:ext cx="2513100" cy="3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class MyClass{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 constructor(myVal) {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   this.myVal = myVal;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 getVal() {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   return this.myVal;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3674900" y="1879050"/>
            <a:ext cx="5151600" cy="3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class AnotherClass extends MyClass {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 constructor(val) {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   super(100);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   this.val = val;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 getNewVal() {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   console.log('My Variable', this.val);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   console.log('Inherited Class', this.myVal);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const myClass = new AnotherClass(20);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myClass.getNewVal();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4242"/>
                </a:solidFill>
              </a:rPr>
              <a:t>Promises</a:t>
            </a:r>
            <a:endParaRPr>
              <a:solidFill>
                <a:srgbClr val="424242"/>
              </a:solidFill>
            </a:endParaRPr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471900" y="1828800"/>
            <a:ext cx="8145300" cy="33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onst getVal = () =&gt; new Promise((resolve, reject) =&gt; {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 setTimeout(() =&gt; {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   resolve(100); 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   // reject(0);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 }, 5000);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});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getVal()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 .then(value =&gt; console.log('Value', value))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 .catch(error =&gt; console.log('Error', error));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226078" y="1867725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4242"/>
                </a:solidFill>
              </a:rPr>
              <a:t>More Stuff</a:t>
            </a:r>
            <a:endParaRPr>
              <a:solidFill>
                <a:srgbClr val="424242"/>
              </a:solidFill>
            </a:endParaRPr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3646025" y="762675"/>
            <a:ext cx="45165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-"/>
            </a:pPr>
            <a:r>
              <a:rPr lang="en" sz="1400">
                <a:solidFill>
                  <a:srgbClr val="424242"/>
                </a:solidFill>
              </a:rPr>
              <a:t>Sets</a:t>
            </a:r>
            <a:endParaRPr sz="1400">
              <a:solidFill>
                <a:srgbClr val="424242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1400"/>
              <a:buChar char="-"/>
            </a:pPr>
            <a:r>
              <a:rPr lang="en" sz="1400">
                <a:solidFill>
                  <a:srgbClr val="424242"/>
                </a:solidFill>
              </a:rPr>
              <a:t>Async / Await Functions</a:t>
            </a:r>
            <a:endParaRPr sz="1400">
              <a:solidFill>
                <a:srgbClr val="424242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1400"/>
              <a:buChar char="-"/>
            </a:pPr>
            <a:r>
              <a:rPr lang="en" sz="1400">
                <a:solidFill>
                  <a:srgbClr val="424242"/>
                </a:solidFill>
              </a:rPr>
              <a:t>Object Spread</a:t>
            </a:r>
            <a:endParaRPr sz="1400">
              <a:solidFill>
                <a:srgbClr val="424242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1400"/>
              <a:buChar char="-"/>
            </a:pPr>
            <a:r>
              <a:rPr lang="en" sz="1400">
                <a:solidFill>
                  <a:srgbClr val="424242"/>
                </a:solidFill>
              </a:rPr>
              <a:t>Object.entries()</a:t>
            </a:r>
            <a:endParaRPr sz="1400">
              <a:solidFill>
                <a:srgbClr val="424242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1400"/>
              <a:buChar char="-"/>
            </a:pPr>
            <a:r>
              <a:rPr lang="en" sz="1400">
                <a:solidFill>
                  <a:srgbClr val="424242"/>
                </a:solidFill>
              </a:rPr>
              <a:t>Async Iteration</a:t>
            </a:r>
            <a:endParaRPr sz="1400">
              <a:solidFill>
                <a:srgbClr val="424242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1400"/>
              <a:buChar char="-"/>
            </a:pPr>
            <a:r>
              <a:rPr lang="en" sz="1400">
                <a:solidFill>
                  <a:srgbClr val="424242"/>
                </a:solidFill>
              </a:rPr>
              <a:t>Generators</a:t>
            </a:r>
            <a:endParaRPr sz="1400">
              <a:solidFill>
                <a:srgbClr val="424242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1400"/>
              <a:buChar char="-"/>
            </a:pPr>
            <a:r>
              <a:rPr lang="en" sz="1400">
                <a:solidFill>
                  <a:srgbClr val="424242"/>
                </a:solidFill>
              </a:rPr>
              <a:t>Transpiling (Babel)</a:t>
            </a:r>
            <a:endParaRPr sz="1400">
              <a:solidFill>
                <a:srgbClr val="424242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424242"/>
              </a:buClr>
              <a:buSzPts val="1400"/>
              <a:buChar char="-"/>
            </a:pPr>
            <a:r>
              <a:rPr lang="en" sz="1400">
                <a:solidFill>
                  <a:srgbClr val="424242"/>
                </a:solidFill>
              </a:rPr>
              <a:t>Bundling (Webpack)</a:t>
            </a:r>
            <a:endParaRPr sz="1400">
              <a:solidFill>
                <a:srgbClr val="42424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4242"/>
                </a:solidFill>
              </a:rPr>
              <a:t>Introduction</a:t>
            </a:r>
            <a:endParaRPr>
              <a:solidFill>
                <a:srgbClr val="424242"/>
              </a:solidFill>
            </a:endParaRPr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Ecma international - standards for technologies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ECMAScript (ECMA-262) is a scripting language specification created to standardize JavaScript.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JavaScript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ActionScript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4242"/>
                </a:solidFill>
              </a:rPr>
              <a:t>ES5 and Vanilla Javascript </a:t>
            </a:r>
            <a:endParaRPr>
              <a:solidFill>
                <a:srgbClr val="424242"/>
              </a:solidFill>
            </a:endParaRPr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oldest and most compatible by all web browsers from Internet Explorer 6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Specification implemented best by vanilla JavaScript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Most commonly known as JavaScript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Works natively on web browsers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4242"/>
                </a:solidFill>
              </a:rPr>
              <a:t>ES2015 and beyond</a:t>
            </a:r>
            <a:endParaRPr>
              <a:solidFill>
                <a:srgbClr val="424242"/>
              </a:solidFill>
            </a:endParaRPr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New specification introduced in 2015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ES2015, ES2016, ES2017, ES2018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Introduces Classes, Promises, Block Scoping and more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May not run natively in web browsers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Needs to be </a:t>
            </a:r>
            <a:r>
              <a:rPr b="1" lang="en"/>
              <a:t>transpiled</a:t>
            </a:r>
            <a:r>
              <a:rPr lang="en"/>
              <a:t> into ES5 to run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Backwards compatible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Node.js recommended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4242"/>
                </a:solidFill>
              </a:rPr>
              <a:t>How-to Node.js</a:t>
            </a:r>
            <a:endParaRPr>
              <a:solidFill>
                <a:srgbClr val="424242"/>
              </a:solidFill>
            </a:endParaRPr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13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Steps to use Node.js</a:t>
            </a:r>
            <a:endParaRPr b="1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Create a JavaScript file named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index.js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Add JavaScript code in the file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 a terminal, run the following command: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733575" y="3461300"/>
            <a:ext cx="7545300" cy="42360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$</a:t>
            </a:r>
            <a:r>
              <a:rPr lang="en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 node index.js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4242"/>
                </a:solidFill>
              </a:rPr>
              <a:t>Variables and Constants</a:t>
            </a:r>
            <a:endParaRPr>
              <a:solidFill>
                <a:srgbClr val="424242"/>
              </a:solidFill>
            </a:endParaRPr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71900" y="1919075"/>
            <a:ext cx="8222100" cy="31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ES5: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var myVariable = 10;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ES2015: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let myVariable = 10;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const myVariable = 10;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Block Scoping</a:t>
            </a:r>
            <a:r>
              <a:rPr lang="en"/>
              <a:t> and </a:t>
            </a:r>
            <a:r>
              <a:rPr b="1" lang="en"/>
              <a:t>Hoisting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4242"/>
                </a:solidFill>
              </a:rPr>
              <a:t>Loops</a:t>
            </a:r>
            <a:endParaRPr>
              <a:solidFill>
                <a:srgbClr val="424242"/>
              </a:solidFill>
            </a:endParaRPr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71900" y="1632179"/>
            <a:ext cx="82221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ES5: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for (var i = 0; i &lt; 10; i++){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console.log(i);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for (var i in array) { // i is the key of the array values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console.log(i, array[i]);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ES2015: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for (let i of array){ // i is the value of the array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console.log(i);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4242"/>
                </a:solidFill>
              </a:rPr>
              <a:t>Functions</a:t>
            </a:r>
            <a:endParaRPr>
              <a:solidFill>
                <a:srgbClr val="424242"/>
              </a:solidFill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471900" y="1919075"/>
            <a:ext cx="8222100" cy="31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function myFunc(val = 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myDefaultValue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) { // Default Values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console.log(val);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myFunc();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myFunc(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anotherValue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4242"/>
                </a:solidFill>
              </a:rPr>
              <a:t>Functions (Fat Arrow Representation)</a:t>
            </a:r>
            <a:endParaRPr>
              <a:solidFill>
                <a:srgbClr val="424242"/>
              </a:solidFill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471900" y="1919075"/>
            <a:ext cx="8222100" cy="31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Arrow Function or Lambda Expression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const myFunc = (val = 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myDefaultValue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) =&gt; 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console.log(val);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const getSquare = (num = 10) =&gt; num * num;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const log = str =&gt; console.log(str);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