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 Slab"/>
      <p:regular r:id="rId19"/>
      <p:bold r:id="rId20"/>
    </p:embeddedFont>
    <p:embeddedFont>
      <p:font typeface="Robo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Slab-bold.fntdata"/><Relationship Id="rId11" Type="http://schemas.openxmlformats.org/officeDocument/2006/relationships/slide" Target="slides/slide6.xml"/><Relationship Id="rId22" Type="http://schemas.openxmlformats.org/officeDocument/2006/relationships/font" Target="fonts/Roboto-bold.fntdata"/><Relationship Id="rId10" Type="http://schemas.openxmlformats.org/officeDocument/2006/relationships/slide" Target="slides/slide5.xml"/><Relationship Id="rId21" Type="http://schemas.openxmlformats.org/officeDocument/2006/relationships/font" Target="fonts/Roboto-regular.fntdata"/><Relationship Id="rId13" Type="http://schemas.openxmlformats.org/officeDocument/2006/relationships/slide" Target="slides/slide8.xml"/><Relationship Id="rId24" Type="http://schemas.openxmlformats.org/officeDocument/2006/relationships/font" Target="fonts/Roboto-boldItalic.fntdata"/><Relationship Id="rId12" Type="http://schemas.openxmlformats.org/officeDocument/2006/relationships/slide" Target="slides/slide7.xml"/><Relationship Id="rId23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Slab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bd654c91e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5bd654c91e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bd654c91e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5bd654c91e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5bd654c91e_0_4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5bd654c91e_0_4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5bfbb33e4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5bfbb33e4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5bd654c91e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5bd654c91e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bd654c91e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bd654c91e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bd654c91e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bd654c91e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bd654c91e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bd654c91e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bd654c91e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5bd654c91e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bf856cf9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5bf856cf9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5bd654c91e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5bd654c91e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bd654c91e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5bd654c91e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eli.thegreenplace.net/2013/10/22/classical-inheritance-in-javascript-es5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developer.mozilla.org/en-US/docs/Learn/JavaScript/Objects/Object-oriented_JS" TargetMode="External"/><Relationship Id="rId4" Type="http://schemas.openxmlformats.org/officeDocument/2006/relationships/hyperlink" Target="https://medium.com/@michel.herszak/javascript-oop-essentials-88745eedb477" TargetMode="External"/><Relationship Id="rId5" Type="http://schemas.openxmlformats.org/officeDocument/2006/relationships/hyperlink" Target="https://eli.thegreenplace.net/2013/10/22/classical-inheritance-in-javascript-es5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ist.github.com/nishanbajracharya/7531aff34357be11655ebd37ff189514" TargetMode="External"/><Relationship Id="rId4" Type="http://schemas.openxmlformats.org/officeDocument/2006/relationships/hyperlink" Target="https://gist.github.com/nishanbajracharya/be72358401195e6dd299f209e18ea2b8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 Oriented Programming Javascript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Objects, Class, Prototype, this and Inheritance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can we add getArea method in Square?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Prototype</a:t>
            </a:r>
            <a:endParaRPr/>
          </a:p>
        </p:txBody>
      </p:sp>
      <p:sp>
        <p:nvSpPr>
          <p:cNvPr id="125" name="Google Shape;125;p23"/>
          <p:cNvSpPr txBox="1"/>
          <p:nvPr/>
        </p:nvSpPr>
        <p:spPr>
          <a:xfrm>
            <a:off x="392850" y="935675"/>
            <a:ext cx="8479200" cy="38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Square.prototype.getArea = function(){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 return this.x * this.y;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}  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Or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Square.prototype = {</a:t>
            </a:r>
            <a:br>
              <a:rPr lang="en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 constructor: Square,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 getArea: function(){</a:t>
            </a:r>
            <a:br>
              <a:rPr lang="en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eturn this.x * this.y;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br>
              <a:rPr lang="en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Prototype Inheritance </a:t>
            </a:r>
            <a:endParaRPr/>
          </a:p>
        </p:txBody>
      </p:sp>
      <p:sp>
        <p:nvSpPr>
          <p:cNvPr id="131" name="Google Shape;131;p24"/>
          <p:cNvSpPr txBox="1"/>
          <p:nvPr/>
        </p:nvSpPr>
        <p:spPr>
          <a:xfrm>
            <a:off x="392850" y="935675"/>
            <a:ext cx="3588300" cy="31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function Shape(x, y) {</a:t>
            </a:r>
            <a:br>
              <a:rPr lang="en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 this.x = x;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 this.y = y;</a:t>
            </a:r>
            <a:br>
              <a:rPr lang="en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Shape.prototype = {</a:t>
            </a:r>
            <a:br>
              <a:rPr lang="en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 constructor: Shape,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 draw: function() {</a:t>
            </a:r>
            <a:br>
              <a:rPr lang="en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  console.log('x', this.x);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  console.log('y', thix.y); </a:t>
            </a:r>
            <a:br>
              <a:rPr lang="en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br>
              <a:rPr lang="en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2" name="Google Shape;132;p24"/>
          <p:cNvSpPr txBox="1"/>
          <p:nvPr/>
        </p:nvSpPr>
        <p:spPr>
          <a:xfrm>
            <a:off x="4429625" y="935675"/>
            <a:ext cx="4495200" cy="34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function Circle(x, y, r) {</a:t>
            </a:r>
            <a:br>
              <a:rPr lang="en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 Shape.call(this, x, y);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 this.r = r;</a:t>
            </a:r>
            <a:br>
              <a:rPr lang="en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Circle.prototype = Object.create(Shape.prototype)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ar c = new Circle(1, 5, 10); 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// circle c with position x 1 and y // 5 with radius 5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c.draw() // available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" name="Google Shape;133;p24"/>
          <p:cNvSpPr txBox="1"/>
          <p:nvPr/>
        </p:nvSpPr>
        <p:spPr>
          <a:xfrm>
            <a:off x="579175" y="4343350"/>
            <a:ext cx="6864000" cy="6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Reference: </a:t>
            </a:r>
            <a:r>
              <a:rPr lang="en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https://eli.thegreenplace.net/2013/10/22/classical-inheritance-in-javascript-es5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</a:t>
            </a:r>
            <a:endParaRPr/>
          </a:p>
        </p:txBody>
      </p:sp>
      <p:sp>
        <p:nvSpPr>
          <p:cNvPr id="139" name="Google Shape;139;p25"/>
          <p:cNvSpPr txBox="1"/>
          <p:nvPr/>
        </p:nvSpPr>
        <p:spPr>
          <a:xfrm>
            <a:off x="412450" y="1071750"/>
            <a:ext cx="81216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1C3678"/>
                </a:solidFill>
                <a:latin typeface="Roboto Slab"/>
                <a:ea typeface="Roboto Slab"/>
                <a:cs typeface="Roboto Slab"/>
                <a:sym typeface="Roboto Slab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https://developer.mozilla.org/en-US/docs/Learn/JavaScript/Objects/Object-oriented_JS</a:t>
            </a:r>
            <a:endParaRPr>
              <a:solidFill>
                <a:srgbClr val="666666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1C3678"/>
                </a:solidFill>
                <a:latin typeface="Roboto Slab"/>
                <a:ea typeface="Roboto Slab"/>
                <a:cs typeface="Roboto Slab"/>
                <a:sym typeface="Roboto Slab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https://medium.com/@michel.herszak/javascript-oop-essentials-88745eedb477</a:t>
            </a:r>
            <a:endParaRPr>
              <a:solidFill>
                <a:srgbClr val="666666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1C3678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https://eli.thegreenplace.net/2013/10/22/classical-inheritance-in-javascript-es5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60950" y="16350"/>
            <a:ext cx="84639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What is a Class and Why? </a:t>
            </a:r>
            <a:endParaRPr sz="2400"/>
          </a:p>
        </p:txBody>
      </p:sp>
      <p:sp>
        <p:nvSpPr>
          <p:cNvPr id="74" name="Google Shape;74;p14"/>
          <p:cNvSpPr txBox="1"/>
          <p:nvPr>
            <p:ph idx="4294967295" type="body"/>
          </p:nvPr>
        </p:nvSpPr>
        <p:spPr>
          <a:xfrm>
            <a:off x="460950" y="992550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 class is a </a:t>
            </a:r>
            <a:r>
              <a:rPr b="1" lang="en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template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definition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of methods and variables in a particular objec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t.</a:t>
            </a:r>
            <a:endParaRPr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Combines data with a set of methods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for accessing and managing those data is called an object. </a:t>
            </a:r>
            <a:endParaRPr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Maintainability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Object-oriented programming methods make code more maintainable. </a:t>
            </a:r>
            <a:endParaRPr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Identifying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the source of </a:t>
            </a:r>
            <a:r>
              <a:rPr b="1" lang="en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errors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is </a:t>
            </a:r>
            <a:r>
              <a:rPr b="1" lang="en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easier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because objects are self-contained.</a:t>
            </a:r>
            <a:endParaRPr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How to create object literals?</a:t>
            </a:r>
            <a:endParaRPr sz="2400"/>
          </a:p>
        </p:txBody>
      </p:sp>
      <p:sp>
        <p:nvSpPr>
          <p:cNvPr id="80" name="Google Shape;80;p15"/>
          <p:cNvSpPr txBox="1"/>
          <p:nvPr/>
        </p:nvSpPr>
        <p:spPr>
          <a:xfrm>
            <a:off x="392850" y="935675"/>
            <a:ext cx="8479200" cy="38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var employeeFirst = {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	name: 'John Appleseed',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	dob: '1990-01-02',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	married: false,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   getProfile: function() {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       return this.name + ' is an idiot';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   },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   getAge: function() {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	    return parseInt((new Date() - new Date(this.dob)) 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/ 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31536000000)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the class of employee object. Any Ideas?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of Employee</a:t>
            </a:r>
            <a:endParaRPr/>
          </a:p>
        </p:txBody>
      </p:sp>
      <p:sp>
        <p:nvSpPr>
          <p:cNvPr id="91" name="Google Shape;91;p17"/>
          <p:cNvSpPr txBox="1"/>
          <p:nvPr/>
        </p:nvSpPr>
        <p:spPr>
          <a:xfrm>
            <a:off x="392850" y="935675"/>
            <a:ext cx="8479200" cy="38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function Employee(name, dob, married){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 this.name = name || '';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 this.dob = dob || new Date();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 this.married = married || false;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 this.getProfile = function(){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   return this.name + ' is an employee of lf';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 this.getAge = function(){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   return parseInt((new Date() - new Date(this.dob)) / 31536000000);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ar employee1 = new Employee('sanjeev', '1993-12-17', false);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console.log(employee1)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</a:t>
            </a:r>
            <a:endParaRPr/>
          </a:p>
        </p:txBody>
      </p:sp>
      <p:sp>
        <p:nvSpPr>
          <p:cNvPr id="102" name="Google Shape;102;p19"/>
          <p:cNvSpPr txBox="1"/>
          <p:nvPr/>
        </p:nvSpPr>
        <p:spPr>
          <a:xfrm>
            <a:off x="509475" y="1071750"/>
            <a:ext cx="77457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1C3678"/>
                </a:solidFill>
                <a:latin typeface="Roboto Slab"/>
                <a:ea typeface="Roboto Slab"/>
                <a:cs typeface="Roboto Slab"/>
                <a:sym typeface="Roboto Slab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https://gist.github.com/nishanbajracharya/7531aff34357be11655ebd37ff189514</a:t>
            </a:r>
            <a:endParaRPr>
              <a:solidFill>
                <a:srgbClr val="666666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Roboto Slab"/>
                <a:ea typeface="Roboto Slab"/>
                <a:cs typeface="Roboto Slab"/>
                <a:sym typeface="Roboto Slab"/>
              </a:rPr>
              <a:t>Refer this gist</a:t>
            </a:r>
            <a:endParaRPr>
              <a:solidFill>
                <a:srgbClr val="666666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Roboto Slab"/>
                <a:ea typeface="Roboto Slab"/>
                <a:cs typeface="Roboto Slab"/>
                <a:sym typeface="Roboto Slab"/>
              </a:rPr>
              <a:t>FIX: </a:t>
            </a:r>
            <a:endParaRPr>
              <a:solidFill>
                <a:srgbClr val="666666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1C3678"/>
                </a:solidFill>
                <a:latin typeface="Roboto Slab"/>
                <a:ea typeface="Roboto Slab"/>
                <a:cs typeface="Roboto Slab"/>
                <a:sym typeface="Roboto Slab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https://gist.github.com/nishanbajracharya/be72358401195e6dd299f209e18ea2b8</a:t>
            </a:r>
            <a:endParaRPr>
              <a:solidFill>
                <a:srgbClr val="666666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Roboto Slab"/>
                <a:ea typeface="Roboto Slab"/>
                <a:cs typeface="Roboto Slab"/>
                <a:sym typeface="Roboto Slab"/>
              </a:rPr>
              <a:t>Refer this gist</a:t>
            </a:r>
            <a:endParaRPr>
              <a:solidFill>
                <a:srgbClr val="666666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Prototype</a:t>
            </a:r>
            <a:endParaRPr/>
          </a:p>
        </p:txBody>
      </p:sp>
      <p:sp>
        <p:nvSpPr>
          <p:cNvPr id="108" name="Google Shape;108;p20"/>
          <p:cNvSpPr txBox="1"/>
          <p:nvPr>
            <p:ph idx="4294967295" type="body"/>
          </p:nvPr>
        </p:nvSpPr>
        <p:spPr>
          <a:xfrm>
            <a:off x="460950" y="992550"/>
            <a:ext cx="8222100" cy="15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181717"/>
                </a:solidFill>
                <a:latin typeface="Verdana"/>
                <a:ea typeface="Verdana"/>
                <a:cs typeface="Verdana"/>
                <a:sym typeface="Verdana"/>
              </a:rPr>
              <a:t>The prototype is an </a:t>
            </a:r>
            <a:r>
              <a:rPr b="1" lang="en">
                <a:solidFill>
                  <a:srgbClr val="181717"/>
                </a:solidFill>
                <a:latin typeface="Verdana"/>
                <a:ea typeface="Verdana"/>
                <a:cs typeface="Verdana"/>
                <a:sym typeface="Verdana"/>
              </a:rPr>
              <a:t>object</a:t>
            </a:r>
            <a:r>
              <a:rPr lang="en">
                <a:solidFill>
                  <a:srgbClr val="181717"/>
                </a:solidFill>
                <a:latin typeface="Verdana"/>
                <a:ea typeface="Verdana"/>
                <a:cs typeface="Verdana"/>
                <a:sym typeface="Verdana"/>
              </a:rPr>
              <a:t> that is </a:t>
            </a:r>
            <a:r>
              <a:rPr b="1" lang="en">
                <a:solidFill>
                  <a:srgbClr val="181717"/>
                </a:solidFill>
                <a:latin typeface="Verdana"/>
                <a:ea typeface="Verdana"/>
                <a:cs typeface="Verdana"/>
                <a:sym typeface="Verdana"/>
              </a:rPr>
              <a:t>associated with every functions </a:t>
            </a:r>
            <a:r>
              <a:rPr lang="en">
                <a:solidFill>
                  <a:srgbClr val="181717"/>
                </a:solidFill>
                <a:latin typeface="Verdana"/>
                <a:ea typeface="Verdana"/>
                <a:cs typeface="Verdana"/>
                <a:sym typeface="Verdana"/>
              </a:rPr>
              <a:t>and </a:t>
            </a:r>
            <a:r>
              <a:rPr b="1" lang="en">
                <a:solidFill>
                  <a:srgbClr val="181717"/>
                </a:solidFill>
                <a:latin typeface="Verdana"/>
                <a:ea typeface="Verdana"/>
                <a:cs typeface="Verdana"/>
                <a:sym typeface="Verdana"/>
              </a:rPr>
              <a:t>objects by default</a:t>
            </a:r>
            <a:r>
              <a:rPr lang="en">
                <a:solidFill>
                  <a:srgbClr val="181717"/>
                </a:solidFill>
                <a:latin typeface="Verdana"/>
                <a:ea typeface="Verdana"/>
                <a:cs typeface="Verdana"/>
                <a:sym typeface="Verdana"/>
              </a:rPr>
              <a:t> in JavaScript, where function's prototype property is accessible and modifiable and object's prototype property (aka attribute) is not visible.</a:t>
            </a:r>
            <a:endParaRPr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Prototype</a:t>
            </a:r>
            <a:endParaRPr/>
          </a:p>
        </p:txBody>
      </p:sp>
      <p:sp>
        <p:nvSpPr>
          <p:cNvPr id="114" name="Google Shape;114;p21"/>
          <p:cNvSpPr txBox="1"/>
          <p:nvPr/>
        </p:nvSpPr>
        <p:spPr>
          <a:xfrm>
            <a:off x="392850" y="935675"/>
            <a:ext cx="8479200" cy="38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function Square() { }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Square.prototype.x = 10;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Square.prototype.y = 10;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console.log(Square);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ar sq = new Square();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console.log(sq.x);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console.log(sq);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