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50" d="100"/>
          <a:sy n="150" d="100"/>
        </p:scale>
        <p:origin x="-714"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388D-CDD1-6FDA-594B-F1F1230EDD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E64DF6-EDBA-F03F-1D2B-FCF44DFED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531BC6-3AD4-BE43-E338-1DD5ABB4E5A3}"/>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C4F681B2-C576-5076-4BE6-367B296A0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72C2D-9BAE-C02F-9AF4-FC33FAD4B26D}"/>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53999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23DD-2F85-96D1-DE74-B9259850B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0AAA30-CB66-9ABB-C482-B86031F14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4C3D5-B7BB-255C-27CC-1BE0D9969C4C}"/>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AE9D0123-D589-0A69-1DA8-BDA19A97B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E8841-0FDB-F58E-2862-C413A01AA393}"/>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213132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2965D-4F26-23AC-FCE2-2D3C4C089A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21FA81-B2C1-9CA6-2287-E12B4059A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D43CC-AF04-898B-C161-3B1B8023B678}"/>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A93B8310-4A80-9E68-EF36-D3A787670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21E73-59F2-F3A1-104B-D975F1C3647E}"/>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195371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162D-9A4C-DEFF-28A1-F6B840B82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AAAF0-6B96-5839-B37D-3D0ECF07F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F3E73-23E0-4CC3-D6DD-55600162E2A1}"/>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BA16AB41-6384-DCB5-D011-0E53399CB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E0F3F-70D7-A500-518C-55F7922B432B}"/>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423060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2D66-5358-E74D-DEC0-5976DAB60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A6B09-661F-9DB5-7513-6727A534E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1ED99-921D-737F-A216-BBB28838FA03}"/>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F80D6AB0-B611-7496-F986-927CFD4B8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89AF4-1C7E-39A0-CC89-5AF53806DFF3}"/>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177446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933F-3462-60E4-192B-A3AA899EA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6EBB5-85DA-89FB-2A40-8B01877CC7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C5EA7C-0D81-A38C-1373-587898794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453DA-6A86-890D-C813-6B62F3DF45AD}"/>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6" name="Footer Placeholder 5">
            <a:extLst>
              <a:ext uri="{FF2B5EF4-FFF2-40B4-BE49-F238E27FC236}">
                <a16:creationId xmlns:a16="http://schemas.microsoft.com/office/drawing/2014/main" id="{E7EA82FD-8AB2-8266-9130-38CEACA48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871C9-5356-AC78-E5CB-AB727F439917}"/>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74476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CF0-3766-C5B0-EBB2-62FFA8ADDB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666B8E-693A-E8AD-2961-EC2E576BD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CBD6AA-9299-C03C-5A13-BE60006FB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EB0E90-AD6C-24D5-5068-BFAEF8FBC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D06E0-4AD9-567E-CDA2-10C18D32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7E63D7-34EA-B1C9-214C-51839918AC25}"/>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8" name="Footer Placeholder 7">
            <a:extLst>
              <a:ext uri="{FF2B5EF4-FFF2-40B4-BE49-F238E27FC236}">
                <a16:creationId xmlns:a16="http://schemas.microsoft.com/office/drawing/2014/main" id="{C53492FB-1BB5-E8D4-F87E-9CA759EB63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DA63B-FF1E-554C-2E46-054D4D367741}"/>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24383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FB15-D5E8-B511-EE0B-15BDF4DA3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65E1D1-C033-0A69-BC9B-D05D233A4316}"/>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4" name="Footer Placeholder 3">
            <a:extLst>
              <a:ext uri="{FF2B5EF4-FFF2-40B4-BE49-F238E27FC236}">
                <a16:creationId xmlns:a16="http://schemas.microsoft.com/office/drawing/2014/main" id="{B42BDA45-820C-3AA8-42E6-3881A2F60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3AAF8-A4BC-D03C-90C1-442317871659}"/>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809635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02578-98FB-A219-523C-6745D5E76EF4}"/>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3" name="Footer Placeholder 2">
            <a:extLst>
              <a:ext uri="{FF2B5EF4-FFF2-40B4-BE49-F238E27FC236}">
                <a16:creationId xmlns:a16="http://schemas.microsoft.com/office/drawing/2014/main" id="{AA297A06-36D9-E133-729A-0A0E490D41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686137-E3DB-49E3-C5D3-8A8724BC481B}"/>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65189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E974-5BA5-5E8B-5D87-0061323EC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DB498-E288-FB5A-C52B-CD38A712E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7F498-228F-3420-5C58-B526CB40B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AD814-5135-B796-B3EA-31DCC3E0E09F}"/>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6" name="Footer Placeholder 5">
            <a:extLst>
              <a:ext uri="{FF2B5EF4-FFF2-40B4-BE49-F238E27FC236}">
                <a16:creationId xmlns:a16="http://schemas.microsoft.com/office/drawing/2014/main" id="{C3037FF5-8BE5-4149-D4DB-D4B967655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66CF6-E6E9-4A65-7DA2-9E73A6375570}"/>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309836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8AA1-D0C6-D239-EDF5-4D954747C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A305E9-3F9D-E180-CC59-BDF9D5B56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D361A-0D97-38BD-714E-71F7E6836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41B27-CDDF-2AFB-7986-5AE587829363}"/>
              </a:ext>
            </a:extLst>
          </p:cNvPr>
          <p:cNvSpPr>
            <a:spLocks noGrp="1"/>
          </p:cNvSpPr>
          <p:nvPr>
            <p:ph type="dt" sz="half" idx="10"/>
          </p:nvPr>
        </p:nvSpPr>
        <p:spPr/>
        <p:txBody>
          <a:bodyPr/>
          <a:lstStyle/>
          <a:p>
            <a:fld id="{8F896F76-327B-412F-916D-E8743872B18D}" type="datetimeFigureOut">
              <a:rPr lang="en-US" smtClean="0"/>
              <a:t>6/5/2023</a:t>
            </a:fld>
            <a:endParaRPr lang="en-US"/>
          </a:p>
        </p:txBody>
      </p:sp>
      <p:sp>
        <p:nvSpPr>
          <p:cNvPr id="6" name="Footer Placeholder 5">
            <a:extLst>
              <a:ext uri="{FF2B5EF4-FFF2-40B4-BE49-F238E27FC236}">
                <a16:creationId xmlns:a16="http://schemas.microsoft.com/office/drawing/2014/main" id="{BC75685E-C894-3E4D-56D6-69865C5526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6338D-CC55-2073-64D9-9435DEA36BBF}"/>
              </a:ext>
            </a:extLst>
          </p:cNvPr>
          <p:cNvSpPr>
            <a:spLocks noGrp="1"/>
          </p:cNvSpPr>
          <p:nvPr>
            <p:ph type="sldNum" sz="quarter" idx="12"/>
          </p:nvPr>
        </p:nvSpPr>
        <p:spPr/>
        <p:txBody>
          <a:bodyPr/>
          <a:lstStyle/>
          <a:p>
            <a:fld id="{2B6C6F60-B501-4EE6-BE62-62D6DFC14F79}" type="slidenum">
              <a:rPr lang="en-US" smtClean="0"/>
              <a:t>‹#›</a:t>
            </a:fld>
            <a:endParaRPr lang="en-US"/>
          </a:p>
        </p:txBody>
      </p:sp>
    </p:spTree>
    <p:extLst>
      <p:ext uri="{BB962C8B-B14F-4D97-AF65-F5344CB8AC3E}">
        <p14:creationId xmlns:p14="http://schemas.microsoft.com/office/powerpoint/2010/main" val="113066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DFBEE-76B7-C429-A4A5-41E4CC2CF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BE9A-84C4-E280-7105-26B5F51A2C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34D7-02F8-74C5-4CA0-36B3759CE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96F76-327B-412F-916D-E8743872B18D}" type="datetimeFigureOut">
              <a:rPr lang="en-US" smtClean="0"/>
              <a:t>6/5/2023</a:t>
            </a:fld>
            <a:endParaRPr lang="en-US"/>
          </a:p>
        </p:txBody>
      </p:sp>
      <p:sp>
        <p:nvSpPr>
          <p:cNvPr id="5" name="Footer Placeholder 4">
            <a:extLst>
              <a:ext uri="{FF2B5EF4-FFF2-40B4-BE49-F238E27FC236}">
                <a16:creationId xmlns:a16="http://schemas.microsoft.com/office/drawing/2014/main" id="{C9F60705-6BB2-1E79-B8B3-D0AE3ECAA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417D-2083-B4EE-B60B-B0E9804516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C6F60-B501-4EE6-BE62-62D6DFC14F79}" type="slidenum">
              <a:rPr lang="en-US" smtClean="0"/>
              <a:t>‹#›</a:t>
            </a:fld>
            <a:endParaRPr lang="en-US"/>
          </a:p>
        </p:txBody>
      </p:sp>
    </p:spTree>
    <p:extLst>
      <p:ext uri="{BB962C8B-B14F-4D97-AF65-F5344CB8AC3E}">
        <p14:creationId xmlns:p14="http://schemas.microsoft.com/office/powerpoint/2010/main" val="277817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institute.net/global/blog/client-side-vs-server-side" TargetMode="External"/><Relationship Id="rId2" Type="http://schemas.openxmlformats.org/officeDocument/2006/relationships/hyperlink" Target="https://codeinstitute.net/global/blog/what-is-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30C8-961B-9D47-5743-369B8EEE0AE9}"/>
              </a:ext>
            </a:extLst>
          </p:cNvPr>
          <p:cNvSpPr>
            <a:spLocks noGrp="1"/>
          </p:cNvSpPr>
          <p:nvPr>
            <p:ph type="ctrTitle"/>
          </p:nvPr>
        </p:nvSpPr>
        <p:spPr/>
        <p:txBody>
          <a:bodyPr/>
          <a:lstStyle/>
          <a:p>
            <a:r>
              <a:rPr lang="en-US" b="1" dirty="0"/>
              <a:t>Advantages of </a:t>
            </a:r>
            <a:r>
              <a:rPr lang="en-US" b="1" dirty="0" err="1"/>
              <a:t>Javascript</a:t>
            </a:r>
            <a:endParaRPr lang="en-US" b="1" dirty="0"/>
          </a:p>
        </p:txBody>
      </p:sp>
    </p:spTree>
    <p:extLst>
      <p:ext uri="{BB962C8B-B14F-4D97-AF65-F5344CB8AC3E}">
        <p14:creationId xmlns:p14="http://schemas.microsoft.com/office/powerpoint/2010/main" val="64280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p:txBody>
          <a:bodyPr>
            <a:normAutofit fontScale="62500" lnSpcReduction="20000"/>
          </a:bodyPr>
          <a:lstStyle/>
          <a:p>
            <a:pPr algn="l" fontAlgn="base">
              <a:buFont typeface="+mj-lt"/>
              <a:buAutoNum type="arabicPeriod"/>
            </a:pPr>
            <a:r>
              <a:rPr lang="en-US" b="1" i="0" dirty="0">
                <a:solidFill>
                  <a:srgbClr val="445261"/>
                </a:solidFill>
                <a:effectLst/>
                <a:latin typeface="Montserrat" panose="00000500000000000000" pitchFamily="2" charset="0"/>
              </a:rPr>
              <a:t>Speed</a:t>
            </a:r>
          </a:p>
          <a:p>
            <a:pPr algn="l" fontAlgn="base">
              <a:buFont typeface="+mj-lt"/>
              <a:buAutoNum type="arabicPeriod"/>
            </a:pPr>
            <a:r>
              <a:rPr lang="en-US" b="1" i="0" dirty="0">
                <a:solidFill>
                  <a:srgbClr val="445261"/>
                </a:solidFill>
                <a:effectLst/>
                <a:latin typeface="Montserrat" panose="00000500000000000000" pitchFamily="2" charset="0"/>
              </a:rPr>
              <a:t>Reduces load on the server</a:t>
            </a:r>
          </a:p>
          <a:p>
            <a:pPr algn="l" fontAlgn="base">
              <a:buFont typeface="+mj-lt"/>
              <a:buAutoNum type="arabicPeriod"/>
            </a:pPr>
            <a:r>
              <a:rPr lang="en-US" b="1" i="0" dirty="0">
                <a:solidFill>
                  <a:srgbClr val="445261"/>
                </a:solidFill>
                <a:effectLst/>
                <a:latin typeface="Montserrat" panose="00000500000000000000" pitchFamily="2" charset="0"/>
              </a:rPr>
              <a:t>Ease of use</a:t>
            </a:r>
          </a:p>
          <a:p>
            <a:pPr algn="l" fontAlgn="base">
              <a:buFont typeface="+mj-lt"/>
              <a:buAutoNum type="arabicPeriod"/>
            </a:pPr>
            <a:r>
              <a:rPr lang="en-US" b="1" i="0" dirty="0">
                <a:solidFill>
                  <a:srgbClr val="445261"/>
                </a:solidFill>
                <a:effectLst/>
                <a:latin typeface="Montserrat" panose="00000500000000000000" pitchFamily="2" charset="0"/>
              </a:rPr>
              <a:t>Rich Interface</a:t>
            </a:r>
          </a:p>
          <a:p>
            <a:pPr algn="l" fontAlgn="base">
              <a:buFont typeface="+mj-lt"/>
              <a:buAutoNum type="arabicPeriod"/>
            </a:pPr>
            <a:r>
              <a:rPr lang="en-US" b="1" i="0" dirty="0">
                <a:solidFill>
                  <a:srgbClr val="445261"/>
                </a:solidFill>
                <a:effectLst/>
                <a:latin typeface="Montserrat" panose="00000500000000000000" pitchFamily="2" charset="0"/>
              </a:rPr>
              <a:t>Versatility</a:t>
            </a:r>
          </a:p>
          <a:p>
            <a:pPr algn="l" fontAlgn="base">
              <a:buFont typeface="+mj-lt"/>
              <a:buAutoNum type="arabicPeriod"/>
            </a:pPr>
            <a:r>
              <a:rPr lang="en-US" b="1" i="0" dirty="0">
                <a:solidFill>
                  <a:srgbClr val="445261"/>
                </a:solidFill>
                <a:effectLst/>
                <a:latin typeface="Montserrat" panose="00000500000000000000" pitchFamily="2" charset="0"/>
              </a:rPr>
              <a:t>Extended functionality</a:t>
            </a:r>
          </a:p>
          <a:p>
            <a:pPr algn="l" fontAlgn="base">
              <a:buFont typeface="+mj-lt"/>
              <a:buAutoNum type="arabicPeriod"/>
            </a:pPr>
            <a:r>
              <a:rPr lang="en-US" b="1" i="0" dirty="0">
                <a:solidFill>
                  <a:srgbClr val="445261"/>
                </a:solidFill>
                <a:effectLst/>
                <a:latin typeface="Montserrat" panose="00000500000000000000" pitchFamily="2" charset="0"/>
              </a:rPr>
              <a:t>Interoperability</a:t>
            </a:r>
          </a:p>
          <a:p>
            <a:pPr algn="l" fontAlgn="base">
              <a:buFont typeface="+mj-lt"/>
              <a:buAutoNum type="arabicPeriod"/>
            </a:pPr>
            <a:r>
              <a:rPr lang="en-US" b="1" i="0" dirty="0">
                <a:solidFill>
                  <a:srgbClr val="445261"/>
                </a:solidFill>
                <a:effectLst/>
                <a:latin typeface="Montserrat" panose="00000500000000000000" pitchFamily="2" charset="0"/>
              </a:rPr>
              <a:t>Popularity</a:t>
            </a:r>
          </a:p>
          <a:p>
            <a:pPr algn="l" fontAlgn="base">
              <a:buFont typeface="+mj-lt"/>
              <a:buAutoNum type="arabicPeriod"/>
            </a:pPr>
            <a:r>
              <a:rPr lang="en-US" b="1" i="0" dirty="0">
                <a:solidFill>
                  <a:srgbClr val="445261"/>
                </a:solidFill>
                <a:effectLst/>
                <a:latin typeface="Montserrat" panose="00000500000000000000" pitchFamily="2" charset="0"/>
              </a:rPr>
              <a:t>Platform independence</a:t>
            </a:r>
          </a:p>
          <a:p>
            <a:pPr algn="l" fontAlgn="base">
              <a:buFont typeface="+mj-lt"/>
              <a:buAutoNum type="arabicPeriod"/>
            </a:pPr>
            <a:r>
              <a:rPr lang="en-US" b="1" i="0" dirty="0">
                <a:solidFill>
                  <a:srgbClr val="445261"/>
                </a:solidFill>
                <a:effectLst/>
                <a:latin typeface="Montserrat" panose="00000500000000000000" pitchFamily="2" charset="0"/>
              </a:rPr>
              <a:t>Powerful frameworks</a:t>
            </a:r>
          </a:p>
          <a:p>
            <a:pPr algn="l" fontAlgn="base">
              <a:buFont typeface="+mj-lt"/>
              <a:buAutoNum type="arabicPeriod"/>
            </a:pPr>
            <a:r>
              <a:rPr lang="en-US" b="1" i="0" dirty="0">
                <a:solidFill>
                  <a:srgbClr val="445261"/>
                </a:solidFill>
                <a:effectLst/>
                <a:latin typeface="Montserrat" panose="00000500000000000000" pitchFamily="2" charset="0"/>
              </a:rPr>
              <a:t>Procedural programming features</a:t>
            </a:r>
          </a:p>
          <a:p>
            <a:pPr algn="l" fontAlgn="base">
              <a:buFont typeface="+mj-lt"/>
              <a:buAutoNum type="arabicPeriod"/>
            </a:pPr>
            <a:r>
              <a:rPr lang="en-US" b="1" i="0" dirty="0">
                <a:solidFill>
                  <a:srgbClr val="445261"/>
                </a:solidFill>
                <a:effectLst/>
                <a:latin typeface="Montserrat" panose="00000500000000000000" pitchFamily="2" charset="0"/>
              </a:rPr>
              <a:t>Response to user activity</a:t>
            </a:r>
          </a:p>
          <a:p>
            <a:pPr algn="l" fontAlgn="base">
              <a:buFont typeface="+mj-lt"/>
              <a:buAutoNum type="arabicPeriod"/>
            </a:pPr>
            <a:r>
              <a:rPr lang="en-US" b="1" i="0" dirty="0">
                <a:solidFill>
                  <a:srgbClr val="445261"/>
                </a:solidFill>
                <a:effectLst/>
                <a:latin typeface="Montserrat" panose="00000500000000000000" pitchFamily="2" charset="0"/>
              </a:rPr>
              <a:t>Updates</a:t>
            </a:r>
          </a:p>
          <a:p>
            <a:endParaRPr lang="en-US" dirty="0"/>
          </a:p>
        </p:txBody>
      </p:sp>
    </p:spTree>
    <p:extLst>
      <p:ext uri="{BB962C8B-B14F-4D97-AF65-F5344CB8AC3E}">
        <p14:creationId xmlns:p14="http://schemas.microsoft.com/office/powerpoint/2010/main" val="44197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p:txBody>
          <a:bodyPr>
            <a:normAutofit/>
          </a:bodyPr>
          <a:lstStyle/>
          <a:p>
            <a:pPr algn="l" fontAlgn="base"/>
            <a:r>
              <a:rPr lang="en-US" b="1" i="0" dirty="0">
                <a:solidFill>
                  <a:srgbClr val="445261"/>
                </a:solidFill>
                <a:effectLst/>
                <a:latin typeface="Montserrat" panose="00000500000000000000" pitchFamily="2" charset="0"/>
              </a:rPr>
              <a:t>Speed</a:t>
            </a:r>
          </a:p>
          <a:p>
            <a:pPr algn="l" fontAlgn="base"/>
            <a:r>
              <a:rPr lang="en-US" b="1" i="0" dirty="0">
                <a:solidFill>
                  <a:srgbClr val="4A4A4A"/>
                </a:solidFill>
                <a:effectLst/>
                <a:latin typeface="Montserrat" panose="00000500000000000000" pitchFamily="2" charset="0"/>
              </a:rPr>
              <a:t>JavaScript is an “interpreted” language, so it cuts down on the time needed for compilation in other languages like </a:t>
            </a:r>
            <a:r>
              <a:rPr lang="en-US" b="1" i="0" u="none" strike="noStrike" dirty="0">
                <a:solidFill>
                  <a:srgbClr val="009FE3"/>
                </a:solidFill>
                <a:effectLst/>
                <a:latin typeface="Montserrat" panose="00000500000000000000" pitchFamily="2" charset="0"/>
                <a:hlinkClick r:id="rId2"/>
              </a:rPr>
              <a:t>Java</a:t>
            </a:r>
            <a:r>
              <a:rPr lang="en-US" b="1" i="0" dirty="0">
                <a:solidFill>
                  <a:srgbClr val="4A4A4A"/>
                </a:solidFill>
                <a:effectLst/>
                <a:latin typeface="Montserrat" panose="00000500000000000000" pitchFamily="2" charset="0"/>
              </a:rPr>
              <a:t>. Additionally, it is a </a:t>
            </a:r>
            <a:r>
              <a:rPr lang="en-US" b="1" i="0" u="none" strike="noStrike" dirty="0">
                <a:solidFill>
                  <a:srgbClr val="009FE3"/>
                </a:solidFill>
                <a:effectLst/>
                <a:latin typeface="Montserrat" panose="00000500000000000000" pitchFamily="2" charset="0"/>
                <a:hlinkClick r:id="rId3"/>
              </a:rPr>
              <a:t>client-side</a:t>
            </a:r>
            <a:r>
              <a:rPr lang="en-US" b="1" i="0" dirty="0">
                <a:solidFill>
                  <a:srgbClr val="4A4A4A"/>
                </a:solidFill>
                <a:effectLst/>
                <a:latin typeface="Montserrat" panose="00000500000000000000" pitchFamily="2" charset="0"/>
              </a:rPr>
              <a:t> script that shortens the time required to establish a server connection, which speeds up program execution.</a:t>
            </a:r>
          </a:p>
          <a:p>
            <a:endParaRPr lang="en-US" dirty="0"/>
          </a:p>
        </p:txBody>
      </p:sp>
    </p:spTree>
    <p:extLst>
      <p:ext uri="{BB962C8B-B14F-4D97-AF65-F5344CB8AC3E}">
        <p14:creationId xmlns:p14="http://schemas.microsoft.com/office/powerpoint/2010/main" val="396967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p:txBody>
          <a:bodyPr>
            <a:normAutofit/>
          </a:bodyPr>
          <a:lstStyle/>
          <a:p>
            <a:pPr algn="l" fontAlgn="base"/>
            <a:r>
              <a:rPr lang="en-US" b="1" i="0" dirty="0">
                <a:solidFill>
                  <a:srgbClr val="445261"/>
                </a:solidFill>
                <a:effectLst/>
                <a:latin typeface="Montserrat" panose="00000500000000000000" pitchFamily="2" charset="0"/>
              </a:rPr>
              <a:t>Reduces Load on the Server</a:t>
            </a:r>
          </a:p>
          <a:p>
            <a:pPr algn="l" fontAlgn="base"/>
            <a:r>
              <a:rPr lang="en-US" b="1" i="0" dirty="0">
                <a:solidFill>
                  <a:srgbClr val="4A4A4A"/>
                </a:solidFill>
                <a:effectLst/>
                <a:latin typeface="Montserrat" panose="00000500000000000000" pitchFamily="2" charset="0"/>
              </a:rPr>
              <a:t>The language runs on the client side rather than the server. Thus, the server doesn’t have to deal with the stress of executing JavaScript. Once this burden is reduced, the server will function more quickly and concentrate on other tasks like data management. </a:t>
            </a:r>
          </a:p>
          <a:p>
            <a:endParaRPr lang="en-US" dirty="0"/>
          </a:p>
        </p:txBody>
      </p:sp>
    </p:spTree>
    <p:extLst>
      <p:ext uri="{BB962C8B-B14F-4D97-AF65-F5344CB8AC3E}">
        <p14:creationId xmlns:p14="http://schemas.microsoft.com/office/powerpoint/2010/main" val="279983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a:xfrm>
            <a:off x="838200" y="1825625"/>
            <a:ext cx="9669780" cy="4351338"/>
          </a:xfrm>
        </p:spPr>
        <p:txBody>
          <a:bodyPr>
            <a:normAutofit/>
          </a:bodyPr>
          <a:lstStyle/>
          <a:p>
            <a:pPr algn="l" fontAlgn="base"/>
            <a:r>
              <a:rPr lang="en-US" b="1" i="0" dirty="0">
                <a:solidFill>
                  <a:srgbClr val="445261"/>
                </a:solidFill>
                <a:effectLst/>
                <a:latin typeface="Montserrat" panose="00000500000000000000" pitchFamily="2" charset="0"/>
              </a:rPr>
              <a:t>Interoperability</a:t>
            </a:r>
          </a:p>
          <a:p>
            <a:pPr algn="l" fontAlgn="base"/>
            <a:r>
              <a:rPr lang="en-US" b="1" i="0" dirty="0">
                <a:solidFill>
                  <a:srgbClr val="4A4A4A"/>
                </a:solidFill>
                <a:effectLst/>
                <a:latin typeface="Montserrat" panose="00000500000000000000" pitchFamily="2" charset="0"/>
              </a:rPr>
              <a:t>JavaScript seamlessly integrates with other programming languages, so many developers </a:t>
            </a:r>
            <a:r>
              <a:rPr lang="en-US" b="1" i="0" dirty="0" err="1">
                <a:solidFill>
                  <a:srgbClr val="4A4A4A"/>
                </a:solidFill>
                <a:effectLst/>
                <a:latin typeface="Montserrat" panose="00000500000000000000" pitchFamily="2" charset="0"/>
              </a:rPr>
              <a:t>favour</a:t>
            </a:r>
            <a:r>
              <a:rPr lang="en-US" b="1" i="0" dirty="0">
                <a:solidFill>
                  <a:srgbClr val="4A4A4A"/>
                </a:solidFill>
                <a:effectLst/>
                <a:latin typeface="Montserrat" panose="00000500000000000000" pitchFamily="2" charset="0"/>
              </a:rPr>
              <a:t> using it to create various apps. Any webpage or script of another computer language can incorporate it. </a:t>
            </a:r>
          </a:p>
        </p:txBody>
      </p:sp>
    </p:spTree>
    <p:extLst>
      <p:ext uri="{BB962C8B-B14F-4D97-AF65-F5344CB8AC3E}">
        <p14:creationId xmlns:p14="http://schemas.microsoft.com/office/powerpoint/2010/main" val="332339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a:xfrm>
            <a:off x="838200" y="1825625"/>
            <a:ext cx="9669780" cy="4351338"/>
          </a:xfrm>
        </p:spPr>
        <p:txBody>
          <a:bodyPr>
            <a:normAutofit/>
          </a:bodyPr>
          <a:lstStyle/>
          <a:p>
            <a:pPr algn="l" fontAlgn="base"/>
            <a:r>
              <a:rPr lang="en-US" b="1" i="0" dirty="0">
                <a:solidFill>
                  <a:srgbClr val="445261"/>
                </a:solidFill>
                <a:effectLst/>
                <a:latin typeface="Montserrat" panose="00000500000000000000" pitchFamily="2" charset="0"/>
              </a:rPr>
              <a:t>Independent Platform</a:t>
            </a:r>
          </a:p>
          <a:p>
            <a:pPr algn="l" fontAlgn="base"/>
            <a:r>
              <a:rPr lang="en-US" b="1" i="0" dirty="0">
                <a:solidFill>
                  <a:srgbClr val="4A4A4A"/>
                </a:solidFill>
                <a:effectLst/>
                <a:latin typeface="Montserrat" panose="00000500000000000000" pitchFamily="2" charset="0"/>
              </a:rPr>
              <a:t>Most browsers support JavaScript, making it simple for any browser to comprehend and </a:t>
            </a:r>
            <a:r>
              <a:rPr lang="en-US" b="1" i="0" dirty="0" err="1">
                <a:solidFill>
                  <a:srgbClr val="4A4A4A"/>
                </a:solidFill>
                <a:effectLst/>
                <a:latin typeface="Montserrat" panose="00000500000000000000" pitchFamily="2" charset="0"/>
              </a:rPr>
              <a:t>recognise</a:t>
            </a:r>
            <a:r>
              <a:rPr lang="en-US" b="1" i="0" dirty="0">
                <a:solidFill>
                  <a:srgbClr val="4A4A4A"/>
                </a:solidFill>
                <a:effectLst/>
                <a:latin typeface="Montserrat" panose="00000500000000000000" pitchFamily="2" charset="0"/>
              </a:rPr>
              <a:t> JavaScript code. You don’t need to go through any installation or setup procedures because it is an easily available technology. Simply use your browser to create several webpage editing zones.</a:t>
            </a:r>
          </a:p>
        </p:txBody>
      </p:sp>
    </p:spTree>
    <p:extLst>
      <p:ext uri="{BB962C8B-B14F-4D97-AF65-F5344CB8AC3E}">
        <p14:creationId xmlns:p14="http://schemas.microsoft.com/office/powerpoint/2010/main" val="64944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04981-4141-A369-9D1B-098DBB241B08}"/>
              </a:ext>
            </a:extLst>
          </p:cNvPr>
          <p:cNvSpPr>
            <a:spLocks noGrp="1"/>
          </p:cNvSpPr>
          <p:nvPr>
            <p:ph idx="1"/>
          </p:nvPr>
        </p:nvSpPr>
        <p:spPr>
          <a:xfrm>
            <a:off x="838200" y="1825625"/>
            <a:ext cx="9669780" cy="4351338"/>
          </a:xfrm>
        </p:spPr>
        <p:txBody>
          <a:bodyPr>
            <a:normAutofit/>
          </a:bodyPr>
          <a:lstStyle/>
          <a:p>
            <a:pPr algn="l" fontAlgn="base"/>
            <a:r>
              <a:rPr lang="en-US" b="1" i="0" dirty="0">
                <a:solidFill>
                  <a:srgbClr val="445261"/>
                </a:solidFill>
                <a:effectLst/>
                <a:latin typeface="Montserrat" panose="00000500000000000000" pitchFamily="2" charset="0"/>
              </a:rPr>
              <a:t>Rich Interface</a:t>
            </a:r>
          </a:p>
          <a:p>
            <a:pPr algn="l" fontAlgn="base"/>
            <a:r>
              <a:rPr lang="en-US" b="1" i="0" dirty="0">
                <a:solidFill>
                  <a:srgbClr val="4A4A4A"/>
                </a:solidFill>
                <a:effectLst/>
                <a:latin typeface="Montserrat" panose="00000500000000000000" pitchFamily="2" charset="0"/>
              </a:rPr>
              <a:t>JavaScript offers developers a variety of interfaces to build engaging websites. Websites with drag-and-drop elements or sliders may have a more robust user experience. This increases user interaction with the website.</a:t>
            </a:r>
          </a:p>
        </p:txBody>
      </p:sp>
    </p:spTree>
    <p:extLst>
      <p:ext uri="{BB962C8B-B14F-4D97-AF65-F5344CB8AC3E}">
        <p14:creationId xmlns:p14="http://schemas.microsoft.com/office/powerpoint/2010/main" val="2936098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251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Advantages of Javascript</vt:lpstr>
      <vt:lpstr>PowerPoint Presentation</vt:lpstr>
      <vt:lpstr>PowerPoint Presentation</vt:lpstr>
      <vt:lpstr>PowerPoint Presentation</vt:lpstr>
      <vt:lpstr>PowerPoint Presentation</vt:lpstr>
      <vt:lpstr>PowerPoint Presentation</vt:lpstr>
      <vt:lpstr>PowerPoint Presentation</vt:lpstr>
    </vt:vector>
  </TitlesOfParts>
  <Company>Cotiviti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of Javascript</dc:title>
  <dc:creator>Kharbuja, Manish</dc:creator>
  <cp:lastModifiedBy>Kharbuja, Manish</cp:lastModifiedBy>
  <cp:revision>1</cp:revision>
  <dcterms:created xsi:type="dcterms:W3CDTF">2023-06-05T01:39:06Z</dcterms:created>
  <dcterms:modified xsi:type="dcterms:W3CDTF">2023-06-05T02:02:47Z</dcterms:modified>
</cp:coreProperties>
</file>