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Golos Text"/>
      <p:regular r:id="rId34"/>
      <p:bold r:id="rId35"/>
    </p:embeddedFont>
    <p:embeddedFont>
      <p:font typeface="Raleway"/>
      <p:regular r:id="rId36"/>
      <p:bold r:id="rId37"/>
      <p:italic r:id="rId38"/>
      <p:boldItalic r:id="rId39"/>
    </p:embeddedFont>
    <p:embeddedFont>
      <p:font typeface="Golos Text Medium"/>
      <p:regular r:id="rId40"/>
      <p:bold r:id="rId41"/>
    </p:embeddedFont>
    <p:embeddedFont>
      <p:font typeface="Hind"/>
      <p:regular r:id="rId42"/>
      <p:bold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32FE7F-E82C-48AB-889B-6827BBD10A48}">
  <a:tblStyle styleId="{AD32FE7F-E82C-48AB-889B-6827BBD10A48}"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GolosTextMedium-regular.fntdata"/><Relationship Id="rId20" Type="http://schemas.openxmlformats.org/officeDocument/2006/relationships/slide" Target="slides/slide15.xml"/><Relationship Id="rId42" Type="http://schemas.openxmlformats.org/officeDocument/2006/relationships/font" Target="fonts/Hind-regular.fntdata"/><Relationship Id="rId41" Type="http://schemas.openxmlformats.org/officeDocument/2006/relationships/font" Target="fonts/GolosTextMedium-bold.fntdata"/><Relationship Id="rId22" Type="http://schemas.openxmlformats.org/officeDocument/2006/relationships/slide" Target="slides/slide17.xml"/><Relationship Id="rId44" Type="http://schemas.openxmlformats.org/officeDocument/2006/relationships/font" Target="fonts/RobotoMono-regular.fntdata"/><Relationship Id="rId21" Type="http://schemas.openxmlformats.org/officeDocument/2006/relationships/slide" Target="slides/slide16.xml"/><Relationship Id="rId43" Type="http://schemas.openxmlformats.org/officeDocument/2006/relationships/font" Target="fonts/Hind-bold.fntdata"/><Relationship Id="rId24" Type="http://schemas.openxmlformats.org/officeDocument/2006/relationships/slide" Target="slides/slide19.xml"/><Relationship Id="rId46" Type="http://schemas.openxmlformats.org/officeDocument/2006/relationships/font" Target="fonts/RobotoMono-italic.fntdata"/><Relationship Id="rId23" Type="http://schemas.openxmlformats.org/officeDocument/2006/relationships/slide" Target="slides/slide18.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Mon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GolosText-bold.fntdata"/><Relationship Id="rId12" Type="http://schemas.openxmlformats.org/officeDocument/2006/relationships/slide" Target="slides/slide7.xml"/><Relationship Id="rId34" Type="http://schemas.openxmlformats.org/officeDocument/2006/relationships/font" Target="fonts/GolosText-regular.fntdata"/><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16751a2d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16751a2d7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16cbe3b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16cbe3b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068375"/>
            <a:ext cx="5259900" cy="196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3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105625"/>
            <a:ext cx="2414100" cy="68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713225" y="1654125"/>
            <a:ext cx="5355900" cy="96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4" name="Google Shape;114;p11"/>
          <p:cNvSpPr txBox="1"/>
          <p:nvPr>
            <p:ph idx="1" type="subTitle"/>
          </p:nvPr>
        </p:nvSpPr>
        <p:spPr>
          <a:xfrm>
            <a:off x="713225" y="2778950"/>
            <a:ext cx="3288000" cy="71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5" name="Shape 115"/>
        <p:cNvGrpSpPr/>
        <p:nvPr/>
      </p:nvGrpSpPr>
      <p:grpSpPr>
        <a:xfrm>
          <a:off x="0" y="0"/>
          <a:ext cx="0" cy="0"/>
          <a:chOff x="0" y="0"/>
          <a:chExt cx="0" cy="0"/>
        </a:xfrm>
      </p:grpSpPr>
      <p:sp>
        <p:nvSpPr>
          <p:cNvPr id="116" name="Google Shape;116;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7" name="Google Shape;117;p12"/>
          <p:cNvSpPr txBox="1"/>
          <p:nvPr>
            <p:ph idx="1" type="subTitle"/>
          </p:nvPr>
        </p:nvSpPr>
        <p:spPr>
          <a:xfrm>
            <a:off x="713225" y="2579825"/>
            <a:ext cx="2280600" cy="139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8" name="Google Shape;118;p12"/>
          <p:cNvSpPr txBox="1"/>
          <p:nvPr>
            <p:ph idx="2" type="subTitle"/>
          </p:nvPr>
        </p:nvSpPr>
        <p:spPr>
          <a:xfrm>
            <a:off x="3259700" y="2579825"/>
            <a:ext cx="2280600" cy="139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9" name="Google Shape;119;p12"/>
          <p:cNvSpPr txBox="1"/>
          <p:nvPr>
            <p:ph idx="3" type="subTitle"/>
          </p:nvPr>
        </p:nvSpPr>
        <p:spPr>
          <a:xfrm>
            <a:off x="5806525" y="2579825"/>
            <a:ext cx="2280600" cy="139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0" name="Google Shape;120;p12"/>
          <p:cNvSpPr txBox="1"/>
          <p:nvPr>
            <p:ph idx="4" type="subTitle"/>
          </p:nvPr>
        </p:nvSpPr>
        <p:spPr>
          <a:xfrm>
            <a:off x="713225" y="1959075"/>
            <a:ext cx="22806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1" name="Google Shape;121;p12"/>
          <p:cNvSpPr txBox="1"/>
          <p:nvPr>
            <p:ph idx="5" type="subTitle"/>
          </p:nvPr>
        </p:nvSpPr>
        <p:spPr>
          <a:xfrm>
            <a:off x="3259704" y="1959075"/>
            <a:ext cx="22806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2" name="Google Shape;122;p12"/>
          <p:cNvSpPr txBox="1"/>
          <p:nvPr>
            <p:ph idx="6" type="subTitle"/>
          </p:nvPr>
        </p:nvSpPr>
        <p:spPr>
          <a:xfrm>
            <a:off x="5806525" y="1959075"/>
            <a:ext cx="22806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23" name="Google Shape;123;p12"/>
          <p:cNvGrpSpPr/>
          <p:nvPr/>
        </p:nvGrpSpPr>
        <p:grpSpPr>
          <a:xfrm flipH="1" rot="10800000">
            <a:off x="5149200" y="-2223977"/>
            <a:ext cx="5313368" cy="5145951"/>
            <a:chOff x="5263075" y="2238848"/>
            <a:chExt cx="5313368" cy="5145951"/>
          </a:xfrm>
        </p:grpSpPr>
        <p:sp>
          <p:nvSpPr>
            <p:cNvPr id="124" name="Google Shape;124;p12"/>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12"/>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2"/>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7" name="Google Shape;127;p12"/>
          <p:cNvGrpSpPr/>
          <p:nvPr/>
        </p:nvGrpSpPr>
        <p:grpSpPr>
          <a:xfrm>
            <a:off x="62764" y="3946328"/>
            <a:ext cx="1850041" cy="2269907"/>
            <a:chOff x="5119300" y="3450025"/>
            <a:chExt cx="2148213" cy="2635749"/>
          </a:xfrm>
        </p:grpSpPr>
        <p:pic>
          <p:nvPicPr>
            <p:cNvPr id="128" name="Google Shape;128;p12"/>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129" name="Google Shape;129;p12"/>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cxnSp>
        <p:nvCxnSpPr>
          <p:cNvPr id="130" name="Google Shape;130;p12"/>
          <p:cNvCxnSpPr/>
          <p:nvPr/>
        </p:nvCxnSpPr>
        <p:spPr>
          <a:xfrm>
            <a:off x="826950" y="410450"/>
            <a:ext cx="609600" cy="0"/>
          </a:xfrm>
          <a:prstGeom prst="straightConnector1">
            <a:avLst/>
          </a:prstGeom>
          <a:noFill/>
          <a:ln cap="flat" cmpd="sng" w="28575">
            <a:solidFill>
              <a:schemeClr val="dk2"/>
            </a:solidFill>
            <a:prstDash val="solid"/>
            <a:round/>
            <a:headEnd len="sm" w="sm" type="none"/>
            <a:tailEnd len="sm" w="sm" type="none"/>
          </a:ln>
        </p:spPr>
      </p:cxnSp>
      <p:pic>
        <p:nvPicPr>
          <p:cNvPr id="131" name="Google Shape;131;p12"/>
          <p:cNvPicPr preferRelativeResize="0"/>
          <p:nvPr/>
        </p:nvPicPr>
        <p:blipFill rotWithShape="1">
          <a:blip r:embed="rId3">
            <a:alphaModFix amt="21000"/>
          </a:blip>
          <a:srcRect b="0" l="0" r="0" t="0"/>
          <a:stretch/>
        </p:blipFill>
        <p:spPr>
          <a:xfrm flipH="1" rot="10800000">
            <a:off x="6043226" y="4157321"/>
            <a:ext cx="4775101" cy="2539096"/>
          </a:xfrm>
          <a:prstGeom prst="rect">
            <a:avLst/>
          </a:prstGeom>
          <a:noFill/>
          <a:ln>
            <a:noFill/>
          </a:ln>
        </p:spPr>
      </p:pic>
      <p:pic>
        <p:nvPicPr>
          <p:cNvPr id="132" name="Google Shape;132;p12"/>
          <p:cNvPicPr preferRelativeResize="0"/>
          <p:nvPr/>
        </p:nvPicPr>
        <p:blipFill rotWithShape="1">
          <a:blip r:embed="rId4">
            <a:alphaModFix amt="79000"/>
          </a:blip>
          <a:srcRect b="0" l="0" r="0" t="0"/>
          <a:stretch/>
        </p:blipFill>
        <p:spPr>
          <a:xfrm>
            <a:off x="7851750" y="3840111"/>
            <a:ext cx="2344349" cy="234625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3" name="Shape 133"/>
        <p:cNvGrpSpPr/>
        <p:nvPr/>
      </p:nvGrpSpPr>
      <p:grpSpPr>
        <a:xfrm>
          <a:off x="0" y="0"/>
          <a:ext cx="0" cy="0"/>
          <a:chOff x="0" y="0"/>
          <a:chExt cx="0" cy="0"/>
        </a:xfrm>
      </p:grpSpPr>
      <p:sp>
        <p:nvSpPr>
          <p:cNvPr id="134" name="Google Shape;134;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5" name="Google Shape;135;p13"/>
          <p:cNvSpPr txBox="1"/>
          <p:nvPr>
            <p:ph idx="1" type="subTitle"/>
          </p:nvPr>
        </p:nvSpPr>
        <p:spPr>
          <a:xfrm>
            <a:off x="720000" y="1710161"/>
            <a:ext cx="20595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6" name="Google Shape;136;p13"/>
          <p:cNvSpPr txBox="1"/>
          <p:nvPr>
            <p:ph idx="2" type="subTitle"/>
          </p:nvPr>
        </p:nvSpPr>
        <p:spPr>
          <a:xfrm>
            <a:off x="3121800" y="1710161"/>
            <a:ext cx="20595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7" name="Google Shape;137;p13"/>
          <p:cNvSpPr txBox="1"/>
          <p:nvPr>
            <p:ph idx="3" type="subTitle"/>
          </p:nvPr>
        </p:nvSpPr>
        <p:spPr>
          <a:xfrm>
            <a:off x="720000" y="3440450"/>
            <a:ext cx="20595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8" name="Google Shape;138;p13"/>
          <p:cNvSpPr txBox="1"/>
          <p:nvPr>
            <p:ph idx="4" type="subTitle"/>
          </p:nvPr>
        </p:nvSpPr>
        <p:spPr>
          <a:xfrm>
            <a:off x="3121800" y="3440450"/>
            <a:ext cx="20595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9" name="Google Shape;139;p13"/>
          <p:cNvSpPr txBox="1"/>
          <p:nvPr>
            <p:ph idx="5" type="subTitle"/>
          </p:nvPr>
        </p:nvSpPr>
        <p:spPr>
          <a:xfrm>
            <a:off x="5523600" y="1710161"/>
            <a:ext cx="20595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0" name="Google Shape;140;p13"/>
          <p:cNvSpPr txBox="1"/>
          <p:nvPr>
            <p:ph idx="6" type="subTitle"/>
          </p:nvPr>
        </p:nvSpPr>
        <p:spPr>
          <a:xfrm>
            <a:off x="5523600" y="3440450"/>
            <a:ext cx="20595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1" name="Google Shape;141;p13"/>
          <p:cNvSpPr txBox="1"/>
          <p:nvPr>
            <p:ph idx="7" type="subTitle"/>
          </p:nvPr>
        </p:nvSpPr>
        <p:spPr>
          <a:xfrm>
            <a:off x="720000" y="1336275"/>
            <a:ext cx="2059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2" name="Google Shape;142;p13"/>
          <p:cNvSpPr txBox="1"/>
          <p:nvPr>
            <p:ph idx="8" type="subTitle"/>
          </p:nvPr>
        </p:nvSpPr>
        <p:spPr>
          <a:xfrm>
            <a:off x="3121800" y="1336275"/>
            <a:ext cx="2059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3" name="Google Shape;143;p13"/>
          <p:cNvSpPr txBox="1"/>
          <p:nvPr>
            <p:ph idx="9" type="subTitle"/>
          </p:nvPr>
        </p:nvSpPr>
        <p:spPr>
          <a:xfrm>
            <a:off x="5523600" y="1336275"/>
            <a:ext cx="2059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4" name="Google Shape;144;p13"/>
          <p:cNvSpPr txBox="1"/>
          <p:nvPr>
            <p:ph idx="13" type="subTitle"/>
          </p:nvPr>
        </p:nvSpPr>
        <p:spPr>
          <a:xfrm>
            <a:off x="720000" y="3063352"/>
            <a:ext cx="2059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5" name="Google Shape;145;p13"/>
          <p:cNvSpPr txBox="1"/>
          <p:nvPr>
            <p:ph idx="14" type="subTitle"/>
          </p:nvPr>
        </p:nvSpPr>
        <p:spPr>
          <a:xfrm>
            <a:off x="3121800" y="3063352"/>
            <a:ext cx="2059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6" name="Google Shape;146;p13"/>
          <p:cNvSpPr txBox="1"/>
          <p:nvPr>
            <p:ph idx="15" type="subTitle"/>
          </p:nvPr>
        </p:nvSpPr>
        <p:spPr>
          <a:xfrm>
            <a:off x="5523600" y="3063352"/>
            <a:ext cx="2059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47" name="Google Shape;147;p13"/>
          <p:cNvGrpSpPr/>
          <p:nvPr/>
        </p:nvGrpSpPr>
        <p:grpSpPr>
          <a:xfrm flipH="1" rot="10800000">
            <a:off x="5149200" y="-2223977"/>
            <a:ext cx="5313368" cy="5145951"/>
            <a:chOff x="5263075" y="2238848"/>
            <a:chExt cx="5313368" cy="5145951"/>
          </a:xfrm>
        </p:grpSpPr>
        <p:sp>
          <p:nvSpPr>
            <p:cNvPr id="148" name="Google Shape;148;p13"/>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13"/>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13"/>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151" name="Google Shape;151;p13"/>
          <p:cNvPicPr preferRelativeResize="0"/>
          <p:nvPr/>
        </p:nvPicPr>
        <p:blipFill rotWithShape="1">
          <a:blip r:embed="rId2">
            <a:alphaModFix amt="21000"/>
          </a:blip>
          <a:srcRect b="0" l="0" r="0" t="0"/>
          <a:stretch/>
        </p:blipFill>
        <p:spPr>
          <a:xfrm flipH="1" rot="10800000">
            <a:off x="6835801" y="3991421"/>
            <a:ext cx="4775101" cy="2539096"/>
          </a:xfrm>
          <a:prstGeom prst="rect">
            <a:avLst/>
          </a:prstGeom>
          <a:noFill/>
          <a:ln>
            <a:noFill/>
          </a:ln>
        </p:spPr>
      </p:pic>
      <p:pic>
        <p:nvPicPr>
          <p:cNvPr id="152" name="Google Shape;152;p13"/>
          <p:cNvPicPr preferRelativeResize="0"/>
          <p:nvPr/>
        </p:nvPicPr>
        <p:blipFill rotWithShape="1">
          <a:blip r:embed="rId3">
            <a:alphaModFix amt="79000"/>
          </a:blip>
          <a:srcRect b="0" l="0" r="0" t="0"/>
          <a:stretch/>
        </p:blipFill>
        <p:spPr>
          <a:xfrm>
            <a:off x="7606100" y="3721836"/>
            <a:ext cx="2344349" cy="2346255"/>
          </a:xfrm>
          <a:prstGeom prst="rect">
            <a:avLst/>
          </a:prstGeom>
          <a:noFill/>
          <a:ln>
            <a:noFill/>
          </a:ln>
        </p:spPr>
      </p:pic>
      <p:cxnSp>
        <p:nvCxnSpPr>
          <p:cNvPr id="153" name="Google Shape;153;p13"/>
          <p:cNvCxnSpPr/>
          <p:nvPr/>
        </p:nvCxnSpPr>
        <p:spPr>
          <a:xfrm>
            <a:off x="826950" y="410450"/>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sp>
        <p:nvSpPr>
          <p:cNvPr id="155" name="Google Shape;155;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56" name="Google Shape;156;p14"/>
          <p:cNvGrpSpPr/>
          <p:nvPr/>
        </p:nvGrpSpPr>
        <p:grpSpPr>
          <a:xfrm flipH="1" rot="10800000">
            <a:off x="5149200" y="-2223977"/>
            <a:ext cx="5313368" cy="5145951"/>
            <a:chOff x="5263075" y="2238848"/>
            <a:chExt cx="5313368" cy="5145951"/>
          </a:xfrm>
        </p:grpSpPr>
        <p:sp>
          <p:nvSpPr>
            <p:cNvPr id="157" name="Google Shape;157;p14"/>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14"/>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14"/>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160" name="Google Shape;160;p14"/>
          <p:cNvCxnSpPr/>
          <p:nvPr/>
        </p:nvCxnSpPr>
        <p:spPr>
          <a:xfrm>
            <a:off x="826950" y="410450"/>
            <a:ext cx="609600" cy="0"/>
          </a:xfrm>
          <a:prstGeom prst="straightConnector1">
            <a:avLst/>
          </a:prstGeom>
          <a:noFill/>
          <a:ln cap="flat" cmpd="sng" w="28575">
            <a:solidFill>
              <a:schemeClr val="dk2"/>
            </a:solidFill>
            <a:prstDash val="solid"/>
            <a:round/>
            <a:headEnd len="sm" w="sm" type="none"/>
            <a:tailEnd len="sm" w="sm" type="none"/>
          </a:ln>
        </p:spPr>
      </p:cxnSp>
      <p:grpSp>
        <p:nvGrpSpPr>
          <p:cNvPr id="161" name="Google Shape;161;p14"/>
          <p:cNvGrpSpPr/>
          <p:nvPr/>
        </p:nvGrpSpPr>
        <p:grpSpPr>
          <a:xfrm>
            <a:off x="-360073" y="3617453"/>
            <a:ext cx="1850041" cy="2269907"/>
            <a:chOff x="5119300" y="3450025"/>
            <a:chExt cx="2148213" cy="2635749"/>
          </a:xfrm>
        </p:grpSpPr>
        <p:pic>
          <p:nvPicPr>
            <p:cNvPr id="162" name="Google Shape;162;p14"/>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163" name="Google Shape;163;p14"/>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grpSp>
        <p:nvGrpSpPr>
          <p:cNvPr id="164" name="Google Shape;164;p14"/>
          <p:cNvGrpSpPr/>
          <p:nvPr/>
        </p:nvGrpSpPr>
        <p:grpSpPr>
          <a:xfrm>
            <a:off x="7270851" y="4026546"/>
            <a:ext cx="4775101" cy="2539096"/>
            <a:chOff x="6835801" y="3991421"/>
            <a:chExt cx="4775101" cy="2539096"/>
          </a:xfrm>
        </p:grpSpPr>
        <p:pic>
          <p:nvPicPr>
            <p:cNvPr id="165" name="Google Shape;165;p14"/>
            <p:cNvPicPr preferRelativeResize="0"/>
            <p:nvPr/>
          </p:nvPicPr>
          <p:blipFill rotWithShape="1">
            <a:blip r:embed="rId3">
              <a:alphaModFix amt="21000"/>
            </a:blip>
            <a:srcRect b="0" l="0" r="0" t="0"/>
            <a:stretch/>
          </p:blipFill>
          <p:spPr>
            <a:xfrm flipH="1" rot="10800000">
              <a:off x="6835801" y="3991421"/>
              <a:ext cx="4775101" cy="2539096"/>
            </a:xfrm>
            <a:prstGeom prst="rect">
              <a:avLst/>
            </a:prstGeom>
            <a:noFill/>
            <a:ln>
              <a:noFill/>
            </a:ln>
          </p:spPr>
        </p:pic>
        <p:pic>
          <p:nvPicPr>
            <p:cNvPr id="166" name="Google Shape;166;p14"/>
            <p:cNvPicPr preferRelativeResize="0"/>
            <p:nvPr/>
          </p:nvPicPr>
          <p:blipFill rotWithShape="1">
            <a:blip r:embed="rId4">
              <a:alphaModFix amt="79000"/>
            </a:blip>
            <a:srcRect b="0" l="0" r="0" t="0"/>
            <a:stretch/>
          </p:blipFill>
          <p:spPr>
            <a:xfrm>
              <a:off x="7501325" y="4109461"/>
              <a:ext cx="2344349" cy="2346255"/>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67" name="Shape 167"/>
        <p:cNvGrpSpPr/>
        <p:nvPr/>
      </p:nvGrpSpPr>
      <p:grpSpPr>
        <a:xfrm>
          <a:off x="0" y="0"/>
          <a:ext cx="0" cy="0"/>
          <a:chOff x="0" y="0"/>
          <a:chExt cx="0" cy="0"/>
        </a:xfrm>
      </p:grpSpPr>
      <p:sp>
        <p:nvSpPr>
          <p:cNvPr id="168" name="Google Shape;168;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69" name="Google Shape;169;p15"/>
          <p:cNvCxnSpPr/>
          <p:nvPr/>
        </p:nvCxnSpPr>
        <p:spPr>
          <a:xfrm>
            <a:off x="826950" y="410450"/>
            <a:ext cx="609600" cy="0"/>
          </a:xfrm>
          <a:prstGeom prst="straightConnector1">
            <a:avLst/>
          </a:prstGeom>
          <a:noFill/>
          <a:ln cap="flat" cmpd="sng" w="28575">
            <a:solidFill>
              <a:schemeClr val="dk2"/>
            </a:solidFill>
            <a:prstDash val="solid"/>
            <a:round/>
            <a:headEnd len="sm" w="sm" type="none"/>
            <a:tailEnd len="sm" w="sm" type="none"/>
          </a:ln>
        </p:spPr>
      </p:cxnSp>
      <p:grpSp>
        <p:nvGrpSpPr>
          <p:cNvPr id="170" name="Google Shape;170;p15"/>
          <p:cNvGrpSpPr/>
          <p:nvPr/>
        </p:nvGrpSpPr>
        <p:grpSpPr>
          <a:xfrm>
            <a:off x="6384557" y="2190715"/>
            <a:ext cx="4554088" cy="4410594"/>
            <a:chOff x="5263075" y="2238848"/>
            <a:chExt cx="5313368" cy="5145951"/>
          </a:xfrm>
        </p:grpSpPr>
        <p:sp>
          <p:nvSpPr>
            <p:cNvPr id="171" name="Google Shape;171;p15"/>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15"/>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15"/>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4" name="Google Shape;174;p15"/>
          <p:cNvGrpSpPr/>
          <p:nvPr/>
        </p:nvGrpSpPr>
        <p:grpSpPr>
          <a:xfrm>
            <a:off x="-937361" y="3117653"/>
            <a:ext cx="1850041" cy="2269907"/>
            <a:chOff x="5119300" y="3450025"/>
            <a:chExt cx="2148213" cy="2635749"/>
          </a:xfrm>
        </p:grpSpPr>
        <p:pic>
          <p:nvPicPr>
            <p:cNvPr id="175" name="Google Shape;175;p15"/>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176" name="Google Shape;176;p15"/>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pic>
        <p:nvPicPr>
          <p:cNvPr id="177" name="Google Shape;177;p15"/>
          <p:cNvPicPr preferRelativeResize="0"/>
          <p:nvPr/>
        </p:nvPicPr>
        <p:blipFill rotWithShape="1">
          <a:blip r:embed="rId3">
            <a:alphaModFix amt="21000"/>
          </a:blip>
          <a:srcRect b="0" l="0" r="0" t="0"/>
          <a:stretch/>
        </p:blipFill>
        <p:spPr>
          <a:xfrm>
            <a:off x="5854726" y="-1371604"/>
            <a:ext cx="4775101" cy="253909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78" name="Shape 178"/>
        <p:cNvGrpSpPr/>
        <p:nvPr/>
      </p:nvGrpSpPr>
      <p:grpSpPr>
        <a:xfrm>
          <a:off x="0" y="0"/>
          <a:ext cx="0" cy="0"/>
          <a:chOff x="0" y="0"/>
          <a:chExt cx="0" cy="0"/>
        </a:xfrm>
      </p:grpSpPr>
      <p:sp>
        <p:nvSpPr>
          <p:cNvPr id="179" name="Google Shape;179;p16"/>
          <p:cNvSpPr/>
          <p:nvPr>
            <p:ph idx="2" type="pic"/>
          </p:nvPr>
        </p:nvSpPr>
        <p:spPr>
          <a:xfrm>
            <a:off x="713225" y="539500"/>
            <a:ext cx="2801100" cy="1751400"/>
          </a:xfrm>
          <a:prstGeom prst="rect">
            <a:avLst/>
          </a:prstGeom>
          <a:noFill/>
          <a:ln>
            <a:noFill/>
          </a:ln>
        </p:spPr>
      </p:sp>
      <p:sp>
        <p:nvSpPr>
          <p:cNvPr id="180" name="Google Shape;180;p16"/>
          <p:cNvSpPr/>
          <p:nvPr>
            <p:ph idx="3" type="pic"/>
          </p:nvPr>
        </p:nvSpPr>
        <p:spPr>
          <a:xfrm>
            <a:off x="3671775" y="539500"/>
            <a:ext cx="4758900" cy="2835600"/>
          </a:xfrm>
          <a:prstGeom prst="rect">
            <a:avLst/>
          </a:prstGeom>
          <a:noFill/>
          <a:ln>
            <a:noFill/>
          </a:ln>
        </p:spPr>
      </p:sp>
      <p:sp>
        <p:nvSpPr>
          <p:cNvPr id="181" name="Google Shape;181;p16"/>
          <p:cNvSpPr/>
          <p:nvPr>
            <p:ph idx="4" type="pic"/>
          </p:nvPr>
        </p:nvSpPr>
        <p:spPr>
          <a:xfrm>
            <a:off x="713225" y="2448400"/>
            <a:ext cx="2801100" cy="2155800"/>
          </a:xfrm>
          <a:prstGeom prst="rect">
            <a:avLst/>
          </a:prstGeom>
          <a:noFill/>
          <a:ln>
            <a:noFill/>
          </a:ln>
        </p:spPr>
      </p:sp>
      <p:sp>
        <p:nvSpPr>
          <p:cNvPr id="182" name="Google Shape;182;p16"/>
          <p:cNvSpPr txBox="1"/>
          <p:nvPr>
            <p:ph idx="1" type="subTitle"/>
          </p:nvPr>
        </p:nvSpPr>
        <p:spPr>
          <a:xfrm>
            <a:off x="5775500" y="3653000"/>
            <a:ext cx="2655300" cy="95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83" name="Google Shape;183;p16"/>
          <p:cNvGrpSpPr/>
          <p:nvPr/>
        </p:nvGrpSpPr>
        <p:grpSpPr>
          <a:xfrm>
            <a:off x="5549250" y="2217473"/>
            <a:ext cx="5313368" cy="5145951"/>
            <a:chOff x="5263075" y="2238848"/>
            <a:chExt cx="5313368" cy="5145951"/>
          </a:xfrm>
        </p:grpSpPr>
        <p:sp>
          <p:nvSpPr>
            <p:cNvPr id="184" name="Google Shape;184;p16"/>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16"/>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16"/>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7" name="Google Shape;187;p16"/>
          <p:cNvGrpSpPr/>
          <p:nvPr/>
        </p:nvGrpSpPr>
        <p:grpSpPr>
          <a:xfrm>
            <a:off x="-937361" y="3117653"/>
            <a:ext cx="1850041" cy="2269907"/>
            <a:chOff x="5119300" y="3450025"/>
            <a:chExt cx="2148213" cy="2635749"/>
          </a:xfrm>
        </p:grpSpPr>
        <p:pic>
          <p:nvPicPr>
            <p:cNvPr id="188" name="Google Shape;188;p16"/>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189" name="Google Shape;189;p16"/>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grpSp>
        <p:nvGrpSpPr>
          <p:cNvPr id="190" name="Google Shape;190;p16"/>
          <p:cNvGrpSpPr/>
          <p:nvPr/>
        </p:nvGrpSpPr>
        <p:grpSpPr>
          <a:xfrm>
            <a:off x="5854726" y="-1371604"/>
            <a:ext cx="4775101" cy="2539096"/>
            <a:chOff x="5854726" y="-1371604"/>
            <a:chExt cx="4775101" cy="2539096"/>
          </a:xfrm>
        </p:grpSpPr>
        <p:pic>
          <p:nvPicPr>
            <p:cNvPr id="191" name="Google Shape;191;p16"/>
            <p:cNvPicPr preferRelativeResize="0"/>
            <p:nvPr/>
          </p:nvPicPr>
          <p:blipFill rotWithShape="1">
            <a:blip r:embed="rId3">
              <a:alphaModFix amt="21000"/>
            </a:blip>
            <a:srcRect b="0" l="0" r="0" t="0"/>
            <a:stretch/>
          </p:blipFill>
          <p:spPr>
            <a:xfrm>
              <a:off x="5854726" y="-1371604"/>
              <a:ext cx="4775101" cy="2539096"/>
            </a:xfrm>
            <a:prstGeom prst="rect">
              <a:avLst/>
            </a:prstGeom>
            <a:noFill/>
            <a:ln>
              <a:noFill/>
            </a:ln>
          </p:spPr>
        </p:pic>
        <p:pic>
          <p:nvPicPr>
            <p:cNvPr id="192" name="Google Shape;192;p16"/>
            <p:cNvPicPr preferRelativeResize="0"/>
            <p:nvPr/>
          </p:nvPicPr>
          <p:blipFill rotWithShape="1">
            <a:blip r:embed="rId4">
              <a:alphaModFix amt="79000"/>
            </a:blip>
            <a:srcRect b="0" l="0" r="0" t="0"/>
            <a:stretch/>
          </p:blipFill>
          <p:spPr>
            <a:xfrm>
              <a:off x="7739450" y="-1318753"/>
              <a:ext cx="2344349" cy="2346255"/>
            </a:xfrm>
            <a:prstGeom prst="rect">
              <a:avLst/>
            </a:prstGeom>
            <a:noFill/>
            <a:ln>
              <a:noFill/>
            </a:ln>
          </p:spPr>
        </p:pic>
      </p:grpSp>
      <p:sp>
        <p:nvSpPr>
          <p:cNvPr id="193" name="Google Shape;193;p16"/>
          <p:cNvSpPr txBox="1"/>
          <p:nvPr>
            <p:ph type="title"/>
          </p:nvPr>
        </p:nvSpPr>
        <p:spPr>
          <a:xfrm>
            <a:off x="3671775" y="3653000"/>
            <a:ext cx="2103600" cy="95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94" name="Shape 194"/>
        <p:cNvGrpSpPr/>
        <p:nvPr/>
      </p:nvGrpSpPr>
      <p:grpSpPr>
        <a:xfrm>
          <a:off x="0" y="0"/>
          <a:ext cx="0" cy="0"/>
          <a:chOff x="0" y="0"/>
          <a:chExt cx="0" cy="0"/>
        </a:xfrm>
      </p:grpSpPr>
      <p:sp>
        <p:nvSpPr>
          <p:cNvPr id="195" name="Google Shape;195;p17"/>
          <p:cNvSpPr txBox="1"/>
          <p:nvPr>
            <p:ph type="title"/>
          </p:nvPr>
        </p:nvSpPr>
        <p:spPr>
          <a:xfrm>
            <a:off x="713275" y="963979"/>
            <a:ext cx="4448100" cy="93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54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6" name="Google Shape;196;p17"/>
          <p:cNvSpPr txBox="1"/>
          <p:nvPr>
            <p:ph idx="1" type="subTitle"/>
          </p:nvPr>
        </p:nvSpPr>
        <p:spPr>
          <a:xfrm>
            <a:off x="713225" y="1840950"/>
            <a:ext cx="44481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7" name="Google Shape;197;p17"/>
          <p:cNvSpPr txBox="1"/>
          <p:nvPr/>
        </p:nvSpPr>
        <p:spPr>
          <a:xfrm>
            <a:off x="713225" y="3478125"/>
            <a:ext cx="3795600" cy="7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Golos Text"/>
                <a:ea typeface="Golos Text"/>
                <a:cs typeface="Golos Text"/>
                <a:sym typeface="Golos Text"/>
              </a:rPr>
              <a:t>CREDITS:</a:t>
            </a:r>
            <a:r>
              <a:rPr b="0" i="0" lang="en" sz="1200" u="none" cap="none" strike="noStrike">
                <a:solidFill>
                  <a:schemeClr val="dk1"/>
                </a:solidFill>
                <a:latin typeface="Golos Text"/>
                <a:ea typeface="Golos Text"/>
                <a:cs typeface="Golos Text"/>
                <a:sym typeface="Golos Text"/>
              </a:rPr>
              <a:t> This presentation template was created by </a:t>
            </a:r>
            <a:r>
              <a:rPr b="1" i="0" lang="en" sz="1200" u="sng" cap="none" strike="noStrike">
                <a:solidFill>
                  <a:schemeClr val="hlink"/>
                </a:solidFill>
                <a:latin typeface="Golos Text"/>
                <a:ea typeface="Golos Text"/>
                <a:cs typeface="Golos Text"/>
                <a:sym typeface="Golos Text"/>
                <a:hlinkClick r:id="rId2"/>
              </a:rPr>
              <a:t>Slidesgo</a:t>
            </a:r>
            <a:r>
              <a:rPr b="0" i="0" lang="en" sz="1200" u="none" cap="none" strike="noStrike">
                <a:solidFill>
                  <a:schemeClr val="dk1"/>
                </a:solidFill>
                <a:latin typeface="Golos Text"/>
                <a:ea typeface="Golos Text"/>
                <a:cs typeface="Golos Text"/>
                <a:sym typeface="Golos Text"/>
              </a:rPr>
              <a:t>, and includes icons by </a:t>
            </a:r>
            <a:r>
              <a:rPr b="1" i="0" lang="en" sz="1200" u="sng" cap="none" strike="noStrike">
                <a:solidFill>
                  <a:schemeClr val="hlink"/>
                </a:solidFill>
                <a:latin typeface="Golos Text"/>
                <a:ea typeface="Golos Text"/>
                <a:cs typeface="Golos Text"/>
                <a:sym typeface="Golos Text"/>
                <a:hlinkClick r:id="rId3"/>
              </a:rPr>
              <a:t>Flaticon</a:t>
            </a:r>
            <a:r>
              <a:rPr b="0" i="0" lang="en" sz="1200" u="none" cap="none" strike="noStrike">
                <a:solidFill>
                  <a:schemeClr val="dk1"/>
                </a:solidFill>
                <a:latin typeface="Golos Text"/>
                <a:ea typeface="Golos Text"/>
                <a:cs typeface="Golos Text"/>
                <a:sym typeface="Golos Text"/>
              </a:rPr>
              <a:t>, and infographics &amp; images by </a:t>
            </a:r>
            <a:r>
              <a:rPr b="1" i="0" lang="en" sz="1200" u="sng" cap="none" strike="noStrike">
                <a:solidFill>
                  <a:schemeClr val="hlink"/>
                </a:solidFill>
                <a:latin typeface="Golos Text"/>
                <a:ea typeface="Golos Text"/>
                <a:cs typeface="Golos Text"/>
                <a:sym typeface="Golos Text"/>
                <a:hlinkClick r:id="rId4"/>
              </a:rPr>
              <a:t>Freepik</a:t>
            </a:r>
            <a:r>
              <a:rPr b="0" i="0" lang="en" sz="1200" u="sng" cap="none" strike="noStrike">
                <a:solidFill>
                  <a:schemeClr val="dk1"/>
                </a:solidFill>
                <a:latin typeface="Golos Text"/>
                <a:ea typeface="Golos Text"/>
                <a:cs typeface="Golos Text"/>
                <a:sym typeface="Golos Text"/>
              </a:rPr>
              <a:t> </a:t>
            </a:r>
            <a:endParaRPr b="1" i="0" sz="1200" u="sng" cap="none" strike="noStrike">
              <a:solidFill>
                <a:schemeClr val="dk1"/>
              </a:solidFill>
              <a:latin typeface="Golos Text"/>
              <a:ea typeface="Golos Text"/>
              <a:cs typeface="Golos Text"/>
              <a:sym typeface="Golos Tex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98" name="Shape 198"/>
        <p:cNvGrpSpPr/>
        <p:nvPr/>
      </p:nvGrpSpPr>
      <p:grpSpPr>
        <a:xfrm>
          <a:off x="0" y="0"/>
          <a:ext cx="0" cy="0"/>
          <a:chOff x="0" y="0"/>
          <a:chExt cx="0" cy="0"/>
        </a:xfrm>
      </p:grpSpPr>
      <p:sp>
        <p:nvSpPr>
          <p:cNvPr id="199" name="Google Shape;199;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0" name="Google Shape;200;p18"/>
          <p:cNvSpPr txBox="1"/>
          <p:nvPr>
            <p:ph idx="1" type="body"/>
          </p:nvPr>
        </p:nvSpPr>
        <p:spPr>
          <a:xfrm>
            <a:off x="720000" y="1215750"/>
            <a:ext cx="7704000" cy="10287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cxnSp>
        <p:nvCxnSpPr>
          <p:cNvPr id="201" name="Google Shape;201;p18"/>
          <p:cNvCxnSpPr/>
          <p:nvPr/>
        </p:nvCxnSpPr>
        <p:spPr>
          <a:xfrm>
            <a:off x="826950" y="410450"/>
            <a:ext cx="609600" cy="0"/>
          </a:xfrm>
          <a:prstGeom prst="straightConnector1">
            <a:avLst/>
          </a:prstGeom>
          <a:noFill/>
          <a:ln cap="flat" cmpd="sng" w="28575">
            <a:solidFill>
              <a:srgbClr val="EA5D59"/>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2" name="Shape 202"/>
        <p:cNvGrpSpPr/>
        <p:nvPr/>
      </p:nvGrpSpPr>
      <p:grpSpPr>
        <a:xfrm>
          <a:off x="0" y="0"/>
          <a:ext cx="0" cy="0"/>
          <a:chOff x="0" y="0"/>
          <a:chExt cx="0" cy="0"/>
        </a:xfrm>
      </p:grpSpPr>
      <p:sp>
        <p:nvSpPr>
          <p:cNvPr id="203" name="Google Shape;203;p19"/>
          <p:cNvSpPr txBox="1"/>
          <p:nvPr>
            <p:ph type="title"/>
          </p:nvPr>
        </p:nvSpPr>
        <p:spPr>
          <a:xfrm>
            <a:off x="821650" y="1307100"/>
            <a:ext cx="4508100" cy="25293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04" name="Google Shape;204;p19"/>
          <p:cNvGrpSpPr/>
          <p:nvPr/>
        </p:nvGrpSpPr>
        <p:grpSpPr>
          <a:xfrm>
            <a:off x="4787250" y="1760273"/>
            <a:ext cx="5313368" cy="5145951"/>
            <a:chOff x="5263075" y="2238848"/>
            <a:chExt cx="5313368" cy="5145951"/>
          </a:xfrm>
        </p:grpSpPr>
        <p:sp>
          <p:nvSpPr>
            <p:cNvPr id="205" name="Google Shape;205;p19"/>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19"/>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19"/>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8" name="Google Shape;208;p19"/>
          <p:cNvGrpSpPr/>
          <p:nvPr/>
        </p:nvGrpSpPr>
        <p:grpSpPr>
          <a:xfrm>
            <a:off x="-937361" y="3117653"/>
            <a:ext cx="1850041" cy="2269907"/>
            <a:chOff x="5119300" y="3450025"/>
            <a:chExt cx="2148213" cy="2635749"/>
          </a:xfrm>
        </p:grpSpPr>
        <p:pic>
          <p:nvPicPr>
            <p:cNvPr id="209" name="Google Shape;209;p19"/>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210" name="Google Shape;210;p19"/>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pic>
        <p:nvPicPr>
          <p:cNvPr id="211" name="Google Shape;211;p19"/>
          <p:cNvPicPr preferRelativeResize="0"/>
          <p:nvPr/>
        </p:nvPicPr>
        <p:blipFill rotWithShape="1">
          <a:blip r:embed="rId3">
            <a:alphaModFix amt="21000"/>
          </a:blip>
          <a:srcRect b="0" l="0" r="0" t="0"/>
          <a:stretch/>
        </p:blipFill>
        <p:spPr>
          <a:xfrm>
            <a:off x="5854726" y="-1371604"/>
            <a:ext cx="4775101" cy="2539096"/>
          </a:xfrm>
          <a:prstGeom prst="rect">
            <a:avLst/>
          </a:prstGeom>
          <a:noFill/>
          <a:ln>
            <a:noFill/>
          </a:ln>
        </p:spPr>
      </p:pic>
      <p:pic>
        <p:nvPicPr>
          <p:cNvPr id="212" name="Google Shape;212;p19"/>
          <p:cNvPicPr preferRelativeResize="0"/>
          <p:nvPr/>
        </p:nvPicPr>
        <p:blipFill rotWithShape="1">
          <a:blip r:embed="rId4">
            <a:alphaModFix amt="79000"/>
          </a:blip>
          <a:srcRect b="0" l="0" r="0" t="0"/>
          <a:stretch/>
        </p:blipFill>
        <p:spPr>
          <a:xfrm>
            <a:off x="7739450" y="-1318753"/>
            <a:ext cx="2344349" cy="234625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3" name="Shape 213"/>
        <p:cNvGrpSpPr/>
        <p:nvPr/>
      </p:nvGrpSpPr>
      <p:grpSpPr>
        <a:xfrm>
          <a:off x="0" y="0"/>
          <a:ext cx="0" cy="0"/>
          <a:chOff x="0" y="0"/>
          <a:chExt cx="0" cy="0"/>
        </a:xfrm>
      </p:grpSpPr>
      <p:sp>
        <p:nvSpPr>
          <p:cNvPr id="214" name="Google Shape;214;p20"/>
          <p:cNvSpPr txBox="1"/>
          <p:nvPr>
            <p:ph type="title"/>
          </p:nvPr>
        </p:nvSpPr>
        <p:spPr>
          <a:xfrm>
            <a:off x="713225" y="1174700"/>
            <a:ext cx="4872900" cy="196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15" name="Google Shape;215;p20"/>
          <p:cNvSpPr txBox="1"/>
          <p:nvPr>
            <p:ph idx="1" type="subTitle"/>
          </p:nvPr>
        </p:nvSpPr>
        <p:spPr>
          <a:xfrm>
            <a:off x="713225" y="3139100"/>
            <a:ext cx="4872900" cy="6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grpSp>
        <p:nvGrpSpPr>
          <p:cNvPr id="216" name="Google Shape;216;p20"/>
          <p:cNvGrpSpPr/>
          <p:nvPr/>
        </p:nvGrpSpPr>
        <p:grpSpPr>
          <a:xfrm flipH="1" rot="10800000">
            <a:off x="5149200" y="-2223977"/>
            <a:ext cx="5313368" cy="5145951"/>
            <a:chOff x="5263075" y="2238848"/>
            <a:chExt cx="5313368" cy="5145951"/>
          </a:xfrm>
        </p:grpSpPr>
        <p:sp>
          <p:nvSpPr>
            <p:cNvPr id="217" name="Google Shape;217;p20"/>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20"/>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20"/>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0" name="Google Shape;220;p20"/>
          <p:cNvGrpSpPr/>
          <p:nvPr/>
        </p:nvGrpSpPr>
        <p:grpSpPr>
          <a:xfrm>
            <a:off x="-360073" y="3617453"/>
            <a:ext cx="1850041" cy="2269907"/>
            <a:chOff x="5119300" y="3450025"/>
            <a:chExt cx="2148213" cy="2635749"/>
          </a:xfrm>
        </p:grpSpPr>
        <p:pic>
          <p:nvPicPr>
            <p:cNvPr id="221" name="Google Shape;221;p20"/>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222" name="Google Shape;222;p20"/>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grpSp>
        <p:nvGrpSpPr>
          <p:cNvPr id="223" name="Google Shape;223;p20"/>
          <p:cNvGrpSpPr/>
          <p:nvPr/>
        </p:nvGrpSpPr>
        <p:grpSpPr>
          <a:xfrm>
            <a:off x="7270851" y="4026546"/>
            <a:ext cx="4775101" cy="2539096"/>
            <a:chOff x="6835801" y="3991421"/>
            <a:chExt cx="4775101" cy="2539096"/>
          </a:xfrm>
        </p:grpSpPr>
        <p:pic>
          <p:nvPicPr>
            <p:cNvPr id="224" name="Google Shape;224;p20"/>
            <p:cNvPicPr preferRelativeResize="0"/>
            <p:nvPr/>
          </p:nvPicPr>
          <p:blipFill rotWithShape="1">
            <a:blip r:embed="rId3">
              <a:alphaModFix amt="21000"/>
            </a:blip>
            <a:srcRect b="0" l="0" r="0" t="0"/>
            <a:stretch/>
          </p:blipFill>
          <p:spPr>
            <a:xfrm flipH="1" rot="10800000">
              <a:off x="6835801" y="3991421"/>
              <a:ext cx="4775101" cy="2539096"/>
            </a:xfrm>
            <a:prstGeom prst="rect">
              <a:avLst/>
            </a:prstGeom>
            <a:noFill/>
            <a:ln>
              <a:noFill/>
            </a:ln>
          </p:spPr>
        </p:pic>
        <p:pic>
          <p:nvPicPr>
            <p:cNvPr id="225" name="Google Shape;225;p20"/>
            <p:cNvPicPr preferRelativeResize="0"/>
            <p:nvPr/>
          </p:nvPicPr>
          <p:blipFill rotWithShape="1">
            <a:blip r:embed="rId4">
              <a:alphaModFix amt="79000"/>
            </a:blip>
            <a:srcRect b="0" l="0" r="0" t="0"/>
            <a:stretch/>
          </p:blipFill>
          <p:spPr>
            <a:xfrm>
              <a:off x="7501325" y="4109461"/>
              <a:ext cx="2344349" cy="234625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 name="Shape 11"/>
        <p:cNvGrpSpPr/>
        <p:nvPr/>
      </p:nvGrpSpPr>
      <p:grpSpPr>
        <a:xfrm>
          <a:off x="0" y="0"/>
          <a:ext cx="0" cy="0"/>
          <a:chOff x="0" y="0"/>
          <a:chExt cx="0" cy="0"/>
        </a:xfrm>
      </p:grpSpPr>
      <p:sp>
        <p:nvSpPr>
          <p:cNvPr id="12" name="Google Shape;12;p3"/>
          <p:cNvSpPr txBox="1"/>
          <p:nvPr>
            <p:ph type="title"/>
          </p:nvPr>
        </p:nvSpPr>
        <p:spPr>
          <a:xfrm>
            <a:off x="713225" y="1372625"/>
            <a:ext cx="385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 name="Google Shape;13;p3"/>
          <p:cNvSpPr txBox="1"/>
          <p:nvPr>
            <p:ph idx="1" type="subTitle"/>
          </p:nvPr>
        </p:nvSpPr>
        <p:spPr>
          <a:xfrm>
            <a:off x="713225" y="2079025"/>
            <a:ext cx="3858900" cy="178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14" name="Google Shape;14;p3"/>
          <p:cNvSpPr/>
          <p:nvPr>
            <p:ph idx="2" type="pic"/>
          </p:nvPr>
        </p:nvSpPr>
        <p:spPr>
          <a:xfrm>
            <a:off x="4934850" y="0"/>
            <a:ext cx="4209300" cy="5143500"/>
          </a:xfrm>
          <a:prstGeom prst="rect">
            <a:avLst/>
          </a:prstGeom>
          <a:noFill/>
          <a:ln>
            <a:noFill/>
          </a:ln>
        </p:spPr>
      </p:sp>
      <p:pic>
        <p:nvPicPr>
          <p:cNvPr id="15" name="Google Shape;15;p3"/>
          <p:cNvPicPr preferRelativeResize="0"/>
          <p:nvPr/>
        </p:nvPicPr>
        <p:blipFill rotWithShape="1">
          <a:blip r:embed="rId2">
            <a:alphaModFix amt="21000"/>
          </a:blip>
          <a:srcRect b="0" l="0" r="0" t="0"/>
          <a:stretch/>
        </p:blipFill>
        <p:spPr>
          <a:xfrm>
            <a:off x="-2336774" y="-1390654"/>
            <a:ext cx="4775101" cy="2539096"/>
          </a:xfrm>
          <a:prstGeom prst="rect">
            <a:avLst/>
          </a:prstGeom>
          <a:noFill/>
          <a:ln>
            <a:noFill/>
          </a:ln>
        </p:spPr>
      </p:pic>
      <p:grpSp>
        <p:nvGrpSpPr>
          <p:cNvPr id="16" name="Google Shape;16;p3"/>
          <p:cNvGrpSpPr/>
          <p:nvPr/>
        </p:nvGrpSpPr>
        <p:grpSpPr>
          <a:xfrm>
            <a:off x="-937361" y="3117653"/>
            <a:ext cx="1850041" cy="2269907"/>
            <a:chOff x="5119300" y="3450025"/>
            <a:chExt cx="2148213" cy="2635749"/>
          </a:xfrm>
        </p:grpSpPr>
        <p:pic>
          <p:nvPicPr>
            <p:cNvPr id="17" name="Google Shape;17;p3"/>
            <p:cNvPicPr preferRelativeResize="0"/>
            <p:nvPr/>
          </p:nvPicPr>
          <p:blipFill rotWithShape="1">
            <a:blip r:embed="rId3">
              <a:alphaModFix/>
            </a:blip>
            <a:srcRect b="0" l="0" r="0" t="0"/>
            <a:stretch/>
          </p:blipFill>
          <p:spPr>
            <a:xfrm>
              <a:off x="5119300" y="3450025"/>
              <a:ext cx="1691013" cy="1693474"/>
            </a:xfrm>
            <a:prstGeom prst="rect">
              <a:avLst/>
            </a:prstGeom>
            <a:noFill/>
            <a:ln>
              <a:noFill/>
            </a:ln>
          </p:spPr>
        </p:pic>
        <p:pic>
          <p:nvPicPr>
            <p:cNvPr id="18" name="Google Shape;18;p3"/>
            <p:cNvPicPr preferRelativeResize="0"/>
            <p:nvPr/>
          </p:nvPicPr>
          <p:blipFill rotWithShape="1">
            <a:blip r:embed="rId3">
              <a:alphaModFix/>
            </a:blip>
            <a:srcRect b="0" l="0" r="0" t="0"/>
            <a:stretch/>
          </p:blipFill>
          <p:spPr>
            <a:xfrm>
              <a:off x="5576500" y="4392300"/>
              <a:ext cx="1691013" cy="1693474"/>
            </a:xfrm>
            <a:prstGeom prst="rect">
              <a:avLst/>
            </a:prstGeom>
            <a:noFill/>
            <a:ln>
              <a:noFill/>
            </a:ln>
          </p:spPr>
        </p:pic>
      </p:grpSp>
      <p:pic>
        <p:nvPicPr>
          <p:cNvPr id="19" name="Google Shape;19;p3"/>
          <p:cNvPicPr preferRelativeResize="0"/>
          <p:nvPr/>
        </p:nvPicPr>
        <p:blipFill rotWithShape="1">
          <a:blip r:embed="rId4">
            <a:alphaModFix amt="79000"/>
          </a:blip>
          <a:srcRect b="0" l="0" r="0" t="0"/>
          <a:stretch/>
        </p:blipFill>
        <p:spPr>
          <a:xfrm>
            <a:off x="-756850" y="-1390653"/>
            <a:ext cx="2344349" cy="234625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6" name="Shape 22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7" name="Shape 227"/>
        <p:cNvGrpSpPr/>
        <p:nvPr/>
      </p:nvGrpSpPr>
      <p:grpSpPr>
        <a:xfrm>
          <a:off x="0" y="0"/>
          <a:ext cx="0" cy="0"/>
          <a:chOff x="0" y="0"/>
          <a:chExt cx="0" cy="0"/>
        </a:xfrm>
      </p:grpSpPr>
      <p:grpSp>
        <p:nvGrpSpPr>
          <p:cNvPr id="228" name="Google Shape;228;p22"/>
          <p:cNvGrpSpPr/>
          <p:nvPr/>
        </p:nvGrpSpPr>
        <p:grpSpPr>
          <a:xfrm flipH="1" rot="10800000">
            <a:off x="4920600" y="-1385777"/>
            <a:ext cx="5313368" cy="5145951"/>
            <a:chOff x="5263075" y="2238848"/>
            <a:chExt cx="5313368" cy="5145951"/>
          </a:xfrm>
        </p:grpSpPr>
        <p:sp>
          <p:nvSpPr>
            <p:cNvPr id="229" name="Google Shape;229;p22"/>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22"/>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22"/>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32" name="Google Shape;232;p22"/>
          <p:cNvGrpSpPr/>
          <p:nvPr/>
        </p:nvGrpSpPr>
        <p:grpSpPr>
          <a:xfrm>
            <a:off x="-360073" y="3617453"/>
            <a:ext cx="1850041" cy="2269907"/>
            <a:chOff x="5119300" y="3450025"/>
            <a:chExt cx="2148213" cy="2635749"/>
          </a:xfrm>
        </p:grpSpPr>
        <p:pic>
          <p:nvPicPr>
            <p:cNvPr id="233" name="Google Shape;233;p22"/>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234" name="Google Shape;234;p22"/>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grpSp>
        <p:nvGrpSpPr>
          <p:cNvPr id="235" name="Google Shape;235;p22"/>
          <p:cNvGrpSpPr/>
          <p:nvPr/>
        </p:nvGrpSpPr>
        <p:grpSpPr>
          <a:xfrm>
            <a:off x="7270851" y="4026546"/>
            <a:ext cx="4775101" cy="2539096"/>
            <a:chOff x="6835801" y="3991421"/>
            <a:chExt cx="4775101" cy="2539096"/>
          </a:xfrm>
        </p:grpSpPr>
        <p:pic>
          <p:nvPicPr>
            <p:cNvPr id="236" name="Google Shape;236;p22"/>
            <p:cNvPicPr preferRelativeResize="0"/>
            <p:nvPr/>
          </p:nvPicPr>
          <p:blipFill rotWithShape="1">
            <a:blip r:embed="rId3">
              <a:alphaModFix amt="21000"/>
            </a:blip>
            <a:srcRect b="0" l="0" r="0" t="0"/>
            <a:stretch/>
          </p:blipFill>
          <p:spPr>
            <a:xfrm flipH="1" rot="10800000">
              <a:off x="6835801" y="3991421"/>
              <a:ext cx="4775101" cy="2539096"/>
            </a:xfrm>
            <a:prstGeom prst="rect">
              <a:avLst/>
            </a:prstGeom>
            <a:noFill/>
            <a:ln>
              <a:noFill/>
            </a:ln>
          </p:spPr>
        </p:pic>
        <p:pic>
          <p:nvPicPr>
            <p:cNvPr id="237" name="Google Shape;237;p22"/>
            <p:cNvPicPr preferRelativeResize="0"/>
            <p:nvPr/>
          </p:nvPicPr>
          <p:blipFill rotWithShape="1">
            <a:blip r:embed="rId4">
              <a:alphaModFix amt="79000"/>
            </a:blip>
            <a:srcRect b="0" l="0" r="0" t="0"/>
            <a:stretch/>
          </p:blipFill>
          <p:spPr>
            <a:xfrm>
              <a:off x="7501325" y="4109461"/>
              <a:ext cx="2344349" cy="2346255"/>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8" name="Shape 238"/>
        <p:cNvGrpSpPr/>
        <p:nvPr/>
      </p:nvGrpSpPr>
      <p:grpSpPr>
        <a:xfrm>
          <a:off x="0" y="0"/>
          <a:ext cx="0" cy="0"/>
          <a:chOff x="0" y="0"/>
          <a:chExt cx="0" cy="0"/>
        </a:xfrm>
      </p:grpSpPr>
      <p:grpSp>
        <p:nvGrpSpPr>
          <p:cNvPr id="239" name="Google Shape;239;p23"/>
          <p:cNvGrpSpPr/>
          <p:nvPr/>
        </p:nvGrpSpPr>
        <p:grpSpPr>
          <a:xfrm>
            <a:off x="-970487" y="-1187950"/>
            <a:ext cx="2148213" cy="2635749"/>
            <a:chOff x="5119300" y="3450025"/>
            <a:chExt cx="2148213" cy="2635749"/>
          </a:xfrm>
        </p:grpSpPr>
        <p:pic>
          <p:nvPicPr>
            <p:cNvPr id="240" name="Google Shape;240;p23"/>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241" name="Google Shape;241;p23"/>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pic>
        <p:nvPicPr>
          <p:cNvPr id="242" name="Google Shape;242;p23"/>
          <p:cNvPicPr preferRelativeResize="0"/>
          <p:nvPr/>
        </p:nvPicPr>
        <p:blipFill rotWithShape="1">
          <a:blip r:embed="rId3">
            <a:alphaModFix amt="21000"/>
          </a:blip>
          <a:srcRect b="0" l="55931" r="0" t="0"/>
          <a:stretch/>
        </p:blipFill>
        <p:spPr>
          <a:xfrm>
            <a:off x="-40749" y="-63300"/>
            <a:ext cx="2104300" cy="2539099"/>
          </a:xfrm>
          <a:prstGeom prst="rect">
            <a:avLst/>
          </a:prstGeom>
          <a:noFill/>
          <a:ln>
            <a:noFill/>
          </a:ln>
        </p:spPr>
      </p:pic>
      <p:grpSp>
        <p:nvGrpSpPr>
          <p:cNvPr id="243" name="Google Shape;243;p23"/>
          <p:cNvGrpSpPr/>
          <p:nvPr/>
        </p:nvGrpSpPr>
        <p:grpSpPr>
          <a:xfrm>
            <a:off x="-1672050" y="720473"/>
            <a:ext cx="5313368" cy="5145951"/>
            <a:chOff x="-1900650" y="720473"/>
            <a:chExt cx="5313368" cy="5145951"/>
          </a:xfrm>
        </p:grpSpPr>
        <p:sp>
          <p:nvSpPr>
            <p:cNvPr id="244" name="Google Shape;244;p23"/>
            <p:cNvSpPr/>
            <p:nvPr/>
          </p:nvSpPr>
          <p:spPr>
            <a:xfrm flipH="1">
              <a:off x="-1591278" y="72047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23"/>
            <p:cNvSpPr/>
            <p:nvPr/>
          </p:nvSpPr>
          <p:spPr>
            <a:xfrm flipH="1">
              <a:off x="-1633468" y="103249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23"/>
            <p:cNvSpPr/>
            <p:nvPr/>
          </p:nvSpPr>
          <p:spPr>
            <a:xfrm flipH="1">
              <a:off x="-1900650" y="72047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247" name="Google Shape;247;p23"/>
          <p:cNvPicPr preferRelativeResize="0"/>
          <p:nvPr/>
        </p:nvPicPr>
        <p:blipFill rotWithShape="1">
          <a:blip r:embed="rId4">
            <a:alphaModFix amt="79000"/>
          </a:blip>
          <a:srcRect b="0" l="0" r="0" t="0"/>
          <a:stretch/>
        </p:blipFill>
        <p:spPr>
          <a:xfrm>
            <a:off x="-551550" y="-574739"/>
            <a:ext cx="2344349" cy="234625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 name="Shape 20"/>
        <p:cNvGrpSpPr/>
        <p:nvPr/>
      </p:nvGrpSpPr>
      <p:grpSpPr>
        <a:xfrm>
          <a:off x="0" y="0"/>
          <a:ext cx="0" cy="0"/>
          <a:chOff x="0" y="0"/>
          <a:chExt cx="0" cy="0"/>
        </a:xfrm>
      </p:grpSpPr>
      <p:grpSp>
        <p:nvGrpSpPr>
          <p:cNvPr id="21" name="Google Shape;21;p4"/>
          <p:cNvGrpSpPr/>
          <p:nvPr/>
        </p:nvGrpSpPr>
        <p:grpSpPr>
          <a:xfrm>
            <a:off x="-1199087" y="-1187950"/>
            <a:ext cx="2148213" cy="2635749"/>
            <a:chOff x="5119300" y="3450025"/>
            <a:chExt cx="2148213" cy="2635749"/>
          </a:xfrm>
        </p:grpSpPr>
        <p:pic>
          <p:nvPicPr>
            <p:cNvPr id="22" name="Google Shape;22;p4"/>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23" name="Google Shape;23;p4"/>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pic>
        <p:nvPicPr>
          <p:cNvPr id="24" name="Google Shape;24;p4"/>
          <p:cNvPicPr preferRelativeResize="0"/>
          <p:nvPr/>
        </p:nvPicPr>
        <p:blipFill rotWithShape="1">
          <a:blip r:embed="rId3">
            <a:alphaModFix amt="79000"/>
          </a:blip>
          <a:srcRect b="0" l="43842" r="0" t="0"/>
          <a:stretch/>
        </p:blipFill>
        <p:spPr>
          <a:xfrm>
            <a:off x="-269350" y="823700"/>
            <a:ext cx="1316549" cy="2346249"/>
          </a:xfrm>
          <a:prstGeom prst="rect">
            <a:avLst/>
          </a:prstGeom>
          <a:noFill/>
          <a:ln>
            <a:noFill/>
          </a:ln>
        </p:spPr>
      </p:pic>
      <p:sp>
        <p:nvSpPr>
          <p:cNvPr id="25" name="Google Shape;25;p4"/>
          <p:cNvSpPr txBox="1"/>
          <p:nvPr>
            <p:ph type="title"/>
          </p:nvPr>
        </p:nvSpPr>
        <p:spPr>
          <a:xfrm>
            <a:off x="2386850" y="445025"/>
            <a:ext cx="603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4"/>
          <p:cNvSpPr txBox="1"/>
          <p:nvPr>
            <p:ph idx="2" type="title"/>
          </p:nvPr>
        </p:nvSpPr>
        <p:spPr>
          <a:xfrm>
            <a:off x="2386850" y="1279573"/>
            <a:ext cx="7347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4"/>
          <p:cNvSpPr txBox="1"/>
          <p:nvPr>
            <p:ph idx="3" type="title"/>
          </p:nvPr>
        </p:nvSpPr>
        <p:spPr>
          <a:xfrm>
            <a:off x="2386850" y="2713002"/>
            <a:ext cx="7347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4"/>
          <p:cNvSpPr txBox="1"/>
          <p:nvPr>
            <p:ph idx="4" type="title"/>
          </p:nvPr>
        </p:nvSpPr>
        <p:spPr>
          <a:xfrm>
            <a:off x="4476525" y="1279573"/>
            <a:ext cx="7347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9" name="Google Shape;29;p4"/>
          <p:cNvSpPr txBox="1"/>
          <p:nvPr>
            <p:ph idx="5" type="title"/>
          </p:nvPr>
        </p:nvSpPr>
        <p:spPr>
          <a:xfrm>
            <a:off x="4476525" y="2713002"/>
            <a:ext cx="7347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4"/>
          <p:cNvSpPr txBox="1"/>
          <p:nvPr>
            <p:ph idx="6" type="title"/>
          </p:nvPr>
        </p:nvSpPr>
        <p:spPr>
          <a:xfrm>
            <a:off x="6566200" y="1279573"/>
            <a:ext cx="7347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1" name="Google Shape;31;p4"/>
          <p:cNvSpPr txBox="1"/>
          <p:nvPr>
            <p:ph idx="7" type="title"/>
          </p:nvPr>
        </p:nvSpPr>
        <p:spPr>
          <a:xfrm>
            <a:off x="6566200" y="2713002"/>
            <a:ext cx="7347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2" name="Google Shape;32;p4"/>
          <p:cNvSpPr txBox="1"/>
          <p:nvPr>
            <p:ph idx="1" type="subTitle"/>
          </p:nvPr>
        </p:nvSpPr>
        <p:spPr>
          <a:xfrm>
            <a:off x="2386850" y="1874675"/>
            <a:ext cx="1860000" cy="78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3" name="Google Shape;33;p4"/>
          <p:cNvSpPr txBox="1"/>
          <p:nvPr>
            <p:ph idx="8" type="subTitle"/>
          </p:nvPr>
        </p:nvSpPr>
        <p:spPr>
          <a:xfrm>
            <a:off x="4476525" y="1874675"/>
            <a:ext cx="1860000" cy="78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 name="Google Shape;34;p4"/>
          <p:cNvSpPr txBox="1"/>
          <p:nvPr>
            <p:ph idx="9" type="subTitle"/>
          </p:nvPr>
        </p:nvSpPr>
        <p:spPr>
          <a:xfrm>
            <a:off x="6566200" y="1874675"/>
            <a:ext cx="1860000" cy="78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 name="Google Shape;35;p4"/>
          <p:cNvSpPr txBox="1"/>
          <p:nvPr>
            <p:ph idx="13" type="subTitle"/>
          </p:nvPr>
        </p:nvSpPr>
        <p:spPr>
          <a:xfrm>
            <a:off x="2386850" y="3308025"/>
            <a:ext cx="1860000" cy="78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6" name="Google Shape;36;p4"/>
          <p:cNvSpPr txBox="1"/>
          <p:nvPr>
            <p:ph idx="14" type="subTitle"/>
          </p:nvPr>
        </p:nvSpPr>
        <p:spPr>
          <a:xfrm>
            <a:off x="4476525" y="3308025"/>
            <a:ext cx="1860000" cy="78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7" name="Google Shape;37;p4"/>
          <p:cNvSpPr txBox="1"/>
          <p:nvPr>
            <p:ph idx="15" type="subTitle"/>
          </p:nvPr>
        </p:nvSpPr>
        <p:spPr>
          <a:xfrm>
            <a:off x="6566200" y="3308025"/>
            <a:ext cx="1860000" cy="78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pic>
        <p:nvPicPr>
          <p:cNvPr id="38" name="Google Shape;38;p4"/>
          <p:cNvPicPr preferRelativeResize="0"/>
          <p:nvPr/>
        </p:nvPicPr>
        <p:blipFill rotWithShape="1">
          <a:blip r:embed="rId4">
            <a:alphaModFix amt="21000"/>
          </a:blip>
          <a:srcRect b="0" l="55931" r="0" t="0"/>
          <a:stretch/>
        </p:blipFill>
        <p:spPr>
          <a:xfrm>
            <a:off x="-269349" y="-63300"/>
            <a:ext cx="2104300" cy="2539099"/>
          </a:xfrm>
          <a:prstGeom prst="rect">
            <a:avLst/>
          </a:prstGeom>
          <a:noFill/>
          <a:ln>
            <a:noFill/>
          </a:ln>
        </p:spPr>
      </p:pic>
      <p:grpSp>
        <p:nvGrpSpPr>
          <p:cNvPr id="39" name="Google Shape;39;p4"/>
          <p:cNvGrpSpPr/>
          <p:nvPr/>
        </p:nvGrpSpPr>
        <p:grpSpPr>
          <a:xfrm>
            <a:off x="-1900650" y="720473"/>
            <a:ext cx="5313368" cy="5145951"/>
            <a:chOff x="-1900650" y="720473"/>
            <a:chExt cx="5313368" cy="5145951"/>
          </a:xfrm>
        </p:grpSpPr>
        <p:sp>
          <p:nvSpPr>
            <p:cNvPr id="40" name="Google Shape;40;p4"/>
            <p:cNvSpPr/>
            <p:nvPr/>
          </p:nvSpPr>
          <p:spPr>
            <a:xfrm flipH="1">
              <a:off x="-1591278" y="72047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4"/>
            <p:cNvSpPr/>
            <p:nvPr/>
          </p:nvSpPr>
          <p:spPr>
            <a:xfrm flipH="1">
              <a:off x="-1633468" y="103249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4"/>
            <p:cNvSpPr/>
            <p:nvPr/>
          </p:nvSpPr>
          <p:spPr>
            <a:xfrm flipH="1">
              <a:off x="-1900650" y="72047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43" name="Google Shape;43;p4"/>
          <p:cNvCxnSpPr/>
          <p:nvPr/>
        </p:nvCxnSpPr>
        <p:spPr>
          <a:xfrm>
            <a:off x="2503350" y="410450"/>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5"/>
          <p:cNvSpPr txBox="1"/>
          <p:nvPr>
            <p:ph type="title"/>
          </p:nvPr>
        </p:nvSpPr>
        <p:spPr>
          <a:xfrm>
            <a:off x="4132900" y="2408450"/>
            <a:ext cx="4301100" cy="160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5"/>
          <p:cNvSpPr txBox="1"/>
          <p:nvPr>
            <p:ph idx="2" type="title"/>
          </p:nvPr>
        </p:nvSpPr>
        <p:spPr>
          <a:xfrm>
            <a:off x="4132900" y="1285925"/>
            <a:ext cx="1450800" cy="1049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6"/>
          <p:cNvSpPr/>
          <p:nvPr>
            <p:ph idx="2" type="pic"/>
          </p:nvPr>
        </p:nvSpPr>
        <p:spPr>
          <a:xfrm>
            <a:off x="-50" y="0"/>
            <a:ext cx="9144000" cy="5143500"/>
          </a:xfrm>
          <a:prstGeom prst="rect">
            <a:avLst/>
          </a:prstGeom>
          <a:noFill/>
          <a:ln>
            <a:noFill/>
          </a:ln>
        </p:spPr>
      </p:sp>
      <p:sp>
        <p:nvSpPr>
          <p:cNvPr id="49" name="Google Shape;49;p6"/>
          <p:cNvSpPr txBox="1"/>
          <p:nvPr>
            <p:ph type="title"/>
          </p:nvPr>
        </p:nvSpPr>
        <p:spPr>
          <a:xfrm>
            <a:off x="713225" y="3712700"/>
            <a:ext cx="3324600" cy="891300"/>
          </a:xfrm>
          <a:prstGeom prst="rect">
            <a:avLst/>
          </a:prstGeom>
          <a:solidFill>
            <a:schemeClr val="lt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0" name="Shape 50"/>
        <p:cNvGrpSpPr/>
        <p:nvPr/>
      </p:nvGrpSpPr>
      <p:grpSpPr>
        <a:xfrm>
          <a:off x="0" y="0"/>
          <a:ext cx="0" cy="0"/>
          <a:chOff x="0" y="0"/>
          <a:chExt cx="0" cy="0"/>
        </a:xfrm>
      </p:grpSpPr>
      <p:sp>
        <p:nvSpPr>
          <p:cNvPr id="51" name="Google Shape;51;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7"/>
          <p:cNvSpPr txBox="1"/>
          <p:nvPr>
            <p:ph idx="1" type="subTitle"/>
          </p:nvPr>
        </p:nvSpPr>
        <p:spPr>
          <a:xfrm>
            <a:off x="720000" y="1825100"/>
            <a:ext cx="2885400" cy="87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3" name="Google Shape;53;p7"/>
          <p:cNvSpPr txBox="1"/>
          <p:nvPr>
            <p:ph idx="2" type="subTitle"/>
          </p:nvPr>
        </p:nvSpPr>
        <p:spPr>
          <a:xfrm>
            <a:off x="4546547" y="1825100"/>
            <a:ext cx="2885400" cy="87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4" name="Google Shape;54;p7"/>
          <p:cNvSpPr txBox="1"/>
          <p:nvPr>
            <p:ph idx="3" type="subTitle"/>
          </p:nvPr>
        </p:nvSpPr>
        <p:spPr>
          <a:xfrm>
            <a:off x="720000" y="3333275"/>
            <a:ext cx="2885400" cy="87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5" name="Google Shape;55;p7"/>
          <p:cNvSpPr txBox="1"/>
          <p:nvPr>
            <p:ph idx="4" type="subTitle"/>
          </p:nvPr>
        </p:nvSpPr>
        <p:spPr>
          <a:xfrm>
            <a:off x="4546547" y="3333275"/>
            <a:ext cx="2885400" cy="87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6" name="Google Shape;56;p7"/>
          <p:cNvSpPr txBox="1"/>
          <p:nvPr>
            <p:ph idx="5" type="subTitle"/>
          </p:nvPr>
        </p:nvSpPr>
        <p:spPr>
          <a:xfrm>
            <a:off x="720000" y="1455550"/>
            <a:ext cx="28854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7" name="Google Shape;57;p7"/>
          <p:cNvSpPr txBox="1"/>
          <p:nvPr>
            <p:ph idx="6" type="subTitle"/>
          </p:nvPr>
        </p:nvSpPr>
        <p:spPr>
          <a:xfrm>
            <a:off x="720000" y="2963800"/>
            <a:ext cx="28854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8" name="Google Shape;58;p7"/>
          <p:cNvSpPr txBox="1"/>
          <p:nvPr>
            <p:ph idx="7" type="subTitle"/>
          </p:nvPr>
        </p:nvSpPr>
        <p:spPr>
          <a:xfrm>
            <a:off x="4546525" y="1455550"/>
            <a:ext cx="28854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9" name="Google Shape;59;p7"/>
          <p:cNvSpPr txBox="1"/>
          <p:nvPr>
            <p:ph idx="8" type="subTitle"/>
          </p:nvPr>
        </p:nvSpPr>
        <p:spPr>
          <a:xfrm>
            <a:off x="4546525" y="2963800"/>
            <a:ext cx="28854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60" name="Google Shape;60;p7"/>
          <p:cNvGrpSpPr/>
          <p:nvPr/>
        </p:nvGrpSpPr>
        <p:grpSpPr>
          <a:xfrm>
            <a:off x="-937361" y="3117653"/>
            <a:ext cx="1850041" cy="2269907"/>
            <a:chOff x="5119300" y="3450025"/>
            <a:chExt cx="2148213" cy="2635749"/>
          </a:xfrm>
        </p:grpSpPr>
        <p:pic>
          <p:nvPicPr>
            <p:cNvPr id="61" name="Google Shape;61;p7"/>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62" name="Google Shape;62;p7"/>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grpSp>
        <p:nvGrpSpPr>
          <p:cNvPr id="63" name="Google Shape;63;p7"/>
          <p:cNvGrpSpPr/>
          <p:nvPr/>
        </p:nvGrpSpPr>
        <p:grpSpPr>
          <a:xfrm>
            <a:off x="5930250" y="1760273"/>
            <a:ext cx="5313368" cy="5145951"/>
            <a:chOff x="5263075" y="2238848"/>
            <a:chExt cx="5313368" cy="5145951"/>
          </a:xfrm>
        </p:grpSpPr>
        <p:sp>
          <p:nvSpPr>
            <p:cNvPr id="64" name="Google Shape;64;p7"/>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7"/>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7"/>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67" name="Google Shape;67;p7"/>
          <p:cNvCxnSpPr/>
          <p:nvPr/>
        </p:nvCxnSpPr>
        <p:spPr>
          <a:xfrm>
            <a:off x="826950" y="410450"/>
            <a:ext cx="609600" cy="0"/>
          </a:xfrm>
          <a:prstGeom prst="straightConnector1">
            <a:avLst/>
          </a:prstGeom>
          <a:noFill/>
          <a:ln cap="flat" cmpd="sng" w="28575">
            <a:solidFill>
              <a:schemeClr val="dk2"/>
            </a:solidFill>
            <a:prstDash val="solid"/>
            <a:round/>
            <a:headEnd len="sm" w="sm" type="none"/>
            <a:tailEnd len="sm" w="sm" type="none"/>
          </a:ln>
        </p:spPr>
      </p:cxnSp>
      <p:pic>
        <p:nvPicPr>
          <p:cNvPr id="68" name="Google Shape;68;p7"/>
          <p:cNvPicPr preferRelativeResize="0"/>
          <p:nvPr/>
        </p:nvPicPr>
        <p:blipFill rotWithShape="1">
          <a:blip r:embed="rId3">
            <a:alphaModFix amt="79000"/>
          </a:blip>
          <a:srcRect b="0" l="0" r="0" t="0"/>
          <a:stretch/>
        </p:blipFill>
        <p:spPr>
          <a:xfrm>
            <a:off x="7739450" y="-1318753"/>
            <a:ext cx="2344349" cy="2346255"/>
          </a:xfrm>
          <a:prstGeom prst="rect">
            <a:avLst/>
          </a:prstGeom>
          <a:noFill/>
          <a:ln>
            <a:noFill/>
          </a:ln>
        </p:spPr>
      </p:pic>
      <p:pic>
        <p:nvPicPr>
          <p:cNvPr id="69" name="Google Shape;69;p7"/>
          <p:cNvPicPr preferRelativeResize="0"/>
          <p:nvPr/>
        </p:nvPicPr>
        <p:blipFill rotWithShape="1">
          <a:blip r:embed="rId4">
            <a:alphaModFix amt="21000"/>
          </a:blip>
          <a:srcRect b="0" l="0" r="0" t="0"/>
          <a:stretch/>
        </p:blipFill>
        <p:spPr>
          <a:xfrm>
            <a:off x="5854726" y="-1371604"/>
            <a:ext cx="4775101" cy="253909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2" name="Google Shape;72;p8"/>
          <p:cNvSpPr txBox="1"/>
          <p:nvPr>
            <p:ph idx="1" type="body"/>
          </p:nvPr>
        </p:nvSpPr>
        <p:spPr>
          <a:xfrm>
            <a:off x="720000" y="1215751"/>
            <a:ext cx="7704000" cy="346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pic>
        <p:nvPicPr>
          <p:cNvPr id="73" name="Google Shape;73;p8"/>
          <p:cNvPicPr preferRelativeResize="0"/>
          <p:nvPr/>
        </p:nvPicPr>
        <p:blipFill rotWithShape="1">
          <a:blip r:embed="rId2">
            <a:alphaModFix amt="21000"/>
          </a:blip>
          <a:srcRect b="0" l="0" r="0" t="0"/>
          <a:stretch/>
        </p:blipFill>
        <p:spPr>
          <a:xfrm>
            <a:off x="5854726" y="-1371604"/>
            <a:ext cx="4775101" cy="2539096"/>
          </a:xfrm>
          <a:prstGeom prst="rect">
            <a:avLst/>
          </a:prstGeom>
          <a:noFill/>
          <a:ln>
            <a:noFill/>
          </a:ln>
        </p:spPr>
      </p:pic>
      <p:pic>
        <p:nvPicPr>
          <p:cNvPr id="74" name="Google Shape;74;p8"/>
          <p:cNvPicPr preferRelativeResize="0"/>
          <p:nvPr/>
        </p:nvPicPr>
        <p:blipFill rotWithShape="1">
          <a:blip r:embed="rId3">
            <a:alphaModFix amt="79000"/>
          </a:blip>
          <a:srcRect b="0" l="0" r="0" t="0"/>
          <a:stretch/>
        </p:blipFill>
        <p:spPr>
          <a:xfrm>
            <a:off x="7739450" y="-1318753"/>
            <a:ext cx="2344349" cy="2346255"/>
          </a:xfrm>
          <a:prstGeom prst="rect">
            <a:avLst/>
          </a:prstGeom>
          <a:noFill/>
          <a:ln>
            <a:noFill/>
          </a:ln>
        </p:spPr>
      </p:pic>
      <p:grpSp>
        <p:nvGrpSpPr>
          <p:cNvPr id="75" name="Google Shape;75;p8"/>
          <p:cNvGrpSpPr/>
          <p:nvPr/>
        </p:nvGrpSpPr>
        <p:grpSpPr>
          <a:xfrm>
            <a:off x="-937361" y="3117653"/>
            <a:ext cx="1850041" cy="2269907"/>
            <a:chOff x="5119300" y="3450025"/>
            <a:chExt cx="2148213" cy="2635749"/>
          </a:xfrm>
        </p:grpSpPr>
        <p:pic>
          <p:nvPicPr>
            <p:cNvPr id="76" name="Google Shape;76;p8"/>
            <p:cNvPicPr preferRelativeResize="0"/>
            <p:nvPr/>
          </p:nvPicPr>
          <p:blipFill rotWithShape="1">
            <a:blip r:embed="rId4">
              <a:alphaModFix/>
            </a:blip>
            <a:srcRect b="0" l="0" r="0" t="0"/>
            <a:stretch/>
          </p:blipFill>
          <p:spPr>
            <a:xfrm>
              <a:off x="5119300" y="3450025"/>
              <a:ext cx="1691013" cy="1693474"/>
            </a:xfrm>
            <a:prstGeom prst="rect">
              <a:avLst/>
            </a:prstGeom>
            <a:noFill/>
            <a:ln>
              <a:noFill/>
            </a:ln>
          </p:spPr>
        </p:pic>
        <p:pic>
          <p:nvPicPr>
            <p:cNvPr id="77" name="Google Shape;77;p8"/>
            <p:cNvPicPr preferRelativeResize="0"/>
            <p:nvPr/>
          </p:nvPicPr>
          <p:blipFill rotWithShape="1">
            <a:blip r:embed="rId4">
              <a:alphaModFix/>
            </a:blip>
            <a:srcRect b="0" l="0" r="0" t="0"/>
            <a:stretch/>
          </p:blipFill>
          <p:spPr>
            <a:xfrm>
              <a:off x="5576500" y="4392300"/>
              <a:ext cx="1691013" cy="1693474"/>
            </a:xfrm>
            <a:prstGeom prst="rect">
              <a:avLst/>
            </a:prstGeom>
            <a:noFill/>
            <a:ln>
              <a:noFill/>
            </a:ln>
          </p:spPr>
        </p:pic>
      </p:grpSp>
      <p:grpSp>
        <p:nvGrpSpPr>
          <p:cNvPr id="78" name="Google Shape;78;p8"/>
          <p:cNvGrpSpPr/>
          <p:nvPr/>
        </p:nvGrpSpPr>
        <p:grpSpPr>
          <a:xfrm>
            <a:off x="5930250" y="1760273"/>
            <a:ext cx="5313368" cy="5145951"/>
            <a:chOff x="5263075" y="2238848"/>
            <a:chExt cx="5313368" cy="5145951"/>
          </a:xfrm>
        </p:grpSpPr>
        <p:sp>
          <p:nvSpPr>
            <p:cNvPr id="79" name="Google Shape;79;p8"/>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8"/>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8"/>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82" name="Google Shape;82;p8"/>
          <p:cNvCxnSpPr/>
          <p:nvPr/>
        </p:nvCxnSpPr>
        <p:spPr>
          <a:xfrm>
            <a:off x="826950" y="410450"/>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p9"/>
          <p:cNvSpPr txBox="1"/>
          <p:nvPr>
            <p:ph idx="1" type="subTitle"/>
          </p:nvPr>
        </p:nvSpPr>
        <p:spPr>
          <a:xfrm>
            <a:off x="4530700" y="2898001"/>
            <a:ext cx="2907300" cy="14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5" name="Google Shape;85;p9"/>
          <p:cNvSpPr txBox="1"/>
          <p:nvPr>
            <p:ph idx="2" type="subTitle"/>
          </p:nvPr>
        </p:nvSpPr>
        <p:spPr>
          <a:xfrm>
            <a:off x="713225" y="2898001"/>
            <a:ext cx="2907300" cy="14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6" name="Google Shape;86;p9"/>
          <p:cNvSpPr txBox="1"/>
          <p:nvPr>
            <p:ph idx="3" type="subTitle"/>
          </p:nvPr>
        </p:nvSpPr>
        <p:spPr>
          <a:xfrm>
            <a:off x="713225" y="2248150"/>
            <a:ext cx="29073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7" name="Google Shape;87;p9"/>
          <p:cNvSpPr txBox="1"/>
          <p:nvPr>
            <p:ph idx="4" type="subTitle"/>
          </p:nvPr>
        </p:nvSpPr>
        <p:spPr>
          <a:xfrm>
            <a:off x="4530702" y="2248150"/>
            <a:ext cx="29073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Hind"/>
                <a:ea typeface="Hind"/>
                <a:cs typeface="Hind"/>
                <a:sym typeface="Hin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8" name="Google Shape;88;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89" name="Google Shape;89;p9"/>
          <p:cNvGrpSpPr/>
          <p:nvPr/>
        </p:nvGrpSpPr>
        <p:grpSpPr>
          <a:xfrm>
            <a:off x="5930250" y="1760273"/>
            <a:ext cx="5313368" cy="5145951"/>
            <a:chOff x="5263075" y="2238848"/>
            <a:chExt cx="5313368" cy="5145951"/>
          </a:xfrm>
        </p:grpSpPr>
        <p:sp>
          <p:nvSpPr>
            <p:cNvPr id="90" name="Google Shape;90;p9"/>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9"/>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9"/>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3" name="Google Shape;93;p9"/>
          <p:cNvGrpSpPr/>
          <p:nvPr/>
        </p:nvGrpSpPr>
        <p:grpSpPr>
          <a:xfrm>
            <a:off x="-937361" y="3117653"/>
            <a:ext cx="1850041" cy="2269907"/>
            <a:chOff x="5119300" y="3450025"/>
            <a:chExt cx="2148213" cy="2635749"/>
          </a:xfrm>
        </p:grpSpPr>
        <p:pic>
          <p:nvPicPr>
            <p:cNvPr id="94" name="Google Shape;94;p9"/>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95" name="Google Shape;95;p9"/>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pic>
        <p:nvPicPr>
          <p:cNvPr id="96" name="Google Shape;96;p9"/>
          <p:cNvPicPr preferRelativeResize="0"/>
          <p:nvPr/>
        </p:nvPicPr>
        <p:blipFill rotWithShape="1">
          <a:blip r:embed="rId3">
            <a:alphaModFix amt="21000"/>
          </a:blip>
          <a:srcRect b="0" l="0" r="0" t="0"/>
          <a:stretch/>
        </p:blipFill>
        <p:spPr>
          <a:xfrm>
            <a:off x="5854726" y="-1371604"/>
            <a:ext cx="4775101" cy="2539096"/>
          </a:xfrm>
          <a:prstGeom prst="rect">
            <a:avLst/>
          </a:prstGeom>
          <a:noFill/>
          <a:ln>
            <a:noFill/>
          </a:ln>
        </p:spPr>
      </p:pic>
      <p:pic>
        <p:nvPicPr>
          <p:cNvPr id="97" name="Google Shape;97;p9"/>
          <p:cNvPicPr preferRelativeResize="0"/>
          <p:nvPr/>
        </p:nvPicPr>
        <p:blipFill rotWithShape="1">
          <a:blip r:embed="rId4">
            <a:alphaModFix amt="79000"/>
          </a:blip>
          <a:srcRect b="0" l="0" r="0" t="0"/>
          <a:stretch/>
        </p:blipFill>
        <p:spPr>
          <a:xfrm>
            <a:off x="7739450" y="-1318753"/>
            <a:ext cx="2344349" cy="2346255"/>
          </a:xfrm>
          <a:prstGeom prst="rect">
            <a:avLst/>
          </a:prstGeom>
          <a:noFill/>
          <a:ln>
            <a:noFill/>
          </a:ln>
        </p:spPr>
      </p:pic>
      <p:cxnSp>
        <p:nvCxnSpPr>
          <p:cNvPr id="98" name="Google Shape;98;p9"/>
          <p:cNvCxnSpPr/>
          <p:nvPr/>
        </p:nvCxnSpPr>
        <p:spPr>
          <a:xfrm>
            <a:off x="826950" y="410450"/>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99" name="Shape 99"/>
        <p:cNvGrpSpPr/>
        <p:nvPr/>
      </p:nvGrpSpPr>
      <p:grpSpPr>
        <a:xfrm>
          <a:off x="0" y="0"/>
          <a:ext cx="0" cy="0"/>
          <a:chOff x="0" y="0"/>
          <a:chExt cx="0" cy="0"/>
        </a:xfrm>
      </p:grpSpPr>
      <p:sp>
        <p:nvSpPr>
          <p:cNvPr id="100" name="Google Shape;100;p10"/>
          <p:cNvSpPr txBox="1"/>
          <p:nvPr>
            <p:ph type="title"/>
          </p:nvPr>
        </p:nvSpPr>
        <p:spPr>
          <a:xfrm>
            <a:off x="2615050" y="445025"/>
            <a:ext cx="580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1" name="Google Shape;101;p10"/>
          <p:cNvSpPr txBox="1"/>
          <p:nvPr>
            <p:ph idx="1" type="body"/>
          </p:nvPr>
        </p:nvSpPr>
        <p:spPr>
          <a:xfrm>
            <a:off x="2615050" y="1213650"/>
            <a:ext cx="5581800" cy="2716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Anaheim"/>
              <a:buChar char="●"/>
              <a:defRPr/>
            </a:lvl1pPr>
            <a:lvl2pPr indent="-317500" lvl="1" marL="914400" algn="l">
              <a:lnSpc>
                <a:spcPct val="100000"/>
              </a:lnSpc>
              <a:spcBef>
                <a:spcPts val="0"/>
              </a:spcBef>
              <a:spcAft>
                <a:spcPts val="0"/>
              </a:spcAft>
              <a:buSzPts val="1400"/>
              <a:buFont typeface="Anaheim"/>
              <a:buChar char="○"/>
              <a:defRPr/>
            </a:lvl2pPr>
            <a:lvl3pPr indent="-317500" lvl="2" marL="1371600" algn="l">
              <a:lnSpc>
                <a:spcPct val="100000"/>
              </a:lnSpc>
              <a:spcBef>
                <a:spcPts val="0"/>
              </a:spcBef>
              <a:spcAft>
                <a:spcPts val="0"/>
              </a:spcAft>
              <a:buSzPts val="1400"/>
              <a:buFont typeface="Anaheim"/>
              <a:buChar char="■"/>
              <a:defRPr/>
            </a:lvl3pPr>
            <a:lvl4pPr indent="-317500" lvl="3" marL="1828800" algn="l">
              <a:lnSpc>
                <a:spcPct val="100000"/>
              </a:lnSpc>
              <a:spcBef>
                <a:spcPts val="0"/>
              </a:spcBef>
              <a:spcAft>
                <a:spcPts val="0"/>
              </a:spcAft>
              <a:buSzPts val="1400"/>
              <a:buFont typeface="Anaheim"/>
              <a:buChar char="●"/>
              <a:defRPr/>
            </a:lvl4pPr>
            <a:lvl5pPr indent="-317500" lvl="4" marL="2286000" algn="l">
              <a:lnSpc>
                <a:spcPct val="100000"/>
              </a:lnSpc>
              <a:spcBef>
                <a:spcPts val="0"/>
              </a:spcBef>
              <a:spcAft>
                <a:spcPts val="0"/>
              </a:spcAft>
              <a:buSzPts val="1400"/>
              <a:buFont typeface="Anaheim"/>
              <a:buChar char="○"/>
              <a:defRPr/>
            </a:lvl5pPr>
            <a:lvl6pPr indent="-317500" lvl="5" marL="2743200" algn="l">
              <a:lnSpc>
                <a:spcPct val="100000"/>
              </a:lnSpc>
              <a:spcBef>
                <a:spcPts val="0"/>
              </a:spcBef>
              <a:spcAft>
                <a:spcPts val="0"/>
              </a:spcAft>
              <a:buSzPts val="1400"/>
              <a:buFont typeface="Anaheim"/>
              <a:buChar char="■"/>
              <a:defRPr/>
            </a:lvl6pPr>
            <a:lvl7pPr indent="-317500" lvl="6" marL="3200400" algn="l">
              <a:lnSpc>
                <a:spcPct val="100000"/>
              </a:lnSpc>
              <a:spcBef>
                <a:spcPts val="0"/>
              </a:spcBef>
              <a:spcAft>
                <a:spcPts val="0"/>
              </a:spcAft>
              <a:buSzPts val="1400"/>
              <a:buFont typeface="Anaheim"/>
              <a:buChar char="●"/>
              <a:defRPr/>
            </a:lvl7pPr>
            <a:lvl8pPr indent="-317500" lvl="7" marL="3657600" algn="l">
              <a:lnSpc>
                <a:spcPct val="100000"/>
              </a:lnSpc>
              <a:spcBef>
                <a:spcPts val="0"/>
              </a:spcBef>
              <a:spcAft>
                <a:spcPts val="0"/>
              </a:spcAft>
              <a:buSzPts val="1400"/>
              <a:buFont typeface="Anaheim"/>
              <a:buChar char="○"/>
              <a:defRPr/>
            </a:lvl8pPr>
            <a:lvl9pPr indent="-317500" lvl="8" marL="4114800" algn="l">
              <a:lnSpc>
                <a:spcPct val="100000"/>
              </a:lnSpc>
              <a:spcBef>
                <a:spcPts val="0"/>
              </a:spcBef>
              <a:spcAft>
                <a:spcPts val="0"/>
              </a:spcAft>
              <a:buSzPts val="1400"/>
              <a:buFont typeface="Anaheim"/>
              <a:buChar char="■"/>
              <a:defRPr/>
            </a:lvl9pPr>
          </a:lstStyle>
          <a:p/>
        </p:txBody>
      </p:sp>
      <p:cxnSp>
        <p:nvCxnSpPr>
          <p:cNvPr id="102" name="Google Shape;102;p10"/>
          <p:cNvCxnSpPr/>
          <p:nvPr/>
        </p:nvCxnSpPr>
        <p:spPr>
          <a:xfrm>
            <a:off x="2731950" y="410450"/>
            <a:ext cx="609600" cy="0"/>
          </a:xfrm>
          <a:prstGeom prst="straightConnector1">
            <a:avLst/>
          </a:prstGeom>
          <a:noFill/>
          <a:ln cap="flat" cmpd="sng" w="28575">
            <a:solidFill>
              <a:schemeClr val="dk2"/>
            </a:solidFill>
            <a:prstDash val="solid"/>
            <a:round/>
            <a:headEnd len="sm" w="sm" type="none"/>
            <a:tailEnd len="sm" w="sm" type="none"/>
          </a:ln>
        </p:spPr>
      </p:cxnSp>
      <p:grpSp>
        <p:nvGrpSpPr>
          <p:cNvPr id="103" name="Google Shape;103;p10"/>
          <p:cNvGrpSpPr/>
          <p:nvPr/>
        </p:nvGrpSpPr>
        <p:grpSpPr>
          <a:xfrm>
            <a:off x="-970487" y="-1187950"/>
            <a:ext cx="2148213" cy="2635749"/>
            <a:chOff x="5119300" y="3450025"/>
            <a:chExt cx="2148213" cy="2635749"/>
          </a:xfrm>
        </p:grpSpPr>
        <p:pic>
          <p:nvPicPr>
            <p:cNvPr id="104" name="Google Shape;104;p10"/>
            <p:cNvPicPr preferRelativeResize="0"/>
            <p:nvPr/>
          </p:nvPicPr>
          <p:blipFill rotWithShape="1">
            <a:blip r:embed="rId2">
              <a:alphaModFix/>
            </a:blip>
            <a:srcRect b="0" l="0" r="0" t="0"/>
            <a:stretch/>
          </p:blipFill>
          <p:spPr>
            <a:xfrm>
              <a:off x="5119300" y="3450025"/>
              <a:ext cx="1691013" cy="1693474"/>
            </a:xfrm>
            <a:prstGeom prst="rect">
              <a:avLst/>
            </a:prstGeom>
            <a:noFill/>
            <a:ln>
              <a:noFill/>
            </a:ln>
          </p:spPr>
        </p:pic>
        <p:pic>
          <p:nvPicPr>
            <p:cNvPr id="105" name="Google Shape;105;p10"/>
            <p:cNvPicPr preferRelativeResize="0"/>
            <p:nvPr/>
          </p:nvPicPr>
          <p:blipFill rotWithShape="1">
            <a:blip r:embed="rId2">
              <a:alphaModFix/>
            </a:blip>
            <a:srcRect b="0" l="0" r="0" t="0"/>
            <a:stretch/>
          </p:blipFill>
          <p:spPr>
            <a:xfrm>
              <a:off x="5576500" y="4392300"/>
              <a:ext cx="1691013" cy="1693474"/>
            </a:xfrm>
            <a:prstGeom prst="rect">
              <a:avLst/>
            </a:prstGeom>
            <a:noFill/>
            <a:ln>
              <a:noFill/>
            </a:ln>
          </p:spPr>
        </p:pic>
      </p:grpSp>
      <p:pic>
        <p:nvPicPr>
          <p:cNvPr id="106" name="Google Shape;106;p10"/>
          <p:cNvPicPr preferRelativeResize="0"/>
          <p:nvPr/>
        </p:nvPicPr>
        <p:blipFill rotWithShape="1">
          <a:blip r:embed="rId3">
            <a:alphaModFix amt="79000"/>
          </a:blip>
          <a:srcRect b="0" l="43842" r="0" t="0"/>
          <a:stretch/>
        </p:blipFill>
        <p:spPr>
          <a:xfrm>
            <a:off x="-40750" y="823700"/>
            <a:ext cx="1316549" cy="2346249"/>
          </a:xfrm>
          <a:prstGeom prst="rect">
            <a:avLst/>
          </a:prstGeom>
          <a:noFill/>
          <a:ln>
            <a:noFill/>
          </a:ln>
        </p:spPr>
      </p:pic>
      <p:pic>
        <p:nvPicPr>
          <p:cNvPr id="107" name="Google Shape;107;p10"/>
          <p:cNvPicPr preferRelativeResize="0"/>
          <p:nvPr/>
        </p:nvPicPr>
        <p:blipFill rotWithShape="1">
          <a:blip r:embed="rId4">
            <a:alphaModFix amt="21000"/>
          </a:blip>
          <a:srcRect b="0" l="55931" r="0" t="0"/>
          <a:stretch/>
        </p:blipFill>
        <p:spPr>
          <a:xfrm>
            <a:off x="-40749" y="-63300"/>
            <a:ext cx="2104300" cy="2539099"/>
          </a:xfrm>
          <a:prstGeom prst="rect">
            <a:avLst/>
          </a:prstGeom>
          <a:noFill/>
          <a:ln>
            <a:noFill/>
          </a:ln>
        </p:spPr>
      </p:pic>
      <p:grpSp>
        <p:nvGrpSpPr>
          <p:cNvPr id="108" name="Google Shape;108;p10"/>
          <p:cNvGrpSpPr/>
          <p:nvPr/>
        </p:nvGrpSpPr>
        <p:grpSpPr>
          <a:xfrm>
            <a:off x="-1672050" y="720473"/>
            <a:ext cx="5313368" cy="5145951"/>
            <a:chOff x="-1900650" y="720473"/>
            <a:chExt cx="5313368" cy="5145951"/>
          </a:xfrm>
        </p:grpSpPr>
        <p:sp>
          <p:nvSpPr>
            <p:cNvPr id="109" name="Google Shape;109;p10"/>
            <p:cNvSpPr/>
            <p:nvPr/>
          </p:nvSpPr>
          <p:spPr>
            <a:xfrm flipH="1">
              <a:off x="-1591278" y="72047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10"/>
            <p:cNvSpPr/>
            <p:nvPr/>
          </p:nvSpPr>
          <p:spPr>
            <a:xfrm flipH="1">
              <a:off x="-1633468" y="103249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0"/>
            <p:cNvSpPr/>
            <p:nvPr/>
          </p:nvSpPr>
          <p:spPr>
            <a:xfrm flipH="1">
              <a:off x="-1900650" y="72047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Hind"/>
              <a:buNone/>
              <a:defRPr b="1" i="0" sz="2800" u="none" cap="none" strike="noStrike">
                <a:solidFill>
                  <a:schemeClr val="dk1"/>
                </a:solidFill>
                <a:latin typeface="Hind"/>
                <a:ea typeface="Hind"/>
                <a:cs typeface="Hind"/>
                <a:sym typeface="Hind"/>
              </a:defRPr>
            </a:lvl1pPr>
            <a:lvl2pPr lvl="1" marR="0" rtl="0" algn="l">
              <a:lnSpc>
                <a:spcPct val="100000"/>
              </a:lnSpc>
              <a:spcBef>
                <a:spcPts val="0"/>
              </a:spcBef>
              <a:spcAft>
                <a:spcPts val="0"/>
              </a:spcAft>
              <a:buClr>
                <a:schemeClr val="dk1"/>
              </a:buClr>
              <a:buSzPts val="3000"/>
              <a:buFont typeface="Hind"/>
              <a:buNone/>
              <a:defRPr b="1" i="0" sz="3000" u="none" cap="none" strike="noStrike">
                <a:solidFill>
                  <a:schemeClr val="dk1"/>
                </a:solidFill>
                <a:latin typeface="Hind"/>
                <a:ea typeface="Hind"/>
                <a:cs typeface="Hind"/>
                <a:sym typeface="Hind"/>
              </a:defRPr>
            </a:lvl2pPr>
            <a:lvl3pPr lvl="2" marR="0" rtl="0" algn="l">
              <a:lnSpc>
                <a:spcPct val="100000"/>
              </a:lnSpc>
              <a:spcBef>
                <a:spcPts val="0"/>
              </a:spcBef>
              <a:spcAft>
                <a:spcPts val="0"/>
              </a:spcAft>
              <a:buClr>
                <a:schemeClr val="dk1"/>
              </a:buClr>
              <a:buSzPts val="3000"/>
              <a:buFont typeface="Hind"/>
              <a:buNone/>
              <a:defRPr b="1" i="0" sz="3000" u="none" cap="none" strike="noStrike">
                <a:solidFill>
                  <a:schemeClr val="dk1"/>
                </a:solidFill>
                <a:latin typeface="Hind"/>
                <a:ea typeface="Hind"/>
                <a:cs typeface="Hind"/>
                <a:sym typeface="Hind"/>
              </a:defRPr>
            </a:lvl3pPr>
            <a:lvl4pPr lvl="3" marR="0" rtl="0" algn="l">
              <a:lnSpc>
                <a:spcPct val="100000"/>
              </a:lnSpc>
              <a:spcBef>
                <a:spcPts val="0"/>
              </a:spcBef>
              <a:spcAft>
                <a:spcPts val="0"/>
              </a:spcAft>
              <a:buClr>
                <a:schemeClr val="dk1"/>
              </a:buClr>
              <a:buSzPts val="3000"/>
              <a:buFont typeface="Hind"/>
              <a:buNone/>
              <a:defRPr b="1" i="0" sz="3000" u="none" cap="none" strike="noStrike">
                <a:solidFill>
                  <a:schemeClr val="dk1"/>
                </a:solidFill>
                <a:latin typeface="Hind"/>
                <a:ea typeface="Hind"/>
                <a:cs typeface="Hind"/>
                <a:sym typeface="Hind"/>
              </a:defRPr>
            </a:lvl4pPr>
            <a:lvl5pPr lvl="4" marR="0" rtl="0" algn="l">
              <a:lnSpc>
                <a:spcPct val="100000"/>
              </a:lnSpc>
              <a:spcBef>
                <a:spcPts val="0"/>
              </a:spcBef>
              <a:spcAft>
                <a:spcPts val="0"/>
              </a:spcAft>
              <a:buClr>
                <a:schemeClr val="dk1"/>
              </a:buClr>
              <a:buSzPts val="3000"/>
              <a:buFont typeface="Hind"/>
              <a:buNone/>
              <a:defRPr b="1" i="0" sz="3000" u="none" cap="none" strike="noStrike">
                <a:solidFill>
                  <a:schemeClr val="dk1"/>
                </a:solidFill>
                <a:latin typeface="Hind"/>
                <a:ea typeface="Hind"/>
                <a:cs typeface="Hind"/>
                <a:sym typeface="Hind"/>
              </a:defRPr>
            </a:lvl5pPr>
            <a:lvl6pPr lvl="5" marR="0" rtl="0" algn="l">
              <a:lnSpc>
                <a:spcPct val="100000"/>
              </a:lnSpc>
              <a:spcBef>
                <a:spcPts val="0"/>
              </a:spcBef>
              <a:spcAft>
                <a:spcPts val="0"/>
              </a:spcAft>
              <a:buClr>
                <a:schemeClr val="dk1"/>
              </a:buClr>
              <a:buSzPts val="3000"/>
              <a:buFont typeface="Hind"/>
              <a:buNone/>
              <a:defRPr b="1" i="0" sz="3000" u="none" cap="none" strike="noStrike">
                <a:solidFill>
                  <a:schemeClr val="dk1"/>
                </a:solidFill>
                <a:latin typeface="Hind"/>
                <a:ea typeface="Hind"/>
                <a:cs typeface="Hind"/>
                <a:sym typeface="Hind"/>
              </a:defRPr>
            </a:lvl6pPr>
            <a:lvl7pPr lvl="6" marR="0" rtl="0" algn="l">
              <a:lnSpc>
                <a:spcPct val="100000"/>
              </a:lnSpc>
              <a:spcBef>
                <a:spcPts val="0"/>
              </a:spcBef>
              <a:spcAft>
                <a:spcPts val="0"/>
              </a:spcAft>
              <a:buClr>
                <a:schemeClr val="dk1"/>
              </a:buClr>
              <a:buSzPts val="3000"/>
              <a:buFont typeface="Hind"/>
              <a:buNone/>
              <a:defRPr b="1" i="0" sz="3000" u="none" cap="none" strike="noStrike">
                <a:solidFill>
                  <a:schemeClr val="dk1"/>
                </a:solidFill>
                <a:latin typeface="Hind"/>
                <a:ea typeface="Hind"/>
                <a:cs typeface="Hind"/>
                <a:sym typeface="Hind"/>
              </a:defRPr>
            </a:lvl7pPr>
            <a:lvl8pPr lvl="7" marR="0" rtl="0" algn="l">
              <a:lnSpc>
                <a:spcPct val="100000"/>
              </a:lnSpc>
              <a:spcBef>
                <a:spcPts val="0"/>
              </a:spcBef>
              <a:spcAft>
                <a:spcPts val="0"/>
              </a:spcAft>
              <a:buClr>
                <a:schemeClr val="dk1"/>
              </a:buClr>
              <a:buSzPts val="3000"/>
              <a:buFont typeface="Hind"/>
              <a:buNone/>
              <a:defRPr b="1" i="0" sz="3000" u="none" cap="none" strike="noStrike">
                <a:solidFill>
                  <a:schemeClr val="dk1"/>
                </a:solidFill>
                <a:latin typeface="Hind"/>
                <a:ea typeface="Hind"/>
                <a:cs typeface="Hind"/>
                <a:sym typeface="Hind"/>
              </a:defRPr>
            </a:lvl8pPr>
            <a:lvl9pPr lvl="8" marR="0" rtl="0" algn="l">
              <a:lnSpc>
                <a:spcPct val="100000"/>
              </a:lnSpc>
              <a:spcBef>
                <a:spcPts val="0"/>
              </a:spcBef>
              <a:spcAft>
                <a:spcPts val="0"/>
              </a:spcAft>
              <a:buClr>
                <a:schemeClr val="dk1"/>
              </a:buClr>
              <a:buSzPts val="3000"/>
              <a:buFont typeface="Hind"/>
              <a:buNone/>
              <a:defRPr b="1" i="0" sz="3000" u="none" cap="none" strike="noStrike">
                <a:solidFill>
                  <a:schemeClr val="dk1"/>
                </a:solidFill>
                <a:latin typeface="Hind"/>
                <a:ea typeface="Hind"/>
                <a:cs typeface="Hind"/>
                <a:sym typeface="Hin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Golos Text"/>
              <a:buChar char="●"/>
              <a:defRPr b="0" i="0" sz="1200" u="none" cap="none" strike="noStrike">
                <a:solidFill>
                  <a:schemeClr val="dk1"/>
                </a:solidFill>
                <a:latin typeface="Golos Text"/>
                <a:ea typeface="Golos Text"/>
                <a:cs typeface="Golos Text"/>
                <a:sym typeface="Golos Text"/>
              </a:defRPr>
            </a:lvl1pPr>
            <a:lvl2pPr indent="-304800" lvl="1" marL="914400" marR="0" rtl="0" algn="l">
              <a:lnSpc>
                <a:spcPct val="100000"/>
              </a:lnSpc>
              <a:spcBef>
                <a:spcPts val="0"/>
              </a:spcBef>
              <a:spcAft>
                <a:spcPts val="0"/>
              </a:spcAft>
              <a:buClr>
                <a:schemeClr val="dk1"/>
              </a:buClr>
              <a:buSzPts val="1200"/>
              <a:buFont typeface="Golos Text"/>
              <a:buChar char="○"/>
              <a:defRPr b="0" i="0" sz="1200" u="none" cap="none" strike="noStrike">
                <a:solidFill>
                  <a:schemeClr val="dk1"/>
                </a:solidFill>
                <a:latin typeface="Golos Text"/>
                <a:ea typeface="Golos Text"/>
                <a:cs typeface="Golos Text"/>
                <a:sym typeface="Golos Text"/>
              </a:defRPr>
            </a:lvl2pPr>
            <a:lvl3pPr indent="-304800" lvl="2" marL="1371600" marR="0" rtl="0" algn="l">
              <a:lnSpc>
                <a:spcPct val="100000"/>
              </a:lnSpc>
              <a:spcBef>
                <a:spcPts val="0"/>
              </a:spcBef>
              <a:spcAft>
                <a:spcPts val="0"/>
              </a:spcAft>
              <a:buClr>
                <a:schemeClr val="dk1"/>
              </a:buClr>
              <a:buSzPts val="1200"/>
              <a:buFont typeface="Golos Text"/>
              <a:buChar char="■"/>
              <a:defRPr b="0" i="0" sz="1200" u="none" cap="none" strike="noStrike">
                <a:solidFill>
                  <a:schemeClr val="dk1"/>
                </a:solidFill>
                <a:latin typeface="Golos Text"/>
                <a:ea typeface="Golos Text"/>
                <a:cs typeface="Golos Text"/>
                <a:sym typeface="Golos Text"/>
              </a:defRPr>
            </a:lvl3pPr>
            <a:lvl4pPr indent="-304800" lvl="3" marL="1828800" marR="0" rtl="0" algn="l">
              <a:lnSpc>
                <a:spcPct val="100000"/>
              </a:lnSpc>
              <a:spcBef>
                <a:spcPts val="0"/>
              </a:spcBef>
              <a:spcAft>
                <a:spcPts val="0"/>
              </a:spcAft>
              <a:buClr>
                <a:schemeClr val="dk1"/>
              </a:buClr>
              <a:buSzPts val="1200"/>
              <a:buFont typeface="Golos Text"/>
              <a:buChar char="●"/>
              <a:defRPr b="0" i="0" sz="1200" u="none" cap="none" strike="noStrike">
                <a:solidFill>
                  <a:schemeClr val="dk1"/>
                </a:solidFill>
                <a:latin typeface="Golos Text"/>
                <a:ea typeface="Golos Text"/>
                <a:cs typeface="Golos Text"/>
                <a:sym typeface="Golos Text"/>
              </a:defRPr>
            </a:lvl4pPr>
            <a:lvl5pPr indent="-304800" lvl="4" marL="2286000" marR="0" rtl="0" algn="l">
              <a:lnSpc>
                <a:spcPct val="100000"/>
              </a:lnSpc>
              <a:spcBef>
                <a:spcPts val="0"/>
              </a:spcBef>
              <a:spcAft>
                <a:spcPts val="0"/>
              </a:spcAft>
              <a:buClr>
                <a:schemeClr val="dk1"/>
              </a:buClr>
              <a:buSzPts val="1200"/>
              <a:buFont typeface="Golos Text"/>
              <a:buChar char="○"/>
              <a:defRPr b="0" i="0" sz="1200" u="none" cap="none" strike="noStrike">
                <a:solidFill>
                  <a:schemeClr val="dk1"/>
                </a:solidFill>
                <a:latin typeface="Golos Text"/>
                <a:ea typeface="Golos Text"/>
                <a:cs typeface="Golos Text"/>
                <a:sym typeface="Golos Text"/>
              </a:defRPr>
            </a:lvl5pPr>
            <a:lvl6pPr indent="-304800" lvl="5" marL="2743200" marR="0" rtl="0" algn="l">
              <a:lnSpc>
                <a:spcPct val="100000"/>
              </a:lnSpc>
              <a:spcBef>
                <a:spcPts val="0"/>
              </a:spcBef>
              <a:spcAft>
                <a:spcPts val="0"/>
              </a:spcAft>
              <a:buClr>
                <a:schemeClr val="dk1"/>
              </a:buClr>
              <a:buSzPts val="1200"/>
              <a:buFont typeface="Golos Text"/>
              <a:buChar char="■"/>
              <a:defRPr b="0" i="0" sz="1200" u="none" cap="none" strike="noStrike">
                <a:solidFill>
                  <a:schemeClr val="dk1"/>
                </a:solidFill>
                <a:latin typeface="Golos Text"/>
                <a:ea typeface="Golos Text"/>
                <a:cs typeface="Golos Text"/>
                <a:sym typeface="Golos Text"/>
              </a:defRPr>
            </a:lvl6pPr>
            <a:lvl7pPr indent="-304800" lvl="6" marL="3200400" marR="0" rtl="0" algn="l">
              <a:lnSpc>
                <a:spcPct val="100000"/>
              </a:lnSpc>
              <a:spcBef>
                <a:spcPts val="0"/>
              </a:spcBef>
              <a:spcAft>
                <a:spcPts val="0"/>
              </a:spcAft>
              <a:buClr>
                <a:schemeClr val="dk1"/>
              </a:buClr>
              <a:buSzPts val="1200"/>
              <a:buFont typeface="Golos Text"/>
              <a:buChar char="●"/>
              <a:defRPr b="0" i="0" sz="1200" u="none" cap="none" strike="noStrike">
                <a:solidFill>
                  <a:schemeClr val="dk1"/>
                </a:solidFill>
                <a:latin typeface="Golos Text"/>
                <a:ea typeface="Golos Text"/>
                <a:cs typeface="Golos Text"/>
                <a:sym typeface="Golos Text"/>
              </a:defRPr>
            </a:lvl7pPr>
            <a:lvl8pPr indent="-304800" lvl="7" marL="3657600" marR="0" rtl="0" algn="l">
              <a:lnSpc>
                <a:spcPct val="100000"/>
              </a:lnSpc>
              <a:spcBef>
                <a:spcPts val="0"/>
              </a:spcBef>
              <a:spcAft>
                <a:spcPts val="0"/>
              </a:spcAft>
              <a:buClr>
                <a:schemeClr val="dk1"/>
              </a:buClr>
              <a:buSzPts val="1200"/>
              <a:buFont typeface="Golos Text"/>
              <a:buChar char="○"/>
              <a:defRPr b="0" i="0" sz="1200" u="none" cap="none" strike="noStrike">
                <a:solidFill>
                  <a:schemeClr val="dk1"/>
                </a:solidFill>
                <a:latin typeface="Golos Text"/>
                <a:ea typeface="Golos Text"/>
                <a:cs typeface="Golos Text"/>
                <a:sym typeface="Golos Text"/>
              </a:defRPr>
            </a:lvl8pPr>
            <a:lvl9pPr indent="-304800" lvl="8" marL="4114800" marR="0" rtl="0" algn="l">
              <a:lnSpc>
                <a:spcPct val="100000"/>
              </a:lnSpc>
              <a:spcBef>
                <a:spcPts val="0"/>
              </a:spcBef>
              <a:spcAft>
                <a:spcPts val="0"/>
              </a:spcAft>
              <a:buClr>
                <a:schemeClr val="dk1"/>
              </a:buClr>
              <a:buSzPts val="1200"/>
              <a:buFont typeface="Golos Text"/>
              <a:buChar char="■"/>
              <a:defRPr b="0" i="0" sz="1200" u="none" cap="none" strike="noStrike">
                <a:solidFill>
                  <a:schemeClr val="dk1"/>
                </a:solidFill>
                <a:latin typeface="Golos Text"/>
                <a:ea typeface="Golos Text"/>
                <a:cs typeface="Golos Text"/>
                <a:sym typeface="Golos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mc:Choice Requires="p14">
      <p:transition spd="slow" p14:dur="10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6.jp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4"/>
          <p:cNvPicPr preferRelativeResize="0"/>
          <p:nvPr/>
        </p:nvPicPr>
        <p:blipFill rotWithShape="1">
          <a:blip r:embed="rId3">
            <a:alphaModFix amt="21000"/>
          </a:blip>
          <a:srcRect b="0" l="0" r="0" t="0"/>
          <a:stretch/>
        </p:blipFill>
        <p:spPr>
          <a:xfrm>
            <a:off x="5016526" y="-4"/>
            <a:ext cx="4775101" cy="2539096"/>
          </a:xfrm>
          <a:prstGeom prst="rect">
            <a:avLst/>
          </a:prstGeom>
          <a:noFill/>
          <a:ln>
            <a:noFill/>
          </a:ln>
        </p:spPr>
      </p:pic>
      <p:grpSp>
        <p:nvGrpSpPr>
          <p:cNvPr id="253" name="Google Shape;253;p24"/>
          <p:cNvGrpSpPr/>
          <p:nvPr/>
        </p:nvGrpSpPr>
        <p:grpSpPr>
          <a:xfrm>
            <a:off x="4326600" y="455623"/>
            <a:ext cx="5313368" cy="5145951"/>
            <a:chOff x="4326600" y="455623"/>
            <a:chExt cx="5313368" cy="5145951"/>
          </a:xfrm>
        </p:grpSpPr>
        <p:sp>
          <p:nvSpPr>
            <p:cNvPr id="254" name="Google Shape;254;p24"/>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24"/>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24"/>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257" name="Google Shape;257;p24"/>
          <p:cNvPicPr preferRelativeResize="0"/>
          <p:nvPr/>
        </p:nvPicPr>
        <p:blipFill rotWithShape="1">
          <a:blip r:embed="rId4">
            <a:alphaModFix amt="79000"/>
          </a:blip>
          <a:srcRect b="0" l="0" r="0" t="0"/>
          <a:stretch/>
        </p:blipFill>
        <p:spPr>
          <a:xfrm>
            <a:off x="6901250" y="-1318753"/>
            <a:ext cx="2344349" cy="2346255"/>
          </a:xfrm>
          <a:prstGeom prst="rect">
            <a:avLst/>
          </a:prstGeom>
          <a:noFill/>
          <a:ln>
            <a:noFill/>
          </a:ln>
        </p:spPr>
      </p:pic>
      <p:pic>
        <p:nvPicPr>
          <p:cNvPr id="258" name="Google Shape;258;p24"/>
          <p:cNvPicPr preferRelativeResize="0"/>
          <p:nvPr/>
        </p:nvPicPr>
        <p:blipFill rotWithShape="1">
          <a:blip r:embed="rId4">
            <a:alphaModFix amt="79000"/>
          </a:blip>
          <a:srcRect b="0" l="0" r="0" t="0"/>
          <a:stretch/>
        </p:blipFill>
        <p:spPr>
          <a:xfrm>
            <a:off x="8223250" y="2258697"/>
            <a:ext cx="2344349" cy="2346255"/>
          </a:xfrm>
          <a:prstGeom prst="rect">
            <a:avLst/>
          </a:prstGeom>
          <a:noFill/>
          <a:ln>
            <a:noFill/>
          </a:ln>
        </p:spPr>
      </p:pic>
      <p:pic>
        <p:nvPicPr>
          <p:cNvPr id="259" name="Google Shape;259;p24"/>
          <p:cNvPicPr preferRelativeResize="0"/>
          <p:nvPr/>
        </p:nvPicPr>
        <p:blipFill rotWithShape="1">
          <a:blip r:embed="rId4">
            <a:alphaModFix amt="79000"/>
          </a:blip>
          <a:srcRect b="0" l="0" r="0" t="0"/>
          <a:stretch/>
        </p:blipFill>
        <p:spPr>
          <a:xfrm>
            <a:off x="7371075" y="4239897"/>
            <a:ext cx="2344349" cy="2346255"/>
          </a:xfrm>
          <a:prstGeom prst="rect">
            <a:avLst/>
          </a:prstGeom>
          <a:noFill/>
          <a:ln>
            <a:noFill/>
          </a:ln>
        </p:spPr>
      </p:pic>
      <p:grpSp>
        <p:nvGrpSpPr>
          <p:cNvPr id="260" name="Google Shape;260;p24"/>
          <p:cNvGrpSpPr/>
          <p:nvPr/>
        </p:nvGrpSpPr>
        <p:grpSpPr>
          <a:xfrm>
            <a:off x="5119300" y="3450025"/>
            <a:ext cx="2148213" cy="2635749"/>
            <a:chOff x="5119300" y="3450025"/>
            <a:chExt cx="2148213" cy="2635749"/>
          </a:xfrm>
        </p:grpSpPr>
        <p:pic>
          <p:nvPicPr>
            <p:cNvPr id="261" name="Google Shape;261;p24"/>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262" name="Google Shape;262;p24"/>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263" name="Google Shape;263;p24"/>
          <p:cNvGrpSpPr/>
          <p:nvPr/>
        </p:nvGrpSpPr>
        <p:grpSpPr>
          <a:xfrm>
            <a:off x="5930325" y="427425"/>
            <a:ext cx="2148213" cy="2635749"/>
            <a:chOff x="5119300" y="3450025"/>
            <a:chExt cx="2148213" cy="2635749"/>
          </a:xfrm>
        </p:grpSpPr>
        <p:pic>
          <p:nvPicPr>
            <p:cNvPr id="264" name="Google Shape;264;p24"/>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265" name="Google Shape;265;p24"/>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266" name="Google Shape;266;p24"/>
          <p:cNvGrpSpPr/>
          <p:nvPr/>
        </p:nvGrpSpPr>
        <p:grpSpPr>
          <a:xfrm>
            <a:off x="-925100" y="3754425"/>
            <a:ext cx="2148213" cy="2635749"/>
            <a:chOff x="5119300" y="3450025"/>
            <a:chExt cx="2148213" cy="2635749"/>
          </a:xfrm>
        </p:grpSpPr>
        <p:pic>
          <p:nvPicPr>
            <p:cNvPr id="267" name="Google Shape;267;p24"/>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268" name="Google Shape;268;p24"/>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cxnSp>
        <p:nvCxnSpPr>
          <p:cNvPr id="269" name="Google Shape;269;p24"/>
          <p:cNvCxnSpPr/>
          <p:nvPr/>
        </p:nvCxnSpPr>
        <p:spPr>
          <a:xfrm>
            <a:off x="733950" y="924650"/>
            <a:ext cx="2799600" cy="26400"/>
          </a:xfrm>
          <a:prstGeom prst="straightConnector1">
            <a:avLst/>
          </a:prstGeom>
          <a:noFill/>
          <a:ln cap="flat" cmpd="sng" w="28575">
            <a:solidFill>
              <a:srgbClr val="999999"/>
            </a:solidFill>
            <a:prstDash val="solid"/>
            <a:round/>
            <a:headEnd len="sm" w="sm" type="none"/>
            <a:tailEnd len="sm" w="sm" type="none"/>
          </a:ln>
        </p:spPr>
      </p:cxnSp>
      <p:sp>
        <p:nvSpPr>
          <p:cNvPr id="270" name="Google Shape;270;p24"/>
          <p:cNvSpPr txBox="1"/>
          <p:nvPr/>
        </p:nvSpPr>
        <p:spPr>
          <a:xfrm>
            <a:off x="733950" y="2103225"/>
            <a:ext cx="4171800" cy="28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b="1" lang="en" sz="2800">
                <a:solidFill>
                  <a:schemeClr val="dk1"/>
                </a:solidFill>
                <a:latin typeface="Hind"/>
                <a:ea typeface="Hind"/>
                <a:cs typeface="Hind"/>
                <a:sym typeface="Hind"/>
              </a:rPr>
              <a:t>A New Generative Approach to </a:t>
            </a:r>
            <a:endParaRPr b="1" sz="2800">
              <a:solidFill>
                <a:schemeClr val="dk1"/>
              </a:solidFill>
              <a:latin typeface="Hind"/>
              <a:ea typeface="Hind"/>
              <a:cs typeface="Hind"/>
              <a:sym typeface="Hind"/>
            </a:endParaRPr>
          </a:p>
          <a:p>
            <a:pPr indent="0" lvl="0" marL="0" rtl="0" algn="l">
              <a:spcBef>
                <a:spcPts val="0"/>
              </a:spcBef>
              <a:spcAft>
                <a:spcPts val="0"/>
              </a:spcAft>
              <a:buClr>
                <a:srgbClr val="000000"/>
              </a:buClr>
              <a:buSzPts val="1200"/>
              <a:buFont typeface="Arial"/>
              <a:buNone/>
            </a:pPr>
            <a:r>
              <a:rPr b="1" lang="en" sz="2800">
                <a:solidFill>
                  <a:schemeClr val="dk1"/>
                </a:solidFill>
                <a:latin typeface="Hind"/>
                <a:ea typeface="Hind"/>
                <a:cs typeface="Hind"/>
                <a:sym typeface="Hind"/>
              </a:rPr>
              <a:t>Optimize the Network  and</a:t>
            </a:r>
            <a:endParaRPr b="1" sz="2800">
              <a:solidFill>
                <a:schemeClr val="dk1"/>
              </a:solidFill>
              <a:latin typeface="Hind"/>
              <a:ea typeface="Hind"/>
              <a:cs typeface="Hind"/>
              <a:sym typeface="Hind"/>
            </a:endParaRPr>
          </a:p>
          <a:p>
            <a:pPr indent="0" lvl="0" marL="0" rtl="0" algn="l">
              <a:spcBef>
                <a:spcPts val="0"/>
              </a:spcBef>
              <a:spcAft>
                <a:spcPts val="0"/>
              </a:spcAft>
              <a:buClr>
                <a:srgbClr val="000000"/>
              </a:buClr>
              <a:buSzPts val="1200"/>
              <a:buFont typeface="Arial"/>
              <a:buNone/>
            </a:pPr>
            <a:r>
              <a:rPr b="1" lang="en" sz="2800">
                <a:solidFill>
                  <a:schemeClr val="dk1"/>
                </a:solidFill>
                <a:latin typeface="Hind"/>
                <a:ea typeface="Hind"/>
                <a:cs typeface="Hind"/>
                <a:sym typeface="Hind"/>
              </a:rPr>
              <a:t>Server Load of Websites</a:t>
            </a:r>
            <a:endParaRPr b="1" sz="2800">
              <a:solidFill>
                <a:schemeClr val="dk1"/>
              </a:solidFill>
              <a:latin typeface="Hind"/>
              <a:ea typeface="Hind"/>
              <a:cs typeface="Hind"/>
              <a:sym typeface="Hind"/>
            </a:endParaRPr>
          </a:p>
          <a:p>
            <a:pPr indent="0" lvl="0" marL="0" rtl="0" algn="l">
              <a:spcBef>
                <a:spcPts val="0"/>
              </a:spcBef>
              <a:spcAft>
                <a:spcPts val="0"/>
              </a:spcAft>
              <a:buNone/>
            </a:pPr>
            <a:r>
              <a:t/>
            </a:r>
            <a:endParaRPr b="1" sz="1100">
              <a:solidFill>
                <a:schemeClr val="dk1"/>
              </a:solidFill>
              <a:latin typeface="Hind"/>
              <a:ea typeface="Hind"/>
              <a:cs typeface="Hind"/>
              <a:sym typeface="Hind"/>
            </a:endParaRPr>
          </a:p>
        </p:txBody>
      </p:sp>
      <p:sp>
        <p:nvSpPr>
          <p:cNvPr id="271" name="Google Shape;271;p24"/>
          <p:cNvSpPr txBox="1"/>
          <p:nvPr/>
        </p:nvSpPr>
        <p:spPr>
          <a:xfrm>
            <a:off x="615600" y="1051725"/>
            <a:ext cx="5187300" cy="646500"/>
          </a:xfrm>
          <a:prstGeom prst="rect">
            <a:avLst/>
          </a:prstGeom>
          <a:noFill/>
          <a:ln>
            <a:noFill/>
          </a:ln>
          <a:effectLst>
            <a:outerShdw blurRad="57150" rotWithShape="0" algn="bl" dir="5400000" dist="19050">
              <a:srgbClr val="000000">
                <a:alpha val="45000"/>
              </a:srgbClr>
            </a:outerShdw>
          </a:effectLst>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200"/>
              <a:buFont typeface="Arial"/>
              <a:buNone/>
            </a:pPr>
            <a:r>
              <a:rPr b="1" lang="en" sz="3000">
                <a:solidFill>
                  <a:srgbClr val="D7201B"/>
                </a:solidFill>
                <a:latin typeface="Georgia"/>
                <a:ea typeface="Georgia"/>
                <a:cs typeface="Georgia"/>
                <a:sym typeface="Georgia"/>
              </a:rPr>
              <a:t>UNIVERSITY CHATBOT</a:t>
            </a:r>
            <a:endParaRPr b="1" sz="3000">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grpSp>
        <p:nvGrpSpPr>
          <p:cNvPr id="415" name="Google Shape;415;p33"/>
          <p:cNvGrpSpPr/>
          <p:nvPr/>
        </p:nvGrpSpPr>
        <p:grpSpPr>
          <a:xfrm>
            <a:off x="6276210" y="2245481"/>
            <a:ext cx="5313368" cy="5145951"/>
            <a:chOff x="4326600" y="455623"/>
            <a:chExt cx="5313368" cy="5145951"/>
          </a:xfrm>
        </p:grpSpPr>
        <p:sp>
          <p:nvSpPr>
            <p:cNvPr id="416" name="Google Shape;416;p33"/>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33"/>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33"/>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19" name="Google Shape;419;p33"/>
          <p:cNvSpPr txBox="1"/>
          <p:nvPr>
            <p:ph idx="1" type="subTitle"/>
          </p:nvPr>
        </p:nvSpPr>
        <p:spPr>
          <a:xfrm>
            <a:off x="5313368" y="182880"/>
            <a:ext cx="3830631" cy="4833818"/>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 sz="1300">
                <a:latin typeface="Hind"/>
                <a:ea typeface="Hind"/>
                <a:cs typeface="Hind"/>
                <a:sym typeface="Hind"/>
              </a:rPr>
              <a:t>Drawback of RAG:</a:t>
            </a:r>
            <a:br>
              <a:rPr lang="en" sz="1300"/>
            </a:br>
            <a:r>
              <a:rPr lang="en" sz="1300"/>
              <a:t>Struggles to consistently filter out irrelevant or tangential information from retrieved documents.</a:t>
            </a:r>
            <a:endParaRPr sz="1300"/>
          </a:p>
          <a:p>
            <a:pPr indent="-298450" lvl="0" marL="457200" rtl="0" algn="l">
              <a:lnSpc>
                <a:spcPct val="115000"/>
              </a:lnSpc>
              <a:spcBef>
                <a:spcPts val="1200"/>
              </a:spcBef>
              <a:spcAft>
                <a:spcPts val="0"/>
              </a:spcAft>
              <a:buClr>
                <a:srgbClr val="000000"/>
              </a:buClr>
              <a:buSzPts val="1100"/>
              <a:buFont typeface="Arial"/>
              <a:buChar char="●"/>
            </a:pPr>
            <a:r>
              <a:rPr lang="en" sz="1300"/>
              <a:t>Generates responses that, while grammatically correct, may fail to fully address user queries.</a:t>
            </a:r>
            <a:endParaRPr sz="1300"/>
          </a:p>
          <a:p>
            <a:pPr indent="-298450" lvl="0" marL="457200" rtl="0" algn="l">
              <a:lnSpc>
                <a:spcPct val="115000"/>
              </a:lnSpc>
              <a:spcBef>
                <a:spcPts val="0"/>
              </a:spcBef>
              <a:spcAft>
                <a:spcPts val="0"/>
              </a:spcAft>
              <a:buClr>
                <a:srgbClr val="000000"/>
              </a:buClr>
              <a:buSzPts val="1100"/>
              <a:buFont typeface="Arial"/>
              <a:buChar char="●"/>
            </a:pPr>
            <a:r>
              <a:rPr lang="en" sz="1300"/>
              <a:t>Provides unclear guidance, potentially leading to user frustration.</a:t>
            </a:r>
            <a:endParaRPr sz="1300"/>
          </a:p>
          <a:p>
            <a:pPr indent="-298450" lvl="0" marL="457200" rtl="0" algn="l">
              <a:lnSpc>
                <a:spcPct val="115000"/>
              </a:lnSpc>
              <a:spcBef>
                <a:spcPts val="0"/>
              </a:spcBef>
              <a:spcAft>
                <a:spcPts val="0"/>
              </a:spcAft>
              <a:buClr>
                <a:srgbClr val="000000"/>
              </a:buClr>
              <a:buSzPts val="1100"/>
              <a:buFont typeface="Arial"/>
              <a:buChar char="●"/>
            </a:pPr>
            <a:r>
              <a:rPr lang="en" sz="1300"/>
              <a:t>Reduces reliability, especially in customer-facing applications.</a:t>
            </a:r>
            <a:r>
              <a:rPr lang="en" sz="1300"/>
              <a:t> </a:t>
            </a:r>
            <a:endParaRPr/>
          </a:p>
          <a:p>
            <a:pPr indent="0" lvl="0" marL="152400" rtl="0" algn="l">
              <a:lnSpc>
                <a:spcPct val="100000"/>
              </a:lnSpc>
              <a:spcBef>
                <a:spcPts val="1200"/>
              </a:spcBef>
              <a:spcAft>
                <a:spcPts val="0"/>
              </a:spcAft>
              <a:buSzPts val="1200"/>
              <a:buNone/>
            </a:pPr>
            <a:r>
              <a:rPr b="1" lang="en" sz="1300">
                <a:latin typeface="Hind"/>
                <a:ea typeface="Hind"/>
                <a:cs typeface="Hind"/>
                <a:sym typeface="Hind"/>
              </a:rPr>
              <a:t>Transition to CRAG:</a:t>
            </a:r>
            <a:br>
              <a:rPr lang="en" sz="1300"/>
            </a:br>
            <a:r>
              <a:rPr lang="en" sz="1300"/>
              <a:t>To address RAG's limitations, we adopted </a:t>
            </a:r>
            <a:r>
              <a:rPr b="1" lang="en" sz="1300"/>
              <a:t>CRAG</a:t>
            </a:r>
            <a:r>
              <a:rPr lang="en" sz="1300"/>
              <a:t>, which enhances contextual awareness in both retrieval and generation. By leveraging advanced contextual embeddings and multi-stage filtering, </a:t>
            </a:r>
            <a:r>
              <a:rPr b="1" lang="en" sz="1300"/>
              <a:t>CRAG </a:t>
            </a:r>
            <a:r>
              <a:rPr lang="en" sz="1300"/>
              <a:t>ensures higher relevance and accuracy, delivering more precise and user-focused responses.</a:t>
            </a:r>
            <a:endParaRPr/>
          </a:p>
        </p:txBody>
      </p:sp>
      <p:grpSp>
        <p:nvGrpSpPr>
          <p:cNvPr id="420" name="Google Shape;420;p33"/>
          <p:cNvGrpSpPr/>
          <p:nvPr/>
        </p:nvGrpSpPr>
        <p:grpSpPr>
          <a:xfrm rot="-5400000">
            <a:off x="6506376" y="4347398"/>
            <a:ext cx="1131872" cy="1592204"/>
            <a:chOff x="5119300" y="3450025"/>
            <a:chExt cx="2148213" cy="2635749"/>
          </a:xfrm>
        </p:grpSpPr>
        <p:pic>
          <p:nvPicPr>
            <p:cNvPr id="421" name="Google Shape;421;p33"/>
            <p:cNvPicPr preferRelativeResize="0"/>
            <p:nvPr/>
          </p:nvPicPr>
          <p:blipFill rotWithShape="1">
            <a:blip r:embed="rId3">
              <a:alphaModFix/>
            </a:blip>
            <a:srcRect b="0" l="0" r="0" t="0"/>
            <a:stretch/>
          </p:blipFill>
          <p:spPr>
            <a:xfrm>
              <a:off x="5119300" y="3450025"/>
              <a:ext cx="1691013" cy="1693474"/>
            </a:xfrm>
            <a:prstGeom prst="rect">
              <a:avLst/>
            </a:prstGeom>
            <a:noFill/>
            <a:ln>
              <a:noFill/>
            </a:ln>
          </p:spPr>
        </p:pic>
        <p:pic>
          <p:nvPicPr>
            <p:cNvPr id="422" name="Google Shape;422;p33"/>
            <p:cNvPicPr preferRelativeResize="0"/>
            <p:nvPr/>
          </p:nvPicPr>
          <p:blipFill rotWithShape="1">
            <a:blip r:embed="rId3">
              <a:alphaModFix/>
            </a:blip>
            <a:srcRect b="0" l="0" r="0" t="0"/>
            <a:stretch/>
          </p:blipFill>
          <p:spPr>
            <a:xfrm>
              <a:off x="5576500" y="4392300"/>
              <a:ext cx="1691013" cy="1693474"/>
            </a:xfrm>
            <a:prstGeom prst="rect">
              <a:avLst/>
            </a:prstGeom>
            <a:noFill/>
            <a:ln>
              <a:noFill/>
            </a:ln>
          </p:spPr>
        </p:pic>
      </p:grpSp>
      <p:pic>
        <p:nvPicPr>
          <p:cNvPr id="423" name="Google Shape;423;p33"/>
          <p:cNvPicPr preferRelativeResize="0"/>
          <p:nvPr/>
        </p:nvPicPr>
        <p:blipFill rotWithShape="1">
          <a:blip r:embed="rId4">
            <a:alphaModFix/>
          </a:blip>
          <a:srcRect b="0" l="0" r="0" t="0"/>
          <a:stretch/>
        </p:blipFill>
        <p:spPr>
          <a:xfrm>
            <a:off x="2" y="0"/>
            <a:ext cx="545737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txBox="1"/>
          <p:nvPr>
            <p:ph type="title"/>
          </p:nvPr>
        </p:nvSpPr>
        <p:spPr>
          <a:xfrm>
            <a:off x="1248230" y="938791"/>
            <a:ext cx="7561942" cy="81743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Corrective Retrieval-Augmented Generation</a:t>
            </a:r>
            <a:endParaRPr/>
          </a:p>
        </p:txBody>
      </p:sp>
      <p:sp>
        <p:nvSpPr>
          <p:cNvPr id="429" name="Google Shape;429;p34"/>
          <p:cNvSpPr txBox="1"/>
          <p:nvPr>
            <p:ph idx="1" type="subTitle"/>
          </p:nvPr>
        </p:nvSpPr>
        <p:spPr>
          <a:xfrm>
            <a:off x="508000" y="1606368"/>
            <a:ext cx="8011800" cy="328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latin typeface="Golos Text Medium"/>
                <a:ea typeface="Golos Text Medium"/>
                <a:cs typeface="Golos Text Medium"/>
                <a:sym typeface="Golos Text Medium"/>
              </a:rPr>
              <a:t>Phases of CRAG Operation:</a:t>
            </a:r>
            <a:endParaRPr sz="1500">
              <a:latin typeface="Golos Text Medium"/>
              <a:ea typeface="Golos Text Medium"/>
              <a:cs typeface="Golos Text Medium"/>
              <a:sym typeface="Golos Text Medium"/>
            </a:endParaRPr>
          </a:p>
          <a:p>
            <a:pPr indent="-323850" lvl="0" marL="457200" rtl="0" algn="l">
              <a:lnSpc>
                <a:spcPct val="115000"/>
              </a:lnSpc>
              <a:spcBef>
                <a:spcPts val="1200"/>
              </a:spcBef>
              <a:spcAft>
                <a:spcPts val="0"/>
              </a:spcAft>
              <a:buClr>
                <a:schemeClr val="dk1"/>
              </a:buClr>
              <a:buSzPts val="1500"/>
              <a:buFont typeface="Golos Text"/>
              <a:buAutoNum type="arabicPeriod"/>
            </a:pPr>
            <a:r>
              <a:rPr b="1" lang="en" sz="1500"/>
              <a:t>Initial </a:t>
            </a:r>
            <a:r>
              <a:rPr b="1" lang="en" sz="1500"/>
              <a:t>Corrective </a:t>
            </a:r>
            <a:r>
              <a:rPr b="1" lang="en" sz="1500"/>
              <a:t>Retrieval:</a:t>
            </a:r>
            <a:r>
              <a:rPr lang="en" sz="1500"/>
              <a:t> CRAG retrieves candidate documents from a knowledge base, enhanced by contextual embeddings (e.g., BERT, RoBERTa) for better alignment with the user’s intent.</a:t>
            </a:r>
            <a:endParaRPr sz="1500"/>
          </a:p>
          <a:p>
            <a:pPr indent="-323850" lvl="0" marL="457200" rtl="0" algn="l">
              <a:lnSpc>
                <a:spcPct val="115000"/>
              </a:lnSpc>
              <a:spcBef>
                <a:spcPts val="0"/>
              </a:spcBef>
              <a:spcAft>
                <a:spcPts val="0"/>
              </a:spcAft>
              <a:buClr>
                <a:schemeClr val="dk1"/>
              </a:buClr>
              <a:buSzPts val="1500"/>
              <a:buFont typeface="Golos Text"/>
              <a:buAutoNum type="arabicPeriod"/>
            </a:pPr>
            <a:r>
              <a:rPr b="1" lang="en" sz="1500"/>
              <a:t>Corrective </a:t>
            </a:r>
            <a:r>
              <a:rPr b="1" lang="en" sz="1500"/>
              <a:t>Filtering:</a:t>
            </a:r>
            <a:r>
              <a:rPr lang="en" sz="1500"/>
              <a:t> A multi-stage filtering process evaluates the relevance and contextual fit of the documents. This step ensures only the most relevant information is passed on for response generation.</a:t>
            </a:r>
            <a:endParaRPr sz="1500"/>
          </a:p>
          <a:p>
            <a:pPr indent="-323850" lvl="0" marL="457200" rtl="0" algn="l">
              <a:lnSpc>
                <a:spcPct val="115000"/>
              </a:lnSpc>
              <a:spcBef>
                <a:spcPts val="0"/>
              </a:spcBef>
              <a:spcAft>
                <a:spcPts val="0"/>
              </a:spcAft>
              <a:buClr>
                <a:schemeClr val="dk1"/>
              </a:buClr>
              <a:buSzPts val="1500"/>
              <a:buFont typeface="Golos Text"/>
              <a:buAutoNum type="arabicPeriod"/>
            </a:pPr>
            <a:r>
              <a:rPr b="1" lang="en" sz="1500"/>
              <a:t>Corrective Generation:</a:t>
            </a:r>
            <a:r>
              <a:rPr lang="en" sz="1500"/>
              <a:t> The filtered documents are processed by a generative model to create a coherent, contextually appropriate response, ensuring the reply is accurate and tailored to the user's needs.</a:t>
            </a:r>
            <a:endParaRPr sz="1800"/>
          </a:p>
        </p:txBody>
      </p:sp>
      <p:grpSp>
        <p:nvGrpSpPr>
          <p:cNvPr id="430" name="Google Shape;430;p34"/>
          <p:cNvGrpSpPr/>
          <p:nvPr/>
        </p:nvGrpSpPr>
        <p:grpSpPr>
          <a:xfrm>
            <a:off x="5823341" y="2167082"/>
            <a:ext cx="5408310" cy="5456570"/>
            <a:chOff x="4251820" y="358227"/>
            <a:chExt cx="5408310" cy="5456570"/>
          </a:xfrm>
        </p:grpSpPr>
        <p:sp>
          <p:nvSpPr>
            <p:cNvPr id="431" name="Google Shape;431;p34"/>
            <p:cNvSpPr/>
            <p:nvPr/>
          </p:nvSpPr>
          <p:spPr>
            <a:xfrm rot="161967">
              <a:off x="4362872" y="473381"/>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34"/>
            <p:cNvSpPr/>
            <p:nvPr/>
          </p:nvSpPr>
          <p:spPr>
            <a:xfrm rot="184832">
              <a:off x="4529973" y="849906"/>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433" name="Google Shape;433;p34"/>
          <p:cNvPicPr preferRelativeResize="0"/>
          <p:nvPr/>
        </p:nvPicPr>
        <p:blipFill rotWithShape="1">
          <a:blip r:embed="rId3">
            <a:alphaModFix amt="79000"/>
          </a:blip>
          <a:srcRect b="0" l="0" r="0" t="0"/>
          <a:stretch/>
        </p:blipFill>
        <p:spPr>
          <a:xfrm>
            <a:off x="8244114" y="-419247"/>
            <a:ext cx="1382320" cy="1399399"/>
          </a:xfrm>
          <a:prstGeom prst="rect">
            <a:avLst/>
          </a:prstGeom>
          <a:noFill/>
          <a:ln>
            <a:noFill/>
          </a:ln>
        </p:spPr>
      </p:pic>
      <p:cxnSp>
        <p:nvCxnSpPr>
          <p:cNvPr id="434" name="Google Shape;434;p34"/>
          <p:cNvCxnSpPr/>
          <p:nvPr/>
        </p:nvCxnSpPr>
        <p:spPr>
          <a:xfrm>
            <a:off x="1391630" y="781271"/>
            <a:ext cx="7022592"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35"/>
          <p:cNvPicPr preferRelativeResize="0"/>
          <p:nvPr/>
        </p:nvPicPr>
        <p:blipFill rotWithShape="1">
          <a:blip r:embed="rId3">
            <a:alphaModFix/>
          </a:blip>
          <a:srcRect b="0" l="0" r="0" t="0"/>
          <a:stretch/>
        </p:blipFill>
        <p:spPr>
          <a:xfrm>
            <a:off x="5571275" y="286375"/>
            <a:ext cx="3196600" cy="3922775"/>
          </a:xfrm>
          <a:prstGeom prst="rect">
            <a:avLst/>
          </a:prstGeom>
          <a:noFill/>
          <a:ln>
            <a:noFill/>
          </a:ln>
        </p:spPr>
      </p:pic>
      <p:grpSp>
        <p:nvGrpSpPr>
          <p:cNvPr id="440" name="Google Shape;440;p35"/>
          <p:cNvGrpSpPr/>
          <p:nvPr/>
        </p:nvGrpSpPr>
        <p:grpSpPr>
          <a:xfrm rot="303160">
            <a:off x="5787845" y="2153081"/>
            <a:ext cx="5313368" cy="5145951"/>
            <a:chOff x="5263075" y="2238848"/>
            <a:chExt cx="5313368" cy="5145951"/>
          </a:xfrm>
        </p:grpSpPr>
        <p:sp>
          <p:nvSpPr>
            <p:cNvPr id="441" name="Google Shape;441;p35"/>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35"/>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35"/>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44" name="Google Shape;444;p35"/>
          <p:cNvGrpSpPr/>
          <p:nvPr/>
        </p:nvGrpSpPr>
        <p:grpSpPr>
          <a:xfrm rot="-255158">
            <a:off x="6917550" y="-1032497"/>
            <a:ext cx="2148213" cy="2635749"/>
            <a:chOff x="5119300" y="3450025"/>
            <a:chExt cx="2148213" cy="2635749"/>
          </a:xfrm>
        </p:grpSpPr>
        <p:pic>
          <p:nvPicPr>
            <p:cNvPr id="445" name="Google Shape;445;p35"/>
            <p:cNvPicPr preferRelativeResize="0"/>
            <p:nvPr/>
          </p:nvPicPr>
          <p:blipFill rotWithShape="1">
            <a:blip r:embed="rId4">
              <a:alphaModFix/>
            </a:blip>
            <a:srcRect b="0" l="0" r="0" t="0"/>
            <a:stretch/>
          </p:blipFill>
          <p:spPr>
            <a:xfrm>
              <a:off x="5119300" y="3450025"/>
              <a:ext cx="1691013" cy="1693474"/>
            </a:xfrm>
            <a:prstGeom prst="rect">
              <a:avLst/>
            </a:prstGeom>
            <a:noFill/>
            <a:ln>
              <a:noFill/>
            </a:ln>
          </p:spPr>
        </p:pic>
        <p:pic>
          <p:nvPicPr>
            <p:cNvPr id="446" name="Google Shape;446;p35"/>
            <p:cNvPicPr preferRelativeResize="0"/>
            <p:nvPr/>
          </p:nvPicPr>
          <p:blipFill rotWithShape="1">
            <a:blip r:embed="rId4">
              <a:alphaModFix/>
            </a:blip>
            <a:srcRect b="0" l="0" r="0" t="0"/>
            <a:stretch/>
          </p:blipFill>
          <p:spPr>
            <a:xfrm>
              <a:off x="5576500" y="4392300"/>
              <a:ext cx="1691013" cy="1693474"/>
            </a:xfrm>
            <a:prstGeom prst="rect">
              <a:avLst/>
            </a:prstGeom>
            <a:noFill/>
            <a:ln>
              <a:noFill/>
            </a:ln>
          </p:spPr>
        </p:pic>
      </p:grpSp>
      <p:sp>
        <p:nvSpPr>
          <p:cNvPr id="447" name="Google Shape;447;p35"/>
          <p:cNvSpPr txBox="1"/>
          <p:nvPr/>
        </p:nvSpPr>
        <p:spPr>
          <a:xfrm>
            <a:off x="293719" y="286379"/>
            <a:ext cx="5004000" cy="443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700" u="none" cap="none" strike="noStrike">
                <a:solidFill>
                  <a:srgbClr val="000000"/>
                </a:solidFill>
                <a:latin typeface="Hind"/>
                <a:ea typeface="Hind"/>
                <a:cs typeface="Hind"/>
                <a:sym typeface="Hind"/>
              </a:rPr>
              <a:t>Advantages of CRAG:</a:t>
            </a:r>
            <a:endParaRPr b="1" i="0" sz="1700" u="none" cap="none" strike="noStrike">
              <a:solidFill>
                <a:srgbClr val="000000"/>
              </a:solidFill>
              <a:latin typeface="Hind"/>
              <a:ea typeface="Hind"/>
              <a:cs typeface="Hind"/>
              <a:sym typeface="Hind"/>
            </a:endParaRPr>
          </a:p>
          <a:p>
            <a:pPr indent="0" lvl="0" marL="0" marR="0" rtl="0" algn="l">
              <a:lnSpc>
                <a:spcPct val="100000"/>
              </a:lnSpc>
              <a:spcBef>
                <a:spcPts val="0"/>
              </a:spcBef>
              <a:spcAft>
                <a:spcPts val="0"/>
              </a:spcAft>
              <a:buNone/>
            </a:pPr>
            <a:r>
              <a:t/>
            </a:r>
            <a:endParaRPr b="1" sz="1700">
              <a:latin typeface="Hind"/>
              <a:ea typeface="Hind"/>
              <a:cs typeface="Hind"/>
              <a:sym typeface="Hind"/>
            </a:endParaRPr>
          </a:p>
          <a:p>
            <a:pPr indent="0" lvl="0" marL="0" rtl="0" algn="l">
              <a:spcBef>
                <a:spcPts val="0"/>
              </a:spcBef>
              <a:spcAft>
                <a:spcPts val="0"/>
              </a:spcAft>
              <a:buNone/>
            </a:pPr>
            <a:r>
              <a:rPr lang="en" sz="1300">
                <a:solidFill>
                  <a:schemeClr val="dk1"/>
                </a:solidFill>
                <a:latin typeface="Golos Text Medium"/>
                <a:ea typeface="Golos Text Medium"/>
                <a:cs typeface="Golos Text Medium"/>
                <a:sym typeface="Golos Text Medium"/>
              </a:rPr>
              <a:t>Improved Query Resolution</a:t>
            </a:r>
            <a:endParaRPr sz="1300">
              <a:solidFill>
                <a:schemeClr val="dk1"/>
              </a:solidFill>
              <a:latin typeface="Golos Text Medium"/>
              <a:ea typeface="Golos Text Medium"/>
              <a:cs typeface="Golos Text Medium"/>
              <a:sym typeface="Golos Text Medium"/>
            </a:endParaRPr>
          </a:p>
          <a:p>
            <a:pPr indent="-311150" lvl="0" marL="457200" rtl="0" algn="l">
              <a:lnSpc>
                <a:spcPct val="115000"/>
              </a:lnSpc>
              <a:spcBef>
                <a:spcPts val="1200"/>
              </a:spcBef>
              <a:spcAft>
                <a:spcPts val="0"/>
              </a:spcAft>
              <a:buClr>
                <a:schemeClr val="dk1"/>
              </a:buClr>
              <a:buSzPts val="1300"/>
              <a:buFont typeface="Golos Text"/>
              <a:buChar char="●"/>
            </a:pPr>
            <a:r>
              <a:rPr lang="en" sz="1300">
                <a:solidFill>
                  <a:schemeClr val="dk1"/>
                </a:solidFill>
                <a:latin typeface="Golos Text"/>
                <a:ea typeface="Golos Text"/>
                <a:cs typeface="Golos Text"/>
                <a:sym typeface="Golos Text"/>
              </a:rPr>
              <a:t>Correct: Fetches direct answers from the database.</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Font typeface="Golos Text"/>
              <a:buChar char="●"/>
            </a:pPr>
            <a:r>
              <a:rPr lang="en" sz="1300">
                <a:solidFill>
                  <a:schemeClr val="dk1"/>
                </a:solidFill>
                <a:latin typeface="Golos Text"/>
                <a:ea typeface="Golos Text"/>
                <a:cs typeface="Golos Text"/>
                <a:sym typeface="Golos Text"/>
              </a:rPr>
              <a:t>Ambiguous: Enhances responses with Bing Search for added context.</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Font typeface="Golos Text"/>
              <a:buChar char="●"/>
            </a:pPr>
            <a:r>
              <a:rPr lang="en" sz="1300">
                <a:solidFill>
                  <a:schemeClr val="dk1"/>
                </a:solidFill>
                <a:latin typeface="Golos Text"/>
                <a:ea typeface="Golos Text"/>
                <a:cs typeface="Golos Text"/>
                <a:sym typeface="Golos Text"/>
              </a:rPr>
              <a:t>Wrong: Paraphrases answers using external search data for non-relevant queries.</a:t>
            </a:r>
            <a:endParaRPr sz="13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rPr lang="en" sz="1300">
                <a:solidFill>
                  <a:schemeClr val="dk1"/>
                </a:solidFill>
                <a:latin typeface="Golos Text Medium"/>
                <a:ea typeface="Golos Text Medium"/>
                <a:cs typeface="Golos Text Medium"/>
                <a:sym typeface="Golos Text Medium"/>
              </a:rPr>
              <a:t>Higher Accuracy:</a:t>
            </a:r>
            <a:r>
              <a:rPr lang="en" sz="1300">
                <a:solidFill>
                  <a:schemeClr val="dk1"/>
                </a:solidFill>
                <a:latin typeface="Golos Text"/>
                <a:ea typeface="Golos Text"/>
                <a:cs typeface="Golos Text"/>
                <a:sym typeface="Golos Text"/>
              </a:rPr>
              <a:t> Reduces irrelevant data in responses, ensuring precision and user satisfaction.</a:t>
            </a:r>
            <a:endParaRPr sz="1300">
              <a:solidFill>
                <a:schemeClr val="dk1"/>
              </a:solidFill>
              <a:latin typeface="Golos Text"/>
              <a:ea typeface="Golos Text"/>
              <a:cs typeface="Golos Text"/>
              <a:sym typeface="Golos Text"/>
            </a:endParaRPr>
          </a:p>
          <a:p>
            <a:pPr indent="0" lvl="0" marL="0" rtl="0" algn="l">
              <a:spcBef>
                <a:spcPts val="0"/>
              </a:spcBef>
              <a:spcAft>
                <a:spcPts val="0"/>
              </a:spcAft>
              <a:buNone/>
            </a:pPr>
            <a:r>
              <a:rPr lang="en" sz="1300">
                <a:solidFill>
                  <a:schemeClr val="dk1"/>
                </a:solidFill>
                <a:latin typeface="Golos Text Medium"/>
                <a:ea typeface="Golos Text Medium"/>
                <a:cs typeface="Golos Text Medium"/>
                <a:sym typeface="Golos Text Medium"/>
              </a:rPr>
              <a:t>Context-Driven:</a:t>
            </a:r>
            <a:r>
              <a:rPr lang="en" sz="1300">
                <a:solidFill>
                  <a:schemeClr val="dk1"/>
                </a:solidFill>
                <a:latin typeface="Golos Text"/>
                <a:ea typeface="Golos Text"/>
                <a:cs typeface="Golos Text"/>
                <a:sym typeface="Golos Text"/>
              </a:rPr>
              <a:t> Effective in high-stakes applications like customer service, where reliable, context-aware responses are critical.</a:t>
            </a:r>
            <a:endParaRPr sz="1300">
              <a:solidFill>
                <a:schemeClr val="dk1"/>
              </a:solidFill>
              <a:latin typeface="Golos Text"/>
              <a:ea typeface="Golos Text"/>
              <a:cs typeface="Golos Text"/>
              <a:sym typeface="Golos Text"/>
            </a:endParaRPr>
          </a:p>
          <a:p>
            <a:pPr indent="0" lvl="0" marL="0" rtl="0" algn="l">
              <a:spcBef>
                <a:spcPts val="0"/>
              </a:spcBef>
              <a:spcAft>
                <a:spcPts val="0"/>
              </a:spcAft>
              <a:buNone/>
            </a:pPr>
            <a:r>
              <a:rPr lang="en" sz="1300">
                <a:solidFill>
                  <a:schemeClr val="dk1"/>
                </a:solidFill>
                <a:latin typeface="Golos Text Medium"/>
                <a:ea typeface="Golos Text Medium"/>
                <a:cs typeface="Golos Text Medium"/>
                <a:sym typeface="Golos Text Medium"/>
              </a:rPr>
              <a:t>Advanced Techniques:</a:t>
            </a:r>
            <a:r>
              <a:rPr lang="en" sz="1300">
                <a:solidFill>
                  <a:schemeClr val="dk1"/>
                </a:solidFill>
                <a:latin typeface="Golos Text"/>
                <a:ea typeface="Golos Text"/>
                <a:cs typeface="Golos Text"/>
                <a:sym typeface="Golos Text"/>
              </a:rPr>
              <a:t> Leverages contextual embeddings and multi-stage filtering to enhance response quality.</a:t>
            </a:r>
            <a:endParaRPr sz="1300">
              <a:solidFill>
                <a:schemeClr val="dk1"/>
              </a:solidFill>
              <a:latin typeface="Golos Text"/>
              <a:ea typeface="Golos Text"/>
              <a:cs typeface="Golos Text"/>
              <a:sym typeface="Golos Text"/>
            </a:endParaRPr>
          </a:p>
          <a:p>
            <a:pPr indent="0" lvl="0" marL="0" marR="0" rtl="0" algn="l">
              <a:lnSpc>
                <a:spcPct val="100000"/>
              </a:lnSpc>
              <a:spcBef>
                <a:spcPts val="0"/>
              </a:spcBef>
              <a:spcAft>
                <a:spcPts val="0"/>
              </a:spcAft>
              <a:buNone/>
            </a:pPr>
            <a:r>
              <a:t/>
            </a:r>
            <a:endParaRPr sz="1550">
              <a:latin typeface="Golos Text"/>
              <a:ea typeface="Golos Text"/>
              <a:cs typeface="Golos Text"/>
              <a:sym typeface="Golos Text"/>
            </a:endParaRPr>
          </a:p>
          <a:p>
            <a:pPr indent="0" lvl="0" marL="0" marR="0" rtl="0" algn="l">
              <a:lnSpc>
                <a:spcPct val="100000"/>
              </a:lnSpc>
              <a:spcBef>
                <a:spcPts val="0"/>
              </a:spcBef>
              <a:spcAft>
                <a:spcPts val="0"/>
              </a:spcAft>
              <a:buNone/>
            </a:pPr>
            <a:br>
              <a:rPr b="0" i="0" lang="en" sz="1500" u="none" cap="none" strike="noStrike">
                <a:solidFill>
                  <a:srgbClr val="000000"/>
                </a:solidFill>
                <a:latin typeface="Golos Text"/>
                <a:ea typeface="Golos Text"/>
                <a:cs typeface="Golos Text"/>
                <a:sym typeface="Golos Text"/>
              </a:rPr>
            </a:br>
            <a:endParaRPr b="0" i="0" sz="1500" u="none" cap="none" strike="noStrike">
              <a:solidFill>
                <a:srgbClr val="000000"/>
              </a:solidFill>
              <a:latin typeface="Golos Text"/>
              <a:ea typeface="Golos Text"/>
              <a:cs typeface="Golos Text"/>
              <a:sym typeface="Golos Text"/>
            </a:endParaRPr>
          </a:p>
        </p:txBody>
      </p:sp>
      <p:grpSp>
        <p:nvGrpSpPr>
          <p:cNvPr id="448" name="Google Shape;448;p35"/>
          <p:cNvGrpSpPr/>
          <p:nvPr/>
        </p:nvGrpSpPr>
        <p:grpSpPr>
          <a:xfrm rot="-255158">
            <a:off x="-1136579" y="3239098"/>
            <a:ext cx="2148213" cy="2635749"/>
            <a:chOff x="5119300" y="3450025"/>
            <a:chExt cx="2148213" cy="2635749"/>
          </a:xfrm>
        </p:grpSpPr>
        <p:pic>
          <p:nvPicPr>
            <p:cNvPr id="449" name="Google Shape;449;p35"/>
            <p:cNvPicPr preferRelativeResize="0"/>
            <p:nvPr/>
          </p:nvPicPr>
          <p:blipFill rotWithShape="1">
            <a:blip r:embed="rId4">
              <a:alphaModFix/>
            </a:blip>
            <a:srcRect b="0" l="0" r="0" t="0"/>
            <a:stretch/>
          </p:blipFill>
          <p:spPr>
            <a:xfrm>
              <a:off x="5119300" y="3450025"/>
              <a:ext cx="1691013" cy="1693474"/>
            </a:xfrm>
            <a:prstGeom prst="rect">
              <a:avLst/>
            </a:prstGeom>
            <a:noFill/>
            <a:ln>
              <a:noFill/>
            </a:ln>
          </p:spPr>
        </p:pic>
        <p:pic>
          <p:nvPicPr>
            <p:cNvPr id="450" name="Google Shape;450;p35"/>
            <p:cNvPicPr preferRelativeResize="0"/>
            <p:nvPr/>
          </p:nvPicPr>
          <p:blipFill rotWithShape="1">
            <a:blip r:embed="rId4">
              <a:alphaModFix/>
            </a:blip>
            <a:srcRect b="0" l="0" r="0" t="0"/>
            <a:stretch/>
          </p:blipFill>
          <p:spPr>
            <a:xfrm>
              <a:off x="5576500" y="4392300"/>
              <a:ext cx="1691013" cy="1693474"/>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6"/>
          <p:cNvSpPr txBox="1"/>
          <p:nvPr>
            <p:ph type="title"/>
          </p:nvPr>
        </p:nvSpPr>
        <p:spPr>
          <a:xfrm>
            <a:off x="1697300" y="406400"/>
            <a:ext cx="6590357" cy="68217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FAISS (Facebook AI Similarity Search)</a:t>
            </a:r>
            <a:endParaRPr/>
          </a:p>
        </p:txBody>
      </p:sp>
      <p:sp>
        <p:nvSpPr>
          <p:cNvPr id="456" name="Google Shape;456;p36"/>
          <p:cNvSpPr txBox="1"/>
          <p:nvPr>
            <p:ph idx="1" type="subTitle"/>
          </p:nvPr>
        </p:nvSpPr>
        <p:spPr>
          <a:xfrm>
            <a:off x="508000" y="1038459"/>
            <a:ext cx="7779657" cy="3884267"/>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latin typeface="Arial"/>
                <a:ea typeface="Arial"/>
                <a:cs typeface="Arial"/>
                <a:sym typeface="Arial"/>
              </a:rPr>
              <a:t>Key Features of FAISS:</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High-Performance Retrieval:</a:t>
            </a:r>
            <a:r>
              <a:rPr lang="en" sz="1400">
                <a:latin typeface="Arial"/>
                <a:ea typeface="Arial"/>
                <a:cs typeface="Arial"/>
                <a:sym typeface="Arial"/>
              </a:rPr>
              <a:t> FAISS processes large datasets in real-time, using vector embeddings to quickly identify the closest matches to user queries for fast, accurate retrieval.</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Scalability:</a:t>
            </a:r>
            <a:r>
              <a:rPr lang="en" sz="1400">
                <a:latin typeface="Arial"/>
                <a:ea typeface="Arial"/>
                <a:cs typeface="Arial"/>
                <a:sym typeface="Arial"/>
              </a:rPr>
              <a:t> Efficiently handles growing knowledge bases, maintaining consistent performance as data demands increase, ensuring the chatbot remains responsive.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Customizability:</a:t>
            </a:r>
            <a:r>
              <a:rPr lang="en" sz="1400">
                <a:latin typeface="Arial"/>
                <a:ea typeface="Arial"/>
                <a:cs typeface="Arial"/>
                <a:sym typeface="Arial"/>
              </a:rPr>
              <a:t> Supports fine-tuning to adapt to specific datasets and use cases, such as university-specific information, offering flexibility to meet unique application needs.</a:t>
            </a:r>
            <a:endParaRPr sz="1400">
              <a:latin typeface="Arial"/>
              <a:ea typeface="Arial"/>
              <a:cs typeface="Arial"/>
              <a:sym typeface="Arial"/>
            </a:endParaRPr>
          </a:p>
          <a:p>
            <a:pPr indent="0" lvl="0" marL="0" rtl="0" algn="l">
              <a:lnSpc>
                <a:spcPct val="115000"/>
              </a:lnSpc>
              <a:spcBef>
                <a:spcPts val="1200"/>
              </a:spcBef>
              <a:spcAft>
                <a:spcPts val="0"/>
              </a:spcAft>
              <a:buNone/>
            </a:pPr>
            <a:r>
              <a:rPr b="1" lang="en" sz="1400">
                <a:latin typeface="Arial"/>
                <a:ea typeface="Arial"/>
                <a:cs typeface="Arial"/>
                <a:sym typeface="Arial"/>
              </a:rPr>
              <a:t>Benefits of FAISS in the Chatbot:</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 sz="1400">
                <a:latin typeface="Arial"/>
                <a:ea typeface="Arial"/>
                <a:cs typeface="Arial"/>
                <a:sym typeface="Arial"/>
              </a:rPr>
              <a:t>Enables lightning-fast retrieval, reducing latency for smooth user interactions.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Integrates seamlessly with RAG and CRAG to deliver accurate, context-aware responses tailored to user queries.</a:t>
            </a:r>
            <a:endParaRPr b="1" sz="1600"/>
          </a:p>
        </p:txBody>
      </p:sp>
      <p:grpSp>
        <p:nvGrpSpPr>
          <p:cNvPr id="457" name="Google Shape;457;p36"/>
          <p:cNvGrpSpPr/>
          <p:nvPr/>
        </p:nvGrpSpPr>
        <p:grpSpPr>
          <a:xfrm>
            <a:off x="5781902" y="1998811"/>
            <a:ext cx="5408310" cy="5456570"/>
            <a:chOff x="4251820" y="358227"/>
            <a:chExt cx="5408310" cy="5456570"/>
          </a:xfrm>
        </p:grpSpPr>
        <p:sp>
          <p:nvSpPr>
            <p:cNvPr id="458" name="Google Shape;458;p36"/>
            <p:cNvSpPr/>
            <p:nvPr/>
          </p:nvSpPr>
          <p:spPr>
            <a:xfrm rot="161967">
              <a:off x="4362872" y="473381"/>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36"/>
            <p:cNvSpPr/>
            <p:nvPr/>
          </p:nvSpPr>
          <p:spPr>
            <a:xfrm rot="184832">
              <a:off x="4529973" y="849906"/>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460" name="Google Shape;460;p36"/>
          <p:cNvPicPr preferRelativeResize="0"/>
          <p:nvPr/>
        </p:nvPicPr>
        <p:blipFill rotWithShape="1">
          <a:blip r:embed="rId3">
            <a:alphaModFix amt="79000"/>
          </a:blip>
          <a:srcRect b="0" l="0" r="0" t="0"/>
          <a:stretch/>
        </p:blipFill>
        <p:spPr>
          <a:xfrm>
            <a:off x="7926541" y="-485115"/>
            <a:ext cx="1874064" cy="1783029"/>
          </a:xfrm>
          <a:prstGeom prst="rect">
            <a:avLst/>
          </a:prstGeom>
          <a:noFill/>
          <a:ln>
            <a:noFill/>
          </a:ln>
        </p:spPr>
      </p:pic>
      <p:cxnSp>
        <p:nvCxnSpPr>
          <p:cNvPr id="461" name="Google Shape;461;p36"/>
          <p:cNvCxnSpPr/>
          <p:nvPr/>
        </p:nvCxnSpPr>
        <p:spPr>
          <a:xfrm>
            <a:off x="1827929" y="302299"/>
            <a:ext cx="5749399"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7"/>
          <p:cNvSpPr txBox="1"/>
          <p:nvPr>
            <p:ph type="title"/>
          </p:nvPr>
        </p:nvSpPr>
        <p:spPr>
          <a:xfrm>
            <a:off x="3852672" y="1828800"/>
            <a:ext cx="5003886" cy="254705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Query </a:t>
            </a:r>
            <a:br>
              <a:rPr lang="en"/>
            </a:br>
            <a:r>
              <a:rPr lang="en"/>
              <a:t>Processing &amp; Classification</a:t>
            </a:r>
            <a:endParaRPr/>
          </a:p>
        </p:txBody>
      </p:sp>
      <p:sp>
        <p:nvSpPr>
          <p:cNvPr id="467" name="Google Shape;467;p37"/>
          <p:cNvSpPr txBox="1"/>
          <p:nvPr>
            <p:ph idx="2" type="title"/>
          </p:nvPr>
        </p:nvSpPr>
        <p:spPr>
          <a:xfrm>
            <a:off x="4132900" y="938737"/>
            <a:ext cx="1450800" cy="98759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solidFill>
                  <a:srgbClr val="D7201B"/>
                </a:solidFill>
              </a:rPr>
              <a:t>03</a:t>
            </a:r>
            <a:endParaRPr>
              <a:solidFill>
                <a:srgbClr val="D7201B"/>
              </a:solidFill>
            </a:endParaRPr>
          </a:p>
        </p:txBody>
      </p:sp>
      <p:pic>
        <p:nvPicPr>
          <p:cNvPr id="468" name="Google Shape;468;p37"/>
          <p:cNvPicPr preferRelativeResize="0"/>
          <p:nvPr/>
        </p:nvPicPr>
        <p:blipFill rotWithShape="1">
          <a:blip r:embed="rId3">
            <a:alphaModFix amt="21000"/>
          </a:blip>
          <a:srcRect b="0" l="0" r="0" t="0"/>
          <a:stretch/>
        </p:blipFill>
        <p:spPr>
          <a:xfrm flipH="1">
            <a:off x="-532853" y="-4"/>
            <a:ext cx="4775101" cy="2539096"/>
          </a:xfrm>
          <a:prstGeom prst="rect">
            <a:avLst/>
          </a:prstGeom>
          <a:noFill/>
          <a:ln>
            <a:noFill/>
          </a:ln>
        </p:spPr>
      </p:pic>
      <p:grpSp>
        <p:nvGrpSpPr>
          <p:cNvPr id="469" name="Google Shape;469;p37"/>
          <p:cNvGrpSpPr/>
          <p:nvPr/>
        </p:nvGrpSpPr>
        <p:grpSpPr>
          <a:xfrm flipH="1">
            <a:off x="-914594" y="455623"/>
            <a:ext cx="5313368" cy="5145951"/>
            <a:chOff x="4326600" y="455623"/>
            <a:chExt cx="5313368" cy="5145951"/>
          </a:xfrm>
        </p:grpSpPr>
        <p:sp>
          <p:nvSpPr>
            <p:cNvPr id="470" name="Google Shape;470;p37"/>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37"/>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37"/>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473" name="Google Shape;473;p37"/>
          <p:cNvPicPr preferRelativeResize="0"/>
          <p:nvPr/>
        </p:nvPicPr>
        <p:blipFill rotWithShape="1">
          <a:blip r:embed="rId4">
            <a:alphaModFix amt="79000"/>
          </a:blip>
          <a:srcRect b="0" l="0" r="0" t="0"/>
          <a:stretch/>
        </p:blipFill>
        <p:spPr>
          <a:xfrm flipH="1">
            <a:off x="13175" y="-1318753"/>
            <a:ext cx="2344349" cy="2346255"/>
          </a:xfrm>
          <a:prstGeom prst="rect">
            <a:avLst/>
          </a:prstGeom>
          <a:noFill/>
          <a:ln>
            <a:noFill/>
          </a:ln>
        </p:spPr>
      </p:pic>
      <p:pic>
        <p:nvPicPr>
          <p:cNvPr id="474" name="Google Shape;474;p37"/>
          <p:cNvPicPr preferRelativeResize="0"/>
          <p:nvPr/>
        </p:nvPicPr>
        <p:blipFill rotWithShape="1">
          <a:blip r:embed="rId4">
            <a:alphaModFix amt="79000"/>
          </a:blip>
          <a:srcRect b="0" l="0" r="0" t="0"/>
          <a:stretch/>
        </p:blipFill>
        <p:spPr>
          <a:xfrm flipH="1">
            <a:off x="-1613625" y="2334897"/>
            <a:ext cx="2344349" cy="2346255"/>
          </a:xfrm>
          <a:prstGeom prst="rect">
            <a:avLst/>
          </a:prstGeom>
          <a:noFill/>
          <a:ln>
            <a:noFill/>
          </a:ln>
        </p:spPr>
      </p:pic>
      <p:pic>
        <p:nvPicPr>
          <p:cNvPr id="475" name="Google Shape;475;p37"/>
          <p:cNvPicPr preferRelativeResize="0"/>
          <p:nvPr/>
        </p:nvPicPr>
        <p:blipFill rotWithShape="1">
          <a:blip r:embed="rId4">
            <a:alphaModFix amt="79000"/>
          </a:blip>
          <a:srcRect b="0" l="0" r="0" t="0"/>
          <a:stretch/>
        </p:blipFill>
        <p:spPr>
          <a:xfrm flipH="1">
            <a:off x="-761450" y="4316097"/>
            <a:ext cx="2344349" cy="2346255"/>
          </a:xfrm>
          <a:prstGeom prst="rect">
            <a:avLst/>
          </a:prstGeom>
          <a:noFill/>
          <a:ln>
            <a:noFill/>
          </a:ln>
        </p:spPr>
      </p:pic>
      <p:grpSp>
        <p:nvGrpSpPr>
          <p:cNvPr id="476" name="Google Shape;476;p37"/>
          <p:cNvGrpSpPr/>
          <p:nvPr/>
        </p:nvGrpSpPr>
        <p:grpSpPr>
          <a:xfrm>
            <a:off x="829212" y="3202375"/>
            <a:ext cx="2148213" cy="2635749"/>
            <a:chOff x="5119300" y="3450025"/>
            <a:chExt cx="2148213" cy="2635749"/>
          </a:xfrm>
        </p:grpSpPr>
        <p:pic>
          <p:nvPicPr>
            <p:cNvPr id="477" name="Google Shape;477;p37"/>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478" name="Google Shape;478;p37"/>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479" name="Google Shape;479;p37"/>
          <p:cNvGrpSpPr/>
          <p:nvPr/>
        </p:nvGrpSpPr>
        <p:grpSpPr>
          <a:xfrm>
            <a:off x="713237" y="-471975"/>
            <a:ext cx="2148213" cy="2635749"/>
            <a:chOff x="5119300" y="3450025"/>
            <a:chExt cx="2148213" cy="2635749"/>
          </a:xfrm>
        </p:grpSpPr>
        <p:pic>
          <p:nvPicPr>
            <p:cNvPr id="480" name="Google Shape;480;p37"/>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481" name="Google Shape;481;p37"/>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482" name="Google Shape;482;p37"/>
          <p:cNvGrpSpPr/>
          <p:nvPr/>
        </p:nvGrpSpPr>
        <p:grpSpPr>
          <a:xfrm>
            <a:off x="6628687" y="-1270700"/>
            <a:ext cx="2148213" cy="2635749"/>
            <a:chOff x="5119300" y="3450025"/>
            <a:chExt cx="2148213" cy="2635749"/>
          </a:xfrm>
        </p:grpSpPr>
        <p:pic>
          <p:nvPicPr>
            <p:cNvPr id="483" name="Google Shape;483;p37"/>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484" name="Google Shape;484;p37"/>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cxnSp>
        <p:nvCxnSpPr>
          <p:cNvPr id="485" name="Google Shape;485;p37"/>
          <p:cNvCxnSpPr/>
          <p:nvPr/>
        </p:nvCxnSpPr>
        <p:spPr>
          <a:xfrm>
            <a:off x="4267200" y="779384"/>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8"/>
          <p:cNvSpPr txBox="1"/>
          <p:nvPr>
            <p:ph type="title"/>
          </p:nvPr>
        </p:nvSpPr>
        <p:spPr>
          <a:xfrm>
            <a:off x="720000" y="391886"/>
            <a:ext cx="7704000" cy="43542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Steps in Query Processing:</a:t>
            </a:r>
            <a:endParaRPr sz="2000"/>
          </a:p>
        </p:txBody>
      </p:sp>
      <p:graphicFrame>
        <p:nvGraphicFramePr>
          <p:cNvPr id="491" name="Google Shape;491;p38"/>
          <p:cNvGraphicFramePr/>
          <p:nvPr/>
        </p:nvGraphicFramePr>
        <p:xfrm>
          <a:off x="720000" y="827314"/>
          <a:ext cx="3000000" cy="3000000"/>
        </p:xfrm>
        <a:graphic>
          <a:graphicData uri="http://schemas.openxmlformats.org/drawingml/2006/table">
            <a:tbl>
              <a:tblPr firstRow="1">
                <a:noFill/>
                <a:tableStyleId>{AD32FE7F-E82C-48AB-889B-6827BBD10A48}</a:tableStyleId>
              </a:tblPr>
              <a:tblGrid>
                <a:gridCol w="2164400"/>
                <a:gridCol w="5020175"/>
              </a:tblGrid>
              <a:tr h="1902500">
                <a:tc>
                  <a:txBody>
                    <a:bodyPr/>
                    <a:lstStyle/>
                    <a:p>
                      <a:pPr indent="0" lvl="0" marL="0" marR="0" rtl="0" algn="l">
                        <a:lnSpc>
                          <a:spcPct val="100000"/>
                        </a:lnSpc>
                        <a:spcBef>
                          <a:spcPts val="0"/>
                        </a:spcBef>
                        <a:spcAft>
                          <a:spcPts val="0"/>
                        </a:spcAft>
                        <a:buClr>
                          <a:srgbClr val="000000"/>
                        </a:buClr>
                        <a:buSzPts val="1400"/>
                        <a:buFont typeface="Arial"/>
                        <a:buNone/>
                      </a:pPr>
                      <a:r>
                        <a:rPr b="1" lang="en" sz="1300" u="none" cap="none" strike="noStrike">
                          <a:solidFill>
                            <a:schemeClr val="dk1"/>
                          </a:solidFill>
                          <a:latin typeface="Golos Text"/>
                          <a:ea typeface="Golos Text"/>
                          <a:cs typeface="Golos Text"/>
                          <a:sym typeface="Golos Text"/>
                        </a:rPr>
                        <a:t>Preprocessing User Queries and </a:t>
                      </a:r>
                      <a:r>
                        <a:rPr b="1" lang="en" sz="1300">
                          <a:solidFill>
                            <a:schemeClr val="dk1"/>
                          </a:solidFill>
                          <a:latin typeface="Golos Text"/>
                          <a:ea typeface="Golos Text"/>
                          <a:cs typeface="Golos Text"/>
                          <a:sym typeface="Golos Text"/>
                        </a:rPr>
                        <a:t>R</a:t>
                      </a:r>
                      <a:r>
                        <a:rPr b="1" lang="en" sz="1300">
                          <a:solidFill>
                            <a:schemeClr val="dk1"/>
                          </a:solidFill>
                          <a:latin typeface="Golos Text"/>
                          <a:ea typeface="Golos Text"/>
                          <a:cs typeface="Golos Text"/>
                          <a:sym typeface="Golos Text"/>
                        </a:rPr>
                        <a:t>etrieved</a:t>
                      </a:r>
                      <a:r>
                        <a:rPr b="1" lang="en" sz="1300" u="none" cap="none" strike="noStrike">
                          <a:solidFill>
                            <a:schemeClr val="dk1"/>
                          </a:solidFill>
                          <a:latin typeface="Golos Text"/>
                          <a:ea typeface="Golos Text"/>
                          <a:cs typeface="Golos Text"/>
                          <a:sym typeface="Golos Text"/>
                        </a:rPr>
                        <a:t> </a:t>
                      </a:r>
                      <a:r>
                        <a:rPr b="1" lang="en" sz="1300">
                          <a:solidFill>
                            <a:schemeClr val="dk1"/>
                          </a:solidFill>
                          <a:latin typeface="Golos Text"/>
                          <a:ea typeface="Golos Text"/>
                          <a:cs typeface="Golos Text"/>
                          <a:sym typeface="Golos Text"/>
                        </a:rPr>
                        <a:t>A</a:t>
                      </a:r>
                      <a:r>
                        <a:rPr b="1" lang="en" sz="1300" u="none" cap="none" strike="noStrike">
                          <a:solidFill>
                            <a:schemeClr val="dk1"/>
                          </a:solidFill>
                          <a:latin typeface="Golos Text"/>
                          <a:ea typeface="Golos Text"/>
                          <a:cs typeface="Golos Text"/>
                          <a:sym typeface="Golos Text"/>
                        </a:rPr>
                        <a:t>rticles</a:t>
                      </a:r>
                      <a:endParaRPr b="1" sz="1300" u="none" cap="none" strike="noStrike">
                        <a:solidFill>
                          <a:schemeClr val="dk1"/>
                        </a:solidFill>
                        <a:latin typeface="Golos Text"/>
                        <a:ea typeface="Golos Text"/>
                        <a:cs typeface="Golos Text"/>
                        <a:sym typeface="Golos Text"/>
                      </a:endParaRPr>
                    </a:p>
                  </a:txBody>
                  <a:tcPr marT="0" marB="0" marR="91425" marL="91425" anchor="ctr"/>
                </a:tc>
                <a:tc>
                  <a:txBody>
                    <a:bodyPr/>
                    <a:lstStyle/>
                    <a:p>
                      <a:pPr indent="-311150" lvl="0" marL="457200" rtl="0" algn="l">
                        <a:lnSpc>
                          <a:spcPct val="115000"/>
                        </a:lnSpc>
                        <a:spcBef>
                          <a:spcPts val="1200"/>
                        </a:spcBef>
                        <a:spcAft>
                          <a:spcPts val="0"/>
                        </a:spcAft>
                        <a:buClr>
                          <a:schemeClr val="dk1"/>
                        </a:buClr>
                        <a:buSzPts val="1300"/>
                        <a:buChar char="●"/>
                      </a:pPr>
                      <a:r>
                        <a:rPr b="1" lang="en" sz="1300">
                          <a:solidFill>
                            <a:schemeClr val="dk1"/>
                          </a:solidFill>
                          <a:latin typeface="Golos Text"/>
                          <a:ea typeface="Golos Text"/>
                          <a:cs typeface="Golos Text"/>
                          <a:sym typeface="Golos Text"/>
                        </a:rPr>
                        <a:t>Text Conversion:</a:t>
                      </a:r>
                      <a:r>
                        <a:rPr lang="en" sz="1300">
                          <a:solidFill>
                            <a:schemeClr val="dk1"/>
                          </a:solidFill>
                          <a:latin typeface="Golos Text"/>
                          <a:ea typeface="Golos Text"/>
                          <a:cs typeface="Golos Text"/>
                          <a:sym typeface="Golos Text"/>
                        </a:rPr>
                        <a:t> Transformed to lowercase.</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Golos Text"/>
                          <a:ea typeface="Golos Text"/>
                          <a:cs typeface="Golos Text"/>
                          <a:sym typeface="Golos Text"/>
                        </a:rPr>
                        <a:t>Punctuation Removal:</a:t>
                      </a:r>
                      <a:r>
                        <a:rPr lang="en" sz="1300">
                          <a:solidFill>
                            <a:schemeClr val="dk1"/>
                          </a:solidFill>
                          <a:latin typeface="Golos Text"/>
                          <a:ea typeface="Golos Text"/>
                          <a:cs typeface="Golos Text"/>
                          <a:sym typeface="Golos Text"/>
                        </a:rPr>
                        <a:t> Strips unnecessary punctuation.</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Golos Text"/>
                          <a:ea typeface="Golos Text"/>
                          <a:cs typeface="Golos Text"/>
                          <a:sym typeface="Golos Text"/>
                        </a:rPr>
                        <a:t>Tokenization:</a:t>
                      </a:r>
                      <a:r>
                        <a:rPr lang="en" sz="1300">
                          <a:solidFill>
                            <a:schemeClr val="dk1"/>
                          </a:solidFill>
                          <a:latin typeface="Golos Text"/>
                          <a:ea typeface="Golos Text"/>
                          <a:cs typeface="Golos Text"/>
                          <a:sym typeface="Golos Text"/>
                        </a:rPr>
                        <a:t> Splits text into meaningful units.</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Golos Text"/>
                          <a:ea typeface="Golos Text"/>
                          <a:cs typeface="Golos Text"/>
                          <a:sym typeface="Golos Text"/>
                        </a:rPr>
                        <a:t>Stop Word Removal:</a:t>
                      </a:r>
                      <a:r>
                        <a:rPr lang="en" sz="1300">
                          <a:solidFill>
                            <a:schemeClr val="dk1"/>
                          </a:solidFill>
                          <a:latin typeface="Golos Text"/>
                          <a:ea typeface="Golos Text"/>
                          <a:cs typeface="Golos Text"/>
                          <a:sym typeface="Golos Text"/>
                        </a:rPr>
                        <a:t> Eliminates common, irrelevant words.</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Golos Text"/>
                          <a:ea typeface="Golos Text"/>
                          <a:cs typeface="Golos Text"/>
                          <a:sym typeface="Golos Text"/>
                        </a:rPr>
                        <a:t>Lemmatization:</a:t>
                      </a:r>
                      <a:r>
                        <a:rPr lang="en" sz="1300">
                          <a:solidFill>
                            <a:schemeClr val="dk1"/>
                          </a:solidFill>
                          <a:latin typeface="Golos Text"/>
                          <a:ea typeface="Golos Text"/>
                          <a:cs typeface="Golos Text"/>
                          <a:sym typeface="Golos Text"/>
                        </a:rPr>
                        <a:t> Reduces words to their base forms.</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Golos Text"/>
                          <a:ea typeface="Golos Text"/>
                          <a:cs typeface="Golos Text"/>
                          <a:sym typeface="Golos Text"/>
                        </a:rPr>
                        <a:t>Summarization (TF-IDF):</a:t>
                      </a:r>
                      <a:r>
                        <a:rPr lang="en" sz="1300">
                          <a:solidFill>
                            <a:schemeClr val="dk1"/>
                          </a:solidFill>
                          <a:latin typeface="Golos Text"/>
                          <a:ea typeface="Golos Text"/>
                          <a:cs typeface="Golos Text"/>
                          <a:sym typeface="Golos Text"/>
                        </a:rPr>
                        <a:t> Identifies the most relevant sentences.</a:t>
                      </a:r>
                      <a:endParaRPr sz="1300">
                        <a:solidFill>
                          <a:schemeClr val="dk1"/>
                        </a:solidFill>
                        <a:latin typeface="Golos Text"/>
                        <a:ea typeface="Golos Text"/>
                        <a:cs typeface="Golos Text"/>
                        <a:sym typeface="Golos Text"/>
                      </a:endParaRPr>
                    </a:p>
                  </a:txBody>
                  <a:tcPr marT="0" marB="0" marR="91425" marL="91425" anchor="ctr"/>
                </a:tc>
              </a:tr>
              <a:tr h="1103050">
                <a:tc>
                  <a:txBody>
                    <a:bodyPr/>
                    <a:lstStyle/>
                    <a:p>
                      <a:pPr indent="0" lvl="0" marL="0" marR="0" rtl="0" algn="l">
                        <a:lnSpc>
                          <a:spcPct val="100000"/>
                        </a:lnSpc>
                        <a:spcBef>
                          <a:spcPts val="0"/>
                        </a:spcBef>
                        <a:spcAft>
                          <a:spcPts val="0"/>
                        </a:spcAft>
                        <a:buClr>
                          <a:srgbClr val="000000"/>
                        </a:buClr>
                        <a:buSzPts val="1400"/>
                        <a:buFont typeface="Arial"/>
                        <a:buNone/>
                      </a:pPr>
                      <a:r>
                        <a:rPr b="1" lang="en" sz="1300" u="none" cap="none" strike="noStrike">
                          <a:solidFill>
                            <a:schemeClr val="dk1"/>
                          </a:solidFill>
                          <a:latin typeface="Golos Text"/>
                          <a:ea typeface="Golos Text"/>
                          <a:cs typeface="Golos Text"/>
                          <a:sym typeface="Golos Text"/>
                        </a:rPr>
                        <a:t>Chunking Queries and Articles</a:t>
                      </a:r>
                      <a:endParaRPr b="1" sz="1300" u="none" cap="none" strike="noStrike">
                        <a:solidFill>
                          <a:schemeClr val="dk1"/>
                        </a:solidFill>
                        <a:latin typeface="Golos Text"/>
                        <a:ea typeface="Golos Text"/>
                        <a:cs typeface="Golos Text"/>
                        <a:sym typeface="Golos Text"/>
                      </a:endParaRPr>
                    </a:p>
                  </a:txBody>
                  <a:tcPr marT="0" marB="0" marR="91425" marL="91425" anchor="ctr"/>
                </a:tc>
                <a:tc>
                  <a:txBody>
                    <a:bodyPr/>
                    <a:lstStyle/>
                    <a:p>
                      <a:pPr indent="0" lvl="0" marL="0" marR="0" rtl="0" algn="l">
                        <a:lnSpc>
                          <a:spcPct val="100000"/>
                        </a:lnSpc>
                        <a:spcBef>
                          <a:spcPts val="0"/>
                        </a:spcBef>
                        <a:spcAft>
                          <a:spcPts val="0"/>
                        </a:spcAft>
                        <a:buClr>
                          <a:srgbClr val="000000"/>
                        </a:buClr>
                        <a:buSzPts val="1400"/>
                        <a:buFont typeface="Arial"/>
                        <a:buNone/>
                      </a:pPr>
                      <a:r>
                        <a:rPr lang="en" sz="1300">
                          <a:solidFill>
                            <a:schemeClr val="dk1"/>
                          </a:solidFill>
                          <a:latin typeface="Golos Text"/>
                          <a:ea typeface="Golos Text"/>
                          <a:cs typeface="Golos Text"/>
                          <a:sym typeface="Golos Text"/>
                        </a:rPr>
                        <a:t>User prompts are divided into smaller chunks using tools like </a:t>
                      </a:r>
                      <a:r>
                        <a:rPr b="1" lang="en" sz="1300">
                          <a:solidFill>
                            <a:schemeClr val="dk1"/>
                          </a:solidFill>
                          <a:latin typeface="Golos Text"/>
                          <a:ea typeface="Golos Text"/>
                          <a:cs typeface="Golos Text"/>
                          <a:sym typeface="Golos Text"/>
                        </a:rPr>
                        <a:t>AutoTokenizer</a:t>
                      </a:r>
                      <a:r>
                        <a:rPr lang="en" sz="1300">
                          <a:solidFill>
                            <a:schemeClr val="dk1"/>
                          </a:solidFill>
                          <a:latin typeface="Golos Text"/>
                          <a:ea typeface="Golos Text"/>
                          <a:cs typeface="Golos Text"/>
                          <a:sym typeface="Golos Text"/>
                        </a:rPr>
                        <a:t>. This helps comply with model constraints and ensures better alignment with stored knowledge chunks in the vector database.</a:t>
                      </a:r>
                      <a:endParaRPr sz="1300" u="none" cap="none" strike="noStrike">
                        <a:solidFill>
                          <a:schemeClr val="dk1"/>
                        </a:solidFill>
                        <a:latin typeface="Golos Text"/>
                        <a:ea typeface="Golos Text"/>
                        <a:cs typeface="Golos Text"/>
                        <a:sym typeface="Golos Text"/>
                      </a:endParaRPr>
                    </a:p>
                  </a:txBody>
                  <a:tcPr marT="0" marB="0" marR="91425" marL="91425" anchor="ctr"/>
                </a:tc>
              </a:tr>
              <a:tr h="1143025">
                <a:tc>
                  <a:txBody>
                    <a:bodyPr/>
                    <a:lstStyle/>
                    <a:p>
                      <a:pPr indent="0" lvl="0" marL="0" marR="0" rtl="0" algn="l">
                        <a:lnSpc>
                          <a:spcPct val="100000"/>
                        </a:lnSpc>
                        <a:spcBef>
                          <a:spcPts val="0"/>
                        </a:spcBef>
                        <a:spcAft>
                          <a:spcPts val="0"/>
                        </a:spcAft>
                        <a:buClr>
                          <a:srgbClr val="000000"/>
                        </a:buClr>
                        <a:buSzPts val="1400"/>
                        <a:buFont typeface="Arial"/>
                        <a:buNone/>
                      </a:pPr>
                      <a:r>
                        <a:rPr b="1" lang="en" sz="1300" u="none" cap="none" strike="noStrike">
                          <a:solidFill>
                            <a:schemeClr val="dk1"/>
                          </a:solidFill>
                          <a:latin typeface="Golos Text"/>
                          <a:ea typeface="Golos Text"/>
                          <a:cs typeface="Golos Text"/>
                          <a:sym typeface="Golos Text"/>
                        </a:rPr>
                        <a:t>Embedding Generation</a:t>
                      </a:r>
                      <a:endParaRPr b="1" sz="1300" u="none" cap="none" strike="noStrike">
                        <a:solidFill>
                          <a:schemeClr val="dk1"/>
                        </a:solidFill>
                        <a:latin typeface="Golos Text"/>
                        <a:ea typeface="Golos Text"/>
                        <a:cs typeface="Golos Text"/>
                        <a:sym typeface="Golos Text"/>
                      </a:endParaRPr>
                    </a:p>
                  </a:txBody>
                  <a:tcPr marT="0" marB="0" marR="91425" marL="91425" anchor="ctr"/>
                </a:tc>
                <a:tc>
                  <a:txBody>
                    <a:bodyPr/>
                    <a:lstStyle/>
                    <a:p>
                      <a:pPr indent="0" lvl="0" marL="0" marR="0" rtl="0" algn="l">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Golos Text"/>
                          <a:ea typeface="Golos Text"/>
                          <a:cs typeface="Golos Text"/>
                          <a:sym typeface="Golos Text"/>
                        </a:rPr>
                        <a:t>The </a:t>
                      </a:r>
                      <a:r>
                        <a:rPr b="1" lang="en" sz="1300" u="none" cap="none" strike="noStrike">
                          <a:solidFill>
                            <a:schemeClr val="dk1"/>
                          </a:solidFill>
                          <a:latin typeface="Golos Text"/>
                          <a:ea typeface="Golos Text"/>
                          <a:cs typeface="Golos Text"/>
                          <a:sym typeface="Golos Text"/>
                        </a:rPr>
                        <a:t>SentenceTransformer </a:t>
                      </a:r>
                      <a:r>
                        <a:rPr lang="en" sz="1300" u="none" cap="none" strike="noStrike">
                          <a:solidFill>
                            <a:schemeClr val="dk1"/>
                          </a:solidFill>
                          <a:latin typeface="Golos Text"/>
                          <a:ea typeface="Golos Text"/>
                          <a:cs typeface="Golos Text"/>
                          <a:sym typeface="Golos Text"/>
                        </a:rPr>
                        <a:t>model (bert-base-nli-mean-tokens) generates embeddings for user queries, enabling </a:t>
                      </a:r>
                      <a:r>
                        <a:rPr b="1" lang="en" sz="1300" u="none" cap="none" strike="noStrike">
                          <a:solidFill>
                            <a:schemeClr val="dk1"/>
                          </a:solidFill>
                          <a:latin typeface="Golos Text"/>
                          <a:ea typeface="Golos Text"/>
                          <a:cs typeface="Golos Text"/>
                          <a:sym typeface="Golos Text"/>
                        </a:rPr>
                        <a:t>semantic </a:t>
                      </a:r>
                      <a:r>
                        <a:rPr lang="en" sz="1300" u="none" cap="none" strike="noStrike">
                          <a:solidFill>
                            <a:schemeClr val="dk1"/>
                          </a:solidFill>
                          <a:latin typeface="Golos Text"/>
                          <a:ea typeface="Golos Text"/>
                          <a:cs typeface="Golos Text"/>
                          <a:sym typeface="Golos Text"/>
                        </a:rPr>
                        <a:t>comparisons with stored knowledge chunks.</a:t>
                      </a:r>
                      <a:endParaRPr sz="1300" u="none" cap="none" strike="noStrike">
                        <a:solidFill>
                          <a:schemeClr val="dk1"/>
                        </a:solidFill>
                        <a:latin typeface="Golos Text"/>
                        <a:ea typeface="Golos Text"/>
                        <a:cs typeface="Golos Text"/>
                        <a:sym typeface="Golos Text"/>
                      </a:endParaRPr>
                    </a:p>
                  </a:txBody>
                  <a:tcPr marT="0" marB="0" marR="91425" marL="91425" anchor="ctr"/>
                </a:tc>
              </a:tr>
            </a:tbl>
          </a:graphicData>
        </a:graphic>
      </p:graphicFrame>
      <p:grpSp>
        <p:nvGrpSpPr>
          <p:cNvPr id="492" name="Google Shape;492;p38"/>
          <p:cNvGrpSpPr/>
          <p:nvPr/>
        </p:nvGrpSpPr>
        <p:grpSpPr>
          <a:xfrm>
            <a:off x="5603460" y="1743210"/>
            <a:ext cx="6080540" cy="5145951"/>
            <a:chOff x="4326600" y="455623"/>
            <a:chExt cx="5313368" cy="5145951"/>
          </a:xfrm>
        </p:grpSpPr>
        <p:sp>
          <p:nvSpPr>
            <p:cNvPr id="493" name="Google Shape;493;p38"/>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38"/>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38"/>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39"/>
          <p:cNvPicPr preferRelativeResize="0"/>
          <p:nvPr/>
        </p:nvPicPr>
        <p:blipFill rotWithShape="1">
          <a:blip r:embed="rId3">
            <a:alphaModFix/>
          </a:blip>
          <a:srcRect b="0" l="0" r="0" t="0"/>
          <a:stretch/>
        </p:blipFill>
        <p:spPr>
          <a:xfrm>
            <a:off x="-22921" y="75402"/>
            <a:ext cx="4238172" cy="4992696"/>
          </a:xfrm>
          <a:prstGeom prst="rect">
            <a:avLst/>
          </a:prstGeom>
          <a:noFill/>
          <a:ln>
            <a:noFill/>
          </a:ln>
        </p:spPr>
      </p:pic>
      <p:grpSp>
        <p:nvGrpSpPr>
          <p:cNvPr id="501" name="Google Shape;501;p39"/>
          <p:cNvGrpSpPr/>
          <p:nvPr/>
        </p:nvGrpSpPr>
        <p:grpSpPr>
          <a:xfrm rot="303160">
            <a:off x="6008345" y="2222181"/>
            <a:ext cx="5313368" cy="5145951"/>
            <a:chOff x="5263075" y="2238848"/>
            <a:chExt cx="5313368" cy="5145951"/>
          </a:xfrm>
        </p:grpSpPr>
        <p:sp>
          <p:nvSpPr>
            <p:cNvPr id="502" name="Google Shape;502;p39"/>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39"/>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39"/>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05" name="Google Shape;505;p39"/>
          <p:cNvGrpSpPr/>
          <p:nvPr/>
        </p:nvGrpSpPr>
        <p:grpSpPr>
          <a:xfrm rot="-4765228">
            <a:off x="-922793" y="-582921"/>
            <a:ext cx="1845584" cy="2324757"/>
            <a:chOff x="5119300" y="3450025"/>
            <a:chExt cx="2148213" cy="2635749"/>
          </a:xfrm>
        </p:grpSpPr>
        <p:pic>
          <p:nvPicPr>
            <p:cNvPr id="506" name="Google Shape;506;p39"/>
            <p:cNvPicPr preferRelativeResize="0"/>
            <p:nvPr/>
          </p:nvPicPr>
          <p:blipFill rotWithShape="1">
            <a:blip r:embed="rId4">
              <a:alphaModFix/>
            </a:blip>
            <a:srcRect b="0" l="0" r="0" t="0"/>
            <a:stretch/>
          </p:blipFill>
          <p:spPr>
            <a:xfrm>
              <a:off x="5119300" y="3450025"/>
              <a:ext cx="1691013" cy="1693474"/>
            </a:xfrm>
            <a:prstGeom prst="rect">
              <a:avLst/>
            </a:prstGeom>
            <a:noFill/>
            <a:ln>
              <a:noFill/>
            </a:ln>
          </p:spPr>
        </p:pic>
        <p:pic>
          <p:nvPicPr>
            <p:cNvPr id="507" name="Google Shape;507;p39"/>
            <p:cNvPicPr preferRelativeResize="0"/>
            <p:nvPr/>
          </p:nvPicPr>
          <p:blipFill rotWithShape="1">
            <a:blip r:embed="rId4">
              <a:alphaModFix/>
            </a:blip>
            <a:srcRect b="0" l="0" r="0" t="0"/>
            <a:stretch/>
          </p:blipFill>
          <p:spPr>
            <a:xfrm>
              <a:off x="5576500" y="4392300"/>
              <a:ext cx="1691013" cy="1693474"/>
            </a:xfrm>
            <a:prstGeom prst="rect">
              <a:avLst/>
            </a:prstGeom>
            <a:noFill/>
            <a:ln>
              <a:noFill/>
            </a:ln>
          </p:spPr>
        </p:pic>
      </p:grpSp>
      <p:sp>
        <p:nvSpPr>
          <p:cNvPr id="508" name="Google Shape;508;p39"/>
          <p:cNvSpPr txBox="1"/>
          <p:nvPr/>
        </p:nvSpPr>
        <p:spPr>
          <a:xfrm>
            <a:off x="4426850" y="311300"/>
            <a:ext cx="4238100" cy="4874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 sz="1300">
                <a:solidFill>
                  <a:schemeClr val="dk1"/>
                </a:solidFill>
                <a:latin typeface="Golos Text"/>
                <a:ea typeface="Golos Text"/>
                <a:cs typeface="Golos Text"/>
                <a:sym typeface="Golos Text"/>
              </a:rPr>
              <a:t>Classification Workflow:</a:t>
            </a:r>
            <a:endParaRPr b="1" sz="1300">
              <a:solidFill>
                <a:schemeClr val="dk1"/>
              </a:solidFill>
              <a:latin typeface="Golos Text"/>
              <a:ea typeface="Golos Text"/>
              <a:cs typeface="Golos Text"/>
              <a:sym typeface="Golos Text"/>
            </a:endParaRPr>
          </a:p>
          <a:p>
            <a:pPr indent="-311150" lvl="0" marL="457200" rtl="0" algn="l">
              <a:lnSpc>
                <a:spcPct val="115000"/>
              </a:lnSpc>
              <a:spcBef>
                <a:spcPts val="1200"/>
              </a:spcBef>
              <a:spcAft>
                <a:spcPts val="0"/>
              </a:spcAft>
              <a:buClr>
                <a:schemeClr val="dk1"/>
              </a:buClr>
              <a:buSzPts val="1300"/>
              <a:buAutoNum type="arabicPeriod"/>
            </a:pPr>
            <a:r>
              <a:rPr b="1" lang="en" sz="1300">
                <a:solidFill>
                  <a:schemeClr val="dk1"/>
                </a:solidFill>
                <a:latin typeface="Golos Text"/>
                <a:ea typeface="Golos Text"/>
                <a:cs typeface="Golos Text"/>
                <a:sym typeface="Golos Text"/>
              </a:rPr>
              <a:t>Correct:</a:t>
            </a:r>
            <a:r>
              <a:rPr lang="en" sz="1300">
                <a:solidFill>
                  <a:schemeClr val="dk1"/>
                </a:solidFill>
                <a:latin typeface="Golos Text"/>
                <a:ea typeface="Golos Text"/>
                <a:cs typeface="Golos Text"/>
                <a:sym typeface="Golos Text"/>
              </a:rPr>
              <a:t> If a query directly matches relevant documents, the system retrieves the information and generates a response.</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latin typeface="Golos Text"/>
                <a:ea typeface="Golos Text"/>
                <a:cs typeface="Golos Text"/>
                <a:sym typeface="Golos Text"/>
              </a:rPr>
              <a:t>Ambiguous:</a:t>
            </a:r>
            <a:r>
              <a:rPr lang="en" sz="1300">
                <a:solidFill>
                  <a:schemeClr val="dk1"/>
                </a:solidFill>
                <a:latin typeface="Golos Text"/>
                <a:ea typeface="Golos Text"/>
                <a:cs typeface="Golos Text"/>
                <a:sym typeface="Golos Text"/>
              </a:rPr>
              <a:t> For partial matches, the system uses Bing Search API to gather additional context. The data is then preprocessed and added to the knowledge base.</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latin typeface="Golos Text"/>
                <a:ea typeface="Golos Text"/>
                <a:cs typeface="Golos Text"/>
                <a:sym typeface="Golos Text"/>
              </a:rPr>
              <a:t>Wrong:</a:t>
            </a:r>
            <a:r>
              <a:rPr lang="en" sz="1300">
                <a:solidFill>
                  <a:schemeClr val="dk1"/>
                </a:solidFill>
                <a:latin typeface="Golos Text"/>
                <a:ea typeface="Golos Text"/>
                <a:cs typeface="Golos Text"/>
                <a:sym typeface="Golos Text"/>
              </a:rPr>
              <a:t> If a query lacks relevance, external content is retrieved via Bing Search, preprocessed, and used to generate a response.</a:t>
            </a:r>
            <a:endParaRPr sz="13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rPr b="1" lang="en" sz="1300">
                <a:solidFill>
                  <a:schemeClr val="dk1"/>
                </a:solidFill>
                <a:latin typeface="Golos Text"/>
                <a:ea typeface="Golos Text"/>
                <a:cs typeface="Golos Text"/>
                <a:sym typeface="Golos Text"/>
              </a:rPr>
              <a:t>Benefits:</a:t>
            </a:r>
            <a:endParaRPr b="1" sz="1300">
              <a:solidFill>
                <a:schemeClr val="dk1"/>
              </a:solidFill>
              <a:latin typeface="Golos Text"/>
              <a:ea typeface="Golos Text"/>
              <a:cs typeface="Golos Text"/>
              <a:sym typeface="Golos Text"/>
            </a:endParaRPr>
          </a:p>
          <a:p>
            <a:pPr indent="-311150" lvl="0" marL="457200" rtl="0" algn="l">
              <a:lnSpc>
                <a:spcPct val="115000"/>
              </a:lnSpc>
              <a:spcBef>
                <a:spcPts val="1200"/>
              </a:spcBef>
              <a:spcAft>
                <a:spcPts val="0"/>
              </a:spcAft>
              <a:buClr>
                <a:schemeClr val="dk1"/>
              </a:buClr>
              <a:buSzPts val="1300"/>
              <a:buFont typeface="Golos Text"/>
              <a:buChar char="●"/>
            </a:pPr>
            <a:r>
              <a:rPr lang="en" sz="1300">
                <a:solidFill>
                  <a:schemeClr val="dk1"/>
                </a:solidFill>
                <a:latin typeface="Golos Text"/>
                <a:ea typeface="Golos Text"/>
                <a:cs typeface="Golos Text"/>
                <a:sym typeface="Golos Text"/>
              </a:rPr>
              <a:t>Enhances contextual understanding.</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Font typeface="Golos Text"/>
              <a:buChar char="●"/>
            </a:pPr>
            <a:r>
              <a:rPr lang="en" sz="1300">
                <a:solidFill>
                  <a:schemeClr val="dk1"/>
                </a:solidFill>
                <a:latin typeface="Golos Text"/>
                <a:ea typeface="Golos Text"/>
                <a:cs typeface="Golos Text"/>
                <a:sym typeface="Golos Text"/>
              </a:rPr>
              <a:t>Reduces inaccuracies.</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Font typeface="Golos Text"/>
              <a:buChar char="●"/>
            </a:pPr>
            <a:r>
              <a:rPr lang="en" sz="1300">
                <a:solidFill>
                  <a:schemeClr val="dk1"/>
                </a:solidFill>
                <a:latin typeface="Golos Text"/>
                <a:ea typeface="Golos Text"/>
                <a:cs typeface="Golos Text"/>
                <a:sym typeface="Golos Text"/>
              </a:rPr>
              <a:t>Dynamically handles out-of-scope queries, ensuring comprehensive coverage.</a:t>
            </a:r>
            <a:endParaRPr sz="1300">
              <a:solidFill>
                <a:schemeClr val="dk1"/>
              </a:solidFill>
              <a:latin typeface="Golos Text"/>
              <a:ea typeface="Golos Text"/>
              <a:cs typeface="Golos Text"/>
              <a:sym typeface="Golos Text"/>
            </a:endParaRPr>
          </a:p>
          <a:p>
            <a:pPr indent="0" lvl="0" marL="0" marR="0" rtl="0" algn="l">
              <a:lnSpc>
                <a:spcPct val="100000"/>
              </a:lnSpc>
              <a:spcBef>
                <a:spcPts val="1200"/>
              </a:spcBef>
              <a:spcAft>
                <a:spcPts val="0"/>
              </a:spcAft>
              <a:buNone/>
            </a:pPr>
            <a:r>
              <a:t/>
            </a:r>
            <a:endParaRPr b="1" sz="1650"/>
          </a:p>
        </p:txBody>
      </p:sp>
      <p:grpSp>
        <p:nvGrpSpPr>
          <p:cNvPr id="509" name="Google Shape;509;p39"/>
          <p:cNvGrpSpPr/>
          <p:nvPr/>
        </p:nvGrpSpPr>
        <p:grpSpPr>
          <a:xfrm rot="-4765228">
            <a:off x="3501468" y="4263456"/>
            <a:ext cx="1845584" cy="2324757"/>
            <a:chOff x="5119300" y="3450025"/>
            <a:chExt cx="2148213" cy="2635749"/>
          </a:xfrm>
        </p:grpSpPr>
        <p:pic>
          <p:nvPicPr>
            <p:cNvPr id="510" name="Google Shape;510;p39"/>
            <p:cNvPicPr preferRelativeResize="0"/>
            <p:nvPr/>
          </p:nvPicPr>
          <p:blipFill rotWithShape="1">
            <a:blip r:embed="rId4">
              <a:alphaModFix/>
            </a:blip>
            <a:srcRect b="0" l="0" r="0" t="0"/>
            <a:stretch/>
          </p:blipFill>
          <p:spPr>
            <a:xfrm>
              <a:off x="5119300" y="3450025"/>
              <a:ext cx="1691013" cy="1693474"/>
            </a:xfrm>
            <a:prstGeom prst="rect">
              <a:avLst/>
            </a:prstGeom>
            <a:noFill/>
            <a:ln>
              <a:noFill/>
            </a:ln>
          </p:spPr>
        </p:pic>
        <p:pic>
          <p:nvPicPr>
            <p:cNvPr id="511" name="Google Shape;511;p39"/>
            <p:cNvPicPr preferRelativeResize="0"/>
            <p:nvPr/>
          </p:nvPicPr>
          <p:blipFill rotWithShape="1">
            <a:blip r:embed="rId4">
              <a:alphaModFix/>
            </a:blip>
            <a:srcRect b="0" l="0" r="0" t="0"/>
            <a:stretch/>
          </p:blipFill>
          <p:spPr>
            <a:xfrm>
              <a:off x="5576500" y="4392300"/>
              <a:ext cx="1691013" cy="1693474"/>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0"/>
          <p:cNvSpPr txBox="1"/>
          <p:nvPr>
            <p:ph type="title"/>
          </p:nvPr>
        </p:nvSpPr>
        <p:spPr>
          <a:xfrm>
            <a:off x="3852672" y="1828800"/>
            <a:ext cx="5003886" cy="254705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Backend Architecture and Integration</a:t>
            </a:r>
            <a:endParaRPr/>
          </a:p>
        </p:txBody>
      </p:sp>
      <p:sp>
        <p:nvSpPr>
          <p:cNvPr id="517" name="Google Shape;517;p40"/>
          <p:cNvSpPr txBox="1"/>
          <p:nvPr>
            <p:ph idx="2" type="title"/>
          </p:nvPr>
        </p:nvSpPr>
        <p:spPr>
          <a:xfrm>
            <a:off x="4132900" y="938737"/>
            <a:ext cx="1450800" cy="98759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solidFill>
                  <a:srgbClr val="D7201B"/>
                </a:solidFill>
              </a:rPr>
              <a:t>04</a:t>
            </a:r>
            <a:endParaRPr>
              <a:solidFill>
                <a:srgbClr val="D7201B"/>
              </a:solidFill>
            </a:endParaRPr>
          </a:p>
        </p:txBody>
      </p:sp>
      <p:pic>
        <p:nvPicPr>
          <p:cNvPr id="518" name="Google Shape;518;p40"/>
          <p:cNvPicPr preferRelativeResize="0"/>
          <p:nvPr/>
        </p:nvPicPr>
        <p:blipFill rotWithShape="1">
          <a:blip r:embed="rId3">
            <a:alphaModFix amt="21000"/>
          </a:blip>
          <a:srcRect b="0" l="0" r="0" t="0"/>
          <a:stretch/>
        </p:blipFill>
        <p:spPr>
          <a:xfrm flipH="1">
            <a:off x="-532853" y="-4"/>
            <a:ext cx="4775101" cy="2539096"/>
          </a:xfrm>
          <a:prstGeom prst="rect">
            <a:avLst/>
          </a:prstGeom>
          <a:noFill/>
          <a:ln>
            <a:noFill/>
          </a:ln>
        </p:spPr>
      </p:pic>
      <p:grpSp>
        <p:nvGrpSpPr>
          <p:cNvPr id="519" name="Google Shape;519;p40"/>
          <p:cNvGrpSpPr/>
          <p:nvPr/>
        </p:nvGrpSpPr>
        <p:grpSpPr>
          <a:xfrm flipH="1">
            <a:off x="-914594" y="455623"/>
            <a:ext cx="5313368" cy="5145951"/>
            <a:chOff x="4326600" y="455623"/>
            <a:chExt cx="5313368" cy="5145951"/>
          </a:xfrm>
        </p:grpSpPr>
        <p:sp>
          <p:nvSpPr>
            <p:cNvPr id="520" name="Google Shape;520;p40"/>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40"/>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40"/>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523" name="Google Shape;523;p40"/>
          <p:cNvPicPr preferRelativeResize="0"/>
          <p:nvPr/>
        </p:nvPicPr>
        <p:blipFill rotWithShape="1">
          <a:blip r:embed="rId4">
            <a:alphaModFix amt="79000"/>
          </a:blip>
          <a:srcRect b="0" l="0" r="0" t="0"/>
          <a:stretch/>
        </p:blipFill>
        <p:spPr>
          <a:xfrm flipH="1">
            <a:off x="13175" y="-1318753"/>
            <a:ext cx="2344349" cy="2346255"/>
          </a:xfrm>
          <a:prstGeom prst="rect">
            <a:avLst/>
          </a:prstGeom>
          <a:noFill/>
          <a:ln>
            <a:noFill/>
          </a:ln>
        </p:spPr>
      </p:pic>
      <p:pic>
        <p:nvPicPr>
          <p:cNvPr id="524" name="Google Shape;524;p40"/>
          <p:cNvPicPr preferRelativeResize="0"/>
          <p:nvPr/>
        </p:nvPicPr>
        <p:blipFill rotWithShape="1">
          <a:blip r:embed="rId4">
            <a:alphaModFix amt="79000"/>
          </a:blip>
          <a:srcRect b="0" l="0" r="0" t="0"/>
          <a:stretch/>
        </p:blipFill>
        <p:spPr>
          <a:xfrm flipH="1">
            <a:off x="-1613625" y="2334897"/>
            <a:ext cx="2344349" cy="2346255"/>
          </a:xfrm>
          <a:prstGeom prst="rect">
            <a:avLst/>
          </a:prstGeom>
          <a:noFill/>
          <a:ln>
            <a:noFill/>
          </a:ln>
        </p:spPr>
      </p:pic>
      <p:pic>
        <p:nvPicPr>
          <p:cNvPr id="525" name="Google Shape;525;p40"/>
          <p:cNvPicPr preferRelativeResize="0"/>
          <p:nvPr/>
        </p:nvPicPr>
        <p:blipFill rotWithShape="1">
          <a:blip r:embed="rId4">
            <a:alphaModFix amt="79000"/>
          </a:blip>
          <a:srcRect b="0" l="0" r="0" t="0"/>
          <a:stretch/>
        </p:blipFill>
        <p:spPr>
          <a:xfrm flipH="1">
            <a:off x="-761450" y="4316097"/>
            <a:ext cx="2344349" cy="2346255"/>
          </a:xfrm>
          <a:prstGeom prst="rect">
            <a:avLst/>
          </a:prstGeom>
          <a:noFill/>
          <a:ln>
            <a:noFill/>
          </a:ln>
        </p:spPr>
      </p:pic>
      <p:grpSp>
        <p:nvGrpSpPr>
          <p:cNvPr id="526" name="Google Shape;526;p40"/>
          <p:cNvGrpSpPr/>
          <p:nvPr/>
        </p:nvGrpSpPr>
        <p:grpSpPr>
          <a:xfrm>
            <a:off x="829212" y="3202375"/>
            <a:ext cx="2148213" cy="2635749"/>
            <a:chOff x="5119300" y="3450025"/>
            <a:chExt cx="2148213" cy="2635749"/>
          </a:xfrm>
        </p:grpSpPr>
        <p:pic>
          <p:nvPicPr>
            <p:cNvPr id="527" name="Google Shape;527;p40"/>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528" name="Google Shape;528;p40"/>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529" name="Google Shape;529;p40"/>
          <p:cNvGrpSpPr/>
          <p:nvPr/>
        </p:nvGrpSpPr>
        <p:grpSpPr>
          <a:xfrm>
            <a:off x="713237" y="-471975"/>
            <a:ext cx="2148213" cy="2635749"/>
            <a:chOff x="5119300" y="3450025"/>
            <a:chExt cx="2148213" cy="2635749"/>
          </a:xfrm>
        </p:grpSpPr>
        <p:pic>
          <p:nvPicPr>
            <p:cNvPr id="530" name="Google Shape;530;p40"/>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531" name="Google Shape;531;p40"/>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532" name="Google Shape;532;p40"/>
          <p:cNvGrpSpPr/>
          <p:nvPr/>
        </p:nvGrpSpPr>
        <p:grpSpPr>
          <a:xfrm>
            <a:off x="6628687" y="-1270700"/>
            <a:ext cx="2148213" cy="2635749"/>
            <a:chOff x="5119300" y="3450025"/>
            <a:chExt cx="2148213" cy="2635749"/>
          </a:xfrm>
        </p:grpSpPr>
        <p:pic>
          <p:nvPicPr>
            <p:cNvPr id="533" name="Google Shape;533;p40"/>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534" name="Google Shape;534;p40"/>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cxnSp>
        <p:nvCxnSpPr>
          <p:cNvPr id="535" name="Google Shape;535;p40"/>
          <p:cNvCxnSpPr/>
          <p:nvPr/>
        </p:nvCxnSpPr>
        <p:spPr>
          <a:xfrm>
            <a:off x="4267200" y="779384"/>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grpSp>
        <p:nvGrpSpPr>
          <p:cNvPr id="540" name="Google Shape;540;p41"/>
          <p:cNvGrpSpPr/>
          <p:nvPr/>
        </p:nvGrpSpPr>
        <p:grpSpPr>
          <a:xfrm>
            <a:off x="6183275" y="1693474"/>
            <a:ext cx="5402283" cy="5145949"/>
            <a:chOff x="4237687" y="455625"/>
            <a:chExt cx="5402283" cy="5145949"/>
          </a:xfrm>
        </p:grpSpPr>
        <p:sp>
          <p:nvSpPr>
            <p:cNvPr id="541" name="Google Shape;541;p41"/>
            <p:cNvSpPr/>
            <p:nvPr/>
          </p:nvSpPr>
          <p:spPr>
            <a:xfrm>
              <a:off x="4237687" y="677927"/>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41"/>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41"/>
            <p:cNvSpPr/>
            <p:nvPr/>
          </p:nvSpPr>
          <p:spPr>
            <a:xfrm>
              <a:off x="4368901"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44" name="Google Shape;544;p41"/>
          <p:cNvSpPr txBox="1"/>
          <p:nvPr>
            <p:ph idx="1" type="subTitle"/>
          </p:nvPr>
        </p:nvSpPr>
        <p:spPr>
          <a:xfrm>
            <a:off x="936175" y="340175"/>
            <a:ext cx="7271700" cy="619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000000"/>
                </a:solidFill>
                <a:latin typeface="Arial"/>
                <a:ea typeface="Arial"/>
                <a:cs typeface="Arial"/>
                <a:sym typeface="Arial"/>
              </a:rPr>
              <a:t>T</a:t>
            </a:r>
            <a:r>
              <a:rPr lang="en"/>
              <a:t>he system integrates </a:t>
            </a:r>
            <a:r>
              <a:rPr b="1" lang="en"/>
              <a:t>FAISS</a:t>
            </a:r>
            <a:r>
              <a:rPr lang="en"/>
              <a:t>, </a:t>
            </a:r>
            <a:r>
              <a:rPr b="1" lang="en"/>
              <a:t>Google Gemini 1.5 Flash</a:t>
            </a:r>
            <a:r>
              <a:rPr lang="en"/>
              <a:t>, and the </a:t>
            </a:r>
            <a:r>
              <a:rPr b="1" lang="en"/>
              <a:t>Bing Search API</a:t>
            </a:r>
            <a:r>
              <a:rPr lang="en"/>
              <a:t> to deliver accurate, context-aware query resolution and response generation.</a:t>
            </a:r>
            <a:endParaRPr/>
          </a:p>
          <a:p>
            <a:pPr indent="0" lvl="0" marL="0" rtl="0" algn="l">
              <a:lnSpc>
                <a:spcPct val="115000"/>
              </a:lnSpc>
              <a:spcBef>
                <a:spcPts val="1400"/>
              </a:spcBef>
              <a:spcAft>
                <a:spcPts val="0"/>
              </a:spcAft>
              <a:buNone/>
            </a:pPr>
            <a:r>
              <a:rPr b="1" lang="en" sz="1400"/>
              <a:t>Core Components</a:t>
            </a:r>
            <a:endParaRPr b="1" sz="1400"/>
          </a:p>
          <a:p>
            <a:pPr indent="-304800" lvl="0" marL="457200" rtl="0" algn="l">
              <a:lnSpc>
                <a:spcPct val="115000"/>
              </a:lnSpc>
              <a:spcBef>
                <a:spcPts val="1200"/>
              </a:spcBef>
              <a:spcAft>
                <a:spcPts val="0"/>
              </a:spcAft>
              <a:buClr>
                <a:schemeClr val="dk1"/>
              </a:buClr>
              <a:buSzPts val="1200"/>
              <a:buFont typeface="Arial"/>
              <a:buChar char="●"/>
            </a:pPr>
            <a:r>
              <a:rPr b="1" lang="en"/>
              <a:t>FAISS Indexing</a:t>
            </a:r>
            <a:r>
              <a:rPr lang="en"/>
              <a:t>:</a:t>
            </a:r>
            <a:endParaRPr/>
          </a:p>
          <a:p>
            <a:pPr indent="-304800" lvl="1" marL="914400" rtl="0" algn="l">
              <a:lnSpc>
                <a:spcPct val="115000"/>
              </a:lnSpc>
              <a:spcBef>
                <a:spcPts val="0"/>
              </a:spcBef>
              <a:spcAft>
                <a:spcPts val="0"/>
              </a:spcAft>
              <a:buClr>
                <a:schemeClr val="dk1"/>
              </a:buClr>
              <a:buSzPts val="1200"/>
              <a:buFont typeface="Golos Text"/>
              <a:buChar char="○"/>
            </a:pPr>
            <a:r>
              <a:rPr lang="en"/>
              <a:t>Converts stored PDF and TXT data into vector embeddings for semantic search.</a:t>
            </a:r>
            <a:endParaRPr/>
          </a:p>
          <a:p>
            <a:pPr indent="-304800" lvl="1" marL="914400" rtl="0" algn="l">
              <a:lnSpc>
                <a:spcPct val="115000"/>
              </a:lnSpc>
              <a:spcBef>
                <a:spcPts val="0"/>
              </a:spcBef>
              <a:spcAft>
                <a:spcPts val="0"/>
              </a:spcAft>
              <a:buClr>
                <a:schemeClr val="dk1"/>
              </a:buClr>
              <a:buSzPts val="1200"/>
              <a:buFont typeface="Golos Text"/>
              <a:buChar char="○"/>
            </a:pPr>
            <a:r>
              <a:rPr lang="en"/>
              <a:t>Processes thousands of documents in real-time using Euclidean distance for similarity.</a:t>
            </a:r>
            <a:endParaRPr/>
          </a:p>
          <a:p>
            <a:pPr indent="-304800" lvl="1" marL="914400" rtl="0" algn="l">
              <a:lnSpc>
                <a:spcPct val="115000"/>
              </a:lnSpc>
              <a:spcBef>
                <a:spcPts val="0"/>
              </a:spcBef>
              <a:spcAft>
                <a:spcPts val="0"/>
              </a:spcAft>
              <a:buClr>
                <a:schemeClr val="dk1"/>
              </a:buClr>
              <a:buSzPts val="1200"/>
              <a:buFont typeface="Golos Text"/>
              <a:buChar char="○"/>
            </a:pPr>
            <a:r>
              <a:rPr lang="en"/>
              <a:t>Retrieves the most relevant knowledge chunks with high speed and accuracy.</a:t>
            </a:r>
            <a:endParaRPr/>
          </a:p>
          <a:p>
            <a:pPr indent="-304800" lvl="0" marL="457200" rtl="0" algn="l">
              <a:lnSpc>
                <a:spcPct val="115000"/>
              </a:lnSpc>
              <a:spcBef>
                <a:spcPts val="0"/>
              </a:spcBef>
              <a:spcAft>
                <a:spcPts val="0"/>
              </a:spcAft>
              <a:buClr>
                <a:schemeClr val="dk1"/>
              </a:buClr>
              <a:buSzPts val="1200"/>
              <a:buFont typeface="Arial"/>
              <a:buChar char="●"/>
            </a:pPr>
            <a:r>
              <a:rPr b="1" lang="en"/>
              <a:t>Google Gemini 1.5 Flash</a:t>
            </a:r>
            <a:r>
              <a:rPr lang="en"/>
              <a:t>:</a:t>
            </a:r>
            <a:endParaRPr/>
          </a:p>
          <a:p>
            <a:pPr indent="-304800" lvl="1" marL="914400" rtl="0" algn="l">
              <a:lnSpc>
                <a:spcPct val="115000"/>
              </a:lnSpc>
              <a:spcBef>
                <a:spcPts val="0"/>
              </a:spcBef>
              <a:spcAft>
                <a:spcPts val="0"/>
              </a:spcAft>
              <a:buClr>
                <a:schemeClr val="dk1"/>
              </a:buClr>
              <a:buSzPts val="1200"/>
              <a:buFont typeface="Golos Text"/>
              <a:buChar char="○"/>
            </a:pPr>
            <a:r>
              <a:rPr lang="en"/>
              <a:t>Powers context-aware response generation through advanced prompt engineering.</a:t>
            </a:r>
            <a:endParaRPr/>
          </a:p>
          <a:p>
            <a:pPr indent="-304800" lvl="1" marL="914400" rtl="0" algn="l">
              <a:lnSpc>
                <a:spcPct val="115000"/>
              </a:lnSpc>
              <a:spcBef>
                <a:spcPts val="0"/>
              </a:spcBef>
              <a:spcAft>
                <a:spcPts val="0"/>
              </a:spcAft>
              <a:buClr>
                <a:schemeClr val="dk1"/>
              </a:buClr>
              <a:buSzPts val="1200"/>
              <a:buFont typeface="Golos Text"/>
              <a:buChar char="○"/>
            </a:pPr>
            <a:r>
              <a:rPr lang="en"/>
              <a:t>Combines generative AI with reference data to produce precise, fluent, and tailored answers.</a:t>
            </a:r>
            <a:endParaRPr/>
          </a:p>
          <a:p>
            <a:pPr indent="-304800" lvl="1" marL="914400" rtl="0" algn="l">
              <a:lnSpc>
                <a:spcPct val="115000"/>
              </a:lnSpc>
              <a:spcBef>
                <a:spcPts val="0"/>
              </a:spcBef>
              <a:spcAft>
                <a:spcPts val="0"/>
              </a:spcAft>
              <a:buClr>
                <a:schemeClr val="dk1"/>
              </a:buClr>
              <a:buSzPts val="1200"/>
              <a:buFont typeface="Golos Text"/>
              <a:buChar char="○"/>
            </a:pPr>
            <a:r>
              <a:rPr lang="en"/>
              <a:t>Ensures seamless and engaging conversational interactions.</a:t>
            </a:r>
            <a:endParaRPr/>
          </a:p>
          <a:p>
            <a:pPr indent="-304800" lvl="0" marL="457200" rtl="0" algn="l">
              <a:lnSpc>
                <a:spcPct val="115000"/>
              </a:lnSpc>
              <a:spcBef>
                <a:spcPts val="0"/>
              </a:spcBef>
              <a:spcAft>
                <a:spcPts val="0"/>
              </a:spcAft>
              <a:buClr>
                <a:schemeClr val="dk1"/>
              </a:buClr>
              <a:buSzPts val="1200"/>
              <a:buFont typeface="Arial"/>
              <a:buChar char="●"/>
            </a:pPr>
            <a:r>
              <a:rPr b="1" lang="en"/>
              <a:t>Bing Search API</a:t>
            </a:r>
            <a:r>
              <a:rPr lang="en"/>
              <a:t>:</a:t>
            </a:r>
            <a:endParaRPr/>
          </a:p>
          <a:p>
            <a:pPr indent="-304800" lvl="1" marL="914400" rtl="0" algn="l">
              <a:lnSpc>
                <a:spcPct val="115000"/>
              </a:lnSpc>
              <a:spcBef>
                <a:spcPts val="0"/>
              </a:spcBef>
              <a:spcAft>
                <a:spcPts val="0"/>
              </a:spcAft>
              <a:buClr>
                <a:schemeClr val="dk1"/>
              </a:buClr>
              <a:buSzPts val="1200"/>
              <a:buFont typeface="Golos Text"/>
              <a:buChar char="○"/>
            </a:pPr>
            <a:r>
              <a:rPr lang="en"/>
              <a:t>Serves as a fallback for ambiguous or irrelevant queries.</a:t>
            </a:r>
            <a:endParaRPr/>
          </a:p>
          <a:p>
            <a:pPr indent="-304800" lvl="1" marL="914400" rtl="0" algn="l">
              <a:lnSpc>
                <a:spcPct val="115000"/>
              </a:lnSpc>
              <a:spcBef>
                <a:spcPts val="0"/>
              </a:spcBef>
              <a:spcAft>
                <a:spcPts val="0"/>
              </a:spcAft>
              <a:buClr>
                <a:schemeClr val="dk1"/>
              </a:buClr>
              <a:buSzPts val="1200"/>
              <a:buFont typeface="Golos Text"/>
              <a:buChar char="○"/>
            </a:pPr>
            <a:r>
              <a:rPr lang="en"/>
              <a:t>Retrieves external information, refines it for relevance, and integrates it into the knowledge base.</a:t>
            </a:r>
            <a:endParaRPr/>
          </a:p>
          <a:p>
            <a:pPr indent="-304800" lvl="1" marL="914400" rtl="0" algn="l">
              <a:lnSpc>
                <a:spcPct val="115000"/>
              </a:lnSpc>
              <a:spcBef>
                <a:spcPts val="0"/>
              </a:spcBef>
              <a:spcAft>
                <a:spcPts val="0"/>
              </a:spcAft>
              <a:buClr>
                <a:schemeClr val="dk1"/>
              </a:buClr>
              <a:buSzPts val="1200"/>
              <a:buFont typeface="Golos Text"/>
              <a:buChar char="○"/>
            </a:pPr>
            <a:r>
              <a:rPr lang="en"/>
              <a:t>Enhances future query resolution capabilities by expanding the system's knowledge scope.</a:t>
            </a:r>
            <a:endParaRPr sz="1450"/>
          </a:p>
        </p:txBody>
      </p:sp>
      <p:pic>
        <p:nvPicPr>
          <p:cNvPr id="545" name="Google Shape;545;p41"/>
          <p:cNvPicPr preferRelativeResize="0"/>
          <p:nvPr/>
        </p:nvPicPr>
        <p:blipFill rotWithShape="1">
          <a:blip r:embed="rId3">
            <a:alphaModFix amt="79000"/>
          </a:blip>
          <a:srcRect b="0" l="0" r="0" t="0"/>
          <a:stretch/>
        </p:blipFill>
        <p:spPr>
          <a:xfrm rot="-242934">
            <a:off x="7712243" y="4176141"/>
            <a:ext cx="2344349" cy="2346255"/>
          </a:xfrm>
          <a:prstGeom prst="rect">
            <a:avLst/>
          </a:prstGeom>
          <a:noFill/>
          <a:ln>
            <a:noFill/>
          </a:ln>
        </p:spPr>
      </p:pic>
      <p:grpSp>
        <p:nvGrpSpPr>
          <p:cNvPr id="546" name="Google Shape;546;p41"/>
          <p:cNvGrpSpPr/>
          <p:nvPr/>
        </p:nvGrpSpPr>
        <p:grpSpPr>
          <a:xfrm>
            <a:off x="7233193" y="-1173407"/>
            <a:ext cx="2148213" cy="2635749"/>
            <a:chOff x="5119300" y="3450025"/>
            <a:chExt cx="2148213" cy="2635749"/>
          </a:xfrm>
        </p:grpSpPr>
        <p:pic>
          <p:nvPicPr>
            <p:cNvPr id="547" name="Google Shape;547;p41"/>
            <p:cNvPicPr preferRelativeResize="0"/>
            <p:nvPr/>
          </p:nvPicPr>
          <p:blipFill rotWithShape="1">
            <a:blip r:embed="rId4">
              <a:alphaModFix/>
            </a:blip>
            <a:srcRect b="0" l="0" r="0" t="0"/>
            <a:stretch/>
          </p:blipFill>
          <p:spPr>
            <a:xfrm>
              <a:off x="5119300" y="3450025"/>
              <a:ext cx="1691013" cy="1693474"/>
            </a:xfrm>
            <a:prstGeom prst="rect">
              <a:avLst/>
            </a:prstGeom>
            <a:noFill/>
            <a:ln>
              <a:noFill/>
            </a:ln>
          </p:spPr>
        </p:pic>
        <p:pic>
          <p:nvPicPr>
            <p:cNvPr id="548" name="Google Shape;548;p41"/>
            <p:cNvPicPr preferRelativeResize="0"/>
            <p:nvPr/>
          </p:nvPicPr>
          <p:blipFill rotWithShape="1">
            <a:blip r:embed="rId4">
              <a:alphaModFix/>
            </a:blip>
            <a:srcRect b="0" l="0" r="0" t="0"/>
            <a:stretch/>
          </p:blipFill>
          <p:spPr>
            <a:xfrm>
              <a:off x="5576500" y="4392300"/>
              <a:ext cx="1691013" cy="1693474"/>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grpSp>
        <p:nvGrpSpPr>
          <p:cNvPr id="553" name="Google Shape;553;p42"/>
          <p:cNvGrpSpPr/>
          <p:nvPr/>
        </p:nvGrpSpPr>
        <p:grpSpPr>
          <a:xfrm rot="303160">
            <a:off x="4674054" y="1550746"/>
            <a:ext cx="5546466" cy="5145949"/>
            <a:chOff x="5029977" y="2238850"/>
            <a:chExt cx="5546466" cy="5145949"/>
          </a:xfrm>
        </p:grpSpPr>
        <p:sp>
          <p:nvSpPr>
            <p:cNvPr id="554" name="Google Shape;554;p42"/>
            <p:cNvSpPr/>
            <p:nvPr/>
          </p:nvSpPr>
          <p:spPr>
            <a:xfrm>
              <a:off x="5029977" y="2325389"/>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42"/>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42"/>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57" name="Google Shape;557;p42"/>
          <p:cNvGrpSpPr/>
          <p:nvPr/>
        </p:nvGrpSpPr>
        <p:grpSpPr>
          <a:xfrm rot="-255158">
            <a:off x="7016243" y="-988781"/>
            <a:ext cx="2148213" cy="2635749"/>
            <a:chOff x="5119300" y="3450025"/>
            <a:chExt cx="2148213" cy="2635749"/>
          </a:xfrm>
        </p:grpSpPr>
        <p:pic>
          <p:nvPicPr>
            <p:cNvPr id="558" name="Google Shape;558;p42"/>
            <p:cNvPicPr preferRelativeResize="0"/>
            <p:nvPr/>
          </p:nvPicPr>
          <p:blipFill rotWithShape="1">
            <a:blip r:embed="rId3">
              <a:alphaModFix/>
            </a:blip>
            <a:srcRect b="0" l="0" r="0" t="0"/>
            <a:stretch/>
          </p:blipFill>
          <p:spPr>
            <a:xfrm>
              <a:off x="5119300" y="3450025"/>
              <a:ext cx="1691013" cy="1693474"/>
            </a:xfrm>
            <a:prstGeom prst="rect">
              <a:avLst/>
            </a:prstGeom>
            <a:noFill/>
            <a:ln>
              <a:noFill/>
            </a:ln>
          </p:spPr>
        </p:pic>
        <p:pic>
          <p:nvPicPr>
            <p:cNvPr id="559" name="Google Shape;559;p42"/>
            <p:cNvPicPr preferRelativeResize="0"/>
            <p:nvPr/>
          </p:nvPicPr>
          <p:blipFill rotWithShape="1">
            <a:blip r:embed="rId3">
              <a:alphaModFix/>
            </a:blip>
            <a:srcRect b="0" l="0" r="0" t="0"/>
            <a:stretch/>
          </p:blipFill>
          <p:spPr>
            <a:xfrm>
              <a:off x="5576500" y="4392300"/>
              <a:ext cx="1691013" cy="1693474"/>
            </a:xfrm>
            <a:prstGeom prst="rect">
              <a:avLst/>
            </a:prstGeom>
            <a:noFill/>
            <a:ln>
              <a:noFill/>
            </a:ln>
          </p:spPr>
        </p:pic>
      </p:grpSp>
      <p:sp>
        <p:nvSpPr>
          <p:cNvPr id="560" name="Google Shape;560;p42"/>
          <p:cNvSpPr txBox="1"/>
          <p:nvPr/>
        </p:nvSpPr>
        <p:spPr>
          <a:xfrm>
            <a:off x="509282" y="609599"/>
            <a:ext cx="4586400" cy="3551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
                <a:solidFill>
                  <a:schemeClr val="dk1"/>
                </a:solidFill>
                <a:latin typeface="Golos Text"/>
                <a:ea typeface="Golos Text"/>
                <a:cs typeface="Golos Text"/>
                <a:sym typeface="Golos Text"/>
              </a:rPr>
              <a:t>Workflow:</a:t>
            </a:r>
            <a:endParaRPr b="1">
              <a:solidFill>
                <a:schemeClr val="dk1"/>
              </a:solidFill>
              <a:latin typeface="Golos Text"/>
              <a:ea typeface="Golos Text"/>
              <a:cs typeface="Golos Text"/>
              <a:sym typeface="Golos Text"/>
            </a:endParaRPr>
          </a:p>
          <a:p>
            <a:pPr indent="-311150" lvl="0" marL="457200" rtl="0" algn="l">
              <a:lnSpc>
                <a:spcPct val="115000"/>
              </a:lnSpc>
              <a:spcBef>
                <a:spcPts val="1200"/>
              </a:spcBef>
              <a:spcAft>
                <a:spcPts val="0"/>
              </a:spcAft>
              <a:buClr>
                <a:schemeClr val="dk1"/>
              </a:buClr>
              <a:buSzPts val="1300"/>
              <a:buAutoNum type="arabicPeriod"/>
            </a:pPr>
            <a:r>
              <a:rPr b="1" lang="en" sz="1300">
                <a:solidFill>
                  <a:schemeClr val="dk1"/>
                </a:solidFill>
                <a:latin typeface="Golos Text"/>
                <a:ea typeface="Golos Text"/>
                <a:cs typeface="Golos Text"/>
                <a:sym typeface="Golos Text"/>
              </a:rPr>
              <a:t>Preprocessing &amp; Classification:</a:t>
            </a:r>
            <a:r>
              <a:rPr lang="en" sz="1300">
                <a:solidFill>
                  <a:schemeClr val="dk1"/>
                </a:solidFill>
                <a:latin typeface="Golos Text"/>
                <a:ea typeface="Golos Text"/>
                <a:cs typeface="Golos Text"/>
                <a:sym typeface="Golos Text"/>
              </a:rPr>
              <a:t> Queries are processed and classified.</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latin typeface="Golos Text"/>
                <a:ea typeface="Golos Text"/>
                <a:cs typeface="Golos Text"/>
                <a:sym typeface="Golos Text"/>
              </a:rPr>
              <a:t>Knowledge Retrieval:</a:t>
            </a:r>
            <a:r>
              <a:rPr lang="en" sz="1300">
                <a:solidFill>
                  <a:schemeClr val="dk1"/>
                </a:solidFill>
                <a:latin typeface="Golos Text"/>
                <a:ea typeface="Golos Text"/>
                <a:cs typeface="Golos Text"/>
                <a:sym typeface="Golos Text"/>
              </a:rPr>
              <a:t> FAISS retrieves relevant chunks for correct queries.</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latin typeface="Golos Text"/>
                <a:ea typeface="Golos Text"/>
                <a:cs typeface="Golos Text"/>
                <a:sym typeface="Golos Text"/>
              </a:rPr>
              <a:t>Supplemental Data:</a:t>
            </a:r>
            <a:r>
              <a:rPr lang="en" sz="1300">
                <a:solidFill>
                  <a:schemeClr val="dk1"/>
                </a:solidFill>
                <a:latin typeface="Golos Text"/>
                <a:ea typeface="Golos Text"/>
                <a:cs typeface="Golos Text"/>
                <a:sym typeface="Golos Text"/>
              </a:rPr>
              <a:t> Bing Search API adds data for ambiguous/unrelated queries.</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latin typeface="Golos Text"/>
                <a:ea typeface="Golos Text"/>
                <a:cs typeface="Golos Text"/>
                <a:sym typeface="Golos Text"/>
              </a:rPr>
              <a:t>Response Generation:</a:t>
            </a:r>
            <a:r>
              <a:rPr lang="en" sz="1300">
                <a:solidFill>
                  <a:schemeClr val="dk1"/>
                </a:solidFill>
                <a:latin typeface="Golos Text"/>
                <a:ea typeface="Golos Text"/>
                <a:cs typeface="Golos Text"/>
                <a:sym typeface="Golos Text"/>
              </a:rPr>
              <a:t> Google Gemini AI generates accurate, context-aware responses.</a:t>
            </a:r>
            <a:endParaRPr sz="13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rPr b="1" lang="en">
                <a:solidFill>
                  <a:schemeClr val="dk1"/>
                </a:solidFill>
                <a:latin typeface="Golos Text"/>
                <a:ea typeface="Golos Text"/>
                <a:cs typeface="Golos Text"/>
                <a:sym typeface="Golos Text"/>
              </a:rPr>
              <a:t>Benefits:</a:t>
            </a:r>
            <a:endParaRPr b="1">
              <a:solidFill>
                <a:schemeClr val="dk1"/>
              </a:solidFill>
              <a:latin typeface="Golos Text"/>
              <a:ea typeface="Golos Text"/>
              <a:cs typeface="Golos Text"/>
              <a:sym typeface="Golos Text"/>
            </a:endParaRPr>
          </a:p>
          <a:p>
            <a:pPr indent="-311150" lvl="0" marL="457200" rtl="0" algn="l">
              <a:lnSpc>
                <a:spcPct val="115000"/>
              </a:lnSpc>
              <a:spcBef>
                <a:spcPts val="1200"/>
              </a:spcBef>
              <a:spcAft>
                <a:spcPts val="0"/>
              </a:spcAft>
              <a:buClr>
                <a:schemeClr val="dk1"/>
              </a:buClr>
              <a:buSzPts val="1300"/>
              <a:buFont typeface="Golos Text"/>
              <a:buChar char="●"/>
            </a:pPr>
            <a:r>
              <a:rPr lang="en" sz="1300">
                <a:solidFill>
                  <a:schemeClr val="dk1"/>
                </a:solidFill>
                <a:latin typeface="Golos Text"/>
                <a:ea typeface="Golos Text"/>
                <a:cs typeface="Golos Text"/>
                <a:sym typeface="Golos Text"/>
              </a:rPr>
              <a:t>Real-time query handling.</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Font typeface="Golos Text"/>
              <a:buChar char="●"/>
            </a:pPr>
            <a:r>
              <a:rPr lang="en" sz="1300">
                <a:solidFill>
                  <a:schemeClr val="dk1"/>
                </a:solidFill>
                <a:latin typeface="Golos Text"/>
                <a:ea typeface="Golos Text"/>
                <a:cs typeface="Golos Text"/>
                <a:sym typeface="Golos Text"/>
              </a:rPr>
              <a:t>Reduced server load.</a:t>
            </a:r>
            <a:endParaRPr sz="1300">
              <a:solidFill>
                <a:schemeClr val="dk1"/>
              </a:solidFill>
              <a:latin typeface="Golos Text"/>
              <a:ea typeface="Golos Text"/>
              <a:cs typeface="Golos Text"/>
              <a:sym typeface="Golos Text"/>
            </a:endParaRPr>
          </a:p>
          <a:p>
            <a:pPr indent="-311150" lvl="0" marL="457200" rtl="0" algn="l">
              <a:lnSpc>
                <a:spcPct val="115000"/>
              </a:lnSpc>
              <a:spcBef>
                <a:spcPts val="0"/>
              </a:spcBef>
              <a:spcAft>
                <a:spcPts val="0"/>
              </a:spcAft>
              <a:buClr>
                <a:schemeClr val="dk1"/>
              </a:buClr>
              <a:buSzPts val="1300"/>
              <a:buFont typeface="Golos Text"/>
              <a:buChar char="●"/>
            </a:pPr>
            <a:r>
              <a:rPr lang="en" sz="1300">
                <a:solidFill>
                  <a:schemeClr val="dk1"/>
                </a:solidFill>
                <a:latin typeface="Golos Text"/>
                <a:ea typeface="Golos Text"/>
                <a:cs typeface="Golos Text"/>
                <a:sym typeface="Golos Text"/>
              </a:rPr>
              <a:t>Enhanced accuracy and user satisfaction.</a:t>
            </a:r>
            <a:endParaRPr b="1">
              <a:solidFill>
                <a:schemeClr val="dk1"/>
              </a:solidFill>
              <a:latin typeface="Golos Text"/>
              <a:ea typeface="Golos Text"/>
              <a:cs typeface="Golos Text"/>
              <a:sym typeface="Golos Text"/>
            </a:endParaRPr>
          </a:p>
        </p:txBody>
      </p:sp>
      <p:grpSp>
        <p:nvGrpSpPr>
          <p:cNvPr id="561" name="Google Shape;561;p42"/>
          <p:cNvGrpSpPr/>
          <p:nvPr/>
        </p:nvGrpSpPr>
        <p:grpSpPr>
          <a:xfrm rot="-255158">
            <a:off x="-890752" y="3070285"/>
            <a:ext cx="2148213" cy="2635749"/>
            <a:chOff x="5119300" y="3450025"/>
            <a:chExt cx="2148213" cy="2635749"/>
          </a:xfrm>
        </p:grpSpPr>
        <p:pic>
          <p:nvPicPr>
            <p:cNvPr id="562" name="Google Shape;562;p42"/>
            <p:cNvPicPr preferRelativeResize="0"/>
            <p:nvPr/>
          </p:nvPicPr>
          <p:blipFill rotWithShape="1">
            <a:blip r:embed="rId3">
              <a:alphaModFix/>
            </a:blip>
            <a:srcRect b="0" l="0" r="0" t="0"/>
            <a:stretch/>
          </p:blipFill>
          <p:spPr>
            <a:xfrm>
              <a:off x="5119300" y="3450025"/>
              <a:ext cx="1691013" cy="1693474"/>
            </a:xfrm>
            <a:prstGeom prst="rect">
              <a:avLst/>
            </a:prstGeom>
            <a:noFill/>
            <a:ln>
              <a:noFill/>
            </a:ln>
          </p:spPr>
        </p:pic>
        <p:pic>
          <p:nvPicPr>
            <p:cNvPr id="563" name="Google Shape;563;p42"/>
            <p:cNvPicPr preferRelativeResize="0"/>
            <p:nvPr/>
          </p:nvPicPr>
          <p:blipFill rotWithShape="1">
            <a:blip r:embed="rId3">
              <a:alphaModFix/>
            </a:blip>
            <a:srcRect b="0" l="0" r="0" t="0"/>
            <a:stretch/>
          </p:blipFill>
          <p:spPr>
            <a:xfrm>
              <a:off x="5576500" y="4392300"/>
              <a:ext cx="1691013" cy="1693474"/>
            </a:xfrm>
            <a:prstGeom prst="rect">
              <a:avLst/>
            </a:prstGeom>
            <a:noFill/>
            <a:ln>
              <a:noFill/>
            </a:ln>
          </p:spPr>
        </p:pic>
      </p:grpSp>
      <p:pic>
        <p:nvPicPr>
          <p:cNvPr descr="preencoded.png" id="564" name="Google Shape;564;p42"/>
          <p:cNvPicPr preferRelativeResize="0"/>
          <p:nvPr/>
        </p:nvPicPr>
        <p:blipFill rotWithShape="1">
          <a:blip r:embed="rId4">
            <a:alphaModFix/>
          </a:blip>
          <a:srcRect b="0" l="0" r="0" t="0"/>
          <a:stretch/>
        </p:blipFill>
        <p:spPr>
          <a:xfrm>
            <a:off x="4853885" y="83453"/>
            <a:ext cx="3630241" cy="3708983"/>
          </a:xfrm>
          <a:prstGeom prst="rect">
            <a:avLst/>
          </a:prstGeom>
          <a:noFill/>
          <a:ln>
            <a:noFill/>
          </a:ln>
        </p:spPr>
      </p:pic>
      <p:pic>
        <p:nvPicPr>
          <p:cNvPr id="565" name="Google Shape;565;p42"/>
          <p:cNvPicPr preferRelativeResize="0"/>
          <p:nvPr/>
        </p:nvPicPr>
        <p:blipFill rotWithShape="1">
          <a:blip r:embed="rId5">
            <a:alphaModFix amt="79000"/>
          </a:blip>
          <a:srcRect b="0" l="0" r="0" t="0"/>
          <a:stretch/>
        </p:blipFill>
        <p:spPr>
          <a:xfrm>
            <a:off x="7700009" y="3247860"/>
            <a:ext cx="2344349" cy="2209511"/>
          </a:xfrm>
          <a:prstGeom prst="rect">
            <a:avLst/>
          </a:prstGeom>
          <a:noFill/>
          <a:ln>
            <a:noFill/>
          </a:ln>
        </p:spPr>
      </p:pic>
      <p:pic>
        <p:nvPicPr>
          <p:cNvPr id="566" name="Google Shape;566;p42"/>
          <p:cNvPicPr preferRelativeResize="0"/>
          <p:nvPr/>
        </p:nvPicPr>
        <p:blipFill rotWithShape="1">
          <a:blip r:embed="rId5">
            <a:alphaModFix amt="79000"/>
          </a:blip>
          <a:srcRect b="0" l="0" r="0" t="0"/>
          <a:stretch/>
        </p:blipFill>
        <p:spPr>
          <a:xfrm>
            <a:off x="6265464" y="4312971"/>
            <a:ext cx="2344349" cy="2074249"/>
          </a:xfrm>
          <a:prstGeom prst="rect">
            <a:avLst/>
          </a:prstGeom>
          <a:noFill/>
          <a:ln>
            <a:noFill/>
          </a:ln>
        </p:spPr>
      </p:pic>
      <p:pic>
        <p:nvPicPr>
          <p:cNvPr id="567" name="Google Shape;567;p42"/>
          <p:cNvPicPr preferRelativeResize="0"/>
          <p:nvPr/>
        </p:nvPicPr>
        <p:blipFill rotWithShape="1">
          <a:blip r:embed="rId5">
            <a:alphaModFix amt="79000"/>
          </a:blip>
          <a:srcRect b="0" l="0" r="0" t="0"/>
          <a:stretch/>
        </p:blipFill>
        <p:spPr>
          <a:xfrm>
            <a:off x="-292536" y="-619412"/>
            <a:ext cx="1406249" cy="1457103"/>
          </a:xfrm>
          <a:prstGeom prst="rect">
            <a:avLst/>
          </a:prstGeom>
          <a:noFill/>
          <a:ln>
            <a:noFill/>
          </a:ln>
        </p:spPr>
      </p:pic>
      <p:pic>
        <p:nvPicPr>
          <p:cNvPr id="568" name="Google Shape;568;p42"/>
          <p:cNvPicPr preferRelativeResize="0"/>
          <p:nvPr/>
        </p:nvPicPr>
        <p:blipFill rotWithShape="1">
          <a:blip r:embed="rId5">
            <a:alphaModFix amt="79000"/>
          </a:blip>
          <a:srcRect b="0" l="0" r="0" t="0"/>
          <a:stretch/>
        </p:blipFill>
        <p:spPr>
          <a:xfrm>
            <a:off x="4478092" y="4091108"/>
            <a:ext cx="1406249" cy="14571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713225" y="1372625"/>
            <a:ext cx="385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a:t>
            </a:r>
            <a:endParaRPr/>
          </a:p>
        </p:txBody>
      </p:sp>
      <p:sp>
        <p:nvSpPr>
          <p:cNvPr id="277" name="Google Shape;277;p25"/>
          <p:cNvSpPr txBox="1"/>
          <p:nvPr>
            <p:ph idx="1" type="subTitle"/>
          </p:nvPr>
        </p:nvSpPr>
        <p:spPr>
          <a:xfrm>
            <a:off x="365750" y="2004875"/>
            <a:ext cx="4206300" cy="2656800"/>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lang="en" sz="1300"/>
              <a:t>The university chatbot is an innovative platform designed to consolidate and simplify access to the wealth of information spread across the university websites. By utilizing advanced technologies like RAG, FAISS, and generative AI, the chatbot empowers users to quickly and accurately retrieve the information they need.</a:t>
            </a:r>
            <a:endParaRPr/>
          </a:p>
          <a:p>
            <a:pPr indent="0" lvl="0" marL="152400" rtl="0" algn="l">
              <a:lnSpc>
                <a:spcPct val="100000"/>
              </a:lnSpc>
              <a:spcBef>
                <a:spcPts val="0"/>
              </a:spcBef>
              <a:spcAft>
                <a:spcPts val="0"/>
              </a:spcAft>
              <a:buSzPts val="1200"/>
              <a:buNone/>
            </a:pPr>
            <a:br>
              <a:rPr lang="en" sz="1300"/>
            </a:br>
            <a:r>
              <a:rPr b="1" lang="en" sz="1300"/>
              <a:t>Key Features:</a:t>
            </a:r>
            <a:endParaRPr/>
          </a:p>
          <a:p>
            <a:pPr indent="-304800" lvl="0" marL="457200" rtl="0" algn="l">
              <a:lnSpc>
                <a:spcPct val="100000"/>
              </a:lnSpc>
              <a:spcBef>
                <a:spcPts val="0"/>
              </a:spcBef>
              <a:spcAft>
                <a:spcPts val="0"/>
              </a:spcAft>
              <a:buSzPts val="1200"/>
              <a:buChar char="●"/>
            </a:pPr>
            <a:r>
              <a:rPr lang="en" sz="1300"/>
              <a:t>University-Specific Data Repository</a:t>
            </a:r>
            <a:endParaRPr/>
          </a:p>
          <a:p>
            <a:pPr indent="-304800" lvl="0" marL="457200" rtl="0" algn="l">
              <a:lnSpc>
                <a:spcPct val="100000"/>
              </a:lnSpc>
              <a:spcBef>
                <a:spcPts val="0"/>
              </a:spcBef>
              <a:spcAft>
                <a:spcPts val="0"/>
              </a:spcAft>
              <a:buSzPts val="1200"/>
              <a:buChar char="●"/>
            </a:pPr>
            <a:r>
              <a:rPr lang="en" sz="1300"/>
              <a:t>Advanced Query Processing</a:t>
            </a:r>
            <a:endParaRPr/>
          </a:p>
          <a:p>
            <a:pPr indent="-304800" lvl="0" marL="457200" rtl="0" algn="l">
              <a:lnSpc>
                <a:spcPct val="100000"/>
              </a:lnSpc>
              <a:spcBef>
                <a:spcPts val="0"/>
              </a:spcBef>
              <a:spcAft>
                <a:spcPts val="0"/>
              </a:spcAft>
              <a:buSzPts val="1200"/>
              <a:buChar char="●"/>
            </a:pPr>
            <a:r>
              <a:rPr lang="en" sz="1300"/>
              <a:t>Dynamic Response Generation</a:t>
            </a:r>
            <a:endParaRPr/>
          </a:p>
          <a:p>
            <a:pPr indent="-304800" lvl="0" marL="457200" rtl="0" algn="l">
              <a:lnSpc>
                <a:spcPct val="100000"/>
              </a:lnSpc>
              <a:spcBef>
                <a:spcPts val="0"/>
              </a:spcBef>
              <a:spcAft>
                <a:spcPts val="0"/>
              </a:spcAft>
              <a:buSzPts val="1200"/>
              <a:buChar char="●"/>
            </a:pPr>
            <a:r>
              <a:rPr lang="en" sz="1300"/>
              <a:t>Enhanced User Experience</a:t>
            </a:r>
            <a:endParaRPr/>
          </a:p>
        </p:txBody>
      </p:sp>
      <p:grpSp>
        <p:nvGrpSpPr>
          <p:cNvPr id="278" name="Google Shape;278;p25"/>
          <p:cNvGrpSpPr/>
          <p:nvPr/>
        </p:nvGrpSpPr>
        <p:grpSpPr>
          <a:xfrm>
            <a:off x="5774091" y="1372625"/>
            <a:ext cx="5313368" cy="5145951"/>
            <a:chOff x="4326600" y="455623"/>
            <a:chExt cx="5313368" cy="5145951"/>
          </a:xfrm>
        </p:grpSpPr>
        <p:sp>
          <p:nvSpPr>
            <p:cNvPr id="279" name="Google Shape;279;p25"/>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25"/>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25"/>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282" name="Google Shape;282;p25"/>
          <p:cNvPicPr preferRelativeResize="0"/>
          <p:nvPr/>
        </p:nvPicPr>
        <p:blipFill rotWithShape="1">
          <a:blip r:embed="rId3">
            <a:alphaModFix amt="79000"/>
          </a:blip>
          <a:srcRect b="0" l="0" r="0" t="0"/>
          <a:stretch/>
        </p:blipFill>
        <p:spPr>
          <a:xfrm rot="-242934">
            <a:off x="7821393" y="4413756"/>
            <a:ext cx="2344349" cy="2346255"/>
          </a:xfrm>
          <a:prstGeom prst="rect">
            <a:avLst/>
          </a:prstGeom>
          <a:noFill/>
          <a:ln>
            <a:noFill/>
          </a:ln>
        </p:spPr>
      </p:pic>
      <p:cxnSp>
        <p:nvCxnSpPr>
          <p:cNvPr id="283" name="Google Shape;283;p25"/>
          <p:cNvCxnSpPr/>
          <p:nvPr/>
        </p:nvCxnSpPr>
        <p:spPr>
          <a:xfrm>
            <a:off x="836700" y="1313075"/>
            <a:ext cx="609600" cy="0"/>
          </a:xfrm>
          <a:prstGeom prst="straightConnector1">
            <a:avLst/>
          </a:prstGeom>
          <a:noFill/>
          <a:ln cap="flat" cmpd="sng" w="28575">
            <a:solidFill>
              <a:schemeClr val="dk2"/>
            </a:solidFill>
            <a:prstDash val="solid"/>
            <a:round/>
            <a:headEnd len="sm" w="sm" type="none"/>
            <a:tailEnd len="sm" w="sm" type="none"/>
          </a:ln>
        </p:spPr>
      </p:cxnSp>
      <p:pic>
        <p:nvPicPr>
          <p:cNvPr descr="preencoded.png" id="284" name="Google Shape;284;p25"/>
          <p:cNvPicPr preferRelativeResize="0"/>
          <p:nvPr/>
        </p:nvPicPr>
        <p:blipFill rotWithShape="1">
          <a:blip r:embed="rId4">
            <a:alphaModFix/>
          </a:blip>
          <a:srcRect b="0" l="0" r="0" t="0"/>
          <a:stretch/>
        </p:blipFill>
        <p:spPr>
          <a:xfrm>
            <a:off x="4614299" y="-49775"/>
            <a:ext cx="4328436" cy="5143499"/>
          </a:xfrm>
          <a:prstGeom prst="rect">
            <a:avLst/>
          </a:prstGeom>
          <a:noFill/>
          <a:ln>
            <a:noFill/>
          </a:ln>
        </p:spPr>
      </p:pic>
      <p:grpSp>
        <p:nvGrpSpPr>
          <p:cNvPr id="285" name="Google Shape;285;p25"/>
          <p:cNvGrpSpPr/>
          <p:nvPr/>
        </p:nvGrpSpPr>
        <p:grpSpPr>
          <a:xfrm>
            <a:off x="2207545" y="-835272"/>
            <a:ext cx="2148213" cy="2635749"/>
            <a:chOff x="5119300" y="3450025"/>
            <a:chExt cx="2148213" cy="2635749"/>
          </a:xfrm>
        </p:grpSpPr>
        <p:pic>
          <p:nvPicPr>
            <p:cNvPr id="286" name="Google Shape;286;p25"/>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287" name="Google Shape;287;p25"/>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3"/>
          <p:cNvSpPr txBox="1"/>
          <p:nvPr>
            <p:ph type="title"/>
          </p:nvPr>
        </p:nvSpPr>
        <p:spPr>
          <a:xfrm>
            <a:off x="4132900" y="2163774"/>
            <a:ext cx="4301100" cy="251737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Data Flow</a:t>
            </a:r>
            <a:br>
              <a:rPr lang="en"/>
            </a:br>
            <a:r>
              <a:rPr lang="en"/>
              <a:t>and Model Optimization</a:t>
            </a:r>
            <a:endParaRPr/>
          </a:p>
        </p:txBody>
      </p:sp>
      <p:sp>
        <p:nvSpPr>
          <p:cNvPr id="574" name="Google Shape;574;p43"/>
          <p:cNvSpPr txBox="1"/>
          <p:nvPr>
            <p:ph idx="2" type="title"/>
          </p:nvPr>
        </p:nvSpPr>
        <p:spPr>
          <a:xfrm>
            <a:off x="4132900" y="1285925"/>
            <a:ext cx="1450800" cy="1049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solidFill>
                  <a:srgbClr val="D7201B"/>
                </a:solidFill>
              </a:rPr>
              <a:t>05</a:t>
            </a:r>
            <a:endParaRPr>
              <a:solidFill>
                <a:srgbClr val="D7201B"/>
              </a:solidFill>
            </a:endParaRPr>
          </a:p>
        </p:txBody>
      </p:sp>
      <p:pic>
        <p:nvPicPr>
          <p:cNvPr id="575" name="Google Shape;575;p43"/>
          <p:cNvPicPr preferRelativeResize="0"/>
          <p:nvPr/>
        </p:nvPicPr>
        <p:blipFill rotWithShape="1">
          <a:blip r:embed="rId3">
            <a:alphaModFix amt="21000"/>
          </a:blip>
          <a:srcRect b="0" l="0" r="0" t="0"/>
          <a:stretch/>
        </p:blipFill>
        <p:spPr>
          <a:xfrm flipH="1">
            <a:off x="-532853" y="-4"/>
            <a:ext cx="4775101" cy="2539096"/>
          </a:xfrm>
          <a:prstGeom prst="rect">
            <a:avLst/>
          </a:prstGeom>
          <a:noFill/>
          <a:ln>
            <a:noFill/>
          </a:ln>
        </p:spPr>
      </p:pic>
      <p:grpSp>
        <p:nvGrpSpPr>
          <p:cNvPr id="576" name="Google Shape;576;p43"/>
          <p:cNvGrpSpPr/>
          <p:nvPr/>
        </p:nvGrpSpPr>
        <p:grpSpPr>
          <a:xfrm flipH="1">
            <a:off x="-914594" y="455623"/>
            <a:ext cx="5313368" cy="5145951"/>
            <a:chOff x="4326600" y="455623"/>
            <a:chExt cx="5313368" cy="5145951"/>
          </a:xfrm>
        </p:grpSpPr>
        <p:sp>
          <p:nvSpPr>
            <p:cNvPr id="577" name="Google Shape;577;p43"/>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43"/>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43"/>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580" name="Google Shape;580;p43"/>
          <p:cNvPicPr preferRelativeResize="0"/>
          <p:nvPr/>
        </p:nvPicPr>
        <p:blipFill rotWithShape="1">
          <a:blip r:embed="rId4">
            <a:alphaModFix amt="79000"/>
          </a:blip>
          <a:srcRect b="0" l="0" r="0" t="0"/>
          <a:stretch/>
        </p:blipFill>
        <p:spPr>
          <a:xfrm flipH="1">
            <a:off x="13175" y="-1318753"/>
            <a:ext cx="2344349" cy="2346255"/>
          </a:xfrm>
          <a:prstGeom prst="rect">
            <a:avLst/>
          </a:prstGeom>
          <a:noFill/>
          <a:ln>
            <a:noFill/>
          </a:ln>
        </p:spPr>
      </p:pic>
      <p:pic>
        <p:nvPicPr>
          <p:cNvPr id="581" name="Google Shape;581;p43"/>
          <p:cNvPicPr preferRelativeResize="0"/>
          <p:nvPr/>
        </p:nvPicPr>
        <p:blipFill rotWithShape="1">
          <a:blip r:embed="rId4">
            <a:alphaModFix amt="79000"/>
          </a:blip>
          <a:srcRect b="0" l="0" r="0" t="0"/>
          <a:stretch/>
        </p:blipFill>
        <p:spPr>
          <a:xfrm flipH="1">
            <a:off x="-1613625" y="2334897"/>
            <a:ext cx="2344349" cy="2346255"/>
          </a:xfrm>
          <a:prstGeom prst="rect">
            <a:avLst/>
          </a:prstGeom>
          <a:noFill/>
          <a:ln>
            <a:noFill/>
          </a:ln>
        </p:spPr>
      </p:pic>
      <p:pic>
        <p:nvPicPr>
          <p:cNvPr id="582" name="Google Shape;582;p43"/>
          <p:cNvPicPr preferRelativeResize="0"/>
          <p:nvPr/>
        </p:nvPicPr>
        <p:blipFill rotWithShape="1">
          <a:blip r:embed="rId4">
            <a:alphaModFix amt="79000"/>
          </a:blip>
          <a:srcRect b="0" l="0" r="0" t="0"/>
          <a:stretch/>
        </p:blipFill>
        <p:spPr>
          <a:xfrm flipH="1">
            <a:off x="-761450" y="4316097"/>
            <a:ext cx="2344349" cy="2346255"/>
          </a:xfrm>
          <a:prstGeom prst="rect">
            <a:avLst/>
          </a:prstGeom>
          <a:noFill/>
          <a:ln>
            <a:noFill/>
          </a:ln>
        </p:spPr>
      </p:pic>
      <p:grpSp>
        <p:nvGrpSpPr>
          <p:cNvPr id="583" name="Google Shape;583;p43"/>
          <p:cNvGrpSpPr/>
          <p:nvPr/>
        </p:nvGrpSpPr>
        <p:grpSpPr>
          <a:xfrm>
            <a:off x="829212" y="3202375"/>
            <a:ext cx="2148213" cy="2635749"/>
            <a:chOff x="5119300" y="3450025"/>
            <a:chExt cx="2148213" cy="2635749"/>
          </a:xfrm>
        </p:grpSpPr>
        <p:pic>
          <p:nvPicPr>
            <p:cNvPr id="584" name="Google Shape;584;p43"/>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585" name="Google Shape;585;p43"/>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586" name="Google Shape;586;p43"/>
          <p:cNvGrpSpPr/>
          <p:nvPr/>
        </p:nvGrpSpPr>
        <p:grpSpPr>
          <a:xfrm>
            <a:off x="713237" y="-471975"/>
            <a:ext cx="2148213" cy="2635749"/>
            <a:chOff x="5119300" y="3450025"/>
            <a:chExt cx="2148213" cy="2635749"/>
          </a:xfrm>
        </p:grpSpPr>
        <p:pic>
          <p:nvPicPr>
            <p:cNvPr id="587" name="Google Shape;587;p43"/>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588" name="Google Shape;588;p43"/>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589" name="Google Shape;589;p43"/>
          <p:cNvGrpSpPr/>
          <p:nvPr/>
        </p:nvGrpSpPr>
        <p:grpSpPr>
          <a:xfrm>
            <a:off x="6628687" y="-1270700"/>
            <a:ext cx="2148213" cy="2635749"/>
            <a:chOff x="5119300" y="3450025"/>
            <a:chExt cx="2148213" cy="2635749"/>
          </a:xfrm>
        </p:grpSpPr>
        <p:pic>
          <p:nvPicPr>
            <p:cNvPr id="590" name="Google Shape;590;p43"/>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591" name="Google Shape;591;p43"/>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cxnSp>
        <p:nvCxnSpPr>
          <p:cNvPr id="592" name="Google Shape;592;p43"/>
          <p:cNvCxnSpPr/>
          <p:nvPr/>
        </p:nvCxnSpPr>
        <p:spPr>
          <a:xfrm>
            <a:off x="4256175" y="1179725"/>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4"/>
          <p:cNvSpPr txBox="1"/>
          <p:nvPr>
            <p:ph idx="4" type="subTitle"/>
          </p:nvPr>
        </p:nvSpPr>
        <p:spPr>
          <a:xfrm>
            <a:off x="4486877" y="1166532"/>
            <a:ext cx="2907300" cy="63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Converting Data into Vector Embeddings:</a:t>
            </a:r>
            <a:endParaRPr/>
          </a:p>
        </p:txBody>
      </p:sp>
      <p:sp>
        <p:nvSpPr>
          <p:cNvPr id="598" name="Google Shape;598;p44"/>
          <p:cNvSpPr txBox="1"/>
          <p:nvPr>
            <p:ph idx="1" type="subTitle"/>
          </p:nvPr>
        </p:nvSpPr>
        <p:spPr>
          <a:xfrm>
            <a:off x="4486875" y="1860600"/>
            <a:ext cx="3668700" cy="30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Embedding Generation</a:t>
            </a:r>
            <a:r>
              <a:rPr lang="en"/>
              <a:t>:</a:t>
            </a:r>
            <a:endParaRPr/>
          </a:p>
          <a:p>
            <a:pPr indent="-304800" lvl="0" marL="457200" rtl="0" algn="l">
              <a:lnSpc>
                <a:spcPct val="115000"/>
              </a:lnSpc>
              <a:spcBef>
                <a:spcPts val="1200"/>
              </a:spcBef>
              <a:spcAft>
                <a:spcPts val="0"/>
              </a:spcAft>
              <a:buClr>
                <a:srgbClr val="000000"/>
              </a:buClr>
              <a:buSzPts val="1200"/>
              <a:buFont typeface="Arial"/>
              <a:buChar char="●"/>
            </a:pPr>
            <a:r>
              <a:rPr lang="en"/>
              <a:t>Used </a:t>
            </a:r>
            <a:r>
              <a:rPr b="1" lang="en"/>
              <a:t>SentenceTransformer</a:t>
            </a:r>
            <a:r>
              <a:rPr lang="en"/>
              <a:t> </a:t>
            </a:r>
            <a:r>
              <a:rPr lang="en">
                <a:latin typeface="Arial"/>
                <a:ea typeface="Arial"/>
                <a:cs typeface="Arial"/>
                <a:sym typeface="Arial"/>
              </a:rPr>
              <a:t>(</a:t>
            </a:r>
            <a:r>
              <a:rPr lang="en">
                <a:latin typeface="Roboto Mono"/>
                <a:ea typeface="Roboto Mono"/>
                <a:cs typeface="Roboto Mono"/>
                <a:sym typeface="Roboto Mono"/>
              </a:rPr>
              <a:t>bert-base-nli-mean-tokens</a:t>
            </a:r>
            <a:r>
              <a:rPr lang="en">
                <a:latin typeface="Arial"/>
                <a:ea typeface="Arial"/>
                <a:cs typeface="Arial"/>
                <a:sym typeface="Arial"/>
              </a:rPr>
              <a:t>)</a:t>
            </a:r>
            <a:r>
              <a:rPr lang="en">
                <a:solidFill>
                  <a:srgbClr val="000000"/>
                </a:solidFill>
                <a:latin typeface="Arial"/>
                <a:ea typeface="Arial"/>
                <a:cs typeface="Arial"/>
                <a:sym typeface="Arial"/>
              </a:rPr>
              <a:t> </a:t>
            </a:r>
            <a:r>
              <a:rPr lang="en"/>
              <a:t>to convert documents into high-dimensional vector embeddings, capturing semantic meaning for precise query matching.</a:t>
            </a:r>
            <a:endParaRPr/>
          </a:p>
          <a:p>
            <a:pPr indent="0" lvl="0" marL="0" rtl="0" algn="l">
              <a:lnSpc>
                <a:spcPct val="115000"/>
              </a:lnSpc>
              <a:spcBef>
                <a:spcPts val="1200"/>
              </a:spcBef>
              <a:spcAft>
                <a:spcPts val="0"/>
              </a:spcAft>
              <a:buNone/>
            </a:pPr>
            <a:r>
              <a:rPr b="1" lang="en"/>
              <a:t>Storage and Search</a:t>
            </a:r>
            <a:r>
              <a:rPr lang="en"/>
              <a:t>:</a:t>
            </a:r>
            <a:endParaRPr/>
          </a:p>
          <a:p>
            <a:pPr indent="-304800" lvl="0" marL="457200" rtl="0" algn="l">
              <a:lnSpc>
                <a:spcPct val="115000"/>
              </a:lnSpc>
              <a:spcBef>
                <a:spcPts val="1200"/>
              </a:spcBef>
              <a:spcAft>
                <a:spcPts val="0"/>
              </a:spcAft>
              <a:buClr>
                <a:schemeClr val="dk1"/>
              </a:buClr>
              <a:buSzPts val="1200"/>
              <a:buFont typeface="Arial"/>
              <a:buChar char="●"/>
            </a:pPr>
            <a:r>
              <a:rPr lang="en"/>
              <a:t>Embeddings were stored in </a:t>
            </a:r>
            <a:r>
              <a:rPr b="1" lang="en"/>
              <a:t>FAISS indices</a:t>
            </a:r>
            <a:r>
              <a:rPr lang="en"/>
              <a:t>, enabling fast and scalable similarity searches across large datasets.</a:t>
            </a:r>
            <a:endParaRPr/>
          </a:p>
        </p:txBody>
      </p:sp>
      <p:sp>
        <p:nvSpPr>
          <p:cNvPr id="599" name="Google Shape;599;p44"/>
          <p:cNvSpPr txBox="1"/>
          <p:nvPr>
            <p:ph idx="2" type="subTitle"/>
          </p:nvPr>
        </p:nvSpPr>
        <p:spPr>
          <a:xfrm>
            <a:off x="713225" y="1836025"/>
            <a:ext cx="3466800" cy="30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Tools Used</a:t>
            </a:r>
            <a:r>
              <a:rPr lang="en"/>
              <a:t>: BeautifulSoup and Selenium for efficient web scraping.</a:t>
            </a:r>
            <a:endParaRPr/>
          </a:p>
          <a:p>
            <a:pPr indent="0" lvl="0" marL="0" rtl="0" algn="l">
              <a:spcBef>
                <a:spcPts val="0"/>
              </a:spcBef>
              <a:spcAft>
                <a:spcPts val="0"/>
              </a:spcAft>
              <a:buNone/>
            </a:pPr>
            <a:r>
              <a:rPr b="1" lang="en"/>
              <a:t>Sources</a:t>
            </a:r>
            <a:r>
              <a:rPr lang="en"/>
              <a:t>: GSU-related web pages, including:</a:t>
            </a:r>
            <a:endParaRPr/>
          </a:p>
          <a:p>
            <a:pPr indent="-304800" lvl="0" marL="457200" rtl="0" algn="l">
              <a:lnSpc>
                <a:spcPct val="115000"/>
              </a:lnSpc>
              <a:spcBef>
                <a:spcPts val="1200"/>
              </a:spcBef>
              <a:spcAft>
                <a:spcPts val="0"/>
              </a:spcAft>
              <a:buClr>
                <a:schemeClr val="dk1"/>
              </a:buClr>
              <a:buSzPts val="1200"/>
              <a:buFont typeface="Golos Text"/>
              <a:buChar char="●"/>
            </a:pPr>
            <a:r>
              <a:rPr lang="en"/>
              <a:t>Departmental pages</a:t>
            </a:r>
            <a:endParaRPr/>
          </a:p>
          <a:p>
            <a:pPr indent="-304800" lvl="0" marL="457200" rtl="0" algn="l">
              <a:lnSpc>
                <a:spcPct val="115000"/>
              </a:lnSpc>
              <a:spcBef>
                <a:spcPts val="0"/>
              </a:spcBef>
              <a:spcAft>
                <a:spcPts val="0"/>
              </a:spcAft>
              <a:buClr>
                <a:schemeClr val="dk1"/>
              </a:buClr>
              <a:buSzPts val="1200"/>
              <a:buFont typeface="Golos Text"/>
              <a:buChar char="●"/>
            </a:pPr>
            <a:r>
              <a:rPr lang="en"/>
              <a:t>Staff directories</a:t>
            </a:r>
            <a:endParaRPr/>
          </a:p>
          <a:p>
            <a:pPr indent="-304800" lvl="0" marL="457200" rtl="0" algn="l">
              <a:lnSpc>
                <a:spcPct val="115000"/>
              </a:lnSpc>
              <a:spcBef>
                <a:spcPts val="0"/>
              </a:spcBef>
              <a:spcAft>
                <a:spcPts val="0"/>
              </a:spcAft>
              <a:buClr>
                <a:schemeClr val="dk1"/>
              </a:buClr>
              <a:buSzPts val="1200"/>
              <a:buFont typeface="Golos Text"/>
              <a:buChar char="●"/>
            </a:pPr>
            <a:r>
              <a:rPr lang="en"/>
              <a:t>Admissions data</a:t>
            </a:r>
            <a:endParaRPr/>
          </a:p>
          <a:p>
            <a:pPr indent="-304800" lvl="0" marL="457200" rtl="0" algn="l">
              <a:lnSpc>
                <a:spcPct val="115000"/>
              </a:lnSpc>
              <a:spcBef>
                <a:spcPts val="0"/>
              </a:spcBef>
              <a:spcAft>
                <a:spcPts val="0"/>
              </a:spcAft>
              <a:buClr>
                <a:schemeClr val="dk1"/>
              </a:buClr>
              <a:buSzPts val="1200"/>
              <a:buFont typeface="Golos Text"/>
              <a:buChar char="●"/>
            </a:pPr>
            <a:r>
              <a:rPr lang="en"/>
              <a:t>Degree catalogs</a:t>
            </a:r>
            <a:endParaRPr/>
          </a:p>
          <a:p>
            <a:pPr indent="0" lvl="0" marL="0" rtl="0" algn="l">
              <a:lnSpc>
                <a:spcPct val="115000"/>
              </a:lnSpc>
              <a:spcBef>
                <a:spcPts val="1200"/>
              </a:spcBef>
              <a:spcAft>
                <a:spcPts val="0"/>
              </a:spcAft>
              <a:buNone/>
            </a:pPr>
            <a:r>
              <a:rPr b="1" lang="en"/>
              <a:t>Data Formats</a:t>
            </a:r>
            <a:r>
              <a:rPr lang="en"/>
              <a:t>:</a:t>
            </a:r>
            <a:endParaRPr/>
          </a:p>
          <a:p>
            <a:pPr indent="-304800" lvl="0" marL="457200" rtl="0" algn="l">
              <a:lnSpc>
                <a:spcPct val="115000"/>
              </a:lnSpc>
              <a:spcBef>
                <a:spcPts val="1200"/>
              </a:spcBef>
              <a:spcAft>
                <a:spcPts val="0"/>
              </a:spcAft>
              <a:buClr>
                <a:schemeClr val="dk1"/>
              </a:buClr>
              <a:buSzPts val="1200"/>
              <a:buFont typeface="Arial"/>
              <a:buChar char="●"/>
            </a:pPr>
            <a:r>
              <a:rPr lang="en"/>
              <a:t>Limited to </a:t>
            </a:r>
            <a:r>
              <a:rPr b="1" lang="en"/>
              <a:t>PDF</a:t>
            </a:r>
            <a:r>
              <a:rPr lang="en"/>
              <a:t> and </a:t>
            </a:r>
            <a:r>
              <a:rPr b="1" lang="en"/>
              <a:t>TXT</a:t>
            </a:r>
            <a:r>
              <a:rPr lang="en"/>
              <a:t> for consistency and ease of processing.</a:t>
            </a:r>
            <a:endParaRPr/>
          </a:p>
          <a:p>
            <a:pPr indent="-304800" lvl="0" marL="457200" rtl="0" algn="l">
              <a:lnSpc>
                <a:spcPct val="115000"/>
              </a:lnSpc>
              <a:spcBef>
                <a:spcPts val="0"/>
              </a:spcBef>
              <a:spcAft>
                <a:spcPts val="0"/>
              </a:spcAft>
              <a:buClr>
                <a:schemeClr val="dk1"/>
              </a:buClr>
              <a:buSzPts val="1200"/>
              <a:buFont typeface="Golos Text"/>
              <a:buChar char="●"/>
            </a:pPr>
            <a:r>
              <a:rPr lang="en"/>
              <a:t>Supports handling both structured and unstructured text efficiently.</a:t>
            </a:r>
            <a:endParaRPr/>
          </a:p>
          <a:p>
            <a:pPr indent="0" lvl="0" marL="0" rtl="0" algn="l">
              <a:lnSpc>
                <a:spcPct val="100000"/>
              </a:lnSpc>
              <a:spcBef>
                <a:spcPts val="1200"/>
              </a:spcBef>
              <a:spcAft>
                <a:spcPts val="0"/>
              </a:spcAft>
              <a:buSzPts val="1200"/>
              <a:buNone/>
            </a:pPr>
            <a:r>
              <a:t/>
            </a:r>
            <a:endParaRPr sz="1450"/>
          </a:p>
        </p:txBody>
      </p:sp>
      <p:sp>
        <p:nvSpPr>
          <p:cNvPr id="600" name="Google Shape;600;p44"/>
          <p:cNvSpPr txBox="1"/>
          <p:nvPr>
            <p:ph idx="3" type="subTitle"/>
          </p:nvPr>
        </p:nvSpPr>
        <p:spPr>
          <a:xfrm>
            <a:off x="713225" y="1166532"/>
            <a:ext cx="2907300" cy="63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Data Scraping and Organization:</a:t>
            </a:r>
            <a:endParaRPr/>
          </a:p>
        </p:txBody>
      </p:sp>
      <p:grpSp>
        <p:nvGrpSpPr>
          <p:cNvPr id="601" name="Google Shape;601;p44"/>
          <p:cNvGrpSpPr/>
          <p:nvPr/>
        </p:nvGrpSpPr>
        <p:grpSpPr>
          <a:xfrm>
            <a:off x="5461010" y="-1082235"/>
            <a:ext cx="2148213" cy="2635749"/>
            <a:chOff x="5119300" y="3450025"/>
            <a:chExt cx="2148213" cy="2635749"/>
          </a:xfrm>
        </p:grpSpPr>
        <p:pic>
          <p:nvPicPr>
            <p:cNvPr id="602" name="Google Shape;602;p44"/>
            <p:cNvPicPr preferRelativeResize="0"/>
            <p:nvPr/>
          </p:nvPicPr>
          <p:blipFill rotWithShape="1">
            <a:blip r:embed="rId3">
              <a:alphaModFix/>
            </a:blip>
            <a:srcRect b="0" l="0" r="0" t="0"/>
            <a:stretch/>
          </p:blipFill>
          <p:spPr>
            <a:xfrm>
              <a:off x="5119300" y="3450025"/>
              <a:ext cx="1691013" cy="1693474"/>
            </a:xfrm>
            <a:prstGeom prst="rect">
              <a:avLst/>
            </a:prstGeom>
            <a:noFill/>
            <a:ln>
              <a:noFill/>
            </a:ln>
          </p:spPr>
        </p:pic>
        <p:pic>
          <p:nvPicPr>
            <p:cNvPr id="603" name="Google Shape;603;p44"/>
            <p:cNvPicPr preferRelativeResize="0"/>
            <p:nvPr/>
          </p:nvPicPr>
          <p:blipFill rotWithShape="1">
            <a:blip r:embed="rId3">
              <a:alphaModFix/>
            </a:blip>
            <a:srcRect b="0" l="0" r="0" t="0"/>
            <a:stretch/>
          </p:blipFill>
          <p:spPr>
            <a:xfrm>
              <a:off x="5576500" y="4392300"/>
              <a:ext cx="1691013" cy="1693474"/>
            </a:xfrm>
            <a:prstGeom prst="rect">
              <a:avLst/>
            </a:prstGeom>
            <a:noFill/>
            <a:ln>
              <a:noFill/>
            </a:ln>
          </p:spPr>
        </p:pic>
      </p:grpSp>
      <p:pic>
        <p:nvPicPr>
          <p:cNvPr id="604" name="Google Shape;604;p44"/>
          <p:cNvPicPr preferRelativeResize="0"/>
          <p:nvPr/>
        </p:nvPicPr>
        <p:blipFill>
          <a:blip r:embed="rId4">
            <a:alphaModFix/>
          </a:blip>
          <a:stretch>
            <a:fillRect/>
          </a:stretch>
        </p:blipFill>
        <p:spPr>
          <a:xfrm rot="-3">
            <a:off x="1093375" y="561625"/>
            <a:ext cx="578950" cy="535899"/>
          </a:xfrm>
          <a:prstGeom prst="rect">
            <a:avLst/>
          </a:prstGeom>
          <a:noFill/>
          <a:ln>
            <a:noFill/>
          </a:ln>
        </p:spPr>
      </p:pic>
      <p:pic>
        <p:nvPicPr>
          <p:cNvPr id="605" name="Google Shape;605;p44"/>
          <p:cNvPicPr preferRelativeResize="0"/>
          <p:nvPr/>
        </p:nvPicPr>
        <p:blipFill>
          <a:blip r:embed="rId5">
            <a:alphaModFix/>
          </a:blip>
          <a:stretch>
            <a:fillRect/>
          </a:stretch>
        </p:blipFill>
        <p:spPr>
          <a:xfrm>
            <a:off x="5132416" y="526941"/>
            <a:ext cx="605250" cy="605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5"/>
          <p:cNvSpPr txBox="1"/>
          <p:nvPr>
            <p:ph idx="4" type="subTitle"/>
          </p:nvPr>
        </p:nvSpPr>
        <p:spPr>
          <a:xfrm>
            <a:off x="4961075" y="1234650"/>
            <a:ext cx="2907300" cy="31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Scalability:</a:t>
            </a:r>
            <a:endParaRPr/>
          </a:p>
        </p:txBody>
      </p:sp>
      <p:sp>
        <p:nvSpPr>
          <p:cNvPr id="611" name="Google Shape;611;p45"/>
          <p:cNvSpPr txBox="1"/>
          <p:nvPr>
            <p:ph idx="1" type="subTitle"/>
          </p:nvPr>
        </p:nvSpPr>
        <p:spPr>
          <a:xfrm>
            <a:off x="4961075" y="1584000"/>
            <a:ext cx="3466800" cy="29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Chunk-Based Processing</a:t>
            </a:r>
            <a:r>
              <a:rPr lang="en">
                <a:latin typeface="Arial"/>
                <a:ea typeface="Arial"/>
                <a:cs typeface="Arial"/>
                <a:sym typeface="Arial"/>
              </a:rPr>
              <a:t>:</a:t>
            </a:r>
            <a:endParaRPr>
              <a:latin typeface="Arial"/>
              <a:ea typeface="Arial"/>
              <a:cs typeface="Arial"/>
              <a:sym typeface="Arial"/>
            </a:endParaRPr>
          </a:p>
          <a:p>
            <a:pPr indent="-304800" lvl="0" marL="457200" rtl="0" algn="l">
              <a:lnSpc>
                <a:spcPct val="115000"/>
              </a:lnSpc>
              <a:spcBef>
                <a:spcPts val="1200"/>
              </a:spcBef>
              <a:spcAft>
                <a:spcPts val="0"/>
              </a:spcAft>
              <a:buClr>
                <a:schemeClr val="dk1"/>
              </a:buClr>
              <a:buSzPts val="1200"/>
              <a:buFont typeface="Arial"/>
              <a:buChar char="●"/>
            </a:pPr>
            <a:r>
              <a:rPr lang="en">
                <a:latin typeface="Arial"/>
                <a:ea typeface="Arial"/>
                <a:cs typeface="Arial"/>
                <a:sym typeface="Arial"/>
              </a:rPr>
              <a:t>Divided documents into smaller knowledge chunks for improved indexing and retrieval efficiency.</a:t>
            </a:r>
            <a:endParaRPr>
              <a:latin typeface="Arial"/>
              <a:ea typeface="Arial"/>
              <a:cs typeface="Arial"/>
              <a:sym typeface="Arial"/>
            </a:endParaRPr>
          </a:p>
          <a:p>
            <a:pPr indent="0" lvl="0" marL="0" rtl="0" algn="l">
              <a:lnSpc>
                <a:spcPct val="115000"/>
              </a:lnSpc>
              <a:spcBef>
                <a:spcPts val="1200"/>
              </a:spcBef>
              <a:spcAft>
                <a:spcPts val="0"/>
              </a:spcAft>
              <a:buNone/>
            </a:pPr>
            <a:r>
              <a:rPr b="1" lang="en">
                <a:latin typeface="Arial"/>
                <a:ea typeface="Arial"/>
                <a:cs typeface="Arial"/>
                <a:sym typeface="Arial"/>
              </a:rPr>
              <a:t>Knowledge Base Enrichment</a:t>
            </a:r>
            <a:r>
              <a:rPr lang="en">
                <a:latin typeface="Arial"/>
                <a:ea typeface="Arial"/>
                <a:cs typeface="Arial"/>
                <a:sym typeface="Arial"/>
              </a:rPr>
              <a:t>:</a:t>
            </a:r>
            <a:endParaRPr>
              <a:latin typeface="Arial"/>
              <a:ea typeface="Arial"/>
              <a:cs typeface="Arial"/>
              <a:sym typeface="Arial"/>
            </a:endParaRPr>
          </a:p>
          <a:p>
            <a:pPr indent="-304800" lvl="0" marL="457200" rtl="0" algn="l">
              <a:lnSpc>
                <a:spcPct val="115000"/>
              </a:lnSpc>
              <a:spcBef>
                <a:spcPts val="1200"/>
              </a:spcBef>
              <a:spcAft>
                <a:spcPts val="0"/>
              </a:spcAft>
              <a:buClr>
                <a:schemeClr val="dk1"/>
              </a:buClr>
              <a:buSzPts val="1200"/>
              <a:buFont typeface="Arial"/>
              <a:buChar char="●"/>
            </a:pPr>
            <a:r>
              <a:rPr lang="en">
                <a:latin typeface="Arial"/>
                <a:ea typeface="Arial"/>
                <a:cs typeface="Arial"/>
                <a:sym typeface="Arial"/>
              </a:rPr>
              <a:t>Continuously integrates refined results from ambiguous or irrelevant queries using the </a:t>
            </a:r>
            <a:r>
              <a:rPr b="1" lang="en">
                <a:latin typeface="Arial"/>
                <a:ea typeface="Arial"/>
                <a:cs typeface="Arial"/>
                <a:sym typeface="Arial"/>
              </a:rPr>
              <a:t>Bing Search API</a:t>
            </a:r>
            <a:r>
              <a:rPr lang="en">
                <a:latin typeface="Arial"/>
                <a:ea typeface="Arial"/>
                <a:cs typeface="Arial"/>
                <a:sym typeface="Arial"/>
              </a:rPr>
              <a:t>.</a:t>
            </a:r>
            <a:endParaRPr>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a:latin typeface="Arial"/>
                <a:ea typeface="Arial"/>
                <a:cs typeface="Arial"/>
                <a:sym typeface="Arial"/>
              </a:rPr>
              <a:t>Preprocessing ensures only relevant data is added to the knowledge base.</a:t>
            </a:r>
            <a:endParaRPr>
              <a:latin typeface="Arial"/>
              <a:ea typeface="Arial"/>
              <a:cs typeface="Arial"/>
              <a:sym typeface="Arial"/>
            </a:endParaRPr>
          </a:p>
          <a:p>
            <a:pPr indent="0" lvl="0" marL="0" rtl="0" algn="l">
              <a:lnSpc>
                <a:spcPct val="100000"/>
              </a:lnSpc>
              <a:spcBef>
                <a:spcPts val="1200"/>
              </a:spcBef>
              <a:spcAft>
                <a:spcPts val="0"/>
              </a:spcAft>
              <a:buSzPts val="1200"/>
              <a:buNone/>
            </a:pPr>
            <a:r>
              <a:t/>
            </a:r>
            <a:endParaRPr/>
          </a:p>
        </p:txBody>
      </p:sp>
      <p:sp>
        <p:nvSpPr>
          <p:cNvPr id="612" name="Google Shape;612;p45"/>
          <p:cNvSpPr txBox="1"/>
          <p:nvPr>
            <p:ph idx="2" type="subTitle"/>
          </p:nvPr>
        </p:nvSpPr>
        <p:spPr>
          <a:xfrm>
            <a:off x="713225" y="1547400"/>
            <a:ext cx="3871800" cy="359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latin typeface="Arial"/>
                <a:ea typeface="Arial"/>
                <a:cs typeface="Arial"/>
                <a:sym typeface="Arial"/>
              </a:rPr>
              <a:t>To optimize data for semantic retrieval, the following steps were implemented:</a:t>
            </a:r>
            <a:endParaRPr>
              <a:latin typeface="Arial"/>
              <a:ea typeface="Arial"/>
              <a:cs typeface="Arial"/>
              <a:sym typeface="Arial"/>
            </a:endParaRPr>
          </a:p>
          <a:p>
            <a:pPr indent="-304800" lvl="0" marL="457200" rtl="0" algn="l">
              <a:lnSpc>
                <a:spcPct val="115000"/>
              </a:lnSpc>
              <a:spcBef>
                <a:spcPts val="1200"/>
              </a:spcBef>
              <a:spcAft>
                <a:spcPts val="0"/>
              </a:spcAft>
              <a:buClr>
                <a:schemeClr val="dk1"/>
              </a:buClr>
              <a:buSzPts val="1200"/>
              <a:buFont typeface="Arial"/>
              <a:buChar char="●"/>
            </a:pPr>
            <a:r>
              <a:rPr b="1" lang="en">
                <a:latin typeface="Arial"/>
                <a:ea typeface="Arial"/>
                <a:cs typeface="Arial"/>
                <a:sym typeface="Arial"/>
              </a:rPr>
              <a:t>Text Cleaning and Normalization</a:t>
            </a:r>
            <a:r>
              <a:rPr lang="en">
                <a:latin typeface="Arial"/>
                <a:ea typeface="Arial"/>
                <a:cs typeface="Arial"/>
                <a:sym typeface="Arial"/>
              </a:rPr>
              <a:t>:</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a:latin typeface="Arial"/>
                <a:ea typeface="Arial"/>
                <a:cs typeface="Arial"/>
                <a:sym typeface="Arial"/>
              </a:rPr>
              <a:t>Lowercasing, removing punctuation, and eliminating stopwords.</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a:latin typeface="Arial"/>
                <a:ea typeface="Arial"/>
                <a:cs typeface="Arial"/>
                <a:sym typeface="Arial"/>
              </a:rPr>
              <a:t>Tokenization to structure text for efficient processing.</a:t>
            </a:r>
            <a:endParaRPr>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b="1" lang="en">
                <a:latin typeface="Arial"/>
                <a:ea typeface="Arial"/>
                <a:cs typeface="Arial"/>
                <a:sym typeface="Arial"/>
              </a:rPr>
              <a:t>Lemmatization</a:t>
            </a:r>
            <a:r>
              <a:rPr lang="en">
                <a:latin typeface="Arial"/>
                <a:ea typeface="Arial"/>
                <a:cs typeface="Arial"/>
                <a:sym typeface="Arial"/>
              </a:rPr>
              <a:t>:</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a:latin typeface="Arial"/>
                <a:ea typeface="Arial"/>
                <a:cs typeface="Arial"/>
                <a:sym typeface="Arial"/>
              </a:rPr>
              <a:t>Reduced words to their base forms while preserving contextual meaning.</a:t>
            </a:r>
            <a:endParaRPr>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b="1" lang="en">
                <a:latin typeface="Arial"/>
                <a:ea typeface="Arial"/>
                <a:cs typeface="Arial"/>
                <a:sym typeface="Arial"/>
              </a:rPr>
              <a:t>Summarization</a:t>
            </a:r>
            <a:r>
              <a:rPr lang="en">
                <a:latin typeface="Arial"/>
                <a:ea typeface="Arial"/>
                <a:cs typeface="Arial"/>
                <a:sym typeface="Arial"/>
              </a:rPr>
              <a:t>:</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a:latin typeface="Arial"/>
                <a:ea typeface="Arial"/>
                <a:cs typeface="Arial"/>
                <a:sym typeface="Arial"/>
              </a:rPr>
              <a:t>Used </a:t>
            </a:r>
            <a:r>
              <a:rPr b="1" lang="en">
                <a:latin typeface="Arial"/>
                <a:ea typeface="Arial"/>
                <a:cs typeface="Arial"/>
                <a:sym typeface="Arial"/>
              </a:rPr>
              <a:t>TF-IDF scoring</a:t>
            </a:r>
            <a:r>
              <a:rPr lang="en">
                <a:latin typeface="Arial"/>
                <a:ea typeface="Arial"/>
                <a:cs typeface="Arial"/>
                <a:sym typeface="Arial"/>
              </a:rPr>
              <a:t> to identify and retain the most relevant sentences.</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
                <a:latin typeface="Arial"/>
                <a:ea typeface="Arial"/>
                <a:cs typeface="Arial"/>
                <a:sym typeface="Arial"/>
              </a:rPr>
              <a:t>Reduced noise, improving the knowledge base's quality and relevance.</a:t>
            </a:r>
            <a:endParaRPr>
              <a:latin typeface="Arial"/>
              <a:ea typeface="Arial"/>
              <a:cs typeface="Arial"/>
              <a:sym typeface="Arial"/>
            </a:endParaRPr>
          </a:p>
          <a:p>
            <a:pPr indent="0" lvl="0" marL="0" rtl="0" algn="l">
              <a:lnSpc>
                <a:spcPct val="100000"/>
              </a:lnSpc>
              <a:spcBef>
                <a:spcPts val="1200"/>
              </a:spcBef>
              <a:spcAft>
                <a:spcPts val="0"/>
              </a:spcAft>
              <a:buSzPts val="1200"/>
              <a:buNone/>
            </a:pPr>
            <a:r>
              <a:t/>
            </a:r>
            <a:endParaRPr/>
          </a:p>
        </p:txBody>
      </p:sp>
      <p:sp>
        <p:nvSpPr>
          <p:cNvPr id="613" name="Google Shape;613;p45"/>
          <p:cNvSpPr txBox="1"/>
          <p:nvPr>
            <p:ph idx="3" type="subTitle"/>
          </p:nvPr>
        </p:nvSpPr>
        <p:spPr>
          <a:xfrm>
            <a:off x="713225" y="1199688"/>
            <a:ext cx="2907300" cy="384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Preprocessing Pipeline:</a:t>
            </a:r>
            <a:endParaRPr/>
          </a:p>
        </p:txBody>
      </p:sp>
      <p:grpSp>
        <p:nvGrpSpPr>
          <p:cNvPr id="614" name="Google Shape;614;p45"/>
          <p:cNvGrpSpPr/>
          <p:nvPr/>
        </p:nvGrpSpPr>
        <p:grpSpPr>
          <a:xfrm>
            <a:off x="5391572" y="-1215235"/>
            <a:ext cx="2148213" cy="2635749"/>
            <a:chOff x="5119300" y="3450025"/>
            <a:chExt cx="2148213" cy="2635749"/>
          </a:xfrm>
        </p:grpSpPr>
        <p:pic>
          <p:nvPicPr>
            <p:cNvPr id="615" name="Google Shape;615;p45"/>
            <p:cNvPicPr preferRelativeResize="0"/>
            <p:nvPr/>
          </p:nvPicPr>
          <p:blipFill rotWithShape="1">
            <a:blip r:embed="rId3">
              <a:alphaModFix/>
            </a:blip>
            <a:srcRect b="0" l="0" r="0" t="0"/>
            <a:stretch/>
          </p:blipFill>
          <p:spPr>
            <a:xfrm>
              <a:off x="5119300" y="3450025"/>
              <a:ext cx="1691013" cy="1693474"/>
            </a:xfrm>
            <a:prstGeom prst="rect">
              <a:avLst/>
            </a:prstGeom>
            <a:noFill/>
            <a:ln>
              <a:noFill/>
            </a:ln>
          </p:spPr>
        </p:pic>
        <p:pic>
          <p:nvPicPr>
            <p:cNvPr id="616" name="Google Shape;616;p45"/>
            <p:cNvPicPr preferRelativeResize="0"/>
            <p:nvPr/>
          </p:nvPicPr>
          <p:blipFill rotWithShape="1">
            <a:blip r:embed="rId3">
              <a:alphaModFix/>
            </a:blip>
            <a:srcRect b="0" l="0" r="0" t="0"/>
            <a:stretch/>
          </p:blipFill>
          <p:spPr>
            <a:xfrm>
              <a:off x="5576500" y="4392300"/>
              <a:ext cx="1691013" cy="1693474"/>
            </a:xfrm>
            <a:prstGeom prst="rect">
              <a:avLst/>
            </a:prstGeom>
            <a:noFill/>
            <a:ln>
              <a:noFill/>
            </a:ln>
          </p:spPr>
        </p:pic>
      </p:grpSp>
      <p:pic>
        <p:nvPicPr>
          <p:cNvPr id="617" name="Google Shape;617;p45"/>
          <p:cNvPicPr preferRelativeResize="0"/>
          <p:nvPr/>
        </p:nvPicPr>
        <p:blipFill>
          <a:blip r:embed="rId4">
            <a:alphaModFix/>
          </a:blip>
          <a:stretch>
            <a:fillRect/>
          </a:stretch>
        </p:blipFill>
        <p:spPr>
          <a:xfrm>
            <a:off x="1179750" y="562350"/>
            <a:ext cx="579375" cy="579400"/>
          </a:xfrm>
          <a:prstGeom prst="rect">
            <a:avLst/>
          </a:prstGeom>
          <a:noFill/>
          <a:ln>
            <a:noFill/>
          </a:ln>
        </p:spPr>
      </p:pic>
      <p:pic>
        <p:nvPicPr>
          <p:cNvPr id="618" name="Google Shape;618;p45"/>
          <p:cNvPicPr preferRelativeResize="0"/>
          <p:nvPr/>
        </p:nvPicPr>
        <p:blipFill>
          <a:blip r:embed="rId5">
            <a:alphaModFix/>
          </a:blip>
          <a:stretch>
            <a:fillRect/>
          </a:stretch>
        </p:blipFill>
        <p:spPr>
          <a:xfrm>
            <a:off x="5391574" y="572451"/>
            <a:ext cx="559200" cy="55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Working Prototypes</a:t>
            </a:r>
            <a:endParaRPr/>
          </a:p>
        </p:txBody>
      </p:sp>
      <p:pic>
        <p:nvPicPr>
          <p:cNvPr id="624" name="Google Shape;624;p46"/>
          <p:cNvPicPr preferRelativeResize="0"/>
          <p:nvPr/>
        </p:nvPicPr>
        <p:blipFill>
          <a:blip r:embed="rId3">
            <a:alphaModFix/>
          </a:blip>
          <a:stretch>
            <a:fillRect/>
          </a:stretch>
        </p:blipFill>
        <p:spPr>
          <a:xfrm>
            <a:off x="778300" y="1170125"/>
            <a:ext cx="3166854" cy="3820976"/>
          </a:xfrm>
          <a:prstGeom prst="rect">
            <a:avLst/>
          </a:prstGeom>
          <a:noFill/>
          <a:ln>
            <a:noFill/>
          </a:ln>
        </p:spPr>
      </p:pic>
      <p:pic>
        <p:nvPicPr>
          <p:cNvPr id="625" name="Google Shape;625;p46"/>
          <p:cNvPicPr preferRelativeResize="0"/>
          <p:nvPr/>
        </p:nvPicPr>
        <p:blipFill>
          <a:blip r:embed="rId4">
            <a:alphaModFix/>
          </a:blip>
          <a:stretch>
            <a:fillRect/>
          </a:stretch>
        </p:blipFill>
        <p:spPr>
          <a:xfrm>
            <a:off x="4043154" y="1170125"/>
            <a:ext cx="3276408"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Working Prototypes</a:t>
            </a:r>
            <a:endParaRPr/>
          </a:p>
        </p:txBody>
      </p:sp>
      <p:pic>
        <p:nvPicPr>
          <p:cNvPr id="631" name="Google Shape;631;p47"/>
          <p:cNvPicPr preferRelativeResize="0"/>
          <p:nvPr/>
        </p:nvPicPr>
        <p:blipFill>
          <a:blip r:embed="rId3">
            <a:alphaModFix/>
          </a:blip>
          <a:stretch>
            <a:fillRect/>
          </a:stretch>
        </p:blipFill>
        <p:spPr>
          <a:xfrm>
            <a:off x="921225" y="1121250"/>
            <a:ext cx="3027650" cy="3820975"/>
          </a:xfrm>
          <a:prstGeom prst="rect">
            <a:avLst/>
          </a:prstGeom>
          <a:noFill/>
          <a:ln>
            <a:noFill/>
          </a:ln>
        </p:spPr>
      </p:pic>
      <p:pic>
        <p:nvPicPr>
          <p:cNvPr id="632" name="Google Shape;632;p47"/>
          <p:cNvPicPr preferRelativeResize="0"/>
          <p:nvPr/>
        </p:nvPicPr>
        <p:blipFill>
          <a:blip r:embed="rId4">
            <a:alphaModFix/>
          </a:blip>
          <a:stretch>
            <a:fillRect/>
          </a:stretch>
        </p:blipFill>
        <p:spPr>
          <a:xfrm>
            <a:off x="4094300" y="1017725"/>
            <a:ext cx="3164250" cy="388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8"/>
          <p:cNvSpPr txBox="1"/>
          <p:nvPr>
            <p:ph type="title"/>
          </p:nvPr>
        </p:nvSpPr>
        <p:spPr>
          <a:xfrm>
            <a:off x="3852672" y="1828800"/>
            <a:ext cx="5003886" cy="194965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CONCLUSION</a:t>
            </a:r>
            <a:br>
              <a:rPr lang="en"/>
            </a:br>
            <a:endParaRPr/>
          </a:p>
        </p:txBody>
      </p:sp>
      <p:sp>
        <p:nvSpPr>
          <p:cNvPr id="638" name="Google Shape;638;p48"/>
          <p:cNvSpPr txBox="1"/>
          <p:nvPr>
            <p:ph idx="2" type="title"/>
          </p:nvPr>
        </p:nvSpPr>
        <p:spPr>
          <a:xfrm>
            <a:off x="4132900" y="938737"/>
            <a:ext cx="1450800" cy="98759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solidFill>
                  <a:srgbClr val="D7201B"/>
                </a:solidFill>
              </a:rPr>
              <a:t>06</a:t>
            </a:r>
            <a:endParaRPr>
              <a:solidFill>
                <a:srgbClr val="D7201B"/>
              </a:solidFill>
            </a:endParaRPr>
          </a:p>
        </p:txBody>
      </p:sp>
      <p:pic>
        <p:nvPicPr>
          <p:cNvPr id="639" name="Google Shape;639;p48"/>
          <p:cNvPicPr preferRelativeResize="0"/>
          <p:nvPr/>
        </p:nvPicPr>
        <p:blipFill rotWithShape="1">
          <a:blip r:embed="rId3">
            <a:alphaModFix amt="21000"/>
          </a:blip>
          <a:srcRect b="0" l="0" r="0" t="0"/>
          <a:stretch/>
        </p:blipFill>
        <p:spPr>
          <a:xfrm flipH="1">
            <a:off x="-532853" y="-4"/>
            <a:ext cx="4775101" cy="2539096"/>
          </a:xfrm>
          <a:prstGeom prst="rect">
            <a:avLst/>
          </a:prstGeom>
          <a:noFill/>
          <a:ln>
            <a:noFill/>
          </a:ln>
        </p:spPr>
      </p:pic>
      <p:grpSp>
        <p:nvGrpSpPr>
          <p:cNvPr id="640" name="Google Shape;640;p48"/>
          <p:cNvGrpSpPr/>
          <p:nvPr/>
        </p:nvGrpSpPr>
        <p:grpSpPr>
          <a:xfrm flipH="1">
            <a:off x="-914594" y="455623"/>
            <a:ext cx="5313368" cy="5145951"/>
            <a:chOff x="4326600" y="455623"/>
            <a:chExt cx="5313368" cy="5145951"/>
          </a:xfrm>
        </p:grpSpPr>
        <p:sp>
          <p:nvSpPr>
            <p:cNvPr id="641" name="Google Shape;641;p48"/>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48"/>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48"/>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644" name="Google Shape;644;p48"/>
          <p:cNvPicPr preferRelativeResize="0"/>
          <p:nvPr/>
        </p:nvPicPr>
        <p:blipFill rotWithShape="1">
          <a:blip r:embed="rId4">
            <a:alphaModFix amt="79000"/>
          </a:blip>
          <a:srcRect b="0" l="0" r="0" t="0"/>
          <a:stretch/>
        </p:blipFill>
        <p:spPr>
          <a:xfrm flipH="1">
            <a:off x="13175" y="-1318753"/>
            <a:ext cx="2344349" cy="2346255"/>
          </a:xfrm>
          <a:prstGeom prst="rect">
            <a:avLst/>
          </a:prstGeom>
          <a:noFill/>
          <a:ln>
            <a:noFill/>
          </a:ln>
        </p:spPr>
      </p:pic>
      <p:pic>
        <p:nvPicPr>
          <p:cNvPr id="645" name="Google Shape;645;p48"/>
          <p:cNvPicPr preferRelativeResize="0"/>
          <p:nvPr/>
        </p:nvPicPr>
        <p:blipFill rotWithShape="1">
          <a:blip r:embed="rId4">
            <a:alphaModFix amt="79000"/>
          </a:blip>
          <a:srcRect b="0" l="0" r="0" t="0"/>
          <a:stretch/>
        </p:blipFill>
        <p:spPr>
          <a:xfrm flipH="1">
            <a:off x="-1613625" y="2334897"/>
            <a:ext cx="2344349" cy="2346255"/>
          </a:xfrm>
          <a:prstGeom prst="rect">
            <a:avLst/>
          </a:prstGeom>
          <a:noFill/>
          <a:ln>
            <a:noFill/>
          </a:ln>
        </p:spPr>
      </p:pic>
      <p:pic>
        <p:nvPicPr>
          <p:cNvPr id="646" name="Google Shape;646;p48"/>
          <p:cNvPicPr preferRelativeResize="0"/>
          <p:nvPr/>
        </p:nvPicPr>
        <p:blipFill rotWithShape="1">
          <a:blip r:embed="rId4">
            <a:alphaModFix amt="79000"/>
          </a:blip>
          <a:srcRect b="0" l="0" r="0" t="0"/>
          <a:stretch/>
        </p:blipFill>
        <p:spPr>
          <a:xfrm flipH="1">
            <a:off x="-761450" y="4316097"/>
            <a:ext cx="2344349" cy="2346255"/>
          </a:xfrm>
          <a:prstGeom prst="rect">
            <a:avLst/>
          </a:prstGeom>
          <a:noFill/>
          <a:ln>
            <a:noFill/>
          </a:ln>
        </p:spPr>
      </p:pic>
      <p:grpSp>
        <p:nvGrpSpPr>
          <p:cNvPr id="647" name="Google Shape;647;p48"/>
          <p:cNvGrpSpPr/>
          <p:nvPr/>
        </p:nvGrpSpPr>
        <p:grpSpPr>
          <a:xfrm>
            <a:off x="829212" y="3202375"/>
            <a:ext cx="2148213" cy="2635749"/>
            <a:chOff x="5119300" y="3450025"/>
            <a:chExt cx="2148213" cy="2635749"/>
          </a:xfrm>
        </p:grpSpPr>
        <p:pic>
          <p:nvPicPr>
            <p:cNvPr id="648" name="Google Shape;648;p48"/>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649" name="Google Shape;649;p48"/>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650" name="Google Shape;650;p48"/>
          <p:cNvGrpSpPr/>
          <p:nvPr/>
        </p:nvGrpSpPr>
        <p:grpSpPr>
          <a:xfrm>
            <a:off x="713237" y="-471975"/>
            <a:ext cx="2148213" cy="2635749"/>
            <a:chOff x="5119300" y="3450025"/>
            <a:chExt cx="2148213" cy="2635749"/>
          </a:xfrm>
        </p:grpSpPr>
        <p:pic>
          <p:nvPicPr>
            <p:cNvPr id="651" name="Google Shape;651;p48"/>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652" name="Google Shape;652;p48"/>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653" name="Google Shape;653;p48"/>
          <p:cNvGrpSpPr/>
          <p:nvPr/>
        </p:nvGrpSpPr>
        <p:grpSpPr>
          <a:xfrm>
            <a:off x="6628687" y="-1270700"/>
            <a:ext cx="2148213" cy="2635749"/>
            <a:chOff x="5119300" y="3450025"/>
            <a:chExt cx="2148213" cy="2635749"/>
          </a:xfrm>
        </p:grpSpPr>
        <p:pic>
          <p:nvPicPr>
            <p:cNvPr id="654" name="Google Shape;654;p48"/>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655" name="Google Shape;655;p48"/>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cxnSp>
        <p:nvCxnSpPr>
          <p:cNvPr id="656" name="Google Shape;656;p48"/>
          <p:cNvCxnSpPr/>
          <p:nvPr/>
        </p:nvCxnSpPr>
        <p:spPr>
          <a:xfrm>
            <a:off x="4267200" y="779384"/>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9"/>
          <p:cNvSpPr txBox="1"/>
          <p:nvPr>
            <p:ph idx="4" type="subTitle"/>
          </p:nvPr>
        </p:nvSpPr>
        <p:spPr>
          <a:xfrm>
            <a:off x="4530702" y="1775992"/>
            <a:ext cx="2907300" cy="46950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FUTURE WORKS</a:t>
            </a:r>
            <a:endParaRPr/>
          </a:p>
        </p:txBody>
      </p:sp>
      <p:sp>
        <p:nvSpPr>
          <p:cNvPr id="662" name="Google Shape;662;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D7201B"/>
                </a:solidFill>
              </a:rPr>
              <a:t>CONCLUSION</a:t>
            </a:r>
            <a:endParaRPr/>
          </a:p>
        </p:txBody>
      </p:sp>
      <p:sp>
        <p:nvSpPr>
          <p:cNvPr id="663" name="Google Shape;663;p49"/>
          <p:cNvSpPr txBox="1"/>
          <p:nvPr>
            <p:ph idx="1" type="subTitle"/>
          </p:nvPr>
        </p:nvSpPr>
        <p:spPr>
          <a:xfrm>
            <a:off x="4530700" y="2245500"/>
            <a:ext cx="3401574" cy="2452976"/>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Expand the data scraping capabilities to wider number of GSU web pages.</a:t>
            </a:r>
            <a:endParaRPr/>
          </a:p>
          <a:p>
            <a:pPr indent="-304800" lvl="0" marL="457200" rtl="0" algn="l">
              <a:lnSpc>
                <a:spcPct val="100000"/>
              </a:lnSpc>
              <a:spcBef>
                <a:spcPts val="0"/>
              </a:spcBef>
              <a:spcAft>
                <a:spcPts val="0"/>
              </a:spcAft>
              <a:buSzPts val="1200"/>
              <a:buChar char="●"/>
            </a:pPr>
            <a:r>
              <a:rPr lang="en"/>
              <a:t>Migrate the database to cloud vector databases for faster search queries and optimizations. </a:t>
            </a:r>
            <a:endParaRPr/>
          </a:p>
          <a:p>
            <a:pPr indent="-304800" lvl="0" marL="457200" rtl="0" algn="l">
              <a:lnSpc>
                <a:spcPct val="100000"/>
              </a:lnSpc>
              <a:spcBef>
                <a:spcPts val="0"/>
              </a:spcBef>
              <a:spcAft>
                <a:spcPts val="0"/>
              </a:spcAft>
              <a:buSzPts val="1200"/>
              <a:buChar char="●"/>
            </a:pPr>
            <a:r>
              <a:rPr lang="en"/>
              <a:t>Optimize the prompt better to better model </a:t>
            </a:r>
            <a:r>
              <a:rPr lang="en"/>
              <a:t>understanding</a:t>
            </a:r>
            <a:r>
              <a:rPr lang="en"/>
              <a:t>. </a:t>
            </a:r>
            <a:endParaRPr/>
          </a:p>
          <a:p>
            <a:pPr indent="-304800" lvl="0" marL="457200" rtl="0" algn="l">
              <a:lnSpc>
                <a:spcPct val="100000"/>
              </a:lnSpc>
              <a:spcBef>
                <a:spcPts val="0"/>
              </a:spcBef>
              <a:spcAft>
                <a:spcPts val="0"/>
              </a:spcAft>
              <a:buSzPts val="1200"/>
              <a:buChar char="●"/>
            </a:pPr>
            <a:r>
              <a:rPr lang="en"/>
              <a:t>Experimentation on other types of RAG </a:t>
            </a:r>
            <a:r>
              <a:rPr lang="en"/>
              <a:t>methodologies. </a:t>
            </a:r>
            <a:endParaRPr/>
          </a:p>
        </p:txBody>
      </p:sp>
      <p:sp>
        <p:nvSpPr>
          <p:cNvPr id="664" name="Google Shape;664;p49"/>
          <p:cNvSpPr txBox="1"/>
          <p:nvPr>
            <p:ph idx="2" type="subTitle"/>
          </p:nvPr>
        </p:nvSpPr>
        <p:spPr>
          <a:xfrm>
            <a:off x="713224" y="2286990"/>
            <a:ext cx="3401575" cy="241148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This chatbot simplifies access to vast and dispersed university-related information by delivering precise and contextually relevant answers in real time. It eliminates the need for users to navigate multiple websites, saving time and enhancing overall convenience. By processing queries locally, it also reduces server load, optimizes network performance, and ensures consistent responsiveness, even during peak usage periods.</a:t>
            </a:r>
            <a:endParaRPr/>
          </a:p>
        </p:txBody>
      </p:sp>
      <p:sp>
        <p:nvSpPr>
          <p:cNvPr id="665" name="Google Shape;665;p49"/>
          <p:cNvSpPr txBox="1"/>
          <p:nvPr>
            <p:ph idx="3" type="subTitle"/>
          </p:nvPr>
        </p:nvSpPr>
        <p:spPr>
          <a:xfrm>
            <a:off x="713224" y="1775992"/>
            <a:ext cx="3401573" cy="46950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Solving Real-World Challenges</a:t>
            </a:r>
            <a:endParaRPr/>
          </a:p>
        </p:txBody>
      </p:sp>
      <p:pic>
        <p:nvPicPr>
          <p:cNvPr id="666" name="Google Shape;666;p49"/>
          <p:cNvPicPr preferRelativeResize="0"/>
          <p:nvPr/>
        </p:nvPicPr>
        <p:blipFill>
          <a:blip r:embed="rId3">
            <a:alphaModFix/>
          </a:blip>
          <a:stretch>
            <a:fillRect/>
          </a:stretch>
        </p:blipFill>
        <p:spPr>
          <a:xfrm>
            <a:off x="1260851" y="947975"/>
            <a:ext cx="893625" cy="893625"/>
          </a:xfrm>
          <a:prstGeom prst="rect">
            <a:avLst/>
          </a:prstGeom>
          <a:noFill/>
          <a:ln>
            <a:noFill/>
          </a:ln>
        </p:spPr>
      </p:pic>
      <p:pic>
        <p:nvPicPr>
          <p:cNvPr id="667" name="Google Shape;667;p49"/>
          <p:cNvPicPr preferRelativeResize="0"/>
          <p:nvPr/>
        </p:nvPicPr>
        <p:blipFill>
          <a:blip r:embed="rId4">
            <a:alphaModFix/>
          </a:blip>
          <a:stretch>
            <a:fillRect/>
          </a:stretch>
        </p:blipFill>
        <p:spPr>
          <a:xfrm>
            <a:off x="4996817" y="1029229"/>
            <a:ext cx="731100" cy="731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0"/>
          <p:cNvSpPr txBox="1"/>
          <p:nvPr>
            <p:ph type="title"/>
          </p:nvPr>
        </p:nvSpPr>
        <p:spPr>
          <a:xfrm>
            <a:off x="2615050" y="445025"/>
            <a:ext cx="580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lnSpc>
                <a:spcPct val="100000"/>
              </a:lnSpc>
              <a:spcBef>
                <a:spcPts val="0"/>
              </a:spcBef>
              <a:spcAft>
                <a:spcPts val="0"/>
              </a:spcAft>
              <a:buSzPts val="2800"/>
              <a:buNone/>
            </a:pPr>
            <a:r>
              <a:t/>
            </a:r>
            <a:endParaRPr/>
          </a:p>
        </p:txBody>
      </p:sp>
      <p:sp>
        <p:nvSpPr>
          <p:cNvPr id="673" name="Google Shape;673;p50"/>
          <p:cNvSpPr txBox="1"/>
          <p:nvPr>
            <p:ph idx="1" type="body"/>
          </p:nvPr>
        </p:nvSpPr>
        <p:spPr>
          <a:xfrm>
            <a:off x="2721275" y="983975"/>
            <a:ext cx="5966700" cy="3475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Monitor API Metrics</a:t>
            </a:r>
            <a:br>
              <a:rPr i="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https://developer.atlassian.com/platform/forge/monitor-api-metrics/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API Metrics – What and Why of API Monitoring</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https://www.catchpoint.com/api-monitoring-tools/api-metrics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Measuring User Interactions with Websites</a:t>
            </a:r>
            <a:br>
              <a:rPr i="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https://journals.plos.org/plosone/article?id=10.1371/journal.pone.0268212</a:t>
            </a:r>
            <a:endParaRPr sz="1100" u="sng">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What Is Retrieval-Augmented Generation aka RAG </a:t>
            </a:r>
            <a:r>
              <a:rPr i="1" lang="en" sz="1100">
                <a:solidFill>
                  <a:srgbClr val="000000"/>
                </a:solidFill>
                <a:latin typeface="Arial"/>
                <a:ea typeface="Arial"/>
                <a:cs typeface="Arial"/>
                <a:sym typeface="Arial"/>
              </a:rPr>
              <a:t>NVIDIA Blogs</a:t>
            </a:r>
            <a:br>
              <a:rPr i="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https://blogs.nvidia.com/blog/what-is-retrieval-augmented-generation/</a:t>
            </a:r>
            <a:endParaRPr sz="1100" u="sng">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Retrieval-Augmented Generation for Knowledge-Intensive NLP Tasks</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https://proceedings.neurips.cc/paper/2020/hash/6b493230205f780e1bc26945df7481e5-Abstract.html</a:t>
            </a:r>
            <a:endParaRPr sz="1100" u="sng">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Self-RAG: Learning to Retrieve, Generate, and Critique through Self-Reflection</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https://arxiv.org/abs/2310.11511</a:t>
            </a:r>
            <a:endParaRPr sz="1100" u="sng">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Self-Improving Retrieval-Augmented Generation for Adapting LLM to Specialized Domains</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https://arxiv.org/html/2410.17952v1</a:t>
            </a:r>
            <a:endParaRPr sz="1100" u="sng">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LLM System Prompt vs. User Prompt</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https://www.nebuly.com/blog/llm-system-prompt-vs-user-prompt</a:t>
            </a:r>
            <a:endParaRPr sz="1100" u="sng">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Advanced RAG Techniques </a:t>
            </a:r>
            <a:r>
              <a:rPr i="1" lang="en" sz="1100">
                <a:solidFill>
                  <a:srgbClr val="000000"/>
                </a:solidFill>
                <a:latin typeface="Arial"/>
                <a:ea typeface="Arial"/>
                <a:cs typeface="Arial"/>
                <a:sym typeface="Arial"/>
              </a:rPr>
              <a:t>Pinecone</a:t>
            </a:r>
            <a:br>
              <a:rPr i="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https://www.pinecone.io/learn/advanced-rag-techniques/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grpSp>
        <p:nvGrpSpPr>
          <p:cNvPr id="674" name="Google Shape;674;p50"/>
          <p:cNvGrpSpPr/>
          <p:nvPr/>
        </p:nvGrpSpPr>
        <p:grpSpPr>
          <a:xfrm>
            <a:off x="7601613" y="3423738"/>
            <a:ext cx="2148213" cy="2635749"/>
            <a:chOff x="5119300" y="3450025"/>
            <a:chExt cx="2148213" cy="2635749"/>
          </a:xfrm>
        </p:grpSpPr>
        <p:pic>
          <p:nvPicPr>
            <p:cNvPr id="675" name="Google Shape;675;p50"/>
            <p:cNvPicPr preferRelativeResize="0"/>
            <p:nvPr/>
          </p:nvPicPr>
          <p:blipFill rotWithShape="1">
            <a:blip r:embed="rId3">
              <a:alphaModFix/>
            </a:blip>
            <a:srcRect b="0" l="0" r="0" t="0"/>
            <a:stretch/>
          </p:blipFill>
          <p:spPr>
            <a:xfrm>
              <a:off x="5119300" y="3450025"/>
              <a:ext cx="1691013" cy="1693474"/>
            </a:xfrm>
            <a:prstGeom prst="rect">
              <a:avLst/>
            </a:prstGeom>
            <a:noFill/>
            <a:ln>
              <a:noFill/>
            </a:ln>
          </p:spPr>
        </p:pic>
        <p:pic>
          <p:nvPicPr>
            <p:cNvPr id="676" name="Google Shape;676;p50"/>
            <p:cNvPicPr preferRelativeResize="0"/>
            <p:nvPr/>
          </p:nvPicPr>
          <p:blipFill rotWithShape="1">
            <a:blip r:embed="rId3">
              <a:alphaModFix/>
            </a:blip>
            <a:srcRect b="0" l="0" r="0" t="0"/>
            <a:stretch/>
          </p:blipFill>
          <p:spPr>
            <a:xfrm>
              <a:off x="5576500" y="4392300"/>
              <a:ext cx="1691013" cy="1693474"/>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descr="Ai Technology Background Images - Free Download on Freepik" id="681" name="Google Shape;681;p51"/>
          <p:cNvPicPr preferRelativeResize="0"/>
          <p:nvPr/>
        </p:nvPicPr>
        <p:blipFill rotWithShape="1">
          <a:blip r:embed="rId3">
            <a:alphaModFix/>
          </a:blip>
          <a:srcRect b="0" l="0" r="0" t="0"/>
          <a:stretch/>
        </p:blipFill>
        <p:spPr>
          <a:xfrm>
            <a:off x="-90133" y="0"/>
            <a:ext cx="9265514" cy="5269832"/>
          </a:xfrm>
          <a:prstGeom prst="rect">
            <a:avLst/>
          </a:prstGeom>
          <a:noFill/>
          <a:ln>
            <a:noFill/>
          </a:ln>
        </p:spPr>
      </p:pic>
      <p:pic>
        <p:nvPicPr>
          <p:cNvPr id="682" name="Google Shape;682;p51"/>
          <p:cNvPicPr preferRelativeResize="0"/>
          <p:nvPr/>
        </p:nvPicPr>
        <p:blipFill rotWithShape="1">
          <a:blip r:embed="rId4">
            <a:alphaModFix amt="79000"/>
          </a:blip>
          <a:srcRect b="0" l="0" r="0" t="0"/>
          <a:stretch/>
        </p:blipFill>
        <p:spPr>
          <a:xfrm rot="5693335">
            <a:off x="7854069" y="-742458"/>
            <a:ext cx="1984477" cy="1906746"/>
          </a:xfrm>
          <a:prstGeom prst="rect">
            <a:avLst/>
          </a:prstGeom>
          <a:noFill/>
          <a:ln>
            <a:noFill/>
          </a:ln>
        </p:spPr>
      </p:pic>
      <p:grpSp>
        <p:nvGrpSpPr>
          <p:cNvPr id="683" name="Google Shape;683;p51"/>
          <p:cNvGrpSpPr/>
          <p:nvPr/>
        </p:nvGrpSpPr>
        <p:grpSpPr>
          <a:xfrm>
            <a:off x="-1074107" y="-1317875"/>
            <a:ext cx="2148213" cy="2635749"/>
            <a:chOff x="5119300" y="3450025"/>
            <a:chExt cx="2148213" cy="2635749"/>
          </a:xfrm>
        </p:grpSpPr>
        <p:pic>
          <p:nvPicPr>
            <p:cNvPr id="684" name="Google Shape;684;p51"/>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685" name="Google Shape;685;p51"/>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686" name="Google Shape;686;p51"/>
          <p:cNvGrpSpPr/>
          <p:nvPr/>
        </p:nvGrpSpPr>
        <p:grpSpPr>
          <a:xfrm>
            <a:off x="2329548" y="2507750"/>
            <a:ext cx="2148213" cy="2635749"/>
            <a:chOff x="5119300" y="3450025"/>
            <a:chExt cx="2148213" cy="2635749"/>
          </a:xfrm>
        </p:grpSpPr>
        <p:pic>
          <p:nvPicPr>
            <p:cNvPr id="687" name="Google Shape;687;p51"/>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688" name="Google Shape;688;p51"/>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689" name="Google Shape;689;p51"/>
          <p:cNvGrpSpPr/>
          <p:nvPr/>
        </p:nvGrpSpPr>
        <p:grpSpPr>
          <a:xfrm>
            <a:off x="2558147" y="-390458"/>
            <a:ext cx="2148213" cy="2635749"/>
            <a:chOff x="5119300" y="3450025"/>
            <a:chExt cx="2148213" cy="2635749"/>
          </a:xfrm>
        </p:grpSpPr>
        <p:pic>
          <p:nvPicPr>
            <p:cNvPr id="690" name="Google Shape;690;p51"/>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691" name="Google Shape;691;p51"/>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pic>
        <p:nvPicPr>
          <p:cNvPr id="692" name="Google Shape;692;p51"/>
          <p:cNvPicPr preferRelativeResize="0"/>
          <p:nvPr/>
        </p:nvPicPr>
        <p:blipFill rotWithShape="1">
          <a:blip r:embed="rId6">
            <a:alphaModFix amt="21000"/>
          </a:blip>
          <a:srcRect b="0" l="0" r="0" t="0"/>
          <a:stretch/>
        </p:blipFill>
        <p:spPr>
          <a:xfrm rot="10800000">
            <a:off x="-550178" y="2860122"/>
            <a:ext cx="4616159" cy="2220497"/>
          </a:xfrm>
          <a:prstGeom prst="rect">
            <a:avLst/>
          </a:prstGeom>
          <a:noFill/>
          <a:ln>
            <a:noFill/>
          </a:ln>
        </p:spPr>
      </p:pic>
      <p:pic>
        <p:nvPicPr>
          <p:cNvPr id="693" name="Google Shape;693;p51"/>
          <p:cNvPicPr preferRelativeResize="0"/>
          <p:nvPr/>
        </p:nvPicPr>
        <p:blipFill rotWithShape="1">
          <a:blip r:embed="rId4">
            <a:alphaModFix amt="79000"/>
          </a:blip>
          <a:srcRect b="0" l="0" r="0" t="0"/>
          <a:stretch/>
        </p:blipFill>
        <p:spPr>
          <a:xfrm>
            <a:off x="-987404" y="2797244"/>
            <a:ext cx="2344349" cy="2346255"/>
          </a:xfrm>
          <a:prstGeom prst="rect">
            <a:avLst/>
          </a:prstGeom>
          <a:noFill/>
          <a:ln>
            <a:noFill/>
          </a:ln>
        </p:spPr>
      </p:pic>
      <p:pic>
        <p:nvPicPr>
          <p:cNvPr id="694" name="Google Shape;694;p51"/>
          <p:cNvPicPr preferRelativeResize="0"/>
          <p:nvPr/>
        </p:nvPicPr>
        <p:blipFill rotWithShape="1">
          <a:blip r:embed="rId4">
            <a:alphaModFix amt="79000"/>
          </a:blip>
          <a:srcRect b="0" l="0" r="0" t="0"/>
          <a:stretch/>
        </p:blipFill>
        <p:spPr>
          <a:xfrm>
            <a:off x="97367" y="4383054"/>
            <a:ext cx="2344349" cy="2346255"/>
          </a:xfrm>
          <a:prstGeom prst="rect">
            <a:avLst/>
          </a:prstGeom>
          <a:noFill/>
          <a:ln>
            <a:noFill/>
          </a:ln>
        </p:spPr>
      </p:pic>
      <p:sp>
        <p:nvSpPr>
          <p:cNvPr id="695" name="Google Shape;695;p51"/>
          <p:cNvSpPr txBox="1"/>
          <p:nvPr/>
        </p:nvSpPr>
        <p:spPr>
          <a:xfrm>
            <a:off x="4716526" y="1693474"/>
            <a:ext cx="4616159" cy="22467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7000" u="none" cap="none" strike="noStrike">
                <a:solidFill>
                  <a:srgbClr val="F2F2F2"/>
                </a:solidFill>
                <a:latin typeface="Hind"/>
                <a:ea typeface="Hind"/>
                <a:cs typeface="Hind"/>
                <a:sym typeface="Hind"/>
              </a:rPr>
              <a:t>THANK</a:t>
            </a:r>
            <a:br>
              <a:rPr b="1" i="0" lang="en" sz="7000" u="none" cap="none" strike="noStrike">
                <a:solidFill>
                  <a:srgbClr val="F2F2F2"/>
                </a:solidFill>
                <a:latin typeface="Hind"/>
                <a:ea typeface="Hind"/>
                <a:cs typeface="Hind"/>
                <a:sym typeface="Hind"/>
              </a:rPr>
            </a:br>
            <a:r>
              <a:rPr b="1" i="0" lang="en" sz="7000" u="none" cap="none" strike="noStrike">
                <a:solidFill>
                  <a:srgbClr val="F2F2F2"/>
                </a:solidFill>
                <a:latin typeface="Hind"/>
                <a:ea typeface="Hind"/>
                <a:cs typeface="Hind"/>
                <a:sym typeface="Hind"/>
              </a:rPr>
              <a:t>YOU!</a:t>
            </a:r>
            <a:endParaRPr b="1" i="0" sz="7000" u="none" cap="none" strike="noStrike">
              <a:solidFill>
                <a:srgbClr val="F2F2F2"/>
              </a:solidFill>
              <a:latin typeface="Hind"/>
              <a:ea typeface="Hind"/>
              <a:cs typeface="Hind"/>
              <a:sym typeface="Hind"/>
            </a:endParaRPr>
          </a:p>
        </p:txBody>
      </p:sp>
      <p:grpSp>
        <p:nvGrpSpPr>
          <p:cNvPr id="696" name="Google Shape;696;p51"/>
          <p:cNvGrpSpPr/>
          <p:nvPr/>
        </p:nvGrpSpPr>
        <p:grpSpPr>
          <a:xfrm>
            <a:off x="5950079" y="2920432"/>
            <a:ext cx="2148213" cy="2635749"/>
            <a:chOff x="5119300" y="3450025"/>
            <a:chExt cx="2148213" cy="2635749"/>
          </a:xfrm>
        </p:grpSpPr>
        <p:pic>
          <p:nvPicPr>
            <p:cNvPr id="697" name="Google Shape;697;p51"/>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698" name="Google Shape;698;p51"/>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2386850" y="445025"/>
            <a:ext cx="6037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D7201B"/>
                </a:solidFill>
              </a:rPr>
              <a:t>TABLE OF CONTENTS</a:t>
            </a:r>
            <a:endParaRPr>
              <a:solidFill>
                <a:srgbClr val="D7201B"/>
              </a:solidFill>
            </a:endParaRPr>
          </a:p>
        </p:txBody>
      </p:sp>
      <p:sp>
        <p:nvSpPr>
          <p:cNvPr id="293" name="Google Shape;293;p26"/>
          <p:cNvSpPr txBox="1"/>
          <p:nvPr>
            <p:ph idx="2" type="title"/>
          </p:nvPr>
        </p:nvSpPr>
        <p:spPr>
          <a:xfrm>
            <a:off x="2386850" y="1279573"/>
            <a:ext cx="734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294" name="Google Shape;294;p26"/>
          <p:cNvSpPr txBox="1"/>
          <p:nvPr>
            <p:ph idx="3" type="title"/>
          </p:nvPr>
        </p:nvSpPr>
        <p:spPr>
          <a:xfrm>
            <a:off x="2386850" y="2713002"/>
            <a:ext cx="734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295" name="Google Shape;295;p26"/>
          <p:cNvSpPr txBox="1"/>
          <p:nvPr>
            <p:ph idx="4" type="title"/>
          </p:nvPr>
        </p:nvSpPr>
        <p:spPr>
          <a:xfrm>
            <a:off x="4476525" y="1279573"/>
            <a:ext cx="734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296" name="Google Shape;296;p26"/>
          <p:cNvSpPr txBox="1"/>
          <p:nvPr>
            <p:ph idx="5" type="title"/>
          </p:nvPr>
        </p:nvSpPr>
        <p:spPr>
          <a:xfrm>
            <a:off x="4476525" y="2713002"/>
            <a:ext cx="734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297" name="Google Shape;297;p26"/>
          <p:cNvSpPr txBox="1"/>
          <p:nvPr>
            <p:ph idx="6" type="title"/>
          </p:nvPr>
        </p:nvSpPr>
        <p:spPr>
          <a:xfrm>
            <a:off x="6566200" y="1279573"/>
            <a:ext cx="734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298" name="Google Shape;298;p26"/>
          <p:cNvSpPr txBox="1"/>
          <p:nvPr>
            <p:ph idx="7" type="title"/>
          </p:nvPr>
        </p:nvSpPr>
        <p:spPr>
          <a:xfrm>
            <a:off x="6566200" y="2713002"/>
            <a:ext cx="734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06</a:t>
            </a:r>
            <a:endParaRPr/>
          </a:p>
        </p:txBody>
      </p:sp>
      <p:sp>
        <p:nvSpPr>
          <p:cNvPr id="299" name="Google Shape;299;p26"/>
          <p:cNvSpPr txBox="1"/>
          <p:nvPr>
            <p:ph idx="1" type="subTitle"/>
          </p:nvPr>
        </p:nvSpPr>
        <p:spPr>
          <a:xfrm>
            <a:off x="2386850" y="1835476"/>
            <a:ext cx="1630325" cy="736274"/>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0" lang="en"/>
              <a:t>Application</a:t>
            </a:r>
            <a:br>
              <a:rPr b="0" lang="en"/>
            </a:br>
            <a:r>
              <a:rPr b="0" lang="en"/>
              <a:t>Usage</a:t>
            </a:r>
            <a:endParaRPr b="0"/>
          </a:p>
        </p:txBody>
      </p:sp>
      <p:sp>
        <p:nvSpPr>
          <p:cNvPr id="300" name="Google Shape;300;p26"/>
          <p:cNvSpPr txBox="1"/>
          <p:nvPr>
            <p:ph idx="8" type="subTitle"/>
          </p:nvPr>
        </p:nvSpPr>
        <p:spPr>
          <a:xfrm>
            <a:off x="4246851" y="1835476"/>
            <a:ext cx="2089674" cy="736274"/>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0" lang="en"/>
              <a:t>Core Technologies and Frameworks</a:t>
            </a:r>
            <a:endParaRPr b="0"/>
          </a:p>
        </p:txBody>
      </p:sp>
      <p:sp>
        <p:nvSpPr>
          <p:cNvPr id="301" name="Google Shape;301;p26"/>
          <p:cNvSpPr txBox="1"/>
          <p:nvPr>
            <p:ph idx="9" type="subTitle"/>
          </p:nvPr>
        </p:nvSpPr>
        <p:spPr>
          <a:xfrm>
            <a:off x="6566200" y="1835475"/>
            <a:ext cx="2089674" cy="736274"/>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0" lang="en"/>
              <a:t>Query Processing and Classification</a:t>
            </a:r>
            <a:endParaRPr b="0"/>
          </a:p>
        </p:txBody>
      </p:sp>
      <p:sp>
        <p:nvSpPr>
          <p:cNvPr id="302" name="Google Shape;302;p26"/>
          <p:cNvSpPr txBox="1"/>
          <p:nvPr>
            <p:ph idx="13" type="subTitle"/>
          </p:nvPr>
        </p:nvSpPr>
        <p:spPr>
          <a:xfrm>
            <a:off x="2386850" y="3308024"/>
            <a:ext cx="1860000" cy="9225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0" lang="en"/>
              <a:t>Backend Architecture and Integration</a:t>
            </a:r>
            <a:endParaRPr b="0"/>
          </a:p>
        </p:txBody>
      </p:sp>
      <p:sp>
        <p:nvSpPr>
          <p:cNvPr id="303" name="Google Shape;303;p26"/>
          <p:cNvSpPr txBox="1"/>
          <p:nvPr>
            <p:ph idx="14" type="subTitle"/>
          </p:nvPr>
        </p:nvSpPr>
        <p:spPr>
          <a:xfrm>
            <a:off x="4476526" y="3308025"/>
            <a:ext cx="1860000" cy="92259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0" lang="en"/>
              <a:t>Data Flow</a:t>
            </a:r>
            <a:endParaRPr b="0"/>
          </a:p>
          <a:p>
            <a:pPr indent="0" lvl="0" marL="0" rtl="0" algn="l">
              <a:lnSpc>
                <a:spcPct val="100000"/>
              </a:lnSpc>
              <a:spcBef>
                <a:spcPts val="0"/>
              </a:spcBef>
              <a:spcAft>
                <a:spcPts val="0"/>
              </a:spcAft>
              <a:buSzPts val="2400"/>
              <a:buNone/>
            </a:pPr>
            <a:r>
              <a:rPr b="0" lang="en"/>
              <a:t>and Model Optimization</a:t>
            </a:r>
            <a:endParaRPr b="0"/>
          </a:p>
        </p:txBody>
      </p:sp>
      <p:sp>
        <p:nvSpPr>
          <p:cNvPr id="304" name="Google Shape;304;p26"/>
          <p:cNvSpPr txBox="1"/>
          <p:nvPr>
            <p:ph idx="15" type="subTitle"/>
          </p:nvPr>
        </p:nvSpPr>
        <p:spPr>
          <a:xfrm>
            <a:off x="6566199" y="3308025"/>
            <a:ext cx="1956009" cy="39770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0" lang="en"/>
              <a:t>Conclusion</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type="title"/>
          </p:nvPr>
        </p:nvSpPr>
        <p:spPr>
          <a:xfrm>
            <a:off x="4132900" y="2408450"/>
            <a:ext cx="4301100" cy="160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APPLICATION </a:t>
            </a:r>
            <a:br>
              <a:rPr lang="en"/>
            </a:br>
            <a:r>
              <a:rPr lang="en"/>
              <a:t>USAGE</a:t>
            </a:r>
            <a:endParaRPr b="1"/>
          </a:p>
        </p:txBody>
      </p:sp>
      <p:sp>
        <p:nvSpPr>
          <p:cNvPr id="310" name="Google Shape;310;p27"/>
          <p:cNvSpPr txBox="1"/>
          <p:nvPr>
            <p:ph idx="2" type="title"/>
          </p:nvPr>
        </p:nvSpPr>
        <p:spPr>
          <a:xfrm>
            <a:off x="4132900" y="1285925"/>
            <a:ext cx="1450800" cy="1049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solidFill>
                  <a:srgbClr val="D7201B"/>
                </a:solidFill>
              </a:rPr>
              <a:t>01</a:t>
            </a:r>
            <a:endParaRPr>
              <a:solidFill>
                <a:srgbClr val="D7201B"/>
              </a:solidFill>
            </a:endParaRPr>
          </a:p>
        </p:txBody>
      </p:sp>
      <p:pic>
        <p:nvPicPr>
          <p:cNvPr id="311" name="Google Shape;311;p27"/>
          <p:cNvPicPr preferRelativeResize="0"/>
          <p:nvPr/>
        </p:nvPicPr>
        <p:blipFill rotWithShape="1">
          <a:blip r:embed="rId3">
            <a:alphaModFix amt="21000"/>
          </a:blip>
          <a:srcRect b="0" l="0" r="0" t="0"/>
          <a:stretch/>
        </p:blipFill>
        <p:spPr>
          <a:xfrm flipH="1">
            <a:off x="-532853" y="-4"/>
            <a:ext cx="4775101" cy="2539096"/>
          </a:xfrm>
          <a:prstGeom prst="rect">
            <a:avLst/>
          </a:prstGeom>
          <a:noFill/>
          <a:ln>
            <a:noFill/>
          </a:ln>
        </p:spPr>
      </p:pic>
      <p:grpSp>
        <p:nvGrpSpPr>
          <p:cNvPr id="312" name="Google Shape;312;p27"/>
          <p:cNvGrpSpPr/>
          <p:nvPr/>
        </p:nvGrpSpPr>
        <p:grpSpPr>
          <a:xfrm flipH="1">
            <a:off x="-914594" y="455623"/>
            <a:ext cx="5313368" cy="5145951"/>
            <a:chOff x="4326600" y="455623"/>
            <a:chExt cx="5313368" cy="5145951"/>
          </a:xfrm>
        </p:grpSpPr>
        <p:sp>
          <p:nvSpPr>
            <p:cNvPr id="313" name="Google Shape;313;p27"/>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27"/>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27"/>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16" name="Google Shape;316;p27"/>
          <p:cNvPicPr preferRelativeResize="0"/>
          <p:nvPr/>
        </p:nvPicPr>
        <p:blipFill rotWithShape="1">
          <a:blip r:embed="rId4">
            <a:alphaModFix amt="79000"/>
          </a:blip>
          <a:srcRect b="0" l="0" r="0" t="0"/>
          <a:stretch/>
        </p:blipFill>
        <p:spPr>
          <a:xfrm flipH="1">
            <a:off x="13175" y="-1318753"/>
            <a:ext cx="2344349" cy="2346255"/>
          </a:xfrm>
          <a:prstGeom prst="rect">
            <a:avLst/>
          </a:prstGeom>
          <a:noFill/>
          <a:ln>
            <a:noFill/>
          </a:ln>
        </p:spPr>
      </p:pic>
      <p:pic>
        <p:nvPicPr>
          <p:cNvPr id="317" name="Google Shape;317;p27"/>
          <p:cNvPicPr preferRelativeResize="0"/>
          <p:nvPr/>
        </p:nvPicPr>
        <p:blipFill rotWithShape="1">
          <a:blip r:embed="rId4">
            <a:alphaModFix amt="79000"/>
          </a:blip>
          <a:srcRect b="0" l="0" r="0" t="0"/>
          <a:stretch/>
        </p:blipFill>
        <p:spPr>
          <a:xfrm flipH="1">
            <a:off x="-1613625" y="2334897"/>
            <a:ext cx="2344349" cy="2346255"/>
          </a:xfrm>
          <a:prstGeom prst="rect">
            <a:avLst/>
          </a:prstGeom>
          <a:noFill/>
          <a:ln>
            <a:noFill/>
          </a:ln>
        </p:spPr>
      </p:pic>
      <p:pic>
        <p:nvPicPr>
          <p:cNvPr id="318" name="Google Shape;318;p27"/>
          <p:cNvPicPr preferRelativeResize="0"/>
          <p:nvPr/>
        </p:nvPicPr>
        <p:blipFill rotWithShape="1">
          <a:blip r:embed="rId4">
            <a:alphaModFix amt="79000"/>
          </a:blip>
          <a:srcRect b="0" l="0" r="0" t="0"/>
          <a:stretch/>
        </p:blipFill>
        <p:spPr>
          <a:xfrm flipH="1">
            <a:off x="-761450" y="4316097"/>
            <a:ext cx="2344349" cy="2346255"/>
          </a:xfrm>
          <a:prstGeom prst="rect">
            <a:avLst/>
          </a:prstGeom>
          <a:noFill/>
          <a:ln>
            <a:noFill/>
          </a:ln>
        </p:spPr>
      </p:pic>
      <p:grpSp>
        <p:nvGrpSpPr>
          <p:cNvPr id="319" name="Google Shape;319;p27"/>
          <p:cNvGrpSpPr/>
          <p:nvPr/>
        </p:nvGrpSpPr>
        <p:grpSpPr>
          <a:xfrm>
            <a:off x="829212" y="3202375"/>
            <a:ext cx="2148213" cy="2635749"/>
            <a:chOff x="5119300" y="3450025"/>
            <a:chExt cx="2148213" cy="2635749"/>
          </a:xfrm>
        </p:grpSpPr>
        <p:pic>
          <p:nvPicPr>
            <p:cNvPr id="320" name="Google Shape;320;p27"/>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321" name="Google Shape;321;p27"/>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322" name="Google Shape;322;p27"/>
          <p:cNvGrpSpPr/>
          <p:nvPr/>
        </p:nvGrpSpPr>
        <p:grpSpPr>
          <a:xfrm>
            <a:off x="713237" y="-471975"/>
            <a:ext cx="2148213" cy="2635749"/>
            <a:chOff x="5119300" y="3450025"/>
            <a:chExt cx="2148213" cy="2635749"/>
          </a:xfrm>
        </p:grpSpPr>
        <p:pic>
          <p:nvPicPr>
            <p:cNvPr id="323" name="Google Shape;323;p27"/>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324" name="Google Shape;324;p27"/>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325" name="Google Shape;325;p27"/>
          <p:cNvGrpSpPr/>
          <p:nvPr/>
        </p:nvGrpSpPr>
        <p:grpSpPr>
          <a:xfrm>
            <a:off x="6628687" y="-1270700"/>
            <a:ext cx="2148213" cy="2635749"/>
            <a:chOff x="5119300" y="3450025"/>
            <a:chExt cx="2148213" cy="2635749"/>
          </a:xfrm>
        </p:grpSpPr>
        <p:pic>
          <p:nvPicPr>
            <p:cNvPr id="326" name="Google Shape;326;p27"/>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327" name="Google Shape;327;p27"/>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cxnSp>
        <p:nvCxnSpPr>
          <p:cNvPr id="328" name="Google Shape;328;p27"/>
          <p:cNvCxnSpPr/>
          <p:nvPr/>
        </p:nvCxnSpPr>
        <p:spPr>
          <a:xfrm>
            <a:off x="4256175" y="1179725"/>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pSp>
        <p:nvGrpSpPr>
          <p:cNvPr id="333" name="Google Shape;333;p28"/>
          <p:cNvGrpSpPr/>
          <p:nvPr/>
        </p:nvGrpSpPr>
        <p:grpSpPr>
          <a:xfrm rot="303160">
            <a:off x="6008345" y="2222181"/>
            <a:ext cx="5313368" cy="5145951"/>
            <a:chOff x="5263075" y="2238848"/>
            <a:chExt cx="5313368" cy="5145951"/>
          </a:xfrm>
        </p:grpSpPr>
        <p:sp>
          <p:nvSpPr>
            <p:cNvPr id="334" name="Google Shape;334;p28"/>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28"/>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28"/>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37" name="Google Shape;337;p28"/>
          <p:cNvSpPr txBox="1"/>
          <p:nvPr/>
        </p:nvSpPr>
        <p:spPr>
          <a:xfrm>
            <a:off x="2766725" y="231768"/>
            <a:ext cx="5883600" cy="4774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 sz="1600">
                <a:solidFill>
                  <a:schemeClr val="dk1"/>
                </a:solidFill>
                <a:latin typeface="Hind"/>
                <a:ea typeface="Hind"/>
                <a:cs typeface="Hind"/>
                <a:sym typeface="Hind"/>
              </a:rPr>
              <a:t>Chatbot Integration for GSU Webpage</a:t>
            </a:r>
            <a:endParaRPr b="1" sz="1600">
              <a:solidFill>
                <a:schemeClr val="dk1"/>
              </a:solidFill>
              <a:latin typeface="Hind"/>
              <a:ea typeface="Hind"/>
              <a:cs typeface="Hind"/>
              <a:sym typeface="Hind"/>
            </a:endParaRPr>
          </a:p>
          <a:p>
            <a:pPr indent="0" lvl="0" marL="0" rtl="0" algn="l">
              <a:lnSpc>
                <a:spcPct val="115000"/>
              </a:lnSpc>
              <a:spcBef>
                <a:spcPts val="1200"/>
              </a:spcBef>
              <a:spcAft>
                <a:spcPts val="0"/>
              </a:spcAft>
              <a:buNone/>
            </a:pPr>
            <a:r>
              <a:rPr lang="en" sz="1200">
                <a:solidFill>
                  <a:schemeClr val="dk1"/>
                </a:solidFill>
                <a:latin typeface="Golos Text"/>
                <a:ea typeface="Golos Text"/>
                <a:cs typeface="Golos Text"/>
                <a:sym typeface="Golos Text"/>
              </a:rPr>
              <a:t>Our Flask-based chatbot seamlessly integrates with the GSU webpage, serving as a domain-specific assistant for students, faculty, and staff. Leveraging advanced technologies like </a:t>
            </a:r>
            <a:r>
              <a:rPr b="1" lang="en" sz="1200">
                <a:solidFill>
                  <a:schemeClr val="dk1"/>
                </a:solidFill>
                <a:latin typeface="Golos Text"/>
                <a:ea typeface="Golos Text"/>
                <a:cs typeface="Golos Text"/>
                <a:sym typeface="Golos Text"/>
              </a:rPr>
              <a:t>CRAG (Contextual Retrieval-Augmented Generation)</a:t>
            </a:r>
            <a:r>
              <a:rPr lang="en" sz="1200">
                <a:solidFill>
                  <a:schemeClr val="dk1"/>
                </a:solidFill>
                <a:latin typeface="Golos Text"/>
                <a:ea typeface="Golos Text"/>
                <a:cs typeface="Golos Text"/>
                <a:sym typeface="Golos Text"/>
              </a:rPr>
              <a:t>,</a:t>
            </a:r>
            <a:r>
              <a:rPr b="1" lang="en" sz="1200">
                <a:solidFill>
                  <a:schemeClr val="dk1"/>
                </a:solidFill>
                <a:latin typeface="Golos Text"/>
                <a:ea typeface="Golos Text"/>
                <a:cs typeface="Golos Text"/>
                <a:sym typeface="Golos Text"/>
              </a:rPr>
              <a:t> FAISS</a:t>
            </a:r>
            <a:r>
              <a:rPr lang="en" sz="1200">
                <a:solidFill>
                  <a:schemeClr val="dk1"/>
                </a:solidFill>
                <a:latin typeface="Golos Text"/>
                <a:ea typeface="Golos Text"/>
                <a:cs typeface="Golos Text"/>
                <a:sym typeface="Golos Text"/>
              </a:rPr>
              <a:t> </a:t>
            </a:r>
            <a:r>
              <a:rPr b="1" lang="en" sz="1200">
                <a:solidFill>
                  <a:schemeClr val="dk1"/>
                </a:solidFill>
                <a:latin typeface="Golos Text"/>
                <a:ea typeface="Golos Text"/>
                <a:cs typeface="Golos Text"/>
                <a:sym typeface="Golos Text"/>
              </a:rPr>
              <a:t>(Facebook AI Similarity Search)</a:t>
            </a:r>
            <a:r>
              <a:rPr lang="en" sz="1200">
                <a:solidFill>
                  <a:schemeClr val="dk1"/>
                </a:solidFill>
                <a:latin typeface="Golos Text"/>
                <a:ea typeface="Golos Text"/>
                <a:cs typeface="Golos Text"/>
                <a:sym typeface="Golos Text"/>
              </a:rPr>
              <a:t>, and </a:t>
            </a:r>
            <a:r>
              <a:rPr b="1" lang="en" sz="1200">
                <a:solidFill>
                  <a:schemeClr val="dk1"/>
                </a:solidFill>
                <a:latin typeface="Golos Text"/>
                <a:ea typeface="Golos Text"/>
                <a:cs typeface="Golos Text"/>
                <a:sym typeface="Golos Text"/>
              </a:rPr>
              <a:t>Google Gemini</a:t>
            </a:r>
            <a:r>
              <a:rPr lang="en" sz="1200">
                <a:solidFill>
                  <a:schemeClr val="dk1"/>
                </a:solidFill>
                <a:latin typeface="Golos Text"/>
                <a:ea typeface="Golos Text"/>
                <a:cs typeface="Golos Text"/>
                <a:sym typeface="Golos Text"/>
              </a:rPr>
              <a:t>, it delivers accurate, context-aware responses to user queries.</a:t>
            </a:r>
            <a:endParaRPr sz="12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rPr b="1" lang="en" sz="1200">
                <a:solidFill>
                  <a:schemeClr val="dk1"/>
                </a:solidFill>
                <a:latin typeface="Golos Text"/>
                <a:ea typeface="Golos Text"/>
                <a:cs typeface="Golos Text"/>
                <a:sym typeface="Golos Text"/>
              </a:rPr>
              <a:t>Key Features:</a:t>
            </a:r>
            <a:endParaRPr b="1" sz="1200">
              <a:solidFill>
                <a:schemeClr val="dk1"/>
              </a:solidFill>
              <a:latin typeface="Golos Text"/>
              <a:ea typeface="Golos Text"/>
              <a:cs typeface="Golos Text"/>
              <a:sym typeface="Golos Text"/>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latin typeface="Golos Text"/>
                <a:ea typeface="Golos Text"/>
                <a:cs typeface="Golos Text"/>
                <a:sym typeface="Golos Text"/>
              </a:rPr>
              <a:t>Simplified Access</a:t>
            </a:r>
            <a:r>
              <a:rPr lang="en" sz="1200">
                <a:solidFill>
                  <a:schemeClr val="dk1"/>
                </a:solidFill>
                <a:latin typeface="Golos Text"/>
                <a:ea typeface="Golos Text"/>
                <a:cs typeface="Golos Text"/>
                <a:sym typeface="Golos Text"/>
              </a:rPr>
              <a:t>: Provides critical university information without navigating multiple pages.</a:t>
            </a:r>
            <a:endParaRPr sz="1200">
              <a:solidFill>
                <a:schemeClr val="dk1"/>
              </a:solidFill>
              <a:latin typeface="Golos Text"/>
              <a:ea typeface="Golos Text"/>
              <a:cs typeface="Golos Text"/>
              <a:sym typeface="Golos Text"/>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Golos Text"/>
                <a:ea typeface="Golos Text"/>
                <a:cs typeface="Golos Text"/>
                <a:sym typeface="Golos Text"/>
              </a:rPr>
              <a:t>Advanced Retrieval</a:t>
            </a:r>
            <a:r>
              <a:rPr lang="en" sz="1200">
                <a:solidFill>
                  <a:schemeClr val="dk1"/>
                </a:solidFill>
                <a:latin typeface="Golos Text"/>
                <a:ea typeface="Golos Text"/>
                <a:cs typeface="Golos Text"/>
                <a:sym typeface="Golos Text"/>
              </a:rPr>
              <a:t>: Captures relevant articles and offers precise responses.</a:t>
            </a:r>
            <a:endParaRPr sz="1200">
              <a:solidFill>
                <a:schemeClr val="dk1"/>
              </a:solidFill>
              <a:latin typeface="Golos Text"/>
              <a:ea typeface="Golos Text"/>
              <a:cs typeface="Golos Text"/>
              <a:sym typeface="Golos Text"/>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Golos Text"/>
                <a:ea typeface="Golos Text"/>
                <a:cs typeface="Golos Text"/>
                <a:sym typeface="Golos Text"/>
              </a:rPr>
              <a:t>Scalability</a:t>
            </a:r>
            <a:r>
              <a:rPr lang="en" sz="1200">
                <a:solidFill>
                  <a:schemeClr val="dk1"/>
                </a:solidFill>
                <a:latin typeface="Golos Text"/>
                <a:ea typeface="Golos Text"/>
                <a:cs typeface="Golos Text"/>
                <a:sym typeface="Golos Text"/>
              </a:rPr>
              <a:t>: Future database expansions and additional data integrations will enhance capabilities.</a:t>
            </a:r>
            <a:endParaRPr sz="1200">
              <a:solidFill>
                <a:schemeClr val="dk1"/>
              </a:solidFill>
              <a:latin typeface="Golos Text"/>
              <a:ea typeface="Golos Text"/>
              <a:cs typeface="Golos Text"/>
              <a:sym typeface="Golos Text"/>
            </a:endParaRPr>
          </a:p>
          <a:p>
            <a:pPr indent="0" lvl="0" marL="0" rtl="0" algn="l">
              <a:lnSpc>
                <a:spcPct val="115000"/>
              </a:lnSpc>
              <a:spcBef>
                <a:spcPts val="1200"/>
              </a:spcBef>
              <a:spcAft>
                <a:spcPts val="0"/>
              </a:spcAft>
              <a:buNone/>
            </a:pPr>
            <a:r>
              <a:rPr lang="en" sz="1200">
                <a:solidFill>
                  <a:schemeClr val="dk1"/>
                </a:solidFill>
                <a:latin typeface="Golos Text"/>
                <a:ea typeface="Golos Text"/>
                <a:cs typeface="Golos Text"/>
                <a:sym typeface="Golos Text"/>
              </a:rPr>
              <a:t>This chatbot not only streamlines communication but also reduces the workload on university web servers, showcasing the potential of AI-driven solutions in academia.</a:t>
            </a:r>
            <a:endParaRPr sz="1200">
              <a:solidFill>
                <a:schemeClr val="dk1"/>
              </a:solidFill>
              <a:latin typeface="Golos Text"/>
              <a:ea typeface="Golos Text"/>
              <a:cs typeface="Golos Text"/>
              <a:sym typeface="Golos Text"/>
            </a:endParaRPr>
          </a:p>
          <a:p>
            <a:pPr indent="0" lvl="0" marL="0" marR="0" rtl="0" algn="l">
              <a:lnSpc>
                <a:spcPct val="100000"/>
              </a:lnSpc>
              <a:spcBef>
                <a:spcPts val="1200"/>
              </a:spcBef>
              <a:spcAft>
                <a:spcPts val="0"/>
              </a:spcAft>
              <a:buNone/>
            </a:pPr>
            <a:r>
              <a:t/>
            </a:r>
            <a:endParaRPr sz="1500">
              <a:solidFill>
                <a:schemeClr val="dk1"/>
              </a:solidFill>
              <a:latin typeface="Golos Text"/>
              <a:ea typeface="Golos Text"/>
              <a:cs typeface="Golos Text"/>
              <a:sym typeface="Golos Text"/>
            </a:endParaRPr>
          </a:p>
        </p:txBody>
      </p:sp>
      <p:grpSp>
        <p:nvGrpSpPr>
          <p:cNvPr id="338" name="Google Shape;338;p28"/>
          <p:cNvGrpSpPr/>
          <p:nvPr/>
        </p:nvGrpSpPr>
        <p:grpSpPr>
          <a:xfrm rot="-3845855">
            <a:off x="471506" y="3778279"/>
            <a:ext cx="1845584" cy="2324757"/>
            <a:chOff x="5119300" y="3450025"/>
            <a:chExt cx="2148213" cy="2635749"/>
          </a:xfrm>
        </p:grpSpPr>
        <p:pic>
          <p:nvPicPr>
            <p:cNvPr id="339" name="Google Shape;339;p28"/>
            <p:cNvPicPr preferRelativeResize="0"/>
            <p:nvPr/>
          </p:nvPicPr>
          <p:blipFill rotWithShape="1">
            <a:blip r:embed="rId3">
              <a:alphaModFix/>
            </a:blip>
            <a:srcRect b="0" l="0" r="0" t="0"/>
            <a:stretch/>
          </p:blipFill>
          <p:spPr>
            <a:xfrm>
              <a:off x="5119300" y="3450025"/>
              <a:ext cx="1691013" cy="1693474"/>
            </a:xfrm>
            <a:prstGeom prst="rect">
              <a:avLst/>
            </a:prstGeom>
            <a:noFill/>
            <a:ln>
              <a:noFill/>
            </a:ln>
          </p:spPr>
        </p:pic>
        <p:pic>
          <p:nvPicPr>
            <p:cNvPr id="340" name="Google Shape;340;p28"/>
            <p:cNvPicPr preferRelativeResize="0"/>
            <p:nvPr/>
          </p:nvPicPr>
          <p:blipFill rotWithShape="1">
            <a:blip r:embed="rId3">
              <a:alphaModFix/>
            </a:blip>
            <a:srcRect b="0" l="0" r="0" t="0"/>
            <a:stretch/>
          </p:blipFill>
          <p:spPr>
            <a:xfrm>
              <a:off x="5576500" y="4392300"/>
              <a:ext cx="1691013" cy="1693474"/>
            </a:xfrm>
            <a:prstGeom prst="rect">
              <a:avLst/>
            </a:prstGeom>
            <a:noFill/>
            <a:ln>
              <a:noFill/>
            </a:ln>
          </p:spPr>
        </p:pic>
      </p:grpSp>
      <p:pic>
        <p:nvPicPr>
          <p:cNvPr id="341" name="Google Shape;341;p28"/>
          <p:cNvPicPr preferRelativeResize="0"/>
          <p:nvPr/>
        </p:nvPicPr>
        <p:blipFill rotWithShape="1">
          <a:blip r:embed="rId4">
            <a:alphaModFix amt="79000"/>
          </a:blip>
          <a:srcRect b="0" l="0" r="0" t="0"/>
          <a:stretch/>
        </p:blipFill>
        <p:spPr>
          <a:xfrm flipH="1" rot="6957824">
            <a:off x="8276497" y="-819559"/>
            <a:ext cx="1735006" cy="1702333"/>
          </a:xfrm>
          <a:prstGeom prst="rect">
            <a:avLst/>
          </a:prstGeom>
          <a:noFill/>
          <a:ln>
            <a:noFill/>
          </a:ln>
        </p:spPr>
      </p:pic>
      <p:pic>
        <p:nvPicPr>
          <p:cNvPr id="342" name="Google Shape;342;p28"/>
          <p:cNvPicPr preferRelativeResize="0"/>
          <p:nvPr/>
        </p:nvPicPr>
        <p:blipFill rotWithShape="1">
          <a:blip r:embed="rId4">
            <a:alphaModFix amt="79000"/>
          </a:blip>
          <a:srcRect b="0" l="0" r="0" t="0"/>
          <a:stretch/>
        </p:blipFill>
        <p:spPr>
          <a:xfrm flipH="1" rot="6957824">
            <a:off x="8088954" y="-231148"/>
            <a:ext cx="1735006" cy="1702333"/>
          </a:xfrm>
          <a:prstGeom prst="rect">
            <a:avLst/>
          </a:prstGeom>
          <a:noFill/>
          <a:ln>
            <a:noFill/>
          </a:ln>
        </p:spPr>
      </p:pic>
      <p:grpSp>
        <p:nvGrpSpPr>
          <p:cNvPr id="343" name="Google Shape;343;p28"/>
          <p:cNvGrpSpPr/>
          <p:nvPr/>
        </p:nvGrpSpPr>
        <p:grpSpPr>
          <a:xfrm rot="-3845825">
            <a:off x="-449925" y="-945509"/>
            <a:ext cx="1845551" cy="2324754"/>
            <a:chOff x="5119300" y="3450025"/>
            <a:chExt cx="2148213" cy="2635749"/>
          </a:xfrm>
        </p:grpSpPr>
        <p:pic>
          <p:nvPicPr>
            <p:cNvPr id="344" name="Google Shape;344;p28"/>
            <p:cNvPicPr preferRelativeResize="0"/>
            <p:nvPr/>
          </p:nvPicPr>
          <p:blipFill rotWithShape="1">
            <a:blip r:embed="rId3">
              <a:alphaModFix/>
            </a:blip>
            <a:srcRect b="0" l="0" r="0" t="0"/>
            <a:stretch/>
          </p:blipFill>
          <p:spPr>
            <a:xfrm>
              <a:off x="5119300" y="3450025"/>
              <a:ext cx="1691013" cy="1693474"/>
            </a:xfrm>
            <a:prstGeom prst="rect">
              <a:avLst/>
            </a:prstGeom>
            <a:noFill/>
            <a:ln>
              <a:noFill/>
            </a:ln>
          </p:spPr>
        </p:pic>
        <p:pic>
          <p:nvPicPr>
            <p:cNvPr id="345" name="Google Shape;345;p28"/>
            <p:cNvPicPr preferRelativeResize="0"/>
            <p:nvPr/>
          </p:nvPicPr>
          <p:blipFill rotWithShape="1">
            <a:blip r:embed="rId3">
              <a:alphaModFix/>
            </a:blip>
            <a:srcRect b="0" l="0" r="0" t="0"/>
            <a:stretch/>
          </p:blipFill>
          <p:spPr>
            <a:xfrm>
              <a:off x="5576500" y="4392300"/>
              <a:ext cx="1691013" cy="1693474"/>
            </a:xfrm>
            <a:prstGeom prst="rect">
              <a:avLst/>
            </a:prstGeom>
            <a:noFill/>
            <a:ln>
              <a:noFill/>
            </a:ln>
          </p:spPr>
        </p:pic>
      </p:grpSp>
      <p:pic>
        <p:nvPicPr>
          <p:cNvPr id="346" name="Google Shape;346;p28"/>
          <p:cNvPicPr preferRelativeResize="0"/>
          <p:nvPr/>
        </p:nvPicPr>
        <p:blipFill>
          <a:blip r:embed="rId5">
            <a:alphaModFix/>
          </a:blip>
          <a:stretch>
            <a:fillRect/>
          </a:stretch>
        </p:blipFill>
        <p:spPr>
          <a:xfrm>
            <a:off x="101250" y="670013"/>
            <a:ext cx="2586075" cy="3672325"/>
          </a:xfrm>
          <a:prstGeom prst="rect">
            <a:avLst/>
          </a:prstGeom>
          <a:noFill/>
          <a:ln>
            <a:noFill/>
          </a:ln>
          <a:effectLst>
            <a:outerShdw rotWithShape="0" algn="bl" dir="5400000" dist="47625">
              <a:srgbClr val="000000">
                <a:alpha val="3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ph type="title"/>
          </p:nvPr>
        </p:nvSpPr>
        <p:spPr>
          <a:xfrm>
            <a:off x="3852671" y="1828800"/>
            <a:ext cx="5291329" cy="254705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CORE TECHNOLOGIES &amp; FRAMEWORKS</a:t>
            </a:r>
            <a:endParaRPr/>
          </a:p>
        </p:txBody>
      </p:sp>
      <p:sp>
        <p:nvSpPr>
          <p:cNvPr id="352" name="Google Shape;352;p29"/>
          <p:cNvSpPr txBox="1"/>
          <p:nvPr>
            <p:ph idx="2" type="title"/>
          </p:nvPr>
        </p:nvSpPr>
        <p:spPr>
          <a:xfrm>
            <a:off x="4132900" y="938737"/>
            <a:ext cx="1450800" cy="98759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solidFill>
                  <a:srgbClr val="D7201B"/>
                </a:solidFill>
              </a:rPr>
              <a:t>02</a:t>
            </a:r>
            <a:endParaRPr>
              <a:solidFill>
                <a:srgbClr val="D7201B"/>
              </a:solidFill>
            </a:endParaRPr>
          </a:p>
        </p:txBody>
      </p:sp>
      <p:pic>
        <p:nvPicPr>
          <p:cNvPr id="353" name="Google Shape;353;p29"/>
          <p:cNvPicPr preferRelativeResize="0"/>
          <p:nvPr/>
        </p:nvPicPr>
        <p:blipFill rotWithShape="1">
          <a:blip r:embed="rId3">
            <a:alphaModFix amt="21000"/>
          </a:blip>
          <a:srcRect b="0" l="0" r="0" t="0"/>
          <a:stretch/>
        </p:blipFill>
        <p:spPr>
          <a:xfrm flipH="1">
            <a:off x="-532853" y="-4"/>
            <a:ext cx="4775101" cy="2539096"/>
          </a:xfrm>
          <a:prstGeom prst="rect">
            <a:avLst/>
          </a:prstGeom>
          <a:noFill/>
          <a:ln>
            <a:noFill/>
          </a:ln>
        </p:spPr>
      </p:pic>
      <p:grpSp>
        <p:nvGrpSpPr>
          <p:cNvPr id="354" name="Google Shape;354;p29"/>
          <p:cNvGrpSpPr/>
          <p:nvPr/>
        </p:nvGrpSpPr>
        <p:grpSpPr>
          <a:xfrm flipH="1">
            <a:off x="-914594" y="455623"/>
            <a:ext cx="5313368" cy="5145951"/>
            <a:chOff x="4326600" y="455623"/>
            <a:chExt cx="5313368" cy="5145951"/>
          </a:xfrm>
        </p:grpSpPr>
        <p:sp>
          <p:nvSpPr>
            <p:cNvPr id="355" name="Google Shape;355;p29"/>
            <p:cNvSpPr/>
            <p:nvPr/>
          </p:nvSpPr>
          <p:spPr>
            <a:xfrm>
              <a:off x="4326600" y="455623"/>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29"/>
            <p:cNvSpPr/>
            <p:nvPr/>
          </p:nvSpPr>
          <p:spPr>
            <a:xfrm>
              <a:off x="4368901" y="767644"/>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29"/>
            <p:cNvSpPr/>
            <p:nvPr/>
          </p:nvSpPr>
          <p:spPr>
            <a:xfrm>
              <a:off x="4368899" y="455625"/>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58" name="Google Shape;358;p29"/>
          <p:cNvPicPr preferRelativeResize="0"/>
          <p:nvPr/>
        </p:nvPicPr>
        <p:blipFill rotWithShape="1">
          <a:blip r:embed="rId4">
            <a:alphaModFix amt="79000"/>
          </a:blip>
          <a:srcRect b="0" l="0" r="0" t="0"/>
          <a:stretch/>
        </p:blipFill>
        <p:spPr>
          <a:xfrm flipH="1">
            <a:off x="13175" y="-1318753"/>
            <a:ext cx="2344349" cy="2346255"/>
          </a:xfrm>
          <a:prstGeom prst="rect">
            <a:avLst/>
          </a:prstGeom>
          <a:noFill/>
          <a:ln>
            <a:noFill/>
          </a:ln>
        </p:spPr>
      </p:pic>
      <p:pic>
        <p:nvPicPr>
          <p:cNvPr id="359" name="Google Shape;359;p29"/>
          <p:cNvPicPr preferRelativeResize="0"/>
          <p:nvPr/>
        </p:nvPicPr>
        <p:blipFill rotWithShape="1">
          <a:blip r:embed="rId4">
            <a:alphaModFix amt="79000"/>
          </a:blip>
          <a:srcRect b="0" l="0" r="0" t="0"/>
          <a:stretch/>
        </p:blipFill>
        <p:spPr>
          <a:xfrm flipH="1">
            <a:off x="-1613625" y="2334897"/>
            <a:ext cx="2344349" cy="2346255"/>
          </a:xfrm>
          <a:prstGeom prst="rect">
            <a:avLst/>
          </a:prstGeom>
          <a:noFill/>
          <a:ln>
            <a:noFill/>
          </a:ln>
        </p:spPr>
      </p:pic>
      <p:pic>
        <p:nvPicPr>
          <p:cNvPr id="360" name="Google Shape;360;p29"/>
          <p:cNvPicPr preferRelativeResize="0"/>
          <p:nvPr/>
        </p:nvPicPr>
        <p:blipFill rotWithShape="1">
          <a:blip r:embed="rId4">
            <a:alphaModFix amt="79000"/>
          </a:blip>
          <a:srcRect b="0" l="0" r="0" t="0"/>
          <a:stretch/>
        </p:blipFill>
        <p:spPr>
          <a:xfrm flipH="1">
            <a:off x="-761450" y="4316097"/>
            <a:ext cx="2344349" cy="2346255"/>
          </a:xfrm>
          <a:prstGeom prst="rect">
            <a:avLst/>
          </a:prstGeom>
          <a:noFill/>
          <a:ln>
            <a:noFill/>
          </a:ln>
        </p:spPr>
      </p:pic>
      <p:grpSp>
        <p:nvGrpSpPr>
          <p:cNvPr id="361" name="Google Shape;361;p29"/>
          <p:cNvGrpSpPr/>
          <p:nvPr/>
        </p:nvGrpSpPr>
        <p:grpSpPr>
          <a:xfrm>
            <a:off x="829212" y="3202375"/>
            <a:ext cx="2148213" cy="2635749"/>
            <a:chOff x="5119300" y="3450025"/>
            <a:chExt cx="2148213" cy="2635749"/>
          </a:xfrm>
        </p:grpSpPr>
        <p:pic>
          <p:nvPicPr>
            <p:cNvPr id="362" name="Google Shape;362;p29"/>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363" name="Google Shape;363;p29"/>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364" name="Google Shape;364;p29"/>
          <p:cNvGrpSpPr/>
          <p:nvPr/>
        </p:nvGrpSpPr>
        <p:grpSpPr>
          <a:xfrm>
            <a:off x="713237" y="-471975"/>
            <a:ext cx="2148213" cy="2635749"/>
            <a:chOff x="5119300" y="3450025"/>
            <a:chExt cx="2148213" cy="2635749"/>
          </a:xfrm>
        </p:grpSpPr>
        <p:pic>
          <p:nvPicPr>
            <p:cNvPr id="365" name="Google Shape;365;p29"/>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366" name="Google Shape;366;p29"/>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grpSp>
        <p:nvGrpSpPr>
          <p:cNvPr id="367" name="Google Shape;367;p29"/>
          <p:cNvGrpSpPr/>
          <p:nvPr/>
        </p:nvGrpSpPr>
        <p:grpSpPr>
          <a:xfrm>
            <a:off x="6628687" y="-1270700"/>
            <a:ext cx="2148213" cy="2635749"/>
            <a:chOff x="5119300" y="3450025"/>
            <a:chExt cx="2148213" cy="2635749"/>
          </a:xfrm>
        </p:grpSpPr>
        <p:pic>
          <p:nvPicPr>
            <p:cNvPr id="368" name="Google Shape;368;p29"/>
            <p:cNvPicPr preferRelativeResize="0"/>
            <p:nvPr/>
          </p:nvPicPr>
          <p:blipFill rotWithShape="1">
            <a:blip r:embed="rId5">
              <a:alphaModFix/>
            </a:blip>
            <a:srcRect b="0" l="0" r="0" t="0"/>
            <a:stretch/>
          </p:blipFill>
          <p:spPr>
            <a:xfrm>
              <a:off x="5119300" y="3450025"/>
              <a:ext cx="1691013" cy="1693474"/>
            </a:xfrm>
            <a:prstGeom prst="rect">
              <a:avLst/>
            </a:prstGeom>
            <a:noFill/>
            <a:ln>
              <a:noFill/>
            </a:ln>
          </p:spPr>
        </p:pic>
        <p:pic>
          <p:nvPicPr>
            <p:cNvPr id="369" name="Google Shape;369;p29"/>
            <p:cNvPicPr preferRelativeResize="0"/>
            <p:nvPr/>
          </p:nvPicPr>
          <p:blipFill rotWithShape="1">
            <a:blip r:embed="rId5">
              <a:alphaModFix/>
            </a:blip>
            <a:srcRect b="0" l="0" r="0" t="0"/>
            <a:stretch/>
          </p:blipFill>
          <p:spPr>
            <a:xfrm>
              <a:off x="5576500" y="4392300"/>
              <a:ext cx="1691013" cy="1693474"/>
            </a:xfrm>
            <a:prstGeom prst="rect">
              <a:avLst/>
            </a:prstGeom>
            <a:noFill/>
            <a:ln>
              <a:noFill/>
            </a:ln>
          </p:spPr>
        </p:pic>
      </p:grpSp>
      <p:cxnSp>
        <p:nvCxnSpPr>
          <p:cNvPr id="370" name="Google Shape;370;p29"/>
          <p:cNvCxnSpPr/>
          <p:nvPr/>
        </p:nvCxnSpPr>
        <p:spPr>
          <a:xfrm>
            <a:off x="4267200" y="779384"/>
            <a:ext cx="6096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idx="6" type="subTitle"/>
          </p:nvPr>
        </p:nvSpPr>
        <p:spPr>
          <a:xfrm>
            <a:off x="720000" y="3145536"/>
            <a:ext cx="2885400" cy="42292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CRAG</a:t>
            </a:r>
            <a:endParaRPr/>
          </a:p>
        </p:txBody>
      </p:sp>
      <p:sp>
        <p:nvSpPr>
          <p:cNvPr id="376" name="Google Shape;376;p30"/>
          <p:cNvSpPr txBox="1"/>
          <p:nvPr>
            <p:ph type="title"/>
          </p:nvPr>
        </p:nvSpPr>
        <p:spPr>
          <a:xfrm>
            <a:off x="720000" y="445025"/>
            <a:ext cx="7704000" cy="42292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Technologies &amp; Frameworks used</a:t>
            </a:r>
            <a:endParaRPr/>
          </a:p>
        </p:txBody>
      </p:sp>
      <p:sp>
        <p:nvSpPr>
          <p:cNvPr id="377" name="Google Shape;377;p30"/>
          <p:cNvSpPr txBox="1"/>
          <p:nvPr>
            <p:ph idx="1" type="subTitle"/>
          </p:nvPr>
        </p:nvSpPr>
        <p:spPr>
          <a:xfrm>
            <a:off x="720000" y="1440653"/>
            <a:ext cx="3278976" cy="170488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250"/>
              <a:t>Flask is a lightweight web framework powering the chatbot backend. It connects AI technologies (RAG, CRAG, FAISS) with the user interface, enabling real-time query processing and response delivery.</a:t>
            </a:r>
            <a:endParaRPr/>
          </a:p>
        </p:txBody>
      </p:sp>
      <p:sp>
        <p:nvSpPr>
          <p:cNvPr id="378" name="Google Shape;378;p30"/>
          <p:cNvSpPr txBox="1"/>
          <p:nvPr>
            <p:ph idx="2" type="subTitle"/>
          </p:nvPr>
        </p:nvSpPr>
        <p:spPr>
          <a:xfrm>
            <a:off x="4546546" y="1440653"/>
            <a:ext cx="3877453" cy="167427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250"/>
              <a:t>Retrieval-Augmented Generation (RAG) combines retrieval-based systems with generative AI to deliver accurate, context-aware responses. It enhances NLP by integrating both retrieval and generation for more flexible query resolution.</a:t>
            </a:r>
            <a:endParaRPr/>
          </a:p>
        </p:txBody>
      </p:sp>
      <p:sp>
        <p:nvSpPr>
          <p:cNvPr id="379" name="Google Shape;379;p30"/>
          <p:cNvSpPr txBox="1"/>
          <p:nvPr>
            <p:ph idx="3" type="subTitle"/>
          </p:nvPr>
        </p:nvSpPr>
        <p:spPr>
          <a:xfrm>
            <a:off x="720000" y="3440142"/>
            <a:ext cx="3278976" cy="160734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250"/>
              <a:t>CRAG is an advanced version of RAG that improves contextual understanding in retrieval and response generation. It uses corrective embeddings and multi-stage filtering to ensure retrieved information perfectly matches the user's query.</a:t>
            </a:r>
            <a:endParaRPr/>
          </a:p>
        </p:txBody>
      </p:sp>
      <p:sp>
        <p:nvSpPr>
          <p:cNvPr id="380" name="Google Shape;380;p30"/>
          <p:cNvSpPr txBox="1"/>
          <p:nvPr>
            <p:ph idx="4" type="subTitle"/>
          </p:nvPr>
        </p:nvSpPr>
        <p:spPr>
          <a:xfrm>
            <a:off x="4546547" y="3440143"/>
            <a:ext cx="3585517" cy="160734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250"/>
              <a:t>FAISS is a high-speed vector search engine designed for efficient document retrieval. It plays a pivotal role in identifying the most relevant knowledge chunks based on user queries.</a:t>
            </a:r>
            <a:endParaRPr/>
          </a:p>
          <a:p>
            <a:pPr indent="0" lvl="0" marL="0" rtl="0" algn="l">
              <a:lnSpc>
                <a:spcPct val="100000"/>
              </a:lnSpc>
              <a:spcBef>
                <a:spcPts val="0"/>
              </a:spcBef>
              <a:spcAft>
                <a:spcPts val="0"/>
              </a:spcAft>
              <a:buSzPts val="1200"/>
              <a:buNone/>
            </a:pPr>
            <a:r>
              <a:t/>
            </a:r>
            <a:endParaRPr sz="1250"/>
          </a:p>
        </p:txBody>
      </p:sp>
      <p:sp>
        <p:nvSpPr>
          <p:cNvPr id="381" name="Google Shape;381;p30"/>
          <p:cNvSpPr txBox="1"/>
          <p:nvPr>
            <p:ph idx="5" type="subTitle"/>
          </p:nvPr>
        </p:nvSpPr>
        <p:spPr>
          <a:xfrm>
            <a:off x="720000" y="1115438"/>
            <a:ext cx="2885400" cy="40770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FLASK</a:t>
            </a:r>
            <a:endParaRPr/>
          </a:p>
        </p:txBody>
      </p:sp>
      <p:sp>
        <p:nvSpPr>
          <p:cNvPr id="382" name="Google Shape;382;p30"/>
          <p:cNvSpPr txBox="1"/>
          <p:nvPr>
            <p:ph idx="7" type="subTitle"/>
          </p:nvPr>
        </p:nvSpPr>
        <p:spPr>
          <a:xfrm>
            <a:off x="4546525" y="1115440"/>
            <a:ext cx="2885400" cy="40770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RAG</a:t>
            </a:r>
            <a:endParaRPr/>
          </a:p>
        </p:txBody>
      </p:sp>
      <p:sp>
        <p:nvSpPr>
          <p:cNvPr id="383" name="Google Shape;383;p30"/>
          <p:cNvSpPr txBox="1"/>
          <p:nvPr>
            <p:ph idx="8" type="subTitle"/>
          </p:nvPr>
        </p:nvSpPr>
        <p:spPr>
          <a:xfrm>
            <a:off x="4546525" y="3145537"/>
            <a:ext cx="2885400" cy="42292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FAISS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2033074" y="256037"/>
            <a:ext cx="6611053" cy="56082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Retrieval-Augmented Generation</a:t>
            </a:r>
            <a:endParaRPr/>
          </a:p>
        </p:txBody>
      </p:sp>
      <p:sp>
        <p:nvSpPr>
          <p:cNvPr id="389" name="Google Shape;389;p31"/>
          <p:cNvSpPr txBox="1"/>
          <p:nvPr>
            <p:ph idx="1" type="subTitle"/>
          </p:nvPr>
        </p:nvSpPr>
        <p:spPr>
          <a:xfrm>
            <a:off x="292608" y="1177584"/>
            <a:ext cx="8534400" cy="3823273"/>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 sz="1300"/>
              <a:t>Key Components of RAG:</a:t>
            </a:r>
            <a:endParaRPr sz="1300"/>
          </a:p>
          <a:p>
            <a:pPr indent="-304800" lvl="0" marL="457200" rtl="0" algn="l">
              <a:lnSpc>
                <a:spcPct val="100000"/>
              </a:lnSpc>
              <a:spcBef>
                <a:spcPts val="0"/>
              </a:spcBef>
              <a:spcAft>
                <a:spcPts val="0"/>
              </a:spcAft>
              <a:buSzPts val="1200"/>
              <a:buFont typeface="Arial"/>
              <a:buChar char="•"/>
            </a:pPr>
            <a:r>
              <a:rPr b="1" lang="en" sz="1300"/>
              <a:t>Retrieval Mechanism:</a:t>
            </a:r>
            <a:br>
              <a:rPr lang="en" sz="1300"/>
            </a:br>
            <a:r>
              <a:rPr lang="en" sz="1300"/>
              <a:t>The first stage in RAG involves a retrieval mechanism that employs transformer-based models like BERT to search through extensive knowledge bases. These sources, which may include structured databases or unstructured text corpora, are scanned to identify the most relevant passages, sentences, or data matching the user’s query.</a:t>
            </a:r>
            <a:endParaRPr/>
          </a:p>
          <a:p>
            <a:pPr indent="-304800" lvl="0" marL="457200" rtl="0" algn="l">
              <a:lnSpc>
                <a:spcPct val="100000"/>
              </a:lnSpc>
              <a:spcBef>
                <a:spcPts val="0"/>
              </a:spcBef>
              <a:spcAft>
                <a:spcPts val="0"/>
              </a:spcAft>
              <a:buSzPts val="1200"/>
              <a:buFont typeface="Arial"/>
              <a:buChar char="•"/>
            </a:pPr>
            <a:r>
              <a:rPr b="1" lang="en" sz="1300"/>
              <a:t>Generative Model:</a:t>
            </a:r>
            <a:br>
              <a:rPr lang="en" sz="1300"/>
            </a:br>
            <a:r>
              <a:rPr lang="en" sz="1300"/>
              <a:t>After retrieving the relevant content, the generative model—typically based on architectures like GPT—processes the information to craft natural language responses. These responses are designed to be coherent, contextually precise, and conversationally engaging.</a:t>
            </a:r>
            <a:endParaRPr/>
          </a:p>
          <a:p>
            <a:pPr indent="-304800" lvl="0" marL="457200" rtl="0" algn="l">
              <a:lnSpc>
                <a:spcPct val="100000"/>
              </a:lnSpc>
              <a:spcBef>
                <a:spcPts val="0"/>
              </a:spcBef>
              <a:spcAft>
                <a:spcPts val="0"/>
              </a:spcAft>
              <a:buSzPts val="1200"/>
              <a:buFont typeface="Arial"/>
              <a:buChar char="•"/>
            </a:pPr>
            <a:r>
              <a:rPr b="1" lang="en" sz="1300"/>
              <a:t>Fusion of Retrieval and Generation:</a:t>
            </a:r>
            <a:br>
              <a:rPr lang="en" sz="1300"/>
            </a:br>
            <a:r>
              <a:rPr lang="en" sz="1300"/>
              <a:t>RAG integrates retrieval and generation through an encoder-decoder framework. This fusion enables the generative model to ground its outputs in real-world data from the retrieval stage while maintaining fluency and natural language quality.</a:t>
            </a:r>
            <a:endParaRPr/>
          </a:p>
          <a:p>
            <a:pPr indent="-304800" lvl="0" marL="457200" rtl="0" algn="l">
              <a:lnSpc>
                <a:spcPct val="100000"/>
              </a:lnSpc>
              <a:spcBef>
                <a:spcPts val="0"/>
              </a:spcBef>
              <a:spcAft>
                <a:spcPts val="0"/>
              </a:spcAft>
              <a:buSzPts val="1200"/>
              <a:buFont typeface="Arial"/>
              <a:buChar char="•"/>
            </a:pPr>
            <a:r>
              <a:rPr b="1" lang="en" sz="1300"/>
              <a:t>End-to-End Training:</a:t>
            </a:r>
            <a:br>
              <a:rPr lang="en" sz="1300"/>
            </a:br>
            <a:r>
              <a:rPr lang="en" sz="1300"/>
              <a:t>The retrieval and generative components of RAG are trained together in an end-to-end manner. This approach enhances both retrieval accuracy and the overall quality of responses, ensuring the system adapts effectively to domain-specific needs.</a:t>
            </a:r>
            <a:endParaRPr/>
          </a:p>
        </p:txBody>
      </p:sp>
      <p:grpSp>
        <p:nvGrpSpPr>
          <p:cNvPr id="390" name="Google Shape;390;p31"/>
          <p:cNvGrpSpPr/>
          <p:nvPr/>
        </p:nvGrpSpPr>
        <p:grpSpPr>
          <a:xfrm>
            <a:off x="5781902" y="1998811"/>
            <a:ext cx="5408310" cy="5456570"/>
            <a:chOff x="4251820" y="358227"/>
            <a:chExt cx="5408310" cy="5456570"/>
          </a:xfrm>
        </p:grpSpPr>
        <p:sp>
          <p:nvSpPr>
            <p:cNvPr id="391" name="Google Shape;391;p31"/>
            <p:cNvSpPr/>
            <p:nvPr/>
          </p:nvSpPr>
          <p:spPr>
            <a:xfrm rot="161967">
              <a:off x="4362872" y="473381"/>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31"/>
            <p:cNvSpPr/>
            <p:nvPr/>
          </p:nvSpPr>
          <p:spPr>
            <a:xfrm rot="184832">
              <a:off x="4529973" y="849906"/>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93" name="Google Shape;393;p31"/>
          <p:cNvPicPr preferRelativeResize="0"/>
          <p:nvPr/>
        </p:nvPicPr>
        <p:blipFill rotWithShape="1">
          <a:blip r:embed="rId3">
            <a:alphaModFix amt="79000"/>
          </a:blip>
          <a:srcRect b="0" l="0" r="0" t="0"/>
          <a:stretch/>
        </p:blipFill>
        <p:spPr>
          <a:xfrm>
            <a:off x="8037752" y="4530874"/>
            <a:ext cx="1048490" cy="969814"/>
          </a:xfrm>
          <a:prstGeom prst="rect">
            <a:avLst/>
          </a:prstGeom>
          <a:noFill/>
          <a:ln>
            <a:noFill/>
          </a:ln>
        </p:spPr>
      </p:pic>
      <p:cxnSp>
        <p:nvCxnSpPr>
          <p:cNvPr id="394" name="Google Shape;394;p31"/>
          <p:cNvCxnSpPr/>
          <p:nvPr/>
        </p:nvCxnSpPr>
        <p:spPr>
          <a:xfrm>
            <a:off x="2142803" y="142643"/>
            <a:ext cx="5294317"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descr="A diagram of a diagram" id="399" name="Google Shape;399;p32"/>
          <p:cNvPicPr preferRelativeResize="0"/>
          <p:nvPr>
            <p:ph idx="2" type="pic"/>
          </p:nvPr>
        </p:nvPicPr>
        <p:blipFill rotWithShape="1">
          <a:blip r:embed="rId3">
            <a:alphaModFix/>
          </a:blip>
          <a:srcRect b="31" l="0" r="0" t="32"/>
          <a:stretch/>
        </p:blipFill>
        <p:spPr>
          <a:xfrm>
            <a:off x="361348" y="1953460"/>
            <a:ext cx="6852037" cy="3580100"/>
          </a:xfrm>
          <a:prstGeom prst="rect">
            <a:avLst/>
          </a:prstGeom>
          <a:noFill/>
          <a:ln>
            <a:noFill/>
          </a:ln>
        </p:spPr>
      </p:pic>
      <p:grpSp>
        <p:nvGrpSpPr>
          <p:cNvPr id="400" name="Google Shape;400;p32"/>
          <p:cNvGrpSpPr/>
          <p:nvPr/>
        </p:nvGrpSpPr>
        <p:grpSpPr>
          <a:xfrm>
            <a:off x="4974336" y="1953460"/>
            <a:ext cx="5313368" cy="5145951"/>
            <a:chOff x="5263075" y="2238848"/>
            <a:chExt cx="5313368" cy="5145951"/>
          </a:xfrm>
        </p:grpSpPr>
        <p:sp>
          <p:nvSpPr>
            <p:cNvPr id="401" name="Google Shape;401;p32"/>
            <p:cNvSpPr/>
            <p:nvPr/>
          </p:nvSpPr>
          <p:spPr>
            <a:xfrm>
              <a:off x="5263075" y="2238848"/>
              <a:ext cx="5003996" cy="4833818"/>
            </a:xfrm>
            <a:custGeom>
              <a:rect b="b" l="l" r="r" t="t"/>
              <a:pathLst>
                <a:path extrusionOk="0" h="4011467" w="4152694">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32"/>
            <p:cNvSpPr/>
            <p:nvPr/>
          </p:nvSpPr>
          <p:spPr>
            <a:xfrm>
              <a:off x="5305376" y="2550869"/>
              <a:ext cx="5003885" cy="4833930"/>
            </a:xfrm>
            <a:custGeom>
              <a:rect b="b" l="l" r="r" t="t"/>
              <a:pathLst>
                <a:path extrusionOk="0" h="4011560" w="4152602">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32"/>
            <p:cNvSpPr/>
            <p:nvPr/>
          </p:nvSpPr>
          <p:spPr>
            <a:xfrm>
              <a:off x="5305374" y="2238850"/>
              <a:ext cx="5271069" cy="5056120"/>
            </a:xfrm>
            <a:custGeom>
              <a:rect b="b" l="l" r="r" t="t"/>
              <a:pathLst>
                <a:path extrusionOk="0" h="4195950" w="4374331">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04" name="Google Shape;404;p32"/>
          <p:cNvGrpSpPr/>
          <p:nvPr/>
        </p:nvGrpSpPr>
        <p:grpSpPr>
          <a:xfrm>
            <a:off x="6756185" y="-930266"/>
            <a:ext cx="2148213" cy="2635749"/>
            <a:chOff x="5119300" y="3450025"/>
            <a:chExt cx="2148213" cy="2635749"/>
          </a:xfrm>
        </p:grpSpPr>
        <p:pic>
          <p:nvPicPr>
            <p:cNvPr id="405" name="Google Shape;405;p32"/>
            <p:cNvPicPr preferRelativeResize="0"/>
            <p:nvPr/>
          </p:nvPicPr>
          <p:blipFill rotWithShape="1">
            <a:blip r:embed="rId4">
              <a:alphaModFix/>
            </a:blip>
            <a:srcRect b="0" l="0" r="0" t="0"/>
            <a:stretch/>
          </p:blipFill>
          <p:spPr>
            <a:xfrm>
              <a:off x="5119300" y="3450025"/>
              <a:ext cx="1691013" cy="1693474"/>
            </a:xfrm>
            <a:prstGeom prst="rect">
              <a:avLst/>
            </a:prstGeom>
            <a:noFill/>
            <a:ln>
              <a:noFill/>
            </a:ln>
          </p:spPr>
        </p:pic>
        <p:pic>
          <p:nvPicPr>
            <p:cNvPr id="406" name="Google Shape;406;p32"/>
            <p:cNvPicPr preferRelativeResize="0"/>
            <p:nvPr/>
          </p:nvPicPr>
          <p:blipFill rotWithShape="1">
            <a:blip r:embed="rId4">
              <a:alphaModFix/>
            </a:blip>
            <a:srcRect b="0" l="0" r="0" t="0"/>
            <a:stretch/>
          </p:blipFill>
          <p:spPr>
            <a:xfrm>
              <a:off x="5576500" y="4392300"/>
              <a:ext cx="1691013" cy="1693474"/>
            </a:xfrm>
            <a:prstGeom prst="rect">
              <a:avLst/>
            </a:prstGeom>
            <a:noFill/>
            <a:ln>
              <a:noFill/>
            </a:ln>
          </p:spPr>
        </p:pic>
      </p:grpSp>
      <p:grpSp>
        <p:nvGrpSpPr>
          <p:cNvPr id="407" name="Google Shape;407;p32"/>
          <p:cNvGrpSpPr/>
          <p:nvPr/>
        </p:nvGrpSpPr>
        <p:grpSpPr>
          <a:xfrm>
            <a:off x="-964379" y="2507751"/>
            <a:ext cx="2148213" cy="2635749"/>
            <a:chOff x="5119300" y="3450025"/>
            <a:chExt cx="2148213" cy="2635749"/>
          </a:xfrm>
        </p:grpSpPr>
        <p:pic>
          <p:nvPicPr>
            <p:cNvPr id="408" name="Google Shape;408;p32"/>
            <p:cNvPicPr preferRelativeResize="0"/>
            <p:nvPr/>
          </p:nvPicPr>
          <p:blipFill rotWithShape="1">
            <a:blip r:embed="rId4">
              <a:alphaModFix/>
            </a:blip>
            <a:srcRect b="0" l="0" r="0" t="0"/>
            <a:stretch/>
          </p:blipFill>
          <p:spPr>
            <a:xfrm>
              <a:off x="5119300" y="3450025"/>
              <a:ext cx="1691013" cy="1693474"/>
            </a:xfrm>
            <a:prstGeom prst="rect">
              <a:avLst/>
            </a:prstGeom>
            <a:noFill/>
            <a:ln>
              <a:noFill/>
            </a:ln>
          </p:spPr>
        </p:pic>
        <p:pic>
          <p:nvPicPr>
            <p:cNvPr id="409" name="Google Shape;409;p32"/>
            <p:cNvPicPr preferRelativeResize="0"/>
            <p:nvPr/>
          </p:nvPicPr>
          <p:blipFill rotWithShape="1">
            <a:blip r:embed="rId4">
              <a:alphaModFix/>
            </a:blip>
            <a:srcRect b="0" l="0" r="0" t="0"/>
            <a:stretch/>
          </p:blipFill>
          <p:spPr>
            <a:xfrm>
              <a:off x="5576500" y="4392300"/>
              <a:ext cx="1691013" cy="1693474"/>
            </a:xfrm>
            <a:prstGeom prst="rect">
              <a:avLst/>
            </a:prstGeom>
            <a:noFill/>
            <a:ln>
              <a:noFill/>
            </a:ln>
          </p:spPr>
        </p:pic>
      </p:grpSp>
      <p:sp>
        <p:nvSpPr>
          <p:cNvPr id="410" name="Google Shape;410;p32"/>
          <p:cNvSpPr txBox="1"/>
          <p:nvPr/>
        </p:nvSpPr>
        <p:spPr>
          <a:xfrm>
            <a:off x="865632" y="316991"/>
            <a:ext cx="66399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000000"/>
                </a:solidFill>
                <a:latin typeface="Hind"/>
                <a:ea typeface="Hind"/>
                <a:cs typeface="Hind"/>
                <a:sym typeface="Hind"/>
              </a:rPr>
              <a:t>Benefits of RAG in the Chatbot</a:t>
            </a:r>
            <a:br>
              <a:rPr b="1" i="0" lang="en" sz="1400" u="none" cap="none" strike="noStrike">
                <a:solidFill>
                  <a:srgbClr val="000000"/>
                </a:solidFill>
                <a:latin typeface="Golos Text"/>
                <a:ea typeface="Golos Text"/>
                <a:cs typeface="Golos Text"/>
                <a:sym typeface="Golos Text"/>
              </a:rPr>
            </a:br>
            <a:endParaRPr b="0" i="0" sz="1400" u="none" cap="none" strike="noStrike">
              <a:solidFill>
                <a:srgbClr val="000000"/>
              </a:solidFill>
              <a:latin typeface="Golos Text"/>
              <a:ea typeface="Golos Text"/>
              <a:cs typeface="Golos Text"/>
              <a:sym typeface="Golos Text"/>
            </a:endParaRPr>
          </a:p>
          <a:p>
            <a:pPr indent="-88900" lvl="0" marL="0" marR="0" rtl="0" algn="l">
              <a:lnSpc>
                <a:spcPct val="100000"/>
              </a:lnSpc>
              <a:spcBef>
                <a:spcPts val="0"/>
              </a:spcBef>
              <a:spcAft>
                <a:spcPts val="0"/>
              </a:spcAft>
              <a:buClr>
                <a:srgbClr val="000000"/>
              </a:buClr>
              <a:buSzPts val="1400"/>
              <a:buChar char="•"/>
            </a:pPr>
            <a:r>
              <a:rPr b="1" lang="en">
                <a:latin typeface="Golos Text"/>
                <a:ea typeface="Golos Text"/>
                <a:cs typeface="Golos Text"/>
                <a:sym typeface="Golos Text"/>
              </a:rPr>
              <a:t>Reduced User Clicks: </a:t>
            </a:r>
            <a:r>
              <a:rPr lang="en">
                <a:latin typeface="Golos Text"/>
                <a:ea typeface="Golos Text"/>
                <a:cs typeface="Golos Text"/>
                <a:sym typeface="Golos Text"/>
              </a:rPr>
              <a:t>Provides direct, relevant answers, minimizing navigation and enhancing user efficiency.</a:t>
            </a:r>
            <a:endParaRPr>
              <a:latin typeface="Golos Text"/>
              <a:ea typeface="Golos Text"/>
              <a:cs typeface="Golos Text"/>
              <a:sym typeface="Golos Text"/>
            </a:endParaRPr>
          </a:p>
          <a:p>
            <a:pPr indent="-88900" lvl="0" marL="0" marR="0" rtl="0" algn="l">
              <a:lnSpc>
                <a:spcPct val="100000"/>
              </a:lnSpc>
              <a:spcBef>
                <a:spcPts val="0"/>
              </a:spcBef>
              <a:spcAft>
                <a:spcPts val="0"/>
              </a:spcAft>
              <a:buClr>
                <a:srgbClr val="000000"/>
              </a:buClr>
              <a:buSzPts val="1400"/>
              <a:buChar char="•"/>
            </a:pPr>
            <a:r>
              <a:rPr b="1" lang="en">
                <a:latin typeface="Golos Text"/>
                <a:ea typeface="Golos Text"/>
                <a:cs typeface="Golos Text"/>
                <a:sym typeface="Golos Text"/>
              </a:rPr>
              <a:t>Lower Server Load: </a:t>
            </a:r>
            <a:r>
              <a:rPr lang="en">
                <a:latin typeface="Golos Text"/>
                <a:ea typeface="Golos Text"/>
                <a:cs typeface="Golos Text"/>
                <a:sym typeface="Golos Text"/>
              </a:rPr>
              <a:t>Reduces API calls and database queries, easing server strain by handling more user requests within the chatbot.</a:t>
            </a:r>
            <a:endParaRPr>
              <a:latin typeface="Golos Text"/>
              <a:ea typeface="Golos Text"/>
              <a:cs typeface="Golos Text"/>
              <a:sym typeface="Golos Text"/>
            </a:endParaRPr>
          </a:p>
          <a:p>
            <a:pPr indent="-88900" lvl="0" marL="0" marR="0" rtl="0" algn="l">
              <a:lnSpc>
                <a:spcPct val="100000"/>
              </a:lnSpc>
              <a:spcBef>
                <a:spcPts val="0"/>
              </a:spcBef>
              <a:spcAft>
                <a:spcPts val="0"/>
              </a:spcAft>
              <a:buClr>
                <a:srgbClr val="000000"/>
              </a:buClr>
              <a:buSzPts val="1400"/>
              <a:buChar char="•"/>
            </a:pPr>
            <a:r>
              <a:rPr b="1" lang="en">
                <a:latin typeface="Golos Text"/>
                <a:ea typeface="Golos Text"/>
                <a:cs typeface="Golos Text"/>
                <a:sym typeface="Golos Text"/>
              </a:rPr>
              <a:t>Enhanced User Experience:</a:t>
            </a:r>
            <a:r>
              <a:rPr lang="en">
                <a:latin typeface="Golos Text"/>
                <a:ea typeface="Golos Text"/>
                <a:cs typeface="Golos Text"/>
                <a:sym typeface="Golos Text"/>
              </a:rPr>
              <a:t> Speeds up information retrieval, improving response time by up to 3.5x compared to traditional search systems, leading to faster, more satisfying interactions.</a:t>
            </a:r>
            <a:endParaRPr>
              <a:latin typeface="Golos Text"/>
              <a:ea typeface="Golos Text"/>
              <a:cs typeface="Golos Text"/>
              <a:sym typeface="Golos Text"/>
            </a:endParaRPr>
          </a:p>
        </p:txBody>
      </p:sp>
    </p:spTree>
  </p:cSld>
  <p:clrMapOvr>
    <a:masterClrMapping/>
  </p:clrMapOvr>
</p:sld>
</file>

<file path=ppt/theme/theme1.xml><?xml version="1.0" encoding="utf-8"?>
<a:theme xmlns:a="http://schemas.openxmlformats.org/drawingml/2006/main" xmlns:r="http://schemas.openxmlformats.org/officeDocument/2006/relationships" name="Electric Motors Manufacturing Company Profile by Slidesgo">
  <a:themeElements>
    <a:clrScheme name="Simple Light">
      <a:dk1>
        <a:srgbClr val="2E2E2E"/>
      </a:dk1>
      <a:lt1>
        <a:srgbClr val="FFFFFF"/>
      </a:lt1>
      <a:dk2>
        <a:srgbClr val="EA5D59"/>
      </a:dk2>
      <a:lt2>
        <a:srgbClr val="EEEEEE"/>
      </a:lt2>
      <a:accent1>
        <a:srgbClr val="D9D9D9"/>
      </a:accent1>
      <a:accent2>
        <a:srgbClr val="CCCCCC"/>
      </a:accent2>
      <a:accent3>
        <a:srgbClr val="999999"/>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