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7" r:id="rId11"/>
    <p:sldId id="268" r:id="rId12"/>
    <p:sldId id="270" r:id="rId13"/>
    <p:sldId id="266"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8901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8168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719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3443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799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8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107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0047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676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3260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8/17/2020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6671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8/17/2020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29164444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26ADBF-15BD-4593-900D-C0CC097A7BA6}"/>
              </a:ext>
            </a:extLst>
          </p:cNvPr>
          <p:cNvPicPr>
            <a:picLocks noChangeAspect="1"/>
          </p:cNvPicPr>
          <p:nvPr/>
        </p:nvPicPr>
        <p:blipFill rotWithShape="1">
          <a:blip r:embed="rId2"/>
          <a:srcRect l="11899" r="37231" b="-1"/>
          <a:stretch/>
        </p:blipFill>
        <p:spPr>
          <a:xfrm>
            <a:off x="1" y="10"/>
            <a:ext cx="5265919" cy="6857990"/>
          </a:xfrm>
          <a:custGeom>
            <a:avLst/>
            <a:gdLst/>
            <a:ahLst/>
            <a:cxnLst/>
            <a:rect l="l" t="t" r="r" b="b"/>
            <a:pathLst>
              <a:path w="5265919" h="6858000">
                <a:moveTo>
                  <a:pt x="0" y="0"/>
                </a:moveTo>
                <a:lnTo>
                  <a:pt x="1928158" y="0"/>
                </a:lnTo>
                <a:lnTo>
                  <a:pt x="2086666" y="218181"/>
                </a:lnTo>
                <a:cubicBezTo>
                  <a:pt x="2695854" y="1023180"/>
                  <a:pt x="3451052" y="1818277"/>
                  <a:pt x="4009668" y="2631787"/>
                </a:cubicBezTo>
                <a:cubicBezTo>
                  <a:pt x="4741122" y="3696928"/>
                  <a:pt x="5292623" y="4799581"/>
                  <a:pt x="5264920" y="5672947"/>
                </a:cubicBezTo>
                <a:cubicBezTo>
                  <a:pt x="5253483" y="6040467"/>
                  <a:pt x="5142899" y="6348559"/>
                  <a:pt x="4962841" y="6612444"/>
                </a:cubicBezTo>
                <a:cubicBezTo>
                  <a:pt x="4925329" y="6667420"/>
                  <a:pt x="4884801" y="6720477"/>
                  <a:pt x="4841526" y="6771753"/>
                </a:cubicBezTo>
                <a:lnTo>
                  <a:pt x="4761562" y="6858000"/>
                </a:lnTo>
                <a:lnTo>
                  <a:pt x="0" y="6858000"/>
                </a:lnTo>
                <a:close/>
              </a:path>
            </a:pathLst>
          </a:custGeom>
        </p:spPr>
      </p:pic>
      <p:sp>
        <p:nvSpPr>
          <p:cNvPr id="17" name="Freeform: Shape 16">
            <a:extLst>
              <a:ext uri="{FF2B5EF4-FFF2-40B4-BE49-F238E27FC236}">
                <a16:creationId xmlns:a16="http://schemas.microsoft.com/office/drawing/2014/main" id="{E3588014-99E8-44C1-BB9D-26C13B241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1570515"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A9E77F3-3E48-4441-8C30-822A5284E6B1}"/>
              </a:ext>
            </a:extLst>
          </p:cNvPr>
          <p:cNvSpPr>
            <a:spLocks noGrp="1"/>
          </p:cNvSpPr>
          <p:nvPr>
            <p:ph type="ctrTitle"/>
          </p:nvPr>
        </p:nvSpPr>
        <p:spPr>
          <a:xfrm>
            <a:off x="4191745" y="914400"/>
            <a:ext cx="3018325" cy="4572000"/>
          </a:xfrm>
        </p:spPr>
        <p:txBody>
          <a:bodyPr vert="horz" lIns="91440" tIns="45720" rIns="91440" bIns="45720" rtlCol="0" anchor="t">
            <a:normAutofit/>
          </a:bodyPr>
          <a:lstStyle/>
          <a:p>
            <a:pPr algn="l"/>
            <a:r>
              <a:rPr lang="en-US" sz="3200" dirty="0"/>
              <a:t>Case study </a:t>
            </a:r>
          </a:p>
        </p:txBody>
      </p:sp>
      <p:sp>
        <p:nvSpPr>
          <p:cNvPr id="3" name="Subtitle 2">
            <a:extLst>
              <a:ext uri="{FF2B5EF4-FFF2-40B4-BE49-F238E27FC236}">
                <a16:creationId xmlns:a16="http://schemas.microsoft.com/office/drawing/2014/main" id="{412E6843-79C7-4FE1-BE10-37822BCD7152}"/>
              </a:ext>
            </a:extLst>
          </p:cNvPr>
          <p:cNvSpPr>
            <a:spLocks noGrp="1"/>
          </p:cNvSpPr>
          <p:nvPr>
            <p:ph type="subTitle" idx="1"/>
          </p:nvPr>
        </p:nvSpPr>
        <p:spPr>
          <a:xfrm>
            <a:off x="5265920" y="1572068"/>
            <a:ext cx="6164081" cy="4572001"/>
          </a:xfrm>
        </p:spPr>
        <p:txBody>
          <a:bodyPr vert="horz" lIns="91440" tIns="45720" rIns="91440" bIns="45720" rtlCol="0">
            <a:normAutofit/>
          </a:bodyPr>
          <a:lstStyle/>
          <a:p>
            <a:pPr indent="-228600" algn="l">
              <a:buFont typeface="Arial" panose="020B0604020202020204" pitchFamily="34" charset="0"/>
              <a:buChar char="•"/>
            </a:pPr>
            <a:r>
              <a:rPr lang="en-US" dirty="0"/>
              <a:t>  Exploratory data Analysis on bank            loan data</a:t>
            </a:r>
          </a:p>
          <a:p>
            <a:pPr algn="l"/>
            <a:endParaRPr lang="en-US" dirty="0"/>
          </a:p>
        </p:txBody>
      </p:sp>
    </p:spTree>
    <p:extLst>
      <p:ext uri="{BB962C8B-B14F-4D97-AF65-F5344CB8AC3E}">
        <p14:creationId xmlns:p14="http://schemas.microsoft.com/office/powerpoint/2010/main" val="8330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0D30B-796E-4A1A-9204-F21AD2F7FFDE}"/>
              </a:ext>
            </a:extLst>
          </p:cNvPr>
          <p:cNvSpPr txBox="1"/>
          <p:nvPr/>
        </p:nvSpPr>
        <p:spPr>
          <a:xfrm>
            <a:off x="6096000" y="1065558"/>
            <a:ext cx="4731026" cy="4247317"/>
          </a:xfrm>
          <a:prstGeom prst="rect">
            <a:avLst/>
          </a:prstGeom>
          <a:noFill/>
        </p:spPr>
        <p:txBody>
          <a:bodyPr wrap="square" rtlCol="0">
            <a:spAutoFit/>
          </a:bodyPr>
          <a:lstStyle/>
          <a:p>
            <a:r>
              <a:rPr lang="en-US" b="1" dirty="0"/>
              <a:t>7) Distribution of income across gender.</a:t>
            </a:r>
          </a:p>
          <a:p>
            <a:endParaRPr lang="en-US" dirty="0"/>
          </a:p>
          <a:p>
            <a:endParaRPr lang="en-US" dirty="0"/>
          </a:p>
          <a:p>
            <a:r>
              <a:rPr lang="en-US" dirty="0"/>
              <a:t>1) Females applied for more number of loans than Males.</a:t>
            </a:r>
          </a:p>
          <a:p>
            <a:r>
              <a:rPr lang="en-US" dirty="0"/>
              <a:t>2) Most of the Customers who applied for the loans are in the income range from '10000 - 50000’</a:t>
            </a:r>
          </a:p>
          <a:p>
            <a:r>
              <a:rPr lang="en-US" dirty="0"/>
              <a:t>3) Count of Customers who applied for the loans in the income range from '200000 - 300000' are least.</a:t>
            </a:r>
          </a:p>
          <a:p>
            <a:r>
              <a:rPr lang="en-US" dirty="0"/>
              <a:t>4) As the income range increases number of loans applied by Females decreases and there is not count of females after income range 300000</a:t>
            </a:r>
          </a:p>
        </p:txBody>
      </p:sp>
      <p:pic>
        <p:nvPicPr>
          <p:cNvPr id="5" name="Picture 4" descr="A screenshot of a cell phone&#10;&#10;Description automatically generated">
            <a:extLst>
              <a:ext uri="{FF2B5EF4-FFF2-40B4-BE49-F238E27FC236}">
                <a16:creationId xmlns:a16="http://schemas.microsoft.com/office/drawing/2014/main" id="{141A934F-71EC-4F83-8D96-D2B02E3C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63" y="1866900"/>
            <a:ext cx="5038725" cy="3124200"/>
          </a:xfrm>
          <a:prstGeom prst="rect">
            <a:avLst/>
          </a:prstGeom>
        </p:spPr>
      </p:pic>
    </p:spTree>
    <p:extLst>
      <p:ext uri="{BB962C8B-B14F-4D97-AF65-F5344CB8AC3E}">
        <p14:creationId xmlns:p14="http://schemas.microsoft.com/office/powerpoint/2010/main" val="58289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0D30B-796E-4A1A-9204-F21AD2F7FFDE}"/>
              </a:ext>
            </a:extLst>
          </p:cNvPr>
          <p:cNvSpPr txBox="1"/>
          <p:nvPr/>
        </p:nvSpPr>
        <p:spPr>
          <a:xfrm>
            <a:off x="6811618" y="2413337"/>
            <a:ext cx="4731026" cy="2031325"/>
          </a:xfrm>
          <a:prstGeom prst="rect">
            <a:avLst/>
          </a:prstGeom>
          <a:noFill/>
        </p:spPr>
        <p:txBody>
          <a:bodyPr wrap="square" rtlCol="0">
            <a:spAutoFit/>
          </a:bodyPr>
          <a:lstStyle/>
          <a:p>
            <a:r>
              <a:rPr lang="en-US" b="1" dirty="0"/>
              <a:t>8) Distribution of income type across gender.</a:t>
            </a:r>
          </a:p>
          <a:p>
            <a:endParaRPr lang="en-US" dirty="0"/>
          </a:p>
          <a:p>
            <a:endParaRPr lang="en-US" dirty="0"/>
          </a:p>
          <a:p>
            <a:r>
              <a:rPr lang="en-US" dirty="0"/>
              <a:t>Gap between working men and women applying for loan are more across all income types</a:t>
            </a:r>
          </a:p>
        </p:txBody>
      </p:sp>
      <p:pic>
        <p:nvPicPr>
          <p:cNvPr id="4" name="Picture 3" descr="A screenshot of a cell phone&#10;&#10;Description automatically generated">
            <a:extLst>
              <a:ext uri="{FF2B5EF4-FFF2-40B4-BE49-F238E27FC236}">
                <a16:creationId xmlns:a16="http://schemas.microsoft.com/office/drawing/2014/main" id="{91D03DFC-2799-43B0-8273-645AF790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9" y="2277717"/>
            <a:ext cx="5810250" cy="3124200"/>
          </a:xfrm>
          <a:prstGeom prst="rect">
            <a:avLst/>
          </a:prstGeom>
        </p:spPr>
      </p:pic>
    </p:spTree>
    <p:extLst>
      <p:ext uri="{BB962C8B-B14F-4D97-AF65-F5344CB8AC3E}">
        <p14:creationId xmlns:p14="http://schemas.microsoft.com/office/powerpoint/2010/main" val="34043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0D30B-796E-4A1A-9204-F21AD2F7FFDE}"/>
              </a:ext>
            </a:extLst>
          </p:cNvPr>
          <p:cNvSpPr txBox="1"/>
          <p:nvPr/>
        </p:nvSpPr>
        <p:spPr>
          <a:xfrm>
            <a:off x="6812433" y="2536550"/>
            <a:ext cx="3073688" cy="2308324"/>
          </a:xfrm>
          <a:prstGeom prst="rect">
            <a:avLst/>
          </a:prstGeom>
          <a:noFill/>
        </p:spPr>
        <p:txBody>
          <a:bodyPr wrap="square" rtlCol="0">
            <a:spAutoFit/>
          </a:bodyPr>
          <a:lstStyle/>
          <a:p>
            <a:pPr marL="342900" indent="-342900">
              <a:buAutoNum type="arabicParenR"/>
            </a:pPr>
            <a:r>
              <a:rPr lang="en-US" b="1" dirty="0"/>
              <a:t>Checking outliers for total income column </a:t>
            </a:r>
          </a:p>
          <a:p>
            <a:endParaRPr lang="en-US" b="1" dirty="0"/>
          </a:p>
          <a:p>
            <a:endParaRPr lang="en-US" b="1" dirty="0"/>
          </a:p>
          <a:p>
            <a:r>
              <a:rPr lang="en-US" dirty="0"/>
              <a:t>1.As we can see there are outliers in income total. 2.Income amount is mostly segregated in third quartile. </a:t>
            </a:r>
            <a:endParaRPr lang="en-IN" dirty="0"/>
          </a:p>
        </p:txBody>
      </p:sp>
      <p:pic>
        <p:nvPicPr>
          <p:cNvPr id="5" name="Picture 4" descr="A screenshot of a cell phone&#10;&#10;Description automatically generated">
            <a:extLst>
              <a:ext uri="{FF2B5EF4-FFF2-40B4-BE49-F238E27FC236}">
                <a16:creationId xmlns:a16="http://schemas.microsoft.com/office/drawing/2014/main" id="{9758C6A4-2423-4E7B-8B74-4D09551A0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8" y="2884606"/>
            <a:ext cx="3905250" cy="2619375"/>
          </a:xfrm>
          <a:prstGeom prst="rect">
            <a:avLst/>
          </a:prstGeom>
        </p:spPr>
      </p:pic>
      <p:sp>
        <p:nvSpPr>
          <p:cNvPr id="6" name="TextBox 5">
            <a:extLst>
              <a:ext uri="{FF2B5EF4-FFF2-40B4-BE49-F238E27FC236}">
                <a16:creationId xmlns:a16="http://schemas.microsoft.com/office/drawing/2014/main" id="{CD51375E-9B5A-4DF8-B133-DAF92673686C}"/>
              </a:ext>
            </a:extLst>
          </p:cNvPr>
          <p:cNvSpPr txBox="1"/>
          <p:nvPr/>
        </p:nvSpPr>
        <p:spPr>
          <a:xfrm>
            <a:off x="4002156" y="821635"/>
            <a:ext cx="6016487" cy="369332"/>
          </a:xfrm>
          <a:prstGeom prst="rect">
            <a:avLst/>
          </a:prstGeom>
          <a:noFill/>
        </p:spPr>
        <p:txBody>
          <a:bodyPr wrap="square" rtlCol="0">
            <a:spAutoFit/>
          </a:bodyPr>
          <a:lstStyle/>
          <a:p>
            <a:r>
              <a:rPr lang="en-US" b="1" dirty="0"/>
              <a:t>Univariate analysis</a:t>
            </a:r>
            <a:endParaRPr lang="en-IN" b="1" dirty="0"/>
          </a:p>
        </p:txBody>
      </p:sp>
    </p:spTree>
    <p:extLst>
      <p:ext uri="{BB962C8B-B14F-4D97-AF65-F5344CB8AC3E}">
        <p14:creationId xmlns:p14="http://schemas.microsoft.com/office/powerpoint/2010/main" val="29259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C6F29E3-F0CF-4484-9FE0-4F352FDF7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26" y="1473234"/>
            <a:ext cx="5133682" cy="3443323"/>
          </a:xfrm>
          <a:prstGeom prst="rect">
            <a:avLst/>
          </a:prstGeom>
        </p:spPr>
      </p:pic>
      <p:sp>
        <p:nvSpPr>
          <p:cNvPr id="8" name="TextBox 7">
            <a:extLst>
              <a:ext uri="{FF2B5EF4-FFF2-40B4-BE49-F238E27FC236}">
                <a16:creationId xmlns:a16="http://schemas.microsoft.com/office/drawing/2014/main" id="{23F64B03-31D1-494D-90FF-E205AA8CADCE}"/>
              </a:ext>
            </a:extLst>
          </p:cNvPr>
          <p:cNvSpPr txBox="1"/>
          <p:nvPr/>
        </p:nvSpPr>
        <p:spPr>
          <a:xfrm>
            <a:off x="6626086" y="1928763"/>
            <a:ext cx="4227443" cy="2031325"/>
          </a:xfrm>
          <a:prstGeom prst="rect">
            <a:avLst/>
          </a:prstGeom>
          <a:noFill/>
        </p:spPr>
        <p:txBody>
          <a:bodyPr wrap="square" rtlCol="0">
            <a:spAutoFit/>
          </a:bodyPr>
          <a:lstStyle/>
          <a:p>
            <a:r>
              <a:rPr lang="en-US" dirty="0"/>
              <a:t>2) Distribution of Credit Amount for non defaulters</a:t>
            </a:r>
          </a:p>
          <a:p>
            <a:endParaRPr lang="en-US" dirty="0"/>
          </a:p>
          <a:p>
            <a:r>
              <a:rPr lang="en-US" dirty="0"/>
              <a:t>1.There are outliers in the amount credited to the client's account.</a:t>
            </a:r>
          </a:p>
          <a:p>
            <a:r>
              <a:rPr lang="en-US" dirty="0"/>
              <a:t> 2.Most of the credit values lies in the first quartile.</a:t>
            </a:r>
            <a:endParaRPr lang="en-IN" dirty="0"/>
          </a:p>
        </p:txBody>
      </p:sp>
    </p:spTree>
    <p:extLst>
      <p:ext uri="{BB962C8B-B14F-4D97-AF65-F5344CB8AC3E}">
        <p14:creationId xmlns:p14="http://schemas.microsoft.com/office/powerpoint/2010/main" val="419860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DA7E808-4D81-4603-9A2D-D47CB80AC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37" y="809626"/>
            <a:ext cx="3918028" cy="2476914"/>
          </a:xfrm>
          <a:prstGeom prst="rect">
            <a:avLst/>
          </a:prstGeom>
        </p:spPr>
      </p:pic>
      <p:sp>
        <p:nvSpPr>
          <p:cNvPr id="4" name="TextBox 3">
            <a:extLst>
              <a:ext uri="{FF2B5EF4-FFF2-40B4-BE49-F238E27FC236}">
                <a16:creationId xmlns:a16="http://schemas.microsoft.com/office/drawing/2014/main" id="{A8C9D1BD-850B-4147-82D7-F6ABBB46959D}"/>
              </a:ext>
            </a:extLst>
          </p:cNvPr>
          <p:cNvSpPr txBox="1"/>
          <p:nvPr/>
        </p:nvSpPr>
        <p:spPr>
          <a:xfrm>
            <a:off x="6096001" y="965150"/>
            <a:ext cx="3894508" cy="2031325"/>
          </a:xfrm>
          <a:prstGeom prst="rect">
            <a:avLst/>
          </a:prstGeom>
          <a:noFill/>
        </p:spPr>
        <p:txBody>
          <a:bodyPr wrap="square" rtlCol="0">
            <a:spAutoFit/>
          </a:bodyPr>
          <a:lstStyle/>
          <a:p>
            <a:r>
              <a:rPr lang="en-US" dirty="0"/>
              <a:t>3) Distribution of income in non defaulters  </a:t>
            </a:r>
          </a:p>
          <a:p>
            <a:endParaRPr lang="en-US" dirty="0"/>
          </a:p>
          <a:p>
            <a:r>
              <a:rPr lang="en-US" dirty="0"/>
              <a:t>1.Amount Income have some outliers.</a:t>
            </a:r>
          </a:p>
          <a:p>
            <a:r>
              <a:rPr lang="en-US" dirty="0"/>
              <a:t> 2.most of the client's incomes are in the first quartile.ie 25</a:t>
            </a:r>
            <a:r>
              <a:rPr lang="en-US" baseline="30000" dirty="0"/>
              <a:t>th</a:t>
            </a:r>
            <a:r>
              <a:rPr lang="en-US" dirty="0"/>
              <a:t> percentile</a:t>
            </a:r>
            <a:endParaRPr lang="en-IN" dirty="0"/>
          </a:p>
        </p:txBody>
      </p:sp>
      <p:pic>
        <p:nvPicPr>
          <p:cNvPr id="6" name="Picture 5" descr="A screenshot of a cell phone&#10;&#10;Description automatically generated">
            <a:extLst>
              <a:ext uri="{FF2B5EF4-FFF2-40B4-BE49-F238E27FC236}">
                <a16:creationId xmlns:a16="http://schemas.microsoft.com/office/drawing/2014/main" id="{DF2E3AA0-9797-4118-8A34-45E51BD4A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37" y="3788741"/>
            <a:ext cx="4024311" cy="2699233"/>
          </a:xfrm>
          <a:prstGeom prst="rect">
            <a:avLst/>
          </a:prstGeom>
        </p:spPr>
      </p:pic>
      <p:sp>
        <p:nvSpPr>
          <p:cNvPr id="8" name="TextBox 7">
            <a:extLst>
              <a:ext uri="{FF2B5EF4-FFF2-40B4-BE49-F238E27FC236}">
                <a16:creationId xmlns:a16="http://schemas.microsoft.com/office/drawing/2014/main" id="{91EB29E1-6D03-407D-B5D3-01CAD5457673}"/>
              </a:ext>
            </a:extLst>
          </p:cNvPr>
          <p:cNvSpPr txBox="1"/>
          <p:nvPr/>
        </p:nvSpPr>
        <p:spPr>
          <a:xfrm>
            <a:off x="5658678" y="3861526"/>
            <a:ext cx="6096000" cy="1477328"/>
          </a:xfrm>
          <a:prstGeom prst="rect">
            <a:avLst/>
          </a:prstGeom>
          <a:noFill/>
        </p:spPr>
        <p:txBody>
          <a:bodyPr wrap="square">
            <a:spAutoFit/>
          </a:bodyPr>
          <a:lstStyle/>
          <a:p>
            <a:pPr algn="l"/>
            <a:r>
              <a:rPr lang="en-US" dirty="0"/>
              <a:t>4) Distribution of Amount Credit for defaulters</a:t>
            </a:r>
          </a:p>
          <a:p>
            <a:pPr algn="l"/>
            <a:endParaRPr lang="en-US" dirty="0"/>
          </a:p>
          <a:p>
            <a:pPr algn="l"/>
            <a:r>
              <a:rPr lang="en-US" dirty="0"/>
              <a:t>1) Amount credited have some outliers.</a:t>
            </a:r>
          </a:p>
          <a:p>
            <a:pPr algn="l"/>
            <a:r>
              <a:rPr lang="en-US" dirty="0"/>
              <a:t>2) Most of the creditor's amounts are in third quartile.</a:t>
            </a:r>
          </a:p>
          <a:p>
            <a:endParaRPr lang="en-IN" dirty="0"/>
          </a:p>
        </p:txBody>
      </p:sp>
    </p:spTree>
    <p:extLst>
      <p:ext uri="{BB962C8B-B14F-4D97-AF65-F5344CB8AC3E}">
        <p14:creationId xmlns:p14="http://schemas.microsoft.com/office/powerpoint/2010/main" val="150374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5811E00-1179-463A-B5F5-2B4991725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0537892-72B1-4711-BF29-9D855D27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5A60B39E-73E4-40A5-A14B-886ACCE13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402049" y="-285591"/>
            <a:ext cx="1028642" cy="1599825"/>
          </a:xfrm>
          <a:custGeom>
            <a:avLst/>
            <a:gdLst>
              <a:gd name="connsiteX0" fmla="*/ 0 w 1028642"/>
              <a:gd name="connsiteY0" fmla="*/ 1070372 h 1070372"/>
              <a:gd name="connsiteX1" fmla="*/ 0 w 1028642"/>
              <a:gd name="connsiteY1" fmla="*/ 28809 h 1070372"/>
              <a:gd name="connsiteX2" fmla="*/ 59341 w 1028642"/>
              <a:gd name="connsiteY2" fmla="*/ 13949 h 1070372"/>
              <a:gd name="connsiteX3" fmla="*/ 198192 w 1028642"/>
              <a:gd name="connsiteY3" fmla="*/ 25 h 1070372"/>
              <a:gd name="connsiteX4" fmla="*/ 634260 w 1028642"/>
              <a:gd name="connsiteY4" fmla="*/ 109941 h 1070372"/>
              <a:gd name="connsiteX5" fmla="*/ 1022700 w 1028642"/>
              <a:gd name="connsiteY5" fmla="*/ 533149 h 1070372"/>
              <a:gd name="connsiteX6" fmla="*/ 759054 w 1028642"/>
              <a:gd name="connsiteY6" fmla="*/ 763009 h 1070372"/>
              <a:gd name="connsiteX7" fmla="*/ 422111 w 1028642"/>
              <a:gd name="connsiteY7" fmla="*/ 913469 h 1070372"/>
              <a:gd name="connsiteX8" fmla="*/ 48112 w 1028642"/>
              <a:gd name="connsiteY8" fmla="*/ 1060279 h 1070372"/>
              <a:gd name="connsiteX9" fmla="*/ 0 w 1028642"/>
              <a:gd name="connsiteY9" fmla="*/ 1070372 h 1070372"/>
              <a:gd name="connsiteX0" fmla="*/ 12700 w 1041342"/>
              <a:gd name="connsiteY0" fmla="*/ 1070372 h 1070372"/>
              <a:gd name="connsiteX1" fmla="*/ 0 w 1041342"/>
              <a:gd name="connsiteY1" fmla="*/ 800632 h 1070372"/>
              <a:gd name="connsiteX2" fmla="*/ 12700 w 1041342"/>
              <a:gd name="connsiteY2" fmla="*/ 28809 h 1070372"/>
              <a:gd name="connsiteX3" fmla="*/ 72041 w 1041342"/>
              <a:gd name="connsiteY3" fmla="*/ 13949 h 1070372"/>
              <a:gd name="connsiteX4" fmla="*/ 210892 w 1041342"/>
              <a:gd name="connsiteY4" fmla="*/ 25 h 1070372"/>
              <a:gd name="connsiteX5" fmla="*/ 646960 w 1041342"/>
              <a:gd name="connsiteY5" fmla="*/ 109941 h 1070372"/>
              <a:gd name="connsiteX6" fmla="*/ 1035400 w 1041342"/>
              <a:gd name="connsiteY6" fmla="*/ 533149 h 1070372"/>
              <a:gd name="connsiteX7" fmla="*/ 771754 w 1041342"/>
              <a:gd name="connsiteY7" fmla="*/ 763009 h 1070372"/>
              <a:gd name="connsiteX8" fmla="*/ 434811 w 1041342"/>
              <a:gd name="connsiteY8" fmla="*/ 913469 h 1070372"/>
              <a:gd name="connsiteX9" fmla="*/ 60812 w 1041342"/>
              <a:gd name="connsiteY9" fmla="*/ 1060279 h 1070372"/>
              <a:gd name="connsiteX10" fmla="*/ 12700 w 1041342"/>
              <a:gd name="connsiteY10" fmla="*/ 1070372 h 1070372"/>
              <a:gd name="connsiteX0" fmla="*/ 157 w 1028799"/>
              <a:gd name="connsiteY0" fmla="*/ 28809 h 1070372"/>
              <a:gd name="connsiteX1" fmla="*/ 59498 w 1028799"/>
              <a:gd name="connsiteY1" fmla="*/ 13949 h 1070372"/>
              <a:gd name="connsiteX2" fmla="*/ 198349 w 1028799"/>
              <a:gd name="connsiteY2" fmla="*/ 25 h 1070372"/>
              <a:gd name="connsiteX3" fmla="*/ 634417 w 1028799"/>
              <a:gd name="connsiteY3" fmla="*/ 109941 h 1070372"/>
              <a:gd name="connsiteX4" fmla="*/ 1022857 w 1028799"/>
              <a:gd name="connsiteY4" fmla="*/ 533149 h 1070372"/>
              <a:gd name="connsiteX5" fmla="*/ 759211 w 1028799"/>
              <a:gd name="connsiteY5" fmla="*/ 763009 h 1070372"/>
              <a:gd name="connsiteX6" fmla="*/ 422268 w 1028799"/>
              <a:gd name="connsiteY6" fmla="*/ 913469 h 1070372"/>
              <a:gd name="connsiteX7" fmla="*/ 48269 w 1028799"/>
              <a:gd name="connsiteY7" fmla="*/ 1060279 h 1070372"/>
              <a:gd name="connsiteX8" fmla="*/ 157 w 1028799"/>
              <a:gd name="connsiteY8" fmla="*/ 1070372 h 1070372"/>
              <a:gd name="connsiteX9" fmla="*/ 78897 w 1028799"/>
              <a:gd name="connsiteY9" fmla="*/ 892072 h 1070372"/>
              <a:gd name="connsiteX0" fmla="*/ 0 w 1028642"/>
              <a:gd name="connsiteY0" fmla="*/ 28809 h 1070372"/>
              <a:gd name="connsiteX1" fmla="*/ 59341 w 1028642"/>
              <a:gd name="connsiteY1" fmla="*/ 13949 h 1070372"/>
              <a:gd name="connsiteX2" fmla="*/ 198192 w 1028642"/>
              <a:gd name="connsiteY2" fmla="*/ 25 h 1070372"/>
              <a:gd name="connsiteX3" fmla="*/ 634260 w 1028642"/>
              <a:gd name="connsiteY3" fmla="*/ 109941 h 1070372"/>
              <a:gd name="connsiteX4" fmla="*/ 1022700 w 1028642"/>
              <a:gd name="connsiteY4" fmla="*/ 533149 h 1070372"/>
              <a:gd name="connsiteX5" fmla="*/ 759054 w 1028642"/>
              <a:gd name="connsiteY5" fmla="*/ 763009 h 1070372"/>
              <a:gd name="connsiteX6" fmla="*/ 422111 w 1028642"/>
              <a:gd name="connsiteY6" fmla="*/ 913469 h 1070372"/>
              <a:gd name="connsiteX7" fmla="*/ 48112 w 1028642"/>
              <a:gd name="connsiteY7" fmla="*/ 1060279 h 1070372"/>
              <a:gd name="connsiteX8" fmla="*/ 0 w 1028642"/>
              <a:gd name="connsiteY8" fmla="*/ 1070372 h 107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642" h="1070372">
                <a:moveTo>
                  <a:pt x="0" y="28809"/>
                </a:moveTo>
                <a:lnTo>
                  <a:pt x="59341" y="13949"/>
                </a:lnTo>
                <a:cubicBezTo>
                  <a:pt x="108160" y="4225"/>
                  <a:pt x="155782" y="-384"/>
                  <a:pt x="198192" y="25"/>
                </a:cubicBezTo>
                <a:cubicBezTo>
                  <a:pt x="348871" y="1551"/>
                  <a:pt x="500421" y="41223"/>
                  <a:pt x="634260" y="109941"/>
                </a:cubicBezTo>
                <a:cubicBezTo>
                  <a:pt x="779926" y="184763"/>
                  <a:pt x="1074035" y="329556"/>
                  <a:pt x="1022700" y="533149"/>
                </a:cubicBezTo>
                <a:cubicBezTo>
                  <a:pt x="988696" y="667915"/>
                  <a:pt x="871750" y="710748"/>
                  <a:pt x="759054" y="763009"/>
                </a:cubicBezTo>
                <a:cubicBezTo>
                  <a:pt x="648484" y="814288"/>
                  <a:pt x="533718" y="861753"/>
                  <a:pt x="422111" y="913469"/>
                </a:cubicBezTo>
                <a:cubicBezTo>
                  <a:pt x="300479" y="969872"/>
                  <a:pt x="177593" y="1024421"/>
                  <a:pt x="48112" y="1060279"/>
                </a:cubicBezTo>
                <a:lnTo>
                  <a:pt x="0" y="1070372"/>
                </a:ln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14" name="Freeform: Shape 13">
            <a:extLst>
              <a:ext uri="{FF2B5EF4-FFF2-40B4-BE49-F238E27FC236}">
                <a16:creationId xmlns:a16="http://schemas.microsoft.com/office/drawing/2014/main" id="{2BA9C992-00CB-4356-BAC0-DF5DAF722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E5D03542-B73A-4437-A781-FDA37BA42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A picture containing room&#10;&#10;Description automatically generated">
            <a:extLst>
              <a:ext uri="{FF2B5EF4-FFF2-40B4-BE49-F238E27FC236}">
                <a16:creationId xmlns:a16="http://schemas.microsoft.com/office/drawing/2014/main" id="{E54492BF-5F50-4285-856F-862040002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53" y="762003"/>
            <a:ext cx="7365576" cy="5654056"/>
          </a:xfrm>
          <a:prstGeom prst="rect">
            <a:avLst/>
          </a:prstGeom>
        </p:spPr>
      </p:pic>
      <p:sp>
        <p:nvSpPr>
          <p:cNvPr id="6" name="TextBox 5">
            <a:extLst>
              <a:ext uri="{FF2B5EF4-FFF2-40B4-BE49-F238E27FC236}">
                <a16:creationId xmlns:a16="http://schemas.microsoft.com/office/drawing/2014/main" id="{45E70341-0217-4BCF-89A6-071A220809FF}"/>
              </a:ext>
            </a:extLst>
          </p:cNvPr>
          <p:cNvSpPr txBox="1"/>
          <p:nvPr/>
        </p:nvSpPr>
        <p:spPr>
          <a:xfrm>
            <a:off x="8135682" y="1233714"/>
            <a:ext cx="3580601" cy="3970318"/>
          </a:xfrm>
          <a:prstGeom prst="rect">
            <a:avLst/>
          </a:prstGeom>
          <a:noFill/>
        </p:spPr>
        <p:txBody>
          <a:bodyPr wrap="square" rtlCol="0">
            <a:spAutoFit/>
          </a:bodyPr>
          <a:lstStyle/>
          <a:p>
            <a:r>
              <a:rPr lang="en-US" b="1" dirty="0"/>
              <a:t>Analyzing customer family status and education level of defaulters </a:t>
            </a:r>
          </a:p>
          <a:p>
            <a:endParaRPr lang="en-US" dirty="0"/>
          </a:p>
          <a:p>
            <a:endParaRPr lang="en-US" dirty="0"/>
          </a:p>
          <a:p>
            <a:r>
              <a:rPr lang="en-US" dirty="0"/>
              <a:t>1) Customers having higher degree married or separated are most likely to get more credits.</a:t>
            </a:r>
          </a:p>
          <a:p>
            <a:r>
              <a:rPr lang="en-US" dirty="0"/>
              <a:t>2) Married secondary and marries higher education have higher number of outliers.</a:t>
            </a:r>
          </a:p>
          <a:p>
            <a:r>
              <a:rPr lang="en-US" dirty="0"/>
              <a:t>3) Customers having lower secondary degree and separated have lowest number of credits.</a:t>
            </a:r>
            <a:endParaRPr lang="en-IN" dirty="0"/>
          </a:p>
        </p:txBody>
      </p:sp>
    </p:spTree>
    <p:extLst>
      <p:ext uri="{BB962C8B-B14F-4D97-AF65-F5344CB8AC3E}">
        <p14:creationId xmlns:p14="http://schemas.microsoft.com/office/powerpoint/2010/main" val="367246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B8B52-99C7-4FB1-8A5A-6BBD3901B8EA}"/>
              </a:ext>
            </a:extLst>
          </p:cNvPr>
          <p:cNvSpPr txBox="1"/>
          <p:nvPr/>
        </p:nvSpPr>
        <p:spPr>
          <a:xfrm>
            <a:off x="7547429" y="571564"/>
            <a:ext cx="4049485" cy="5355312"/>
          </a:xfrm>
          <a:prstGeom prst="rect">
            <a:avLst/>
          </a:prstGeom>
          <a:noFill/>
        </p:spPr>
        <p:txBody>
          <a:bodyPr wrap="square" rtlCol="0">
            <a:spAutoFit/>
          </a:bodyPr>
          <a:lstStyle/>
          <a:p>
            <a:r>
              <a:rPr lang="en-US" b="1" dirty="0"/>
              <a:t>Analyzing total income and education status of defaulters</a:t>
            </a:r>
          </a:p>
          <a:p>
            <a:endParaRPr lang="en-US" dirty="0"/>
          </a:p>
          <a:p>
            <a:endParaRPr lang="en-IN" dirty="0"/>
          </a:p>
          <a:p>
            <a:r>
              <a:rPr lang="en-US" dirty="0"/>
              <a:t>1)Customers with higher educations have relatively higher income irrespective to their family status.</a:t>
            </a:r>
          </a:p>
          <a:p>
            <a:r>
              <a:rPr lang="en-US" dirty="0"/>
              <a:t>2)Customers with lower secondary have relatively lower income irrespective to their family status. </a:t>
            </a:r>
          </a:p>
          <a:p>
            <a:r>
              <a:rPr lang="en-US" dirty="0"/>
              <a:t>3)Higher education customer have larger number of outliers.</a:t>
            </a:r>
          </a:p>
          <a:p>
            <a:r>
              <a:rPr lang="en-US" dirty="0"/>
              <a:t>4)From both the graph above customers with academic degree have higher degree but have higher income also. </a:t>
            </a:r>
          </a:p>
          <a:p>
            <a:r>
              <a:rPr lang="en-US" dirty="0"/>
              <a:t>5)Annual Income for Higher Education customers are relatively similar.</a:t>
            </a:r>
            <a:endParaRPr lang="en-IN" dirty="0"/>
          </a:p>
        </p:txBody>
      </p:sp>
      <p:pic>
        <p:nvPicPr>
          <p:cNvPr id="4" name="Picture 3" descr="A screenshot of a cell phone&#10;&#10;Description automatically generated">
            <a:extLst>
              <a:ext uri="{FF2B5EF4-FFF2-40B4-BE49-F238E27FC236}">
                <a16:creationId xmlns:a16="http://schemas.microsoft.com/office/drawing/2014/main" id="{5B706712-7BF7-4134-944E-544065971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571564"/>
            <a:ext cx="6313926" cy="5714872"/>
          </a:xfrm>
          <a:prstGeom prst="rect">
            <a:avLst/>
          </a:prstGeom>
        </p:spPr>
      </p:pic>
    </p:spTree>
    <p:extLst>
      <p:ext uri="{BB962C8B-B14F-4D97-AF65-F5344CB8AC3E}">
        <p14:creationId xmlns:p14="http://schemas.microsoft.com/office/powerpoint/2010/main" val="295937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861336-5F49-4A69-83E8-6D4DF60FEB7C}"/>
              </a:ext>
            </a:extLst>
          </p:cNvPr>
          <p:cNvSpPr txBox="1"/>
          <p:nvPr/>
        </p:nvSpPr>
        <p:spPr>
          <a:xfrm>
            <a:off x="7910286" y="670449"/>
            <a:ext cx="3048000" cy="3416320"/>
          </a:xfrm>
          <a:prstGeom prst="rect">
            <a:avLst/>
          </a:prstGeom>
          <a:noFill/>
        </p:spPr>
        <p:txBody>
          <a:bodyPr wrap="square">
            <a:spAutoFit/>
          </a:bodyPr>
          <a:lstStyle/>
          <a:p>
            <a:r>
              <a:rPr lang="en-US" b="1" dirty="0"/>
              <a:t>Analyzing customer family status and education level of non defaulters </a:t>
            </a:r>
          </a:p>
          <a:p>
            <a:endParaRPr lang="en-US" dirty="0"/>
          </a:p>
          <a:p>
            <a:endParaRPr lang="en-US" dirty="0"/>
          </a:p>
          <a:p>
            <a:r>
              <a:rPr lang="en-US" dirty="0"/>
              <a:t>1) Customers with higher education have higher numbers of outliers.</a:t>
            </a:r>
          </a:p>
          <a:p>
            <a:r>
              <a:rPr lang="en-US" dirty="0"/>
              <a:t>2) Customers with academic degree and civil marriage have higher number of credits.</a:t>
            </a:r>
          </a:p>
        </p:txBody>
      </p:sp>
      <p:pic>
        <p:nvPicPr>
          <p:cNvPr id="6" name="Picture 5" descr="A screenshot of a cell phone&#10;&#10;Description automatically generated">
            <a:extLst>
              <a:ext uri="{FF2B5EF4-FFF2-40B4-BE49-F238E27FC236}">
                <a16:creationId xmlns:a16="http://schemas.microsoft.com/office/drawing/2014/main" id="{63674D33-AF77-429D-A8AA-DA14A8568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56" y="812800"/>
            <a:ext cx="5576461" cy="4891314"/>
          </a:xfrm>
          <a:prstGeom prst="rect">
            <a:avLst/>
          </a:prstGeom>
        </p:spPr>
      </p:pic>
    </p:spTree>
    <p:extLst>
      <p:ext uri="{BB962C8B-B14F-4D97-AF65-F5344CB8AC3E}">
        <p14:creationId xmlns:p14="http://schemas.microsoft.com/office/powerpoint/2010/main" val="214280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3"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5"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Freeform: Shape 17">
            <a:extLst>
              <a:ext uri="{FF2B5EF4-FFF2-40B4-BE49-F238E27FC236}">
                <a16:creationId xmlns:a16="http://schemas.microsoft.com/office/drawing/2014/main" id="{8C3ED992-EB89-4C2F-8A9A-947E91BC6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9">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 name="TextBox 2">
            <a:extLst>
              <a:ext uri="{FF2B5EF4-FFF2-40B4-BE49-F238E27FC236}">
                <a16:creationId xmlns:a16="http://schemas.microsoft.com/office/drawing/2014/main" id="{AE3B302F-E35E-47DE-A658-A35A02F88FA2}"/>
              </a:ext>
            </a:extLst>
          </p:cNvPr>
          <p:cNvSpPr txBox="1"/>
          <p:nvPr/>
        </p:nvSpPr>
        <p:spPr>
          <a:xfrm>
            <a:off x="6843487" y="2525486"/>
            <a:ext cx="4572000" cy="2286000"/>
          </a:xfrm>
          <a:prstGeom prst="rect">
            <a:avLst/>
          </a:prstGeom>
        </p:spPr>
        <p:txBody>
          <a:bodyPr vert="horz" lIns="91440" tIns="45720" rIns="91440" bIns="45720" rtlCol="0" anchor="b">
            <a:normAutofit fontScale="92500" lnSpcReduction="20000"/>
          </a:bodyPr>
          <a:lstStyle/>
          <a:p>
            <a:pPr defTabSz="914400">
              <a:lnSpc>
                <a:spcPct val="90000"/>
              </a:lnSpc>
              <a:spcBef>
                <a:spcPct val="0"/>
              </a:spcBef>
              <a:spcAft>
                <a:spcPts val="600"/>
              </a:spcAft>
            </a:pPr>
            <a:r>
              <a:rPr lang="en-US" b="1" dirty="0"/>
              <a:t>Analyzing total income and education status of non defaulters</a:t>
            </a:r>
          </a:p>
          <a:p>
            <a:pPr defTabSz="914400">
              <a:lnSpc>
                <a:spcPct val="90000"/>
              </a:lnSpc>
              <a:spcBef>
                <a:spcPct val="0"/>
              </a:spcBef>
              <a:spcAft>
                <a:spcPts val="600"/>
              </a:spcAft>
            </a:pPr>
            <a:endParaRPr lang="en-US" b="1" dirty="0"/>
          </a:p>
          <a:p>
            <a:pPr defTabSz="914400">
              <a:lnSpc>
                <a:spcPct val="90000"/>
              </a:lnSpc>
              <a:spcBef>
                <a:spcPct val="0"/>
              </a:spcBef>
              <a:spcAft>
                <a:spcPts val="600"/>
              </a:spcAft>
            </a:pPr>
            <a:endParaRPr lang="en-US" b="1" dirty="0"/>
          </a:p>
          <a:p>
            <a:pPr>
              <a:lnSpc>
                <a:spcPct val="90000"/>
              </a:lnSpc>
              <a:spcBef>
                <a:spcPct val="0"/>
              </a:spcBef>
              <a:spcAft>
                <a:spcPts val="600"/>
              </a:spcAft>
            </a:pPr>
            <a:r>
              <a:rPr lang="en-US" sz="1900" dirty="0"/>
              <a:t>1) There are outliers exists for all the family status.</a:t>
            </a:r>
          </a:p>
          <a:p>
            <a:pPr>
              <a:lnSpc>
                <a:spcPct val="90000"/>
              </a:lnSpc>
              <a:spcBef>
                <a:spcPct val="0"/>
              </a:spcBef>
              <a:spcAft>
                <a:spcPts val="600"/>
              </a:spcAft>
            </a:pPr>
            <a:r>
              <a:rPr lang="en-US" sz="1900" dirty="0"/>
              <a:t>2) Customers having academic degree have higher income range also have higher credit .</a:t>
            </a:r>
          </a:p>
          <a:p>
            <a:pPr defTabSz="914400">
              <a:lnSpc>
                <a:spcPct val="90000"/>
              </a:lnSpc>
              <a:spcBef>
                <a:spcPct val="0"/>
              </a:spcBef>
              <a:spcAft>
                <a:spcPts val="600"/>
              </a:spcAft>
            </a:pPr>
            <a:endParaRPr lang="en-US" sz="3700" b="1" kern="1200" dirty="0">
              <a:solidFill>
                <a:schemeClr val="tx1"/>
              </a:solidFill>
              <a:latin typeface="+mj-lt"/>
              <a:ea typeface="+mj-ea"/>
              <a:cs typeface="+mj-cs"/>
            </a:endParaRPr>
          </a:p>
          <a:p>
            <a:pPr defTabSz="914400">
              <a:lnSpc>
                <a:spcPct val="90000"/>
              </a:lnSpc>
              <a:spcBef>
                <a:spcPct val="0"/>
              </a:spcBef>
              <a:spcAft>
                <a:spcPts val="600"/>
              </a:spcAft>
            </a:pPr>
            <a:endParaRPr lang="en-US" sz="3700" b="1" kern="1200" dirty="0">
              <a:solidFill>
                <a:schemeClr val="tx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3A7E8542-B935-4F88-9916-BA4E4898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015365"/>
            <a:ext cx="5334000" cy="4827269"/>
          </a:xfrm>
          <a:prstGeom prst="rect">
            <a:avLst/>
          </a:prstGeom>
        </p:spPr>
      </p:pic>
    </p:spTree>
    <p:extLst>
      <p:ext uri="{BB962C8B-B14F-4D97-AF65-F5344CB8AC3E}">
        <p14:creationId xmlns:p14="http://schemas.microsoft.com/office/powerpoint/2010/main" val="59953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D3B37-36CC-4232-972A-99B8E3B5D396}"/>
              </a:ext>
            </a:extLst>
          </p:cNvPr>
          <p:cNvSpPr txBox="1"/>
          <p:nvPr/>
        </p:nvSpPr>
        <p:spPr>
          <a:xfrm>
            <a:off x="2075543" y="1175657"/>
            <a:ext cx="8490857" cy="3970318"/>
          </a:xfrm>
          <a:prstGeom prst="rect">
            <a:avLst/>
          </a:prstGeom>
          <a:noFill/>
        </p:spPr>
        <p:txBody>
          <a:bodyPr wrap="square" rtlCol="0">
            <a:spAutoFit/>
          </a:bodyPr>
          <a:lstStyle/>
          <a:p>
            <a:r>
              <a:rPr lang="en-US" b="1" dirty="0"/>
              <a:t>Analyzing previous loan application  data set </a:t>
            </a:r>
          </a:p>
          <a:p>
            <a:endParaRPr lang="en-US" b="1" dirty="0"/>
          </a:p>
          <a:p>
            <a:endParaRPr lang="en-US" b="1" dirty="0"/>
          </a:p>
          <a:p>
            <a:r>
              <a:rPr lang="en-US" b="1" dirty="0"/>
              <a:t>While analyzing previous loan data it was found to have less percentage of null values compared to the application data. </a:t>
            </a:r>
          </a:p>
          <a:p>
            <a:endParaRPr lang="en-US" b="1" dirty="0"/>
          </a:p>
          <a:p>
            <a:r>
              <a:rPr lang="en-US" b="1" dirty="0"/>
              <a:t>Columns like AMT_ANNUAITY are subject to whether loan gets approved or not hence null values in it is also a value and we can’t drop it. Similar is the case for column CNT_PAYMENT</a:t>
            </a:r>
          </a:p>
          <a:p>
            <a:endParaRPr lang="en-US" b="1" dirty="0"/>
          </a:p>
          <a:p>
            <a:r>
              <a:rPr lang="en-US" b="1" dirty="0"/>
              <a:t>Column NAME_CASH_LOAN_PURPOSE have  values not required for the analysis and will not be considered.</a:t>
            </a:r>
          </a:p>
          <a:p>
            <a:endParaRPr lang="en-US" b="1" dirty="0"/>
          </a:p>
          <a:p>
            <a:endParaRPr lang="en-IN" b="1" dirty="0"/>
          </a:p>
        </p:txBody>
      </p:sp>
    </p:spTree>
    <p:extLst>
      <p:ext uri="{BB962C8B-B14F-4D97-AF65-F5344CB8AC3E}">
        <p14:creationId xmlns:p14="http://schemas.microsoft.com/office/powerpoint/2010/main" val="208659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7DAF-73B9-4BCC-BA61-F1D975A37984}"/>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3D1A940E-694E-4C59-8AE5-E9183DF856B9}"/>
              </a:ext>
            </a:extLst>
          </p:cNvPr>
          <p:cNvSpPr>
            <a:spLocks noGrp="1"/>
          </p:cNvSpPr>
          <p:nvPr>
            <p:ph idx="1"/>
          </p:nvPr>
        </p:nvSpPr>
        <p:spPr/>
        <p:txBody>
          <a:bodyPr/>
          <a:lstStyle/>
          <a:p>
            <a:pPr marL="0" indent="0">
              <a:buNone/>
            </a:pPr>
            <a:r>
              <a:rPr lang="en-US" dirty="0"/>
              <a:t>Analyzing customer risk profile  prior to loan approval using exploratory data analysis on previous defaulter's data. </a:t>
            </a:r>
          </a:p>
          <a:p>
            <a:pPr marL="0" indent="0">
              <a:buNone/>
            </a:pPr>
            <a:r>
              <a:rPr lang="en-US" sz="4400" dirty="0">
                <a:solidFill>
                  <a:schemeClr val="tx1"/>
                </a:solidFill>
                <a:latin typeface="+mj-lt"/>
                <a:ea typeface="+mj-ea"/>
                <a:cs typeface="+mj-cs"/>
              </a:rPr>
              <a:t>Data preparation  </a:t>
            </a:r>
          </a:p>
          <a:p>
            <a:pPr marL="0" indent="0">
              <a:buNone/>
            </a:pPr>
            <a:r>
              <a:rPr lang="en-US" dirty="0"/>
              <a:t>The data set provided was having loan information of  307510 customers. </a:t>
            </a:r>
            <a:endParaRPr lang="en-IN" dirty="0"/>
          </a:p>
          <a:p>
            <a:pPr marL="0" indent="0">
              <a:buNone/>
            </a:pPr>
            <a:endParaRPr lang="en-IN" sz="4400" dirty="0">
              <a:solidFill>
                <a:schemeClr val="tx1"/>
              </a:solidFill>
              <a:latin typeface="+mj-lt"/>
              <a:ea typeface="+mj-ea"/>
              <a:cs typeface="+mj-cs"/>
            </a:endParaRPr>
          </a:p>
        </p:txBody>
      </p:sp>
    </p:spTree>
    <p:extLst>
      <p:ext uri="{BB962C8B-B14F-4D97-AF65-F5344CB8AC3E}">
        <p14:creationId xmlns:p14="http://schemas.microsoft.com/office/powerpoint/2010/main" val="3524743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20895-FE98-4CA6-B612-9E215E53D937}"/>
              </a:ext>
            </a:extLst>
          </p:cNvPr>
          <p:cNvSpPr txBox="1"/>
          <p:nvPr/>
        </p:nvSpPr>
        <p:spPr>
          <a:xfrm>
            <a:off x="6241143" y="1117600"/>
            <a:ext cx="4296228" cy="3416320"/>
          </a:xfrm>
          <a:prstGeom prst="rect">
            <a:avLst/>
          </a:prstGeom>
          <a:noFill/>
        </p:spPr>
        <p:txBody>
          <a:bodyPr wrap="square" rtlCol="0">
            <a:spAutoFit/>
          </a:bodyPr>
          <a:lstStyle/>
          <a:p>
            <a:r>
              <a:rPr lang="en-US" dirty="0"/>
              <a:t>Univariate analysis of previous application dataset </a:t>
            </a:r>
          </a:p>
          <a:p>
            <a:endParaRPr lang="en-US" dirty="0"/>
          </a:p>
          <a:p>
            <a:endParaRPr lang="en-US" dirty="0"/>
          </a:p>
          <a:p>
            <a:pPr marL="342900" indent="-342900">
              <a:buAutoNum type="arabicParenR"/>
            </a:pPr>
            <a:r>
              <a:rPr lang="en-US" dirty="0"/>
              <a:t>Distribution of Contract Type across Contract Status</a:t>
            </a:r>
          </a:p>
          <a:p>
            <a:endParaRPr lang="en-US" dirty="0"/>
          </a:p>
          <a:p>
            <a:r>
              <a:rPr lang="en-US" dirty="0"/>
              <a:t>Cash loans are refused by company the most.</a:t>
            </a:r>
          </a:p>
          <a:p>
            <a:r>
              <a:rPr lang="en-US" dirty="0"/>
              <a:t>Consumer loans gets approved most and refused by client least</a:t>
            </a:r>
          </a:p>
          <a:p>
            <a:pPr marL="342900" indent="-342900">
              <a:buAutoNum type="arabicParenR"/>
            </a:pPr>
            <a:endParaRPr lang="en-IN" dirty="0"/>
          </a:p>
        </p:txBody>
      </p:sp>
      <p:pic>
        <p:nvPicPr>
          <p:cNvPr id="4" name="Picture 3" descr="A screenshot of a cell phone&#10;&#10;Description automatically generated">
            <a:extLst>
              <a:ext uri="{FF2B5EF4-FFF2-40B4-BE49-F238E27FC236}">
                <a16:creationId xmlns:a16="http://schemas.microsoft.com/office/drawing/2014/main" id="{8CD42D0F-40A1-4333-8800-25BF63DD1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33" y="1881187"/>
            <a:ext cx="5191125" cy="3095625"/>
          </a:xfrm>
          <a:prstGeom prst="rect">
            <a:avLst/>
          </a:prstGeom>
        </p:spPr>
      </p:pic>
    </p:spTree>
    <p:extLst>
      <p:ext uri="{BB962C8B-B14F-4D97-AF65-F5344CB8AC3E}">
        <p14:creationId xmlns:p14="http://schemas.microsoft.com/office/powerpoint/2010/main" val="244582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52829-AF20-458B-B459-867534383823}"/>
              </a:ext>
            </a:extLst>
          </p:cNvPr>
          <p:cNvSpPr txBox="1"/>
          <p:nvPr/>
        </p:nvSpPr>
        <p:spPr>
          <a:xfrm>
            <a:off x="7053943" y="1465942"/>
            <a:ext cx="4615543" cy="3139321"/>
          </a:xfrm>
          <a:prstGeom prst="rect">
            <a:avLst/>
          </a:prstGeom>
          <a:noFill/>
        </p:spPr>
        <p:txBody>
          <a:bodyPr wrap="square" rtlCol="0">
            <a:spAutoFit/>
          </a:bodyPr>
          <a:lstStyle/>
          <a:p>
            <a:r>
              <a:rPr lang="en-US" b="1" dirty="0"/>
              <a:t>2) Current Application Contract Type vs Contract Status</a:t>
            </a:r>
          </a:p>
          <a:p>
            <a:endParaRPr lang="en-US" dirty="0"/>
          </a:p>
          <a:p>
            <a:endParaRPr lang="en-US" dirty="0"/>
          </a:p>
          <a:p>
            <a:r>
              <a:rPr lang="en-US" dirty="0"/>
              <a:t>1)Cash loans type contracts have maximum cancelled status.</a:t>
            </a:r>
          </a:p>
          <a:p>
            <a:r>
              <a:rPr lang="en-US" dirty="0"/>
              <a:t>2) Consumer loans gets maximum approval.</a:t>
            </a:r>
          </a:p>
          <a:p>
            <a:r>
              <a:rPr lang="en-US" dirty="0"/>
              <a:t>3) Consumer loans have negligible or none cancelled loans.</a:t>
            </a:r>
          </a:p>
          <a:p>
            <a:r>
              <a:rPr lang="en-US" dirty="0"/>
              <a:t> </a:t>
            </a:r>
            <a:endParaRPr lang="en-IN" dirty="0"/>
          </a:p>
        </p:txBody>
      </p:sp>
      <p:pic>
        <p:nvPicPr>
          <p:cNvPr id="4" name="Picture 3" descr="A screenshot of a cell phone&#10;&#10;Description automatically generated">
            <a:extLst>
              <a:ext uri="{FF2B5EF4-FFF2-40B4-BE49-F238E27FC236}">
                <a16:creationId xmlns:a16="http://schemas.microsoft.com/office/drawing/2014/main" id="{077B3273-CCC2-4EB4-806D-446AA87E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4" y="2055358"/>
            <a:ext cx="5229225" cy="3095625"/>
          </a:xfrm>
          <a:prstGeom prst="rect">
            <a:avLst/>
          </a:prstGeom>
        </p:spPr>
      </p:pic>
    </p:spTree>
    <p:extLst>
      <p:ext uri="{BB962C8B-B14F-4D97-AF65-F5344CB8AC3E}">
        <p14:creationId xmlns:p14="http://schemas.microsoft.com/office/powerpoint/2010/main" val="230849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224E8-312A-4FC5-8AFC-47F880FCA425}"/>
              </a:ext>
            </a:extLst>
          </p:cNvPr>
          <p:cNvSpPr txBox="1"/>
          <p:nvPr/>
        </p:nvSpPr>
        <p:spPr>
          <a:xfrm>
            <a:off x="6966857" y="1527076"/>
            <a:ext cx="4441374" cy="2585323"/>
          </a:xfrm>
          <a:prstGeom prst="rect">
            <a:avLst/>
          </a:prstGeom>
          <a:noFill/>
        </p:spPr>
        <p:txBody>
          <a:bodyPr wrap="square" rtlCol="0">
            <a:spAutoFit/>
          </a:bodyPr>
          <a:lstStyle/>
          <a:p>
            <a:r>
              <a:rPr lang="en-US" b="1" dirty="0"/>
              <a:t>3) Analyzing contact status vs purpose of loan</a:t>
            </a:r>
          </a:p>
          <a:p>
            <a:endParaRPr lang="en-US" dirty="0"/>
          </a:p>
          <a:p>
            <a:r>
              <a:rPr lang="en-US" dirty="0"/>
              <a:t>1)Loans for hobby , money for third person have no cancellation.</a:t>
            </a:r>
          </a:p>
          <a:p>
            <a:r>
              <a:rPr lang="en-US" dirty="0"/>
              <a:t>2)Loans for Repairs have most number of cancellations.</a:t>
            </a:r>
          </a:p>
          <a:p>
            <a:r>
              <a:rPr lang="en-US" dirty="0"/>
              <a:t>3)Loans for Education have equal number of Approved and refusal rate.</a:t>
            </a:r>
            <a:endParaRPr lang="en-IN" dirty="0"/>
          </a:p>
        </p:txBody>
      </p:sp>
      <p:pic>
        <p:nvPicPr>
          <p:cNvPr id="4" name="Picture 3" descr="A screenshot of a cell phone&#10;&#10;Description automatically generated">
            <a:extLst>
              <a:ext uri="{FF2B5EF4-FFF2-40B4-BE49-F238E27FC236}">
                <a16:creationId xmlns:a16="http://schemas.microsoft.com/office/drawing/2014/main" id="{2F4FF8E7-2CBB-4C2E-99FE-826382480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5" y="217575"/>
            <a:ext cx="6328229" cy="6422850"/>
          </a:xfrm>
          <a:prstGeom prst="rect">
            <a:avLst/>
          </a:prstGeom>
        </p:spPr>
      </p:pic>
    </p:spTree>
    <p:extLst>
      <p:ext uri="{BB962C8B-B14F-4D97-AF65-F5344CB8AC3E}">
        <p14:creationId xmlns:p14="http://schemas.microsoft.com/office/powerpoint/2010/main" val="3120476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0D0CB-2034-45E9-ACFE-1E9EDEEA51DC}"/>
              </a:ext>
            </a:extLst>
          </p:cNvPr>
          <p:cNvSpPr txBox="1"/>
          <p:nvPr/>
        </p:nvSpPr>
        <p:spPr>
          <a:xfrm>
            <a:off x="7024914" y="537029"/>
            <a:ext cx="4151086" cy="3139321"/>
          </a:xfrm>
          <a:prstGeom prst="rect">
            <a:avLst/>
          </a:prstGeom>
          <a:noFill/>
        </p:spPr>
        <p:txBody>
          <a:bodyPr wrap="square" rtlCol="0">
            <a:spAutoFit/>
          </a:bodyPr>
          <a:lstStyle/>
          <a:p>
            <a:r>
              <a:rPr lang="en-US" b="1" dirty="0"/>
              <a:t>4) Analyzing default rate and purpose</a:t>
            </a:r>
          </a:p>
          <a:p>
            <a:endParaRPr lang="en-US" dirty="0"/>
          </a:p>
          <a:p>
            <a:endParaRPr lang="en-US" dirty="0"/>
          </a:p>
          <a:p>
            <a:endParaRPr lang="en-US" dirty="0"/>
          </a:p>
          <a:p>
            <a:r>
              <a:rPr lang="en-US" dirty="0"/>
              <a:t>1)Loan taken for repairs have maximum difficulties of payment on time.</a:t>
            </a:r>
          </a:p>
          <a:p>
            <a:r>
              <a:rPr lang="en-US" dirty="0"/>
              <a:t>2)Loan taken for Hobby, Money for a third person and Buying a garage have comparatively less difficulties than other purpose.</a:t>
            </a:r>
            <a:endParaRPr lang="en-IN" dirty="0"/>
          </a:p>
        </p:txBody>
      </p:sp>
      <p:pic>
        <p:nvPicPr>
          <p:cNvPr id="4" name="Picture 3" descr="A close up of a logo&#10;&#10;Description automatically generated">
            <a:extLst>
              <a:ext uri="{FF2B5EF4-FFF2-40B4-BE49-F238E27FC236}">
                <a16:creationId xmlns:a16="http://schemas.microsoft.com/office/drawing/2014/main" id="{BF30A796-5B24-4976-826F-3BD4962B9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93" y="300196"/>
            <a:ext cx="6118621" cy="6428315"/>
          </a:xfrm>
          <a:prstGeom prst="rect">
            <a:avLst/>
          </a:prstGeom>
        </p:spPr>
      </p:pic>
    </p:spTree>
    <p:extLst>
      <p:ext uri="{BB962C8B-B14F-4D97-AF65-F5344CB8AC3E}">
        <p14:creationId xmlns:p14="http://schemas.microsoft.com/office/powerpoint/2010/main" val="135487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DB10D-8349-4251-A942-3C90B2284497}"/>
              </a:ext>
            </a:extLst>
          </p:cNvPr>
          <p:cNvSpPr txBox="1"/>
          <p:nvPr/>
        </p:nvSpPr>
        <p:spPr>
          <a:xfrm>
            <a:off x="2286000" y="638629"/>
            <a:ext cx="7620000" cy="369332"/>
          </a:xfrm>
          <a:prstGeom prst="rect">
            <a:avLst/>
          </a:prstGeom>
          <a:noFill/>
        </p:spPr>
        <p:txBody>
          <a:bodyPr wrap="square" rtlCol="0">
            <a:spAutoFit/>
          </a:bodyPr>
          <a:lstStyle/>
          <a:p>
            <a:r>
              <a:rPr lang="en-US" b="1" dirty="0"/>
              <a:t>Bivariate analysis of previous data set </a:t>
            </a:r>
            <a:endParaRPr lang="en-IN" b="1" dirty="0"/>
          </a:p>
        </p:txBody>
      </p:sp>
      <p:sp>
        <p:nvSpPr>
          <p:cNvPr id="3" name="TextBox 2">
            <a:extLst>
              <a:ext uri="{FF2B5EF4-FFF2-40B4-BE49-F238E27FC236}">
                <a16:creationId xmlns:a16="http://schemas.microsoft.com/office/drawing/2014/main" id="{DC8D692F-C4B3-4AAE-B032-827A21385E73}"/>
              </a:ext>
            </a:extLst>
          </p:cNvPr>
          <p:cNvSpPr txBox="1"/>
          <p:nvPr/>
        </p:nvSpPr>
        <p:spPr>
          <a:xfrm>
            <a:off x="6444343" y="1393371"/>
            <a:ext cx="3947886" cy="3416320"/>
          </a:xfrm>
          <a:prstGeom prst="rect">
            <a:avLst/>
          </a:prstGeom>
          <a:noFill/>
        </p:spPr>
        <p:txBody>
          <a:bodyPr wrap="square" rtlCol="0">
            <a:spAutoFit/>
          </a:bodyPr>
          <a:lstStyle/>
          <a:p>
            <a:r>
              <a:rPr lang="en-US" b="1" dirty="0"/>
              <a:t>1) Analyzing Previous Credit Amount vs Contract Status</a:t>
            </a:r>
          </a:p>
          <a:p>
            <a:endParaRPr lang="en-US" dirty="0"/>
          </a:p>
          <a:p>
            <a:r>
              <a:rPr lang="en-US" dirty="0"/>
              <a:t>1)Contract status as approved for Academic degree have large number of credit amount.</a:t>
            </a:r>
          </a:p>
          <a:p>
            <a:r>
              <a:rPr lang="en-US" dirty="0"/>
              <a:t>2)For education status as Incomplete higher and Secondary special distribution is almost equal across the contract status.</a:t>
            </a:r>
          </a:p>
          <a:p>
            <a:r>
              <a:rPr lang="en-US" dirty="0"/>
              <a:t>3)There are outliers for present for the education type.</a:t>
            </a:r>
            <a:endParaRPr lang="en-IN" dirty="0"/>
          </a:p>
        </p:txBody>
      </p:sp>
      <p:pic>
        <p:nvPicPr>
          <p:cNvPr id="5" name="Picture 4" descr="A picture containing room&#10;&#10;Description automatically generated">
            <a:extLst>
              <a:ext uri="{FF2B5EF4-FFF2-40B4-BE49-F238E27FC236}">
                <a16:creationId xmlns:a16="http://schemas.microsoft.com/office/drawing/2014/main" id="{4C42D42F-D0A4-422C-893D-2B96594B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 y="1393371"/>
            <a:ext cx="5426893" cy="4921536"/>
          </a:xfrm>
          <a:prstGeom prst="rect">
            <a:avLst/>
          </a:prstGeom>
        </p:spPr>
      </p:pic>
    </p:spTree>
    <p:extLst>
      <p:ext uri="{BB962C8B-B14F-4D97-AF65-F5344CB8AC3E}">
        <p14:creationId xmlns:p14="http://schemas.microsoft.com/office/powerpoint/2010/main" val="4145512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B342FA-6DC7-4B6F-99CD-FCCF7D659D4D}"/>
              </a:ext>
            </a:extLst>
          </p:cNvPr>
          <p:cNvSpPr txBox="1"/>
          <p:nvPr/>
        </p:nvSpPr>
        <p:spPr>
          <a:xfrm>
            <a:off x="7358743" y="1001485"/>
            <a:ext cx="3947886" cy="3693319"/>
          </a:xfrm>
          <a:prstGeom prst="rect">
            <a:avLst/>
          </a:prstGeom>
          <a:noFill/>
        </p:spPr>
        <p:txBody>
          <a:bodyPr wrap="square" rtlCol="0">
            <a:spAutoFit/>
          </a:bodyPr>
          <a:lstStyle/>
          <a:p>
            <a:pPr marL="342900" indent="-342900">
              <a:buAutoNum type="arabicParenR"/>
            </a:pPr>
            <a:r>
              <a:rPr lang="en-US" b="1" dirty="0"/>
              <a:t>Analyzing Previous Credit Amount vs education status</a:t>
            </a:r>
          </a:p>
          <a:p>
            <a:endParaRPr lang="en-US" b="1" dirty="0"/>
          </a:p>
          <a:p>
            <a:endParaRPr lang="en-US" dirty="0"/>
          </a:p>
          <a:p>
            <a:r>
              <a:rPr lang="en-US" dirty="0"/>
              <a:t>a)Clients with academic degree got higher previous credits except for single family status clients.</a:t>
            </a:r>
          </a:p>
          <a:p>
            <a:endParaRPr lang="en-US" dirty="0"/>
          </a:p>
          <a:p>
            <a:endParaRPr lang="en-US" dirty="0"/>
          </a:p>
          <a:p>
            <a:r>
              <a:rPr lang="en-US" dirty="0"/>
              <a:t>b)Clients with lower secondary academic degree have lowest previous credits for family status for civil marriage, single and widow..</a:t>
            </a:r>
            <a:endParaRPr lang="en-IN" dirty="0"/>
          </a:p>
        </p:txBody>
      </p:sp>
      <p:pic>
        <p:nvPicPr>
          <p:cNvPr id="5" name="Picture 4" descr="A picture containing implement, stationary, pencil&#10;&#10;Description automatically generated">
            <a:extLst>
              <a:ext uri="{FF2B5EF4-FFF2-40B4-BE49-F238E27FC236}">
                <a16:creationId xmlns:a16="http://schemas.microsoft.com/office/drawing/2014/main" id="{6946CA07-977A-45CE-B0B1-D6901DD5B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77" y="857331"/>
            <a:ext cx="5908105" cy="5357938"/>
          </a:xfrm>
          <a:prstGeom prst="rect">
            <a:avLst/>
          </a:prstGeom>
        </p:spPr>
      </p:pic>
    </p:spTree>
    <p:extLst>
      <p:ext uri="{BB962C8B-B14F-4D97-AF65-F5344CB8AC3E}">
        <p14:creationId xmlns:p14="http://schemas.microsoft.com/office/powerpoint/2010/main" val="2419437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B342FA-6DC7-4B6F-99CD-FCCF7D659D4D}"/>
              </a:ext>
            </a:extLst>
          </p:cNvPr>
          <p:cNvSpPr txBox="1"/>
          <p:nvPr/>
        </p:nvSpPr>
        <p:spPr>
          <a:xfrm>
            <a:off x="7358743" y="1001485"/>
            <a:ext cx="3947886" cy="3139321"/>
          </a:xfrm>
          <a:prstGeom prst="rect">
            <a:avLst/>
          </a:prstGeom>
          <a:noFill/>
        </p:spPr>
        <p:txBody>
          <a:bodyPr wrap="square" rtlCol="0">
            <a:spAutoFit/>
          </a:bodyPr>
          <a:lstStyle/>
          <a:p>
            <a:pPr marL="342900" indent="-342900">
              <a:buAutoNum type="arabicParenR"/>
            </a:pPr>
            <a:r>
              <a:rPr lang="en-US" b="1" dirty="0"/>
              <a:t>Analyzing Previous Credit Amount vs income type</a:t>
            </a:r>
          </a:p>
          <a:p>
            <a:endParaRPr lang="en-US" b="1" dirty="0"/>
          </a:p>
          <a:p>
            <a:endParaRPr lang="en-US" dirty="0"/>
          </a:p>
          <a:p>
            <a:r>
              <a:rPr lang="en-US" dirty="0"/>
              <a:t>a)Unemployed customers have comparatively lower default rate than pensioners</a:t>
            </a:r>
          </a:p>
          <a:p>
            <a:endParaRPr lang="en-US" dirty="0"/>
          </a:p>
          <a:p>
            <a:endParaRPr lang="en-US" dirty="0"/>
          </a:p>
          <a:p>
            <a:r>
              <a:rPr lang="en-US" dirty="0"/>
              <a:t>b) A high number of loans are left unsolicited by students</a:t>
            </a:r>
            <a:endParaRPr lang="en-IN" dirty="0"/>
          </a:p>
        </p:txBody>
      </p:sp>
      <p:pic>
        <p:nvPicPr>
          <p:cNvPr id="4" name="Picture 3">
            <a:extLst>
              <a:ext uri="{FF2B5EF4-FFF2-40B4-BE49-F238E27FC236}">
                <a16:creationId xmlns:a16="http://schemas.microsoft.com/office/drawing/2014/main" id="{49136E18-260F-4623-BEA3-4F313B7C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72" y="856047"/>
            <a:ext cx="5916670" cy="5357939"/>
          </a:xfrm>
          <a:prstGeom prst="rect">
            <a:avLst/>
          </a:prstGeom>
        </p:spPr>
      </p:pic>
    </p:spTree>
    <p:extLst>
      <p:ext uri="{BB962C8B-B14F-4D97-AF65-F5344CB8AC3E}">
        <p14:creationId xmlns:p14="http://schemas.microsoft.com/office/powerpoint/2010/main" val="3479525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B342FA-6DC7-4B6F-99CD-FCCF7D659D4D}"/>
              </a:ext>
            </a:extLst>
          </p:cNvPr>
          <p:cNvSpPr txBox="1"/>
          <p:nvPr/>
        </p:nvSpPr>
        <p:spPr>
          <a:xfrm>
            <a:off x="7358743" y="1001485"/>
            <a:ext cx="3947886" cy="3416320"/>
          </a:xfrm>
          <a:prstGeom prst="rect">
            <a:avLst/>
          </a:prstGeom>
          <a:noFill/>
        </p:spPr>
        <p:txBody>
          <a:bodyPr wrap="square" rtlCol="0">
            <a:spAutoFit/>
          </a:bodyPr>
          <a:lstStyle/>
          <a:p>
            <a:pPr marL="342900" indent="-342900">
              <a:buAutoNum type="arabicParenR"/>
            </a:pPr>
            <a:r>
              <a:rPr lang="en-US" b="1" dirty="0"/>
              <a:t>Analyzing Previous Credit Amount vs housing type</a:t>
            </a:r>
          </a:p>
          <a:p>
            <a:endParaRPr lang="en-US" b="1" dirty="0"/>
          </a:p>
          <a:p>
            <a:endParaRPr lang="en-US" dirty="0"/>
          </a:p>
          <a:p>
            <a:r>
              <a:rPr lang="en-US" dirty="0"/>
              <a:t>a)Client living in office apartment, co-op apartment and with parents have difficulties to pay back the payment.</a:t>
            </a:r>
          </a:p>
          <a:p>
            <a:r>
              <a:rPr lang="en-US" dirty="0"/>
              <a:t>b)Client living in municipal apartment and rented apartment makes payments on time without failing. </a:t>
            </a:r>
            <a:endParaRPr lang="en-IN" dirty="0"/>
          </a:p>
        </p:txBody>
      </p:sp>
      <p:pic>
        <p:nvPicPr>
          <p:cNvPr id="5" name="Picture 4" descr="A screenshot of a cell phone&#10;&#10;Description automatically generated">
            <a:extLst>
              <a:ext uri="{FF2B5EF4-FFF2-40B4-BE49-F238E27FC236}">
                <a16:creationId xmlns:a16="http://schemas.microsoft.com/office/drawing/2014/main" id="{41CE2E3C-E4B6-4147-83F5-3A0B9DFB2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1" y="568696"/>
            <a:ext cx="6607483" cy="5944747"/>
          </a:xfrm>
          <a:prstGeom prst="rect">
            <a:avLst/>
          </a:prstGeom>
        </p:spPr>
      </p:pic>
    </p:spTree>
    <p:extLst>
      <p:ext uri="{BB962C8B-B14F-4D97-AF65-F5344CB8AC3E}">
        <p14:creationId xmlns:p14="http://schemas.microsoft.com/office/powerpoint/2010/main" val="194669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C6B4-792F-499C-898C-3B32093C72A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7A6CD61-00D8-4F73-BAFB-FBE660C83BBA}"/>
              </a:ext>
            </a:extLst>
          </p:cNvPr>
          <p:cNvSpPr>
            <a:spLocks noGrp="1"/>
          </p:cNvSpPr>
          <p:nvPr>
            <p:ph idx="1"/>
          </p:nvPr>
        </p:nvSpPr>
        <p:spPr/>
        <p:txBody>
          <a:bodyPr>
            <a:normAutofit fontScale="62500" lnSpcReduction="20000"/>
          </a:bodyPr>
          <a:lstStyle/>
          <a:p>
            <a:pPr marL="0" indent="0">
              <a:buNone/>
            </a:pPr>
            <a:r>
              <a:rPr lang="en-US" b="1" dirty="0"/>
              <a:t>To sum up the analysis </a:t>
            </a:r>
          </a:p>
          <a:p>
            <a:endParaRPr lang="en-US" dirty="0"/>
          </a:p>
          <a:p>
            <a:r>
              <a:rPr lang="en-US" dirty="0"/>
              <a:t>Loan given for  'Repair' have high default rate</a:t>
            </a:r>
          </a:p>
          <a:p>
            <a:endParaRPr lang="en-US" dirty="0"/>
          </a:p>
          <a:p>
            <a:r>
              <a:rPr lang="en-US" dirty="0"/>
              <a:t>Clients living in municipal apartment and with parents are unlikely to default</a:t>
            </a:r>
          </a:p>
          <a:p>
            <a:endParaRPr lang="en-US" dirty="0"/>
          </a:p>
          <a:p>
            <a:r>
              <a:rPr lang="en-US" dirty="0"/>
              <a:t>Income type as students should be given more loans as there is no difficulties of payment of loans.</a:t>
            </a:r>
          </a:p>
          <a:p>
            <a:endParaRPr lang="en-US" dirty="0"/>
          </a:p>
          <a:p>
            <a:r>
              <a:rPr lang="en-US" dirty="0"/>
              <a:t>Bank needs to tighten the cash loan availability.</a:t>
            </a:r>
            <a:endParaRPr lang="en-IN" dirty="0"/>
          </a:p>
        </p:txBody>
      </p:sp>
    </p:spTree>
    <p:extLst>
      <p:ext uri="{BB962C8B-B14F-4D97-AF65-F5344CB8AC3E}">
        <p14:creationId xmlns:p14="http://schemas.microsoft.com/office/powerpoint/2010/main" val="316107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67A58-10E8-4272-8DB2-859D4E0EE947}"/>
              </a:ext>
            </a:extLst>
          </p:cNvPr>
          <p:cNvSpPr txBox="1"/>
          <p:nvPr/>
        </p:nvSpPr>
        <p:spPr>
          <a:xfrm>
            <a:off x="1616765" y="848139"/>
            <a:ext cx="879944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application dataset consist of 122 different details related to the loan a customer availed. Out of these  there are close to 50 columns with more than 30% null values . The analysis will not be based on the data in these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Analysing the loan amount given to each customer we  can see that the mean amount given 27,108 whereas the max amount is  2,58,025 implementing the presence is outliers. Imputing the outliers with the mean is suggested.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Organisation type have 18% null values </a:t>
            </a:r>
            <a:r>
              <a:rPr lang="en-IN" dirty="0" err="1"/>
              <a:t>ie</a:t>
            </a:r>
            <a:r>
              <a:rPr lang="en-IN" dirty="0"/>
              <a:t> they do not  fall under the 58 unique business types recognised by the bank. Since the  percentage of null values is  small , suggesting to drop them.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Clients age in days, days since changing phone number,  are converted to absolute numbers.  </a:t>
            </a:r>
          </a:p>
          <a:p>
            <a:endParaRPr lang="en-IN" dirty="0"/>
          </a:p>
          <a:p>
            <a:endParaRPr lang="en-IN" dirty="0"/>
          </a:p>
        </p:txBody>
      </p:sp>
    </p:spTree>
    <p:extLst>
      <p:ext uri="{BB962C8B-B14F-4D97-AF65-F5344CB8AC3E}">
        <p14:creationId xmlns:p14="http://schemas.microsoft.com/office/powerpoint/2010/main" val="357806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Freeform: Shape 16">
            <a:extLst>
              <a:ext uri="{FF2B5EF4-FFF2-40B4-BE49-F238E27FC236}">
                <a16:creationId xmlns:a16="http://schemas.microsoft.com/office/drawing/2014/main" id="{8C3ED992-EB89-4C2F-8A9A-947E91BC6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extBox 1">
            <a:extLst>
              <a:ext uri="{FF2B5EF4-FFF2-40B4-BE49-F238E27FC236}">
                <a16:creationId xmlns:a16="http://schemas.microsoft.com/office/drawing/2014/main" id="{F2A64698-5996-4784-88E8-17DB5BA69A0E}"/>
              </a:ext>
            </a:extLst>
          </p:cNvPr>
          <p:cNvSpPr txBox="1"/>
          <p:nvPr/>
        </p:nvSpPr>
        <p:spPr>
          <a:xfrm>
            <a:off x="6962559" y="3428999"/>
            <a:ext cx="4572000" cy="3005797"/>
          </a:xfrm>
          <a:prstGeom prst="rect">
            <a:avLst/>
          </a:prstGeom>
        </p:spPr>
        <p:txBody>
          <a:bodyPr vert="horz" lIns="91440" tIns="45720" rIns="91440" bIns="45720" rtlCol="0" anchor="b">
            <a:normAutofit fontScale="70000" lnSpcReduction="20000"/>
          </a:bodyPr>
          <a:lstStyle/>
          <a:p>
            <a:pPr defTabSz="914400">
              <a:lnSpc>
                <a:spcPct val="90000"/>
              </a:lnSpc>
              <a:spcBef>
                <a:spcPct val="0"/>
              </a:spcBef>
              <a:spcAft>
                <a:spcPts val="600"/>
              </a:spcAft>
            </a:pPr>
            <a:r>
              <a:rPr lang="en-US" sz="3700" kern="1200" dirty="0">
                <a:solidFill>
                  <a:schemeClr val="tx1"/>
                </a:solidFill>
                <a:latin typeface="+mj-lt"/>
                <a:ea typeface="+mj-ea"/>
                <a:cs typeface="+mj-cs"/>
              </a:rPr>
              <a:t>Relationship analysis </a:t>
            </a:r>
          </a:p>
          <a:p>
            <a:pPr defTabSz="914400">
              <a:lnSpc>
                <a:spcPct val="90000"/>
              </a:lnSpc>
              <a:spcBef>
                <a:spcPct val="0"/>
              </a:spcBef>
              <a:spcAft>
                <a:spcPts val="600"/>
              </a:spcAft>
            </a:pPr>
            <a:endParaRPr lang="en-US" sz="3700" kern="1200" dirty="0">
              <a:solidFill>
                <a:schemeClr val="tx1"/>
              </a:solidFill>
              <a:latin typeface="+mj-lt"/>
              <a:ea typeface="+mj-ea"/>
              <a:cs typeface="+mj-cs"/>
            </a:endParaRPr>
          </a:p>
          <a:p>
            <a:pPr marL="342900" indent="-342900" defTabSz="914400">
              <a:lnSpc>
                <a:spcPct val="90000"/>
              </a:lnSpc>
              <a:spcBef>
                <a:spcPct val="0"/>
              </a:spcBef>
              <a:spcAft>
                <a:spcPts val="600"/>
              </a:spcAft>
            </a:pPr>
            <a:r>
              <a:rPr lang="en-US" sz="2400" kern="1200" dirty="0">
                <a:solidFill>
                  <a:schemeClr val="tx1"/>
                </a:solidFill>
                <a:latin typeface="+mj-lt"/>
                <a:ea typeface="+mj-ea"/>
                <a:cs typeface="+mj-cs"/>
              </a:rPr>
              <a:t>1) Credit amount vs Education type</a:t>
            </a:r>
          </a:p>
          <a:p>
            <a:pPr marL="342900" indent="-342900" defTabSz="914400">
              <a:lnSpc>
                <a:spcPct val="90000"/>
              </a:lnSpc>
              <a:spcBef>
                <a:spcPct val="0"/>
              </a:spcBef>
              <a:spcAft>
                <a:spcPts val="600"/>
              </a:spcAft>
            </a:pPr>
            <a:endParaRPr lang="en-US" sz="2400" dirty="0">
              <a:latin typeface="+mj-lt"/>
              <a:ea typeface="+mj-ea"/>
              <a:cs typeface="+mj-cs"/>
            </a:endParaRPr>
          </a:p>
          <a:p>
            <a:pPr marL="342900" indent="-342900" defTabSz="914400">
              <a:lnSpc>
                <a:spcPct val="90000"/>
              </a:lnSpc>
              <a:spcBef>
                <a:spcPct val="0"/>
              </a:spcBef>
              <a:spcAft>
                <a:spcPts val="600"/>
              </a:spcAft>
            </a:pPr>
            <a:r>
              <a:rPr lang="en-US" sz="2400" kern="1200" dirty="0">
                <a:solidFill>
                  <a:schemeClr val="tx1"/>
                </a:solidFill>
                <a:latin typeface="+mj-lt"/>
                <a:ea typeface="+mj-ea"/>
                <a:cs typeface="+mj-cs"/>
              </a:rPr>
              <a:t>      Comparing the graph of education level of defaulters it seems like customers with academic degrees  or higher education default higher loan amounts. </a:t>
            </a:r>
          </a:p>
          <a:p>
            <a:pPr marL="342900" indent="-342900" defTabSz="914400">
              <a:lnSpc>
                <a:spcPct val="90000"/>
              </a:lnSpc>
              <a:spcBef>
                <a:spcPct val="0"/>
              </a:spcBef>
              <a:spcAft>
                <a:spcPts val="600"/>
              </a:spcAft>
            </a:pPr>
            <a:r>
              <a:rPr lang="en-US" sz="2400" dirty="0">
                <a:latin typeface="+mj-lt"/>
                <a:ea typeface="+mj-ea"/>
                <a:cs typeface="+mj-cs"/>
              </a:rPr>
              <a:t>     </a:t>
            </a:r>
          </a:p>
          <a:p>
            <a:pPr marL="342900" indent="-342900" defTabSz="914400">
              <a:lnSpc>
                <a:spcPct val="90000"/>
              </a:lnSpc>
              <a:spcBef>
                <a:spcPct val="0"/>
              </a:spcBef>
              <a:spcAft>
                <a:spcPts val="600"/>
              </a:spcAft>
            </a:pPr>
            <a:r>
              <a:rPr lang="en-US" sz="2400" dirty="0">
                <a:latin typeface="+mj-lt"/>
                <a:ea typeface="+mj-ea"/>
                <a:cs typeface="+mj-cs"/>
              </a:rPr>
              <a:t>     </a:t>
            </a:r>
          </a:p>
          <a:p>
            <a:pPr marL="342900" indent="-342900" defTabSz="914400">
              <a:lnSpc>
                <a:spcPct val="90000"/>
              </a:lnSpc>
              <a:spcBef>
                <a:spcPct val="0"/>
              </a:spcBef>
              <a:spcAft>
                <a:spcPts val="600"/>
              </a:spcAft>
            </a:pPr>
            <a:r>
              <a:rPr lang="en-US" sz="2400" kern="1200" dirty="0">
                <a:solidFill>
                  <a:schemeClr val="tx1"/>
                </a:solidFill>
                <a:latin typeface="+mj-lt"/>
                <a:ea typeface="+mj-ea"/>
                <a:cs typeface="+mj-cs"/>
              </a:rPr>
              <a:t>        </a:t>
            </a:r>
          </a:p>
          <a:p>
            <a:pPr marL="342900" indent="-342900" defTabSz="914400">
              <a:lnSpc>
                <a:spcPct val="90000"/>
              </a:lnSpc>
              <a:spcBef>
                <a:spcPct val="0"/>
              </a:spcBef>
              <a:spcAft>
                <a:spcPts val="600"/>
              </a:spcAft>
            </a:pPr>
            <a:endParaRPr lang="en-US" sz="2400" dirty="0">
              <a:latin typeface="+mj-lt"/>
              <a:ea typeface="+mj-ea"/>
              <a:cs typeface="+mj-cs"/>
            </a:endParaRPr>
          </a:p>
          <a:p>
            <a:pPr marL="342900" indent="-342900" defTabSz="914400">
              <a:lnSpc>
                <a:spcPct val="90000"/>
              </a:lnSpc>
              <a:spcBef>
                <a:spcPct val="0"/>
              </a:spcBef>
              <a:spcAft>
                <a:spcPts val="600"/>
              </a:spcAft>
            </a:pPr>
            <a:endParaRPr lang="en-US" sz="2400" kern="1200" dirty="0">
              <a:solidFill>
                <a:schemeClr val="tx1"/>
              </a:solidFill>
              <a:latin typeface="+mj-lt"/>
              <a:ea typeface="+mj-ea"/>
              <a:cs typeface="+mj-cs"/>
            </a:endParaRPr>
          </a:p>
          <a:p>
            <a:pPr marL="342900" indent="-342900" defTabSz="914400">
              <a:lnSpc>
                <a:spcPct val="90000"/>
              </a:lnSpc>
              <a:spcBef>
                <a:spcPct val="0"/>
              </a:spcBef>
              <a:spcAft>
                <a:spcPts val="600"/>
              </a:spcAft>
            </a:pPr>
            <a:endParaRPr lang="en-US" sz="2400" dirty="0">
              <a:latin typeface="+mj-lt"/>
              <a:ea typeface="+mj-ea"/>
              <a:cs typeface="+mj-cs"/>
            </a:endParaRPr>
          </a:p>
          <a:p>
            <a:pPr marL="342900" indent="-342900" defTabSz="914400">
              <a:lnSpc>
                <a:spcPct val="90000"/>
              </a:lnSpc>
              <a:spcBef>
                <a:spcPct val="0"/>
              </a:spcBef>
              <a:spcAft>
                <a:spcPts val="600"/>
              </a:spcAft>
            </a:pPr>
            <a:endParaRPr lang="en-US" sz="2400" kern="1200" dirty="0">
              <a:solidFill>
                <a:schemeClr val="tx1"/>
              </a:solidFill>
              <a:latin typeface="+mj-lt"/>
              <a:ea typeface="+mj-ea"/>
              <a:cs typeface="+mj-cs"/>
            </a:endParaRPr>
          </a:p>
          <a:p>
            <a:pPr marL="342900" indent="-342900" defTabSz="914400">
              <a:lnSpc>
                <a:spcPct val="90000"/>
              </a:lnSpc>
              <a:spcBef>
                <a:spcPct val="0"/>
              </a:spcBef>
              <a:spcAft>
                <a:spcPts val="600"/>
              </a:spcAft>
            </a:pPr>
            <a:endParaRPr lang="en-US" sz="2400" kern="1200" dirty="0">
              <a:solidFill>
                <a:schemeClr val="tx1"/>
              </a:solidFill>
              <a:latin typeface="+mj-lt"/>
              <a:ea typeface="+mj-ea"/>
              <a:cs typeface="+mj-cs"/>
            </a:endParaRPr>
          </a:p>
        </p:txBody>
      </p:sp>
      <p:pic>
        <p:nvPicPr>
          <p:cNvPr id="4" name="Picture 3" descr="A close up of a map&#10;&#10;Description automatically generated">
            <a:extLst>
              <a:ext uri="{FF2B5EF4-FFF2-40B4-BE49-F238E27FC236}">
                <a16:creationId xmlns:a16="http://schemas.microsoft.com/office/drawing/2014/main" id="{88067DCB-9491-4C02-9B1C-FD0CEB51B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082040"/>
            <a:ext cx="5334000" cy="4693919"/>
          </a:xfrm>
          <a:prstGeom prst="rect">
            <a:avLst/>
          </a:prstGeom>
        </p:spPr>
      </p:pic>
    </p:spTree>
    <p:extLst>
      <p:ext uri="{BB962C8B-B14F-4D97-AF65-F5344CB8AC3E}">
        <p14:creationId xmlns:p14="http://schemas.microsoft.com/office/powerpoint/2010/main" val="6654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2"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4"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a:extLst>
              <a:ext uri="{FF2B5EF4-FFF2-40B4-BE49-F238E27FC236}">
                <a16:creationId xmlns:a16="http://schemas.microsoft.com/office/drawing/2014/main" id="{A7012BAB-781F-4A03-8485-31FC21B3C8F5}"/>
              </a:ext>
            </a:extLst>
          </p:cNvPr>
          <p:cNvSpPr txBox="1"/>
          <p:nvPr/>
        </p:nvSpPr>
        <p:spPr>
          <a:xfrm>
            <a:off x="6096000" y="1524000"/>
            <a:ext cx="4572000" cy="2286000"/>
          </a:xfrm>
          <a:prstGeom prst="rect">
            <a:avLst/>
          </a:prstGeom>
        </p:spPr>
        <p:txBody>
          <a:bodyPr vert="horz" lIns="91440" tIns="45720" rIns="91440" bIns="45720" rtlCol="0" anchor="b">
            <a:normAutofit fontScale="70000" lnSpcReduction="20000"/>
          </a:bodyPr>
          <a:lstStyle/>
          <a:p>
            <a:pPr defTabSz="914400">
              <a:lnSpc>
                <a:spcPct val="90000"/>
              </a:lnSpc>
              <a:spcBef>
                <a:spcPct val="0"/>
              </a:spcBef>
              <a:spcAft>
                <a:spcPts val="600"/>
              </a:spcAft>
            </a:pPr>
            <a:r>
              <a:rPr lang="en-US" sz="2800" kern="1200" dirty="0">
                <a:solidFill>
                  <a:schemeClr val="tx1"/>
                </a:solidFill>
                <a:latin typeface="+mj-lt"/>
                <a:ea typeface="+mj-ea"/>
                <a:cs typeface="+mj-cs"/>
              </a:rPr>
              <a:t>2) Income range of defaulters</a:t>
            </a:r>
          </a:p>
          <a:p>
            <a:pPr defTabSz="914400">
              <a:lnSpc>
                <a:spcPct val="90000"/>
              </a:lnSpc>
              <a:spcBef>
                <a:spcPct val="0"/>
              </a:spcBef>
              <a:spcAft>
                <a:spcPts val="600"/>
              </a:spcAft>
            </a:pPr>
            <a:endParaRPr lang="en-US" sz="2800" kern="1200" dirty="0">
              <a:solidFill>
                <a:schemeClr val="tx1"/>
              </a:solidFill>
              <a:latin typeface="+mj-lt"/>
              <a:ea typeface="+mj-ea"/>
              <a:cs typeface="+mj-cs"/>
            </a:endParaRPr>
          </a:p>
          <a:p>
            <a:pPr defTabSz="914400">
              <a:lnSpc>
                <a:spcPct val="90000"/>
              </a:lnSpc>
              <a:spcBef>
                <a:spcPct val="0"/>
              </a:spcBef>
              <a:spcAft>
                <a:spcPts val="600"/>
              </a:spcAft>
            </a:pPr>
            <a:endParaRPr lang="en-US" sz="2800" kern="1200" dirty="0">
              <a:solidFill>
                <a:schemeClr val="tx1"/>
              </a:solidFill>
              <a:latin typeface="+mj-lt"/>
              <a:ea typeface="+mj-ea"/>
              <a:cs typeface="+mj-cs"/>
            </a:endParaRPr>
          </a:p>
          <a:p>
            <a:pPr defTabSz="914400">
              <a:lnSpc>
                <a:spcPct val="90000"/>
              </a:lnSpc>
              <a:spcBef>
                <a:spcPct val="0"/>
              </a:spcBef>
              <a:spcAft>
                <a:spcPts val="600"/>
              </a:spcAft>
            </a:pPr>
            <a:r>
              <a:rPr lang="en-US" sz="2800" kern="1200" dirty="0">
                <a:solidFill>
                  <a:schemeClr val="tx1"/>
                </a:solidFill>
                <a:latin typeface="+mj-lt"/>
                <a:ea typeface="+mj-ea"/>
                <a:cs typeface="+mj-cs"/>
              </a:rPr>
              <a:t>Analyzing  the income rage of defaulters it was found that female customers in low income groups default more. This gender gap seems to decrease in higher income groups. </a:t>
            </a:r>
          </a:p>
        </p:txBody>
      </p:sp>
      <p:sp>
        <p:nvSpPr>
          <p:cNvPr id="25" name="Freeform: Shape 16">
            <a:extLst>
              <a:ext uri="{FF2B5EF4-FFF2-40B4-BE49-F238E27FC236}">
                <a16:creationId xmlns:a16="http://schemas.microsoft.com/office/drawing/2014/main" id="{1F6676B4-2004-4CAD-A308-84DA59F2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18">
            <a:extLst>
              <a:ext uri="{FF2B5EF4-FFF2-40B4-BE49-F238E27FC236}">
                <a16:creationId xmlns:a16="http://schemas.microsoft.com/office/drawing/2014/main" id="{3DC8DFAE-D351-4C9E-B50E-9D4155404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4994"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4" name="Picture 3" descr="A screenshot of a cell phone&#10;&#10;Description automatically generated">
            <a:extLst>
              <a:ext uri="{FF2B5EF4-FFF2-40B4-BE49-F238E27FC236}">
                <a16:creationId xmlns:a16="http://schemas.microsoft.com/office/drawing/2014/main" id="{FA2A4464-E4CD-44BB-BE5E-B3F889B2B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2529840"/>
            <a:ext cx="4572001" cy="2560320"/>
          </a:xfrm>
          <a:prstGeom prst="rect">
            <a:avLst/>
          </a:prstGeom>
        </p:spPr>
      </p:pic>
    </p:spTree>
    <p:extLst>
      <p:ext uri="{BB962C8B-B14F-4D97-AF65-F5344CB8AC3E}">
        <p14:creationId xmlns:p14="http://schemas.microsoft.com/office/powerpoint/2010/main" val="114800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9987D-5320-4887-9388-D37B62EE8500}"/>
              </a:ext>
            </a:extLst>
          </p:cNvPr>
          <p:cNvSpPr txBox="1"/>
          <p:nvPr/>
        </p:nvSpPr>
        <p:spPr>
          <a:xfrm>
            <a:off x="6096000" y="2690336"/>
            <a:ext cx="4656406" cy="1477328"/>
          </a:xfrm>
          <a:prstGeom prst="rect">
            <a:avLst/>
          </a:prstGeom>
          <a:noFill/>
        </p:spPr>
        <p:txBody>
          <a:bodyPr wrap="square" rtlCol="0">
            <a:spAutoFit/>
          </a:bodyPr>
          <a:lstStyle/>
          <a:p>
            <a:r>
              <a:rPr lang="en-US" dirty="0"/>
              <a:t>3) Income type and defaulters </a:t>
            </a:r>
          </a:p>
          <a:p>
            <a:endParaRPr lang="en-US" dirty="0"/>
          </a:p>
          <a:p>
            <a:r>
              <a:rPr lang="en-IN" dirty="0"/>
              <a:t>State employees tend to payback the loan amount  compared to commercial associates.</a:t>
            </a:r>
          </a:p>
        </p:txBody>
      </p:sp>
      <p:pic>
        <p:nvPicPr>
          <p:cNvPr id="4" name="Picture 3" descr="A screenshot of a cell phone&#10;&#10;Description automatically generated">
            <a:extLst>
              <a:ext uri="{FF2B5EF4-FFF2-40B4-BE49-F238E27FC236}">
                <a16:creationId xmlns:a16="http://schemas.microsoft.com/office/drawing/2014/main" id="{DF7BC0C1-36A5-4679-A923-57C6013F5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88" y="2422982"/>
            <a:ext cx="5210175" cy="2686050"/>
          </a:xfrm>
          <a:prstGeom prst="rect">
            <a:avLst/>
          </a:prstGeom>
        </p:spPr>
      </p:pic>
    </p:spTree>
    <p:extLst>
      <p:ext uri="{BB962C8B-B14F-4D97-AF65-F5344CB8AC3E}">
        <p14:creationId xmlns:p14="http://schemas.microsoft.com/office/powerpoint/2010/main" val="383521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86DB2-A820-412A-9208-91E25B9834D9}"/>
              </a:ext>
            </a:extLst>
          </p:cNvPr>
          <p:cNvSpPr txBox="1"/>
          <p:nvPr/>
        </p:nvSpPr>
        <p:spPr>
          <a:xfrm>
            <a:off x="8285871" y="900333"/>
            <a:ext cx="2349304" cy="3416320"/>
          </a:xfrm>
          <a:prstGeom prst="rect">
            <a:avLst/>
          </a:prstGeom>
          <a:noFill/>
        </p:spPr>
        <p:txBody>
          <a:bodyPr wrap="square" rtlCol="0">
            <a:spAutoFit/>
          </a:bodyPr>
          <a:lstStyle/>
          <a:p>
            <a:r>
              <a:rPr lang="en-US" dirty="0"/>
              <a:t>4) Loans per gender </a:t>
            </a:r>
          </a:p>
          <a:p>
            <a:endParaRPr lang="en-US" dirty="0"/>
          </a:p>
          <a:p>
            <a:r>
              <a:rPr lang="en-US" dirty="0"/>
              <a:t>Customers prefer cash loans over revolving loans and hence defaulters are higher in cash loan customers.  </a:t>
            </a:r>
          </a:p>
          <a:p>
            <a:endParaRPr lang="en-US" dirty="0"/>
          </a:p>
          <a:p>
            <a:r>
              <a:rPr lang="en-US" dirty="0"/>
              <a:t>Among them female customers have higher default count.</a:t>
            </a:r>
            <a:endParaRPr lang="en-IN" dirty="0"/>
          </a:p>
        </p:txBody>
      </p:sp>
      <p:pic>
        <p:nvPicPr>
          <p:cNvPr id="4" name="Picture 3" descr="A screenshot of a cell phone&#10;&#10;Description automatically generated">
            <a:extLst>
              <a:ext uri="{FF2B5EF4-FFF2-40B4-BE49-F238E27FC236}">
                <a16:creationId xmlns:a16="http://schemas.microsoft.com/office/drawing/2014/main" id="{BAA7B537-6525-4DEB-81FC-9836BF938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55" y="1585546"/>
            <a:ext cx="4095750" cy="3124200"/>
          </a:xfrm>
          <a:prstGeom prst="rect">
            <a:avLst/>
          </a:prstGeom>
        </p:spPr>
      </p:pic>
    </p:spTree>
    <p:extLst>
      <p:ext uri="{BB962C8B-B14F-4D97-AF65-F5344CB8AC3E}">
        <p14:creationId xmlns:p14="http://schemas.microsoft.com/office/powerpoint/2010/main" val="403635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035DA-8697-410F-8C39-13A9CD451389}"/>
              </a:ext>
            </a:extLst>
          </p:cNvPr>
          <p:cNvSpPr txBox="1"/>
          <p:nvPr/>
        </p:nvSpPr>
        <p:spPr>
          <a:xfrm>
            <a:off x="7033847" y="2274838"/>
            <a:ext cx="4923692" cy="2308324"/>
          </a:xfrm>
          <a:prstGeom prst="rect">
            <a:avLst/>
          </a:prstGeom>
          <a:noFill/>
        </p:spPr>
        <p:txBody>
          <a:bodyPr wrap="square" rtlCol="0">
            <a:spAutoFit/>
          </a:bodyPr>
          <a:lstStyle/>
          <a:p>
            <a:r>
              <a:rPr lang="en-US" dirty="0"/>
              <a:t>5) organization distribution for defaulters</a:t>
            </a:r>
          </a:p>
          <a:p>
            <a:endParaRPr lang="en-US" dirty="0"/>
          </a:p>
          <a:p>
            <a:pPr marL="342900" indent="-342900">
              <a:buAutoNum type="alphaLcParenR"/>
            </a:pPr>
            <a:r>
              <a:rPr lang="en-US" dirty="0"/>
              <a:t>Customers in organization type as 'Business Entity Type 3' have applied maximum number for credits. </a:t>
            </a:r>
          </a:p>
          <a:p>
            <a:pPr marL="342900" indent="-342900">
              <a:buAutoNum type="alphaLcParenR"/>
            </a:pPr>
            <a:r>
              <a:rPr lang="en-US" dirty="0"/>
              <a:t>Customer in organization type as 'Industry : type 5' have applied for least number of credits</a:t>
            </a:r>
            <a:endParaRPr lang="en-IN" dirty="0"/>
          </a:p>
        </p:txBody>
      </p:sp>
      <p:pic>
        <p:nvPicPr>
          <p:cNvPr id="4" name="Picture 3" descr="A screenshot of a cell phone&#10;&#10;Description automatically generated">
            <a:extLst>
              <a:ext uri="{FF2B5EF4-FFF2-40B4-BE49-F238E27FC236}">
                <a16:creationId xmlns:a16="http://schemas.microsoft.com/office/drawing/2014/main" id="{B357ED33-C01F-45BF-B20C-45E19036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1" y="698645"/>
            <a:ext cx="6799386" cy="5967992"/>
          </a:xfrm>
          <a:prstGeom prst="rect">
            <a:avLst/>
          </a:prstGeom>
        </p:spPr>
      </p:pic>
    </p:spTree>
    <p:extLst>
      <p:ext uri="{BB962C8B-B14F-4D97-AF65-F5344CB8AC3E}">
        <p14:creationId xmlns:p14="http://schemas.microsoft.com/office/powerpoint/2010/main" val="355811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0D30B-796E-4A1A-9204-F21AD2F7FFDE}"/>
              </a:ext>
            </a:extLst>
          </p:cNvPr>
          <p:cNvSpPr txBox="1"/>
          <p:nvPr/>
        </p:nvSpPr>
        <p:spPr>
          <a:xfrm>
            <a:off x="7793094" y="1158323"/>
            <a:ext cx="3073688" cy="3693319"/>
          </a:xfrm>
          <a:prstGeom prst="rect">
            <a:avLst/>
          </a:prstGeom>
          <a:noFill/>
        </p:spPr>
        <p:txBody>
          <a:bodyPr wrap="square" rtlCol="0">
            <a:spAutoFit/>
          </a:bodyPr>
          <a:lstStyle/>
          <a:p>
            <a:r>
              <a:rPr lang="en-US" b="1" dirty="0"/>
              <a:t>6) Analyzing heatmap map of the columns it was found that </a:t>
            </a:r>
          </a:p>
          <a:p>
            <a:endParaRPr lang="en-US" dirty="0"/>
          </a:p>
          <a:p>
            <a:r>
              <a:rPr lang="en-US" dirty="0"/>
              <a:t>a) loan amount is inversely proportional to the number of children</a:t>
            </a:r>
          </a:p>
          <a:p>
            <a:r>
              <a:rPr lang="en-US" dirty="0"/>
              <a:t>b)loan amount is positive co related to the Total income</a:t>
            </a:r>
          </a:p>
          <a:p>
            <a:r>
              <a:rPr lang="en-US" dirty="0"/>
              <a:t>c)loan amount is positive co related to the Density of the population</a:t>
            </a:r>
            <a:endParaRPr lang="en-IN" dirty="0"/>
          </a:p>
        </p:txBody>
      </p:sp>
      <p:pic>
        <p:nvPicPr>
          <p:cNvPr id="4" name="Picture 3" descr="A screenshot of a cell phone&#10;&#10;Description automatically generated">
            <a:extLst>
              <a:ext uri="{FF2B5EF4-FFF2-40B4-BE49-F238E27FC236}">
                <a16:creationId xmlns:a16="http://schemas.microsoft.com/office/drawing/2014/main" id="{3BA961A3-B035-4DFC-935A-37A1B729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47" y="1158323"/>
            <a:ext cx="6229350" cy="5124450"/>
          </a:xfrm>
          <a:prstGeom prst="rect">
            <a:avLst/>
          </a:prstGeom>
        </p:spPr>
      </p:pic>
    </p:spTree>
    <p:extLst>
      <p:ext uri="{BB962C8B-B14F-4D97-AF65-F5344CB8AC3E}">
        <p14:creationId xmlns:p14="http://schemas.microsoft.com/office/powerpoint/2010/main" val="745762954"/>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3541"/>
      </a:dk2>
      <a:lt2>
        <a:srgbClr val="E4E2E8"/>
      </a:lt2>
      <a:accent1>
        <a:srgbClr val="9AA67D"/>
      </a:accent1>
      <a:accent2>
        <a:srgbClr val="A9A273"/>
      </a:accent2>
      <a:accent3>
        <a:srgbClr val="BB9B81"/>
      </a:accent3>
      <a:accent4>
        <a:srgbClr val="BA827F"/>
      </a:accent4>
      <a:accent5>
        <a:srgbClr val="C492A4"/>
      </a:accent5>
      <a:accent6>
        <a:srgbClr val="BA7FAD"/>
      </a:accent6>
      <a:hlink>
        <a:srgbClr val="8471B2"/>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43</TotalTime>
  <Words>1338</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Avenir Next LT Pro Light</vt:lpstr>
      <vt:lpstr>Sitka Subheading</vt:lpstr>
      <vt:lpstr>PebbleVTI</vt:lpstr>
      <vt:lpstr>Case study </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dc:title>
  <dc:creator>Anilan Muraleedharan</dc:creator>
  <cp:lastModifiedBy>manish k</cp:lastModifiedBy>
  <cp:revision>9</cp:revision>
  <dcterms:created xsi:type="dcterms:W3CDTF">2020-08-10T12:43:28Z</dcterms:created>
  <dcterms:modified xsi:type="dcterms:W3CDTF">2020-08-17T12:29:30Z</dcterms:modified>
</cp:coreProperties>
</file>