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ilan M" initials="AM" lastIdx="1" clrIdx="0">
    <p:extLst>
      <p:ext uri="{19B8F6BF-5375-455C-9EA6-DF929625EA0E}">
        <p15:presenceInfo xmlns:p15="http://schemas.microsoft.com/office/powerpoint/2012/main" userId="Anilan 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5226" autoAdjust="0"/>
  </p:normalViewPr>
  <p:slideViewPr>
    <p:cSldViewPr snapToGrid="0">
      <p:cViewPr varScale="1">
        <p:scale>
          <a:sx n="51" d="100"/>
          <a:sy n="51" d="100"/>
        </p:scale>
        <p:origin x="121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6T17:54:09.807" idx="1">
    <p:pos x="3323" y="3447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Monday, October 26,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4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Monday, October 26,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35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Monday, October 26,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6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Monday, October 26,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76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Monday, October 26,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4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Monday, October 26,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8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Monday, October 26,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6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Monday, October 26,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1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Monday, October 26,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Monday, October 26,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21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Monday, October 26,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5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Monday, October 26,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1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76" r:id="rId4"/>
    <p:sldLayoutId id="2147483677" r:id="rId5"/>
    <p:sldLayoutId id="2147483682" r:id="rId6"/>
    <p:sldLayoutId id="2147483678" r:id="rId7"/>
    <p:sldLayoutId id="2147483679" r:id="rId8"/>
    <p:sldLayoutId id="2147483680" r:id="rId9"/>
    <p:sldLayoutId id="2147483681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025C4F-AAF2-4B71-9B64-8F2E6FA75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80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3C19A-7034-4583-8E1D-709127F9F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825" y="2950387"/>
            <a:ext cx="3077044" cy="3531403"/>
          </a:xfrm>
        </p:spPr>
        <p:txBody>
          <a:bodyPr anchor="t"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Lead score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1600" spc="600" dirty="0">
                <a:latin typeface="+mn-lt"/>
                <a:ea typeface="+mn-ea"/>
                <a:cs typeface="+mn-cs"/>
              </a:rPr>
              <a:t>Model analysis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 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18D1D-D8D3-4A25-99B8-BC1D14E0B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677" y="9500"/>
            <a:ext cx="3578393" cy="2719632"/>
          </a:xfrm>
        </p:spPr>
        <p:txBody>
          <a:bodyPr anchor="b">
            <a:normAutofit/>
          </a:bodyPr>
          <a:lstStyle/>
          <a:p>
            <a:pPr algn="r"/>
            <a:endParaRPr lang="en-US" sz="1200" dirty="0">
              <a:solidFill>
                <a:schemeClr val="bg1"/>
              </a:solidFill>
            </a:endParaRPr>
          </a:p>
          <a:p>
            <a:pPr algn="r"/>
            <a:r>
              <a:rPr lang="en-US" sz="1200" dirty="0"/>
              <a:t>Submitted by</a:t>
            </a:r>
          </a:p>
          <a:p>
            <a:pPr algn="r"/>
            <a:r>
              <a:rPr lang="en-US" sz="1200" dirty="0"/>
              <a:t> </a:t>
            </a:r>
            <a:r>
              <a:rPr lang="en-US" sz="1900" dirty="0"/>
              <a:t>Manish Kotnala    Anilan. M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119790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AE4A-3FAA-4845-A3BF-983EBC01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Model performance on test data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3F0ED-2F39-4989-AA7A-6E29772F4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: 92%</a:t>
            </a:r>
          </a:p>
          <a:p>
            <a:r>
              <a:rPr lang="en-US" dirty="0"/>
              <a:t>True positive rate: 0.91</a:t>
            </a:r>
          </a:p>
          <a:p>
            <a:r>
              <a:rPr lang="en-US" dirty="0"/>
              <a:t>True negative rate :0.93</a:t>
            </a:r>
          </a:p>
          <a:p>
            <a:r>
              <a:rPr lang="en-US" dirty="0"/>
              <a:t>Precision: 89%</a:t>
            </a:r>
          </a:p>
          <a:p>
            <a:r>
              <a:rPr lang="en-US" dirty="0"/>
              <a:t>Recall : 91%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2979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4BA34-8E35-4CED-8BD7-87ACC6A7509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7927" y="1028701"/>
            <a:ext cx="3248863" cy="3020785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0EF3D-2883-4297-A43C-B893B8D7284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777409" y="1028702"/>
            <a:ext cx="6273972" cy="4843462"/>
          </a:xfrm>
        </p:spPr>
        <p:txBody>
          <a:bodyPr vert="horz" lIns="0" tIns="0" rIns="0" bIns="0" rtlCol="0">
            <a:normAutofit/>
          </a:bodyPr>
          <a:lstStyle/>
          <a:p>
            <a:r>
              <a:rPr lang="en-US" sz="1800" dirty="0"/>
              <a:t>The data set provide had information on 9240 leads that the company received and whether they converted or not.</a:t>
            </a:r>
          </a:p>
          <a:p>
            <a:r>
              <a:rPr lang="en-US" sz="1800" dirty="0"/>
              <a:t>Dropped Lead Number and Prospect ID  as the values were unique.</a:t>
            </a:r>
          </a:p>
          <a:p>
            <a:r>
              <a:rPr lang="en-US" sz="1800" dirty="0"/>
              <a:t>Analyzed the percentage of null values in each column and dropped the rows with more than 45% null values.</a:t>
            </a:r>
          </a:p>
          <a:p>
            <a:r>
              <a:rPr lang="en-US" sz="1800" dirty="0"/>
              <a:t>Analyzed unique categories and found that max leads are received  via google followed by direct traffic . The percentage of null values are minimal here and hence can be replaced with the max value- google. Also its interesting to see that Social media is very less relevant.</a:t>
            </a:r>
          </a:p>
          <a:p>
            <a:r>
              <a:rPr lang="en-US" sz="1800" dirty="0"/>
              <a:t>Since lead conversion from India is  far higher than the rest of the categories  its safe to drop them and focus on the city data.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02667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13596-DF32-4AF4-AA93-1C8A75AC1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940" y="331305"/>
            <a:ext cx="10459564" cy="5739814"/>
          </a:xfrm>
        </p:spPr>
        <p:txBody>
          <a:bodyPr/>
          <a:lstStyle/>
          <a:p>
            <a:r>
              <a:rPr lang="en-US" dirty="0"/>
              <a:t>We choose to keep the null values in specialization, occupation  and tags and clubbed Retail ,Hospitality ,IT Projects ,Healthcare ,Supply Chain ,Finance ,Human Resource ,Marketing and Operations  to a single category Management Specialization</a:t>
            </a:r>
          </a:p>
          <a:p>
            <a:r>
              <a:rPr lang="en-US" dirty="0"/>
              <a:t>subcategories with low frequencies can be replaced with others</a:t>
            </a:r>
          </a:p>
          <a:p>
            <a:r>
              <a:rPr lang="en-US" dirty="0"/>
              <a:t>Ratio of converting leads to successful is large in working professional</a:t>
            </a:r>
          </a:p>
          <a:p>
            <a:r>
              <a:rPr lang="en-US" dirty="0"/>
              <a:t>Unemployed type have largest number of leads but ration of conversion of Leads is almost 50%</a:t>
            </a:r>
          </a:p>
          <a:p>
            <a:r>
              <a:rPr lang="en-US" dirty="0"/>
              <a:t>Higher conversion rate was observed in leads who send an SMS.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8017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E1F8F-8F98-4E38-87AB-49476912D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 spc="750" dirty="0">
                <a:solidFill>
                  <a:schemeClr val="bg1"/>
                </a:solidFill>
              </a:rPr>
              <a:t>Analyzing lead origin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B57E03-CE29-4AEE-B947-3B8C4E6650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84335" y="588648"/>
            <a:ext cx="6695700" cy="324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6A2394-738B-4903-811F-2554B1E03DC4}"/>
              </a:ext>
            </a:extLst>
          </p:cNvPr>
          <p:cNvSpPr txBox="1"/>
          <p:nvPr/>
        </p:nvSpPr>
        <p:spPr>
          <a:xfrm>
            <a:off x="4501049" y="4087504"/>
            <a:ext cx="721413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400" dirty="0"/>
              <a:t>Lead Add Form submission Lead origin have highest ratio of conversion.</a:t>
            </a:r>
          </a:p>
          <a:p>
            <a:pPr algn="l">
              <a:buFont typeface="+mj-lt"/>
              <a:buAutoNum type="arabicPeriod"/>
            </a:pPr>
            <a:r>
              <a:rPr lang="en-US" sz="2400" dirty="0"/>
              <a:t>API and Landing Page Submission Lead origin have largest number of leads and conversions.</a:t>
            </a:r>
          </a:p>
          <a:p>
            <a:pPr algn="l">
              <a:buFont typeface="+mj-lt"/>
              <a:buAutoNum type="arabicPeriod"/>
            </a:pPr>
            <a:r>
              <a:rPr lang="en-US" sz="2400" dirty="0"/>
              <a:t>Lead origin with Lead add form have more conversion rate hence it should be given preference over other Lead origin.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5830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A142F-F504-463E-B5C4-B564017A9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2700" spc="750" dirty="0">
                <a:solidFill>
                  <a:schemeClr val="bg1"/>
                </a:solidFill>
              </a:rPr>
              <a:t>Analyzing correlation of numerical variables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D589EF6-160B-41B6-9780-736C24C6ED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3619" y="556120"/>
            <a:ext cx="7214138" cy="575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949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50CCB-A442-48F3-91CC-6DA0AC36A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38985"/>
            <a:ext cx="10141512" cy="542325"/>
          </a:xfrm>
        </p:spPr>
        <p:txBody>
          <a:bodyPr>
            <a:normAutofit fontScale="90000"/>
          </a:bodyPr>
          <a:lstStyle/>
          <a:p>
            <a:r>
              <a:rPr lang="en-US" dirty="0"/>
              <a:t>Outlier Analysis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FA801-E6C0-4810-B344-6D7280693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174" y="1020417"/>
            <a:ext cx="10270975" cy="4956273"/>
          </a:xfrm>
        </p:spPr>
        <p:txBody>
          <a:bodyPr/>
          <a:lstStyle/>
          <a:p>
            <a:r>
              <a:rPr lang="en-US" dirty="0"/>
              <a:t>Outliers were identified in total time spend and total visits columns. Removing them and comparing total visits to conversion shows that totla visits  have a positive correlation with  lead conversion.</a:t>
            </a:r>
          </a:p>
          <a:p>
            <a:r>
              <a:rPr lang="en-US" dirty="0"/>
              <a:t>Dummy variables were created for categories with yes/no classes  and original columns were dropped.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8F06E26-4631-431D-BDA6-94D6002F4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569370"/>
            <a:ext cx="35814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D94F04F-C642-45DE-A7A7-5C6C44B03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051" y="3525255"/>
            <a:ext cx="37338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082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88ACB-6824-4544-A527-40A1931B8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958" y="304801"/>
            <a:ext cx="10353546" cy="576631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Model Building </a:t>
            </a:r>
          </a:p>
          <a:p>
            <a:r>
              <a:rPr lang="en-US" dirty="0"/>
              <a:t>The data set was split to 70% training and 30% testing.</a:t>
            </a:r>
          </a:p>
          <a:p>
            <a:r>
              <a:rPr lang="en-IN" dirty="0"/>
              <a:t>Lead Source_Referral Sites</a:t>
            </a:r>
            <a:r>
              <a:rPr lang="en-US" dirty="0"/>
              <a:t> has a high p value and hance can be dropped.</a:t>
            </a:r>
          </a:p>
          <a:p>
            <a:r>
              <a:rPr lang="en-US" dirty="0"/>
              <a:t>Last Notable Activity_SMS Sent columns as it have high VIF 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Model Summary </a:t>
            </a:r>
          </a:p>
          <a:p>
            <a:r>
              <a:rPr lang="en-IN" dirty="0"/>
              <a:t>Model accuracy in training set : 92%</a:t>
            </a:r>
          </a:p>
          <a:p>
            <a:r>
              <a:rPr lang="en-IN" dirty="0"/>
              <a:t>Sensitivity  : 0.882</a:t>
            </a:r>
          </a:p>
          <a:p>
            <a:r>
              <a:rPr lang="en-IN" dirty="0"/>
              <a:t>Specificity : 0.95</a:t>
            </a:r>
          </a:p>
          <a:p>
            <a:r>
              <a:rPr lang="en-IN" dirty="0"/>
              <a:t>False positive rate: 0.048</a:t>
            </a:r>
          </a:p>
          <a:p>
            <a:r>
              <a:rPr lang="en-IN" dirty="0"/>
              <a:t>positive predictive value : 0.91</a:t>
            </a:r>
          </a:p>
          <a:p>
            <a:r>
              <a:rPr lang="en-IN" dirty="0"/>
              <a:t>negative predictive value:0.92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7588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AE4A-3FAA-4845-A3BF-983EBC01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Top 3 Factors effects the probability of conversion are 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3F0ED-2F39-4989-AA7A-6E29772F4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	</a:t>
            </a:r>
            <a:r>
              <a:rPr lang="en-US" dirty="0" err="1"/>
              <a:t>Tags_Closed</a:t>
            </a:r>
            <a:r>
              <a:rPr lang="en-US" dirty="0"/>
              <a:t> by </a:t>
            </a:r>
            <a:r>
              <a:rPr lang="en-US" dirty="0" err="1"/>
              <a:t>Horizzon</a:t>
            </a:r>
            <a:endParaRPr lang="en-US" dirty="0"/>
          </a:p>
          <a:p>
            <a:r>
              <a:rPr lang="en-US" dirty="0"/>
              <a:t>2.	</a:t>
            </a:r>
            <a:r>
              <a:rPr lang="en-US" dirty="0" err="1"/>
              <a:t>Tags_Lost</a:t>
            </a:r>
            <a:r>
              <a:rPr lang="en-US" dirty="0"/>
              <a:t> to EINS</a:t>
            </a:r>
          </a:p>
          <a:p>
            <a:r>
              <a:rPr lang="en-US" dirty="0"/>
              <a:t>3.	</a:t>
            </a:r>
            <a:r>
              <a:rPr lang="en-US" dirty="0" err="1"/>
              <a:t>Tags_Will</a:t>
            </a:r>
            <a:r>
              <a:rPr lang="en-US" dirty="0"/>
              <a:t> revert after reading the email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9351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AE4A-3FAA-4845-A3BF-983EBC01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Top 3 Factors should be focused to improved the probability of the lead conversion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3F0ED-2F39-4989-AA7A-6E29772F4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buFont typeface="+mj-lt"/>
              <a:buAutoNum type="arabicParenR"/>
            </a:pPr>
            <a:r>
              <a:rPr lang="en-IN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Arial" panose="020B0604020202020204" pitchFamily="34" charset="0"/>
              </a:rPr>
              <a:t>Tags_Ringing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arenR"/>
            </a:pPr>
            <a:r>
              <a:rPr lang="en-IN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Arial" panose="020B0604020202020204" pitchFamily="34" charset="0"/>
              </a:rPr>
              <a:t>Tags_OtherTags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Arial" panose="020B0604020202020204" pitchFamily="34" charset="0"/>
              </a:rPr>
              <a:t>3) </a:t>
            </a:r>
            <a:r>
              <a:rPr lang="en-IN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Arial" panose="020B0604020202020204" pitchFamily="34" charset="0"/>
              </a:rPr>
              <a:t>Tags_Interested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Arial" panose="020B0604020202020204" pitchFamily="34" charset="0"/>
              </a:rPr>
              <a:t> in other courses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242968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LeftStep">
      <a:dk1>
        <a:srgbClr val="000000"/>
      </a:dk1>
      <a:lt1>
        <a:srgbClr val="FFFFFF"/>
      </a:lt1>
      <a:dk2>
        <a:srgbClr val="25203D"/>
      </a:dk2>
      <a:lt2>
        <a:srgbClr val="E8E2E3"/>
      </a:lt2>
      <a:accent1>
        <a:srgbClr val="20B691"/>
      </a:accent1>
      <a:accent2>
        <a:srgbClr val="14B94C"/>
      </a:accent2>
      <a:accent3>
        <a:srgbClr val="2DBA21"/>
      </a:accent3>
      <a:accent4>
        <a:srgbClr val="62B313"/>
      </a:accent4>
      <a:accent5>
        <a:srgbClr val="9BA81E"/>
      </a:accent5>
      <a:accent6>
        <a:srgbClr val="D29517"/>
      </a:accent6>
      <a:hlink>
        <a:srgbClr val="BF3F5E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511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Helvetica</vt:lpstr>
      <vt:lpstr>Tw Cen MT</vt:lpstr>
      <vt:lpstr>GradientRiseVTI</vt:lpstr>
      <vt:lpstr>Lead score    Model analysis  </vt:lpstr>
      <vt:lpstr>Data analysis</vt:lpstr>
      <vt:lpstr>PowerPoint Presentation</vt:lpstr>
      <vt:lpstr>Analyzing lead origin </vt:lpstr>
      <vt:lpstr>Analyzing correlation of numerical variables </vt:lpstr>
      <vt:lpstr>Outlier Analysis </vt:lpstr>
      <vt:lpstr>PowerPoint Presentation</vt:lpstr>
      <vt:lpstr>Top 3 Factors effects the probability of conversion are </vt:lpstr>
      <vt:lpstr>Top 3 Factors should be focused to improved the probability of the lead conversion</vt:lpstr>
      <vt:lpstr>Model performance on test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score    Model analysis</dc:title>
  <dc:creator>Anilan M</dc:creator>
  <cp:lastModifiedBy>manish k</cp:lastModifiedBy>
  <cp:revision>8</cp:revision>
  <dcterms:created xsi:type="dcterms:W3CDTF">2020-10-26T12:46:11Z</dcterms:created>
  <dcterms:modified xsi:type="dcterms:W3CDTF">2020-10-26T16:38:24Z</dcterms:modified>
</cp:coreProperties>
</file>