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7" r:id="rId6"/>
    <p:sldId id="263" r:id="rId7"/>
    <p:sldId id="264" r:id="rId8"/>
    <p:sldId id="265" r:id="rId9"/>
    <p:sldId id="25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kr2981999@gmail.com" userId="5bfb2a956289c4b3" providerId="LiveId" clId="{03C29F49-1EE3-4F90-8B9E-53BFF045F017}"/>
    <pc:docChg chg="custSel addSld delSld modSld">
      <pc:chgData name="manishkr2981999@gmail.com" userId="5bfb2a956289c4b3" providerId="LiveId" clId="{03C29F49-1EE3-4F90-8B9E-53BFF045F017}" dt="2021-05-17T10:45:18.162" v="316" actId="20577"/>
      <pc:docMkLst>
        <pc:docMk/>
      </pc:docMkLst>
      <pc:sldChg chg="del">
        <pc:chgData name="manishkr2981999@gmail.com" userId="5bfb2a956289c4b3" providerId="LiveId" clId="{03C29F49-1EE3-4F90-8B9E-53BFF045F017}" dt="2021-05-16T18:36:06.848" v="0" actId="47"/>
        <pc:sldMkLst>
          <pc:docMk/>
          <pc:sldMk cId="3399895260" sldId="261"/>
        </pc:sldMkLst>
      </pc:sldChg>
      <pc:sldChg chg="modSp mod">
        <pc:chgData name="manishkr2981999@gmail.com" userId="5bfb2a956289c4b3" providerId="LiveId" clId="{03C29F49-1EE3-4F90-8B9E-53BFF045F017}" dt="2021-05-17T10:45:18.162" v="316" actId="20577"/>
        <pc:sldMkLst>
          <pc:docMk/>
          <pc:sldMk cId="3257861415" sldId="263"/>
        </pc:sldMkLst>
        <pc:spChg chg="mod">
          <ac:chgData name="manishkr2981999@gmail.com" userId="5bfb2a956289c4b3" providerId="LiveId" clId="{03C29F49-1EE3-4F90-8B9E-53BFF045F017}" dt="2021-05-17T10:45:18.162" v="316" actId="20577"/>
          <ac:spMkLst>
            <pc:docMk/>
            <pc:sldMk cId="3257861415" sldId="263"/>
            <ac:spMk id="3" creationId="{5C0DDFE1-EDA5-4D77-921D-1F3848AC040D}"/>
          </ac:spMkLst>
        </pc:spChg>
      </pc:sldChg>
      <pc:sldChg chg="addSp delSp modSp new mod">
        <pc:chgData name="manishkr2981999@gmail.com" userId="5bfb2a956289c4b3" providerId="LiveId" clId="{03C29F49-1EE3-4F90-8B9E-53BFF045F017}" dt="2021-05-16T18:43:27.845" v="292" actId="6549"/>
        <pc:sldMkLst>
          <pc:docMk/>
          <pc:sldMk cId="3619452602" sldId="267"/>
        </pc:sldMkLst>
        <pc:spChg chg="del mod">
          <ac:chgData name="manishkr2981999@gmail.com" userId="5bfb2a956289c4b3" providerId="LiveId" clId="{03C29F49-1EE3-4F90-8B9E-53BFF045F017}" dt="2021-05-16T18:40:34.435" v="6" actId="478"/>
          <ac:spMkLst>
            <pc:docMk/>
            <pc:sldMk cId="3619452602" sldId="267"/>
            <ac:spMk id="2" creationId="{26728171-9F95-46F1-AC20-567A609914C0}"/>
          </ac:spMkLst>
        </pc:spChg>
        <pc:spChg chg="del">
          <ac:chgData name="manishkr2981999@gmail.com" userId="5bfb2a956289c4b3" providerId="LiveId" clId="{03C29F49-1EE3-4F90-8B9E-53BFF045F017}" dt="2021-05-16T18:40:36.784" v="7" actId="478"/>
          <ac:spMkLst>
            <pc:docMk/>
            <pc:sldMk cId="3619452602" sldId="267"/>
            <ac:spMk id="3" creationId="{294CF052-C27B-432A-9B87-4D070A906E08}"/>
          </ac:spMkLst>
        </pc:spChg>
        <pc:spChg chg="add mod">
          <ac:chgData name="manishkr2981999@gmail.com" userId="5bfb2a956289c4b3" providerId="LiveId" clId="{03C29F49-1EE3-4F90-8B9E-53BFF045F017}" dt="2021-05-16T18:43:27.845" v="292" actId="6549"/>
          <ac:spMkLst>
            <pc:docMk/>
            <pc:sldMk cId="3619452602" sldId="267"/>
            <ac:spMk id="8" creationId="{86246CB1-AF43-4C35-AE13-48F7A6720D8D}"/>
          </ac:spMkLst>
        </pc:spChg>
        <pc:picChg chg="add mod">
          <ac:chgData name="manishkr2981999@gmail.com" userId="5bfb2a956289c4b3" providerId="LiveId" clId="{03C29F49-1EE3-4F90-8B9E-53BFF045F017}" dt="2021-05-16T18:41:38.878" v="22" actId="14100"/>
          <ac:picMkLst>
            <pc:docMk/>
            <pc:sldMk cId="3619452602" sldId="267"/>
            <ac:picMk id="5" creationId="{6B7322B8-6D14-4146-B3C3-8E664D195EB7}"/>
          </ac:picMkLst>
        </pc:picChg>
        <pc:picChg chg="add mod">
          <ac:chgData name="manishkr2981999@gmail.com" userId="5bfb2a956289c4b3" providerId="LiveId" clId="{03C29F49-1EE3-4F90-8B9E-53BFF045F017}" dt="2021-05-16T18:41:27.322" v="17" actId="14100"/>
          <ac:picMkLst>
            <pc:docMk/>
            <pc:sldMk cId="3619452602" sldId="267"/>
            <ac:picMk id="7" creationId="{351E8AC8-8396-4DC0-A9F8-9FC390746F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EBCA0-A128-4CAC-BB7A-DCCDFEBDF5B8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369A6-E472-40E9-9D9C-70A33F375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51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4b937d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4b937d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6e01a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6e01a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6e01a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6e01a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as seen from histograms the data is not normally distributed.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f6e01a56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f6e01a56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A3C0-77C4-4891-B9DE-7465D5F8F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94594-E328-47B4-B247-D75E3B114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6F01-509D-472D-B957-4AC42B63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0E6E-FD96-4552-87E3-16E80BC450B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FE7C-9991-441C-826A-B59B4729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4F1B-2457-4EB5-8FB3-0F63BC24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4AB-C526-46A2-947B-CBA6F566F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85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9C82-9536-4373-928E-837DA6A0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77868-F008-4414-BF53-9032159FC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E7FD-173B-4A7B-92EA-42BE479F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0E6E-FD96-4552-87E3-16E80BC450B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5B8E4-4CE0-4BBA-AE77-9762FBBF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8A82-11A5-414D-A5F0-5ED29338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4AB-C526-46A2-947B-CBA6F566F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23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6C463-F38B-451E-B45C-4AA90A0B8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A8E5C-CFD9-4BAE-8E7E-80A7130B1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78D6-4D33-4F8B-98E8-5AFE0B6A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0E6E-FD96-4552-87E3-16E80BC450B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A4A1A-8A6C-47BB-AD8B-55485718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052F-E2B2-4BF7-AA3B-0D4FDD8A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4AB-C526-46A2-947B-CBA6F566F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0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99200" y="4406900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/>
          <p:nvPr/>
        </p:nvSpPr>
        <p:spPr>
          <a:xfrm>
            <a:off x="7482100" y="4406900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/>
          <p:nvPr/>
        </p:nvSpPr>
        <p:spPr>
          <a:xfrm>
            <a:off x="2254200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/>
          <p:nvPr/>
        </p:nvSpPr>
        <p:spPr>
          <a:xfrm>
            <a:off x="5749800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>
            <a:off x="9306833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" name="Google Shape;18;p3"/>
          <p:cNvGrpSpPr/>
          <p:nvPr/>
        </p:nvGrpSpPr>
        <p:grpSpPr>
          <a:xfrm>
            <a:off x="-8781" y="-53967"/>
            <a:ext cx="12240768" cy="1845696"/>
            <a:chOff x="0" y="-40481"/>
            <a:chExt cx="9144000" cy="1384272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290317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36117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4786000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3"/>
          </p:nvPr>
        </p:nvSpPr>
        <p:spPr>
          <a:xfrm>
            <a:off x="5031784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8352701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5"/>
          </p:nvPr>
        </p:nvSpPr>
        <p:spPr>
          <a:xfrm>
            <a:off x="8598501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6"/>
          </p:nvPr>
        </p:nvSpPr>
        <p:spPr>
          <a:xfrm>
            <a:off x="3028015" y="5374800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7"/>
          </p:nvPr>
        </p:nvSpPr>
        <p:spPr>
          <a:xfrm>
            <a:off x="3273815" y="4934008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8"/>
          </p:nvPr>
        </p:nvSpPr>
        <p:spPr>
          <a:xfrm>
            <a:off x="6523699" y="5374800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9"/>
          </p:nvPr>
        </p:nvSpPr>
        <p:spPr>
          <a:xfrm>
            <a:off x="6769499" y="4934008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3"/>
          </p:nvPr>
        </p:nvSpPr>
        <p:spPr>
          <a:xfrm>
            <a:off x="4107967" y="531667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14" hasCustomPrompt="1"/>
          </p:nvPr>
        </p:nvSpPr>
        <p:spPr>
          <a:xfrm>
            <a:off x="2101117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5" hasCustomPrompt="1"/>
          </p:nvPr>
        </p:nvSpPr>
        <p:spPr>
          <a:xfrm>
            <a:off x="5596824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16" hasCustomPrompt="1"/>
          </p:nvPr>
        </p:nvSpPr>
        <p:spPr>
          <a:xfrm>
            <a:off x="9163501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17" hasCustomPrompt="1"/>
          </p:nvPr>
        </p:nvSpPr>
        <p:spPr>
          <a:xfrm>
            <a:off x="3838815" y="4515533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18" hasCustomPrompt="1"/>
          </p:nvPr>
        </p:nvSpPr>
        <p:spPr>
          <a:xfrm>
            <a:off x="7334505" y="4515533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59379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>
            <a:off x="-596899" y="-56167"/>
            <a:ext cx="7658100" cy="6934200"/>
          </a:xfrm>
          <a:custGeom>
            <a:avLst/>
            <a:gdLst/>
            <a:ahLst/>
            <a:cxnLst/>
            <a:rect l="l" t="t" r="r" b="b"/>
            <a:pathLst>
              <a:path w="229743" h="208026" extrusionOk="0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840833" y="2212683"/>
            <a:ext cx="5156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840833" y="3351317"/>
            <a:ext cx="44540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6774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-1536867" y="-583533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4"/>
          <p:cNvSpPr/>
          <p:nvPr/>
        </p:nvSpPr>
        <p:spPr>
          <a:xfrm>
            <a:off x="-2756067" y="-669087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4"/>
          <p:cNvSpPr txBox="1">
            <a:spLocks noGrp="1"/>
          </p:cNvSpPr>
          <p:nvPr>
            <p:ph type="ctrTitle"/>
          </p:nvPr>
        </p:nvSpPr>
        <p:spPr>
          <a:xfrm flipH="1">
            <a:off x="2518967" y="3140713"/>
            <a:ext cx="4375200" cy="10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518967" y="2337913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2811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EE44-C10E-4E8E-8CAB-2898D5FB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9BBD-2B08-4A7F-A15E-815BE2C90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E1C97-F096-40FE-9851-92715D04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0E6E-FD96-4552-87E3-16E80BC450B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AB336-3966-4CD6-92DD-FAA421F8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3603-1560-4B59-B877-5F2D556C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4AB-C526-46A2-947B-CBA6F566F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36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B39D-6891-42A2-A97B-5BE1A3C9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E6DD0-C971-4C08-8D6B-80F83DD3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3706A-28B7-473D-ABC7-FA98087D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0E6E-FD96-4552-87E3-16E80BC450B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BD30-D8CE-4FD3-B50D-7F354786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5742-B2B1-432D-8DF7-110F73AB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4AB-C526-46A2-947B-CBA6F566F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4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6B05-56FC-414E-94FA-147F7DA6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2049-C18A-471B-AEF6-AE9C5DBA7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0D80-79E2-4508-AD55-CB775F8A3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172FE-E1CC-47E4-8820-5FB5AB0F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0E6E-FD96-4552-87E3-16E80BC450B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BF1F1-4D62-4861-BE77-687F2D9A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F9F7B-E609-467F-A9D7-5B65212D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4AB-C526-46A2-947B-CBA6F566F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C87F-4CBD-4ECD-863B-6E204F55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B1BDA-E0C3-407E-9FDC-BB3B95E40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390A8-1DD9-4F29-A1F3-7B8E00539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E02BA-4C9D-4C7F-8E36-4E013F6D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9FCF0-FA02-4E19-AB56-69874A02A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DAFC5-55F9-4831-83C6-5637050E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0E6E-FD96-4552-87E3-16E80BC450B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FA5F5-7D58-4B12-A2E2-D4721860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4B3D7-0DAC-4E5E-AB2E-C6E920A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4AB-C526-46A2-947B-CBA6F566F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33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AC08-CC9F-42DC-8946-B014140B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3F9E8-87B7-44AB-A075-F7F65B50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0E6E-FD96-4552-87E3-16E80BC450B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8480C-1A7A-4B55-9664-EF257378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82C1E-F622-45E2-AEA8-BCDCCC56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4AB-C526-46A2-947B-CBA6F566F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36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67ED5-2113-46DC-BB9A-03CE4538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0E6E-FD96-4552-87E3-16E80BC450B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BAD46-A1D6-439A-AA38-6F2192BC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E62ED-3321-4335-B8C5-B32D55ED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4AB-C526-46A2-947B-CBA6F566F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55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5ED4-8785-4477-A0B2-438EFE43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06E9-F15A-4709-BF3F-444C3BF6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0D659-1F2D-482D-BFB7-EC5C16F3A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119F9-2A51-4191-A781-F3B856E5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0E6E-FD96-4552-87E3-16E80BC450B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18921-D618-413C-86E9-7F83E4F7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AF7C8-51B4-49A0-B50D-AE1EB4CF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4AB-C526-46A2-947B-CBA6F566F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4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C102-D931-488B-9861-44D4B6CA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D5C1F-2246-4C29-A714-B88439BF0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34988-1FA1-40CF-819B-AF50FF073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AB756-2866-454D-BAA7-28424717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0E6E-FD96-4552-87E3-16E80BC450B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FA847-EECD-411C-B1E8-1D9C9954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ED83F-8E1B-4B46-9B72-4FA17078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4AB-C526-46A2-947B-CBA6F566F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6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19939-DFDF-4D53-8D55-AC495A10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E56C8-4A68-4663-A3FF-E9AD34A2D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0FFE-8D74-4A92-84B9-505CBD9DD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80E6E-FD96-4552-87E3-16E80BC450B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738E-5901-4330-86D5-1CBB2436C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878C-6FC2-414C-B167-ED26CBFFC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14AB-C526-46A2-947B-CBA6F566F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1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ustom Gearboxes for Drilling Rig Drawworks | Altra Industrial Motion  Newsroom">
            <a:extLst>
              <a:ext uri="{FF2B5EF4-FFF2-40B4-BE49-F238E27FC236}">
                <a16:creationId xmlns:a16="http://schemas.microsoft.com/office/drawing/2014/main" id="{4BE4B525-8D9E-4443-BBF9-D991162DC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0"/>
            <a:ext cx="9267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" descr="Epiroc introduces DH350 ultra-mobile drilling rig">
            <a:extLst>
              <a:ext uri="{FF2B5EF4-FFF2-40B4-BE49-F238E27FC236}">
                <a16:creationId xmlns:a16="http://schemas.microsoft.com/office/drawing/2014/main" id="{2E40F8CD-B5B7-40DF-8541-A06F74EC4E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Google Shape;155;p25">
            <a:extLst>
              <a:ext uri="{FF2B5EF4-FFF2-40B4-BE49-F238E27FC236}">
                <a16:creationId xmlns:a16="http://schemas.microsoft.com/office/drawing/2014/main" id="{4D7D36A4-F095-4F1B-9300-FB79482BD2A0}"/>
              </a:ext>
            </a:extLst>
          </p:cNvPr>
          <p:cNvSpPr/>
          <p:nvPr/>
        </p:nvSpPr>
        <p:spPr>
          <a:xfrm flipH="1">
            <a:off x="0" y="-73572"/>
            <a:ext cx="5743575" cy="6931572"/>
          </a:xfrm>
          <a:custGeom>
            <a:avLst/>
            <a:gdLst/>
            <a:ahLst/>
            <a:cxnLst/>
            <a:rect l="l" t="t" r="r" b="b"/>
            <a:pathLst>
              <a:path w="229743" h="208026" extrusionOk="0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F4DAE-DFE4-4284-ABA5-E5DBFC243D6A}"/>
              </a:ext>
            </a:extLst>
          </p:cNvPr>
          <p:cNvSpPr txBox="1"/>
          <p:nvPr/>
        </p:nvSpPr>
        <p:spPr>
          <a:xfrm>
            <a:off x="809306" y="1249631"/>
            <a:ext cx="412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AAB375-6887-4CBC-A801-2C9E8B0AA7D5}"/>
              </a:ext>
            </a:extLst>
          </p:cNvPr>
          <p:cNvSpPr txBox="1"/>
          <p:nvPr/>
        </p:nvSpPr>
        <p:spPr>
          <a:xfrm>
            <a:off x="809306" y="3086910"/>
            <a:ext cx="3657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To predict ROP (Rate of penetration) using real time downhole data such as Weight on Bit, Average rotary speed, measured depth etc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Presented by-Manish Kumar</a:t>
            </a:r>
          </a:p>
        </p:txBody>
      </p:sp>
    </p:spTree>
    <p:extLst>
      <p:ext uri="{BB962C8B-B14F-4D97-AF65-F5344CB8AC3E}">
        <p14:creationId xmlns:p14="http://schemas.microsoft.com/office/powerpoint/2010/main" val="4673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B933-BC76-4B2E-879E-61A8D1A90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64" y="226228"/>
            <a:ext cx="5156400" cy="1294000"/>
          </a:xfrm>
        </p:spPr>
        <p:txBody>
          <a:bodyPr/>
          <a:lstStyle/>
          <a:p>
            <a:r>
              <a:rPr lang="en-IN" sz="3750" dirty="0"/>
              <a:t>Why 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52505-BD96-42DC-A9E7-828FDA205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64" y="1984972"/>
            <a:ext cx="4741036" cy="3958628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Interested in working towards autonomous drilling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Love to work in groups and have won International Case study competition organised by UPES student Chapter and Reliance E&amp;P, Petro vision organised  by PDEU Student Chapter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Technical Paper on “Technological Advances in Water-less Fracking: A Case Study” to be presented at The 45th Indonesian Petroleum Association Convention &amp; Exhibition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F3707-3434-4DED-B28B-DD8F7D1A9C0A}"/>
              </a:ext>
            </a:extLst>
          </p:cNvPr>
          <p:cNvSpPr txBox="1"/>
          <p:nvPr/>
        </p:nvSpPr>
        <p:spPr>
          <a:xfrm>
            <a:off x="6650864" y="2179182"/>
            <a:ext cx="47752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Secured 2</a:t>
            </a:r>
            <a:r>
              <a:rPr lang="en-IN" sz="2000" baseline="30000" dirty="0"/>
              <a:t>nd</a:t>
            </a:r>
            <a:r>
              <a:rPr lang="en-IN" sz="2000" dirty="0"/>
              <a:t> highest CGPA in first year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Love to constantly learn and implement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Self motivated and love to contribute towards betterment of technology in petroleum sector.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Would love to build my expertise in machine learning domain which would be beneficial for me as well as your organisation</a:t>
            </a:r>
          </a:p>
        </p:txBody>
      </p:sp>
    </p:spTree>
    <p:extLst>
      <p:ext uri="{BB962C8B-B14F-4D97-AF65-F5344CB8AC3E}">
        <p14:creationId xmlns:p14="http://schemas.microsoft.com/office/powerpoint/2010/main" val="139337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ctrTitle" idx="13"/>
          </p:nvPr>
        </p:nvSpPr>
        <p:spPr>
          <a:xfrm>
            <a:off x="4107967" y="531667"/>
            <a:ext cx="3976000" cy="9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Solution Approach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124" name="Google Shape;124;p23"/>
          <p:cNvCxnSpPr/>
          <p:nvPr/>
        </p:nvCxnSpPr>
        <p:spPr>
          <a:xfrm>
            <a:off x="7828300" y="2863000"/>
            <a:ext cx="0" cy="9188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3"/>
          <p:cNvCxnSpPr/>
          <p:nvPr/>
        </p:nvCxnSpPr>
        <p:spPr>
          <a:xfrm>
            <a:off x="4332700" y="2863000"/>
            <a:ext cx="0" cy="9188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3"/>
          <p:cNvSpPr txBox="1">
            <a:spLocks noGrp="1"/>
          </p:cNvSpPr>
          <p:nvPr>
            <p:ph type="ctrTitle"/>
          </p:nvPr>
        </p:nvSpPr>
        <p:spPr>
          <a:xfrm>
            <a:off x="1536117" y="3120741"/>
            <a:ext cx="212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1600" dirty="0"/>
              <a:t>Exploratory Data Analysis</a:t>
            </a:r>
            <a:endParaRPr sz="1600"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ctrTitle" idx="3"/>
          </p:nvPr>
        </p:nvSpPr>
        <p:spPr>
          <a:xfrm>
            <a:off x="5031784" y="3120741"/>
            <a:ext cx="212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1600" dirty="0"/>
              <a:t>Removal of Outliers</a:t>
            </a:r>
            <a:endParaRPr sz="1600" dirty="0"/>
          </a:p>
        </p:txBody>
      </p:sp>
      <p:sp>
        <p:nvSpPr>
          <p:cNvPr id="128" name="Google Shape;128;p23"/>
          <p:cNvSpPr txBox="1">
            <a:spLocks noGrp="1"/>
          </p:cNvSpPr>
          <p:nvPr>
            <p:ph type="ctrTitle" idx="5"/>
          </p:nvPr>
        </p:nvSpPr>
        <p:spPr>
          <a:xfrm>
            <a:off x="8300004" y="3086469"/>
            <a:ext cx="2725393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1600" dirty="0"/>
              <a:t>Removing correlated features</a:t>
            </a:r>
            <a:endParaRPr sz="1600" dirty="0"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1"/>
          </p:nvPr>
        </p:nvSpPr>
        <p:spPr>
          <a:xfrm>
            <a:off x="1290400" y="3656895"/>
            <a:ext cx="2620000" cy="7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1400" dirty="0"/>
              <a:t>Importing  Data ,Checking for Nan, missing values and using various visualization techniques </a:t>
            </a:r>
            <a:endParaRPr sz="1400"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4"/>
          </p:nvPr>
        </p:nvSpPr>
        <p:spPr>
          <a:xfrm>
            <a:off x="2101117" y="2683300"/>
            <a:ext cx="998400" cy="4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2"/>
          </p:nvPr>
        </p:nvSpPr>
        <p:spPr>
          <a:xfrm>
            <a:off x="4785999" y="3561533"/>
            <a:ext cx="2620000" cy="7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1400" dirty="0"/>
              <a:t>Outliers are replaced by the upper quartile range and lower quartile range respectively</a:t>
            </a:r>
            <a:endParaRPr sz="1400" dirty="0"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5581300" y="2661000"/>
            <a:ext cx="998400" cy="4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4"/>
          </p:nvPr>
        </p:nvSpPr>
        <p:spPr>
          <a:xfrm>
            <a:off x="8332905" y="3568733"/>
            <a:ext cx="2620000" cy="7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1400" dirty="0"/>
              <a:t>Removing highly correlated features and features which are least correlated with rate of penetration</a:t>
            </a:r>
            <a:endParaRPr sz="1400" dirty="0"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 idx="16"/>
          </p:nvPr>
        </p:nvSpPr>
        <p:spPr>
          <a:xfrm>
            <a:off x="9163501" y="2683300"/>
            <a:ext cx="998400" cy="4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6"/>
          </p:nvPr>
        </p:nvSpPr>
        <p:spPr>
          <a:xfrm>
            <a:off x="3028015" y="5374800"/>
            <a:ext cx="2620000" cy="7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1400" dirty="0"/>
              <a:t>Training Extra Trees Regressor  model with given data and cross validating  the model </a:t>
            </a:r>
            <a:endParaRPr sz="1400" dirty="0"/>
          </a:p>
        </p:txBody>
      </p:sp>
      <p:sp>
        <p:nvSpPr>
          <p:cNvPr id="136" name="Google Shape;136;p23"/>
          <p:cNvSpPr txBox="1">
            <a:spLocks noGrp="1"/>
          </p:cNvSpPr>
          <p:nvPr>
            <p:ph type="ctrTitle" idx="7"/>
          </p:nvPr>
        </p:nvSpPr>
        <p:spPr>
          <a:xfrm>
            <a:off x="3273815" y="4934008"/>
            <a:ext cx="212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1600" dirty="0"/>
              <a:t>Model Training</a:t>
            </a:r>
            <a:endParaRPr sz="1600" dirty="0"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17"/>
          </p:nvPr>
        </p:nvSpPr>
        <p:spPr>
          <a:xfrm>
            <a:off x="3838815" y="4515533"/>
            <a:ext cx="998400" cy="4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8"/>
          </p:nvPr>
        </p:nvSpPr>
        <p:spPr>
          <a:xfrm>
            <a:off x="6523699" y="5374800"/>
            <a:ext cx="2620000" cy="7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1400" dirty="0"/>
              <a:t>Using the trained model to predict rate of penetration</a:t>
            </a:r>
            <a:endParaRPr sz="1400"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ctrTitle" idx="9"/>
          </p:nvPr>
        </p:nvSpPr>
        <p:spPr>
          <a:xfrm>
            <a:off x="6769499" y="4934008"/>
            <a:ext cx="212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1600" dirty="0"/>
              <a:t>Predicting ROP</a:t>
            </a:r>
            <a:endParaRPr sz="1600" dirty="0"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18"/>
          </p:nvPr>
        </p:nvSpPr>
        <p:spPr>
          <a:xfrm>
            <a:off x="7334505" y="4515533"/>
            <a:ext cx="998400" cy="4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>
            <a:off x="6096033" y="4691800"/>
            <a:ext cx="0" cy="9188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76;p26">
            <a:extLst>
              <a:ext uri="{FF2B5EF4-FFF2-40B4-BE49-F238E27FC236}">
                <a16:creationId xmlns:a16="http://schemas.microsoft.com/office/drawing/2014/main" id="{70D71363-00AE-4055-AA38-983DF41A037D}"/>
              </a:ext>
            </a:extLst>
          </p:cNvPr>
          <p:cNvSpPr/>
          <p:nvPr/>
        </p:nvSpPr>
        <p:spPr>
          <a:xfrm rot="5400000">
            <a:off x="9710630" y="-522154"/>
            <a:ext cx="4350175" cy="2626980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162;p26">
            <a:extLst>
              <a:ext uri="{FF2B5EF4-FFF2-40B4-BE49-F238E27FC236}">
                <a16:creationId xmlns:a16="http://schemas.microsoft.com/office/drawing/2014/main" id="{4AE4938B-6FD4-4D07-BA14-CDBB7C106CFC}"/>
              </a:ext>
            </a:extLst>
          </p:cNvPr>
          <p:cNvSpPr/>
          <p:nvPr/>
        </p:nvSpPr>
        <p:spPr>
          <a:xfrm rot="-4500033">
            <a:off x="-1697909" y="4093864"/>
            <a:ext cx="4350156" cy="2626989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 flipH="1">
            <a:off x="-603057" y="-38100"/>
            <a:ext cx="7658100" cy="6934200"/>
          </a:xfrm>
          <a:custGeom>
            <a:avLst/>
            <a:gdLst/>
            <a:ahLst/>
            <a:cxnLst/>
            <a:rect l="l" t="t" r="r" b="b"/>
            <a:pathLst>
              <a:path w="229743" h="208026" extrusionOk="0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56" name="Google Shape;156;p25"/>
          <p:cNvSpPr txBox="1">
            <a:spLocks noGrp="1"/>
          </p:cNvSpPr>
          <p:nvPr>
            <p:ph type="ctrTitle"/>
          </p:nvPr>
        </p:nvSpPr>
        <p:spPr>
          <a:xfrm>
            <a:off x="0" y="1366961"/>
            <a:ext cx="5156400" cy="12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733" dirty="0"/>
              <a:t>Exploratory </a:t>
            </a:r>
            <a:r>
              <a:rPr lang="en" sz="4400" dirty="0"/>
              <a:t>Data</a:t>
            </a:r>
            <a:r>
              <a:rPr lang="en" sz="3733" dirty="0"/>
              <a:t> Analysis</a:t>
            </a:r>
            <a:endParaRPr sz="3733" dirty="0"/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1"/>
          </p:nvPr>
        </p:nvSpPr>
        <p:spPr>
          <a:xfrm>
            <a:off x="90240" y="2837530"/>
            <a:ext cx="4454000" cy="12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lt1"/>
                </a:solidFill>
              </a:rPr>
              <a:t>Importing data, checking for missing values, Nan, repeated values.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lt1"/>
                </a:solidFill>
              </a:rPr>
              <a:t>Using pair plots and histograms we observe that most of the features are not normally distributed and only a few features show linear relationship.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lt1"/>
                </a:solidFill>
              </a:rPr>
              <a:t>Presence of outlier is also indicated.</a:t>
            </a:r>
            <a:endParaRPr sz="200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64E40-FE4D-456C-8B50-5D5F5569C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633" y="0"/>
            <a:ext cx="7248367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ctrTitle"/>
          </p:nvPr>
        </p:nvSpPr>
        <p:spPr>
          <a:xfrm>
            <a:off x="0" y="1278158"/>
            <a:ext cx="5156400" cy="647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733" dirty="0"/>
              <a:t>Removal of outliers</a:t>
            </a:r>
            <a:endParaRPr sz="3733" dirty="0"/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1"/>
          </p:nvPr>
        </p:nvSpPr>
        <p:spPr>
          <a:xfrm>
            <a:off x="0" y="2135000"/>
            <a:ext cx="4454000" cy="12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2000" dirty="0"/>
              <a:t>Upper quartile range and lower quartile range calculated for each feature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2000" dirty="0"/>
              <a:t>Outliers were replaced by Upper quartile range and lower quartile range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Scaling is not used as Extra Trees Regressor is not affected by scaling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.</a:t>
            </a:r>
            <a:endParaRPr lang="en" sz="1800" dirty="0">
              <a:solidFill>
                <a:schemeClr val="bg1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96516-3DF4-4E87-8C85-9456DB4D6B75}"/>
              </a:ext>
            </a:extLst>
          </p:cNvPr>
          <p:cNvSpPr txBox="1"/>
          <p:nvPr/>
        </p:nvSpPr>
        <p:spPr>
          <a:xfrm>
            <a:off x="6453353" y="1105603"/>
            <a:ext cx="563354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750" dirty="0">
                <a:latin typeface="+mj-lt"/>
              </a:rPr>
              <a:t>Removing correlated feature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EB0C-CB36-4168-9D17-DCF94E52B141}"/>
              </a:ext>
            </a:extLst>
          </p:cNvPr>
          <p:cNvSpPr txBox="1"/>
          <p:nvPr/>
        </p:nvSpPr>
        <p:spPr>
          <a:xfrm>
            <a:off x="6826470" y="2241484"/>
            <a:ext cx="488731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Use of spearman correlation to determine correlation coefficient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Features having Correlation coefficient greater than 0.8 were removed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Features which were having correlation coefficient less than 0.10 with ROP were also removed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Average Rotary Speed, Average Surface Torque, Diameter, Hole Depth (TVD) were removed after this step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7322B8-6D14-4146-B3C3-8E664D19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880" y="1056267"/>
            <a:ext cx="5090159" cy="431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1E8AC8-8396-4DC0-A9F8-9FC390746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1" y="862856"/>
            <a:ext cx="4883401" cy="47048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246CB1-AF43-4C35-AE13-48F7A6720D8D}"/>
              </a:ext>
            </a:extLst>
          </p:cNvPr>
          <p:cNvSpPr txBox="1"/>
          <p:nvPr/>
        </p:nvSpPr>
        <p:spPr>
          <a:xfrm>
            <a:off x="436880" y="5831840"/>
            <a:ext cx="1070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Box plot (just an illustration) to detect outliers                                         </a:t>
            </a:r>
            <a:r>
              <a:rPr lang="en-IN" dirty="0"/>
              <a:t>                        Heatmap of correlation matrix </a:t>
            </a:r>
          </a:p>
        </p:txBody>
      </p:sp>
    </p:spTree>
    <p:extLst>
      <p:ext uri="{BB962C8B-B14F-4D97-AF65-F5344CB8AC3E}">
        <p14:creationId xmlns:p14="http://schemas.microsoft.com/office/powerpoint/2010/main" val="361945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D934-4FF3-4BA0-BE87-0806CDAF2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5614" y="1231998"/>
            <a:ext cx="5780690" cy="605828"/>
          </a:xfrm>
        </p:spPr>
        <p:txBody>
          <a:bodyPr/>
          <a:lstStyle/>
          <a:p>
            <a:r>
              <a:rPr lang="en-IN" sz="3600" dirty="0"/>
              <a:t>Why Extra Trees Regressor?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DDFE1-EDA5-4D77-921D-1F3848AC0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84668"/>
            <a:ext cx="4761186" cy="2986421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Computationally faster than Random Forest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Random Split to divide parent node into child node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No Bootstrapping to minimize bias.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Randomness comes from random splits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Extra trees seem to have higher performance in presence of noisy features.</a:t>
            </a: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0" indent="0">
              <a:spcBef>
                <a:spcPts val="600"/>
              </a:spcBef>
            </a:pPr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C5FAB-C8E9-43CD-80C1-D2385842C0B3}"/>
              </a:ext>
            </a:extLst>
          </p:cNvPr>
          <p:cNvSpPr txBox="1"/>
          <p:nvPr/>
        </p:nvSpPr>
        <p:spPr>
          <a:xfrm>
            <a:off x="6579475" y="1191495"/>
            <a:ext cx="484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Hyper-parameter</a:t>
            </a:r>
            <a:r>
              <a:rPr lang="en-IN" sz="2400" dirty="0"/>
              <a:t> </a:t>
            </a:r>
            <a:r>
              <a:rPr lang="en-IN" sz="3600" dirty="0"/>
              <a:t>Tuning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1913B-A3AC-4322-A0BE-EBB005CBF06D}"/>
              </a:ext>
            </a:extLst>
          </p:cNvPr>
          <p:cNvSpPr txBox="1"/>
          <p:nvPr/>
        </p:nvSpPr>
        <p:spPr>
          <a:xfrm>
            <a:off x="6579475" y="2274747"/>
            <a:ext cx="513955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Parameters are tuned using randomized search cv.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Following parameters were found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303FE-21EE-4A16-9A14-1518A3E15F8D}"/>
              </a:ext>
            </a:extLst>
          </p:cNvPr>
          <p:cNvSpPr txBox="1"/>
          <p:nvPr/>
        </p:nvSpPr>
        <p:spPr>
          <a:xfrm>
            <a:off x="7031419" y="3367354"/>
            <a:ext cx="39413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max_depth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=40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max_features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=4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max_samples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=0.63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n_estimators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=350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random_state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=43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IN" sz="2000" dirty="0"/>
              <a:t>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5786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0796-E793-4DCE-AED2-CB0CC7F84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248" y="940677"/>
            <a:ext cx="5156400" cy="710931"/>
          </a:xfrm>
        </p:spPr>
        <p:txBody>
          <a:bodyPr/>
          <a:lstStyle/>
          <a:p>
            <a:r>
              <a:rPr lang="en-IN" sz="3750" dirty="0"/>
              <a:t>Feature Importance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4D0522-8CA1-4299-86E6-CA62FE700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8" r="400"/>
          <a:stretch/>
        </p:blipFill>
        <p:spPr>
          <a:xfrm>
            <a:off x="252249" y="2289772"/>
            <a:ext cx="5234152" cy="3984904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29DA0A-ECD4-4AC8-B258-67FF3D103101}"/>
              </a:ext>
            </a:extLst>
          </p:cNvPr>
          <p:cNvSpPr txBox="1"/>
          <p:nvPr/>
        </p:nvSpPr>
        <p:spPr>
          <a:xfrm>
            <a:off x="6589985" y="935423"/>
            <a:ext cx="488731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Cross </a:t>
            </a:r>
            <a:r>
              <a:rPr lang="en-IN" sz="3750" dirty="0"/>
              <a:t>validation</a:t>
            </a:r>
            <a:r>
              <a:rPr lang="en-IN" sz="3600" dirty="0"/>
              <a:t> and 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F7251-AFE4-47E8-9838-59E531DC3BAC}"/>
              </a:ext>
            </a:extLst>
          </p:cNvPr>
          <p:cNvSpPr txBox="1"/>
          <p:nvPr/>
        </p:nvSpPr>
        <p:spPr>
          <a:xfrm>
            <a:off x="6589985" y="2289772"/>
            <a:ext cx="458251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MAE on test data=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0.041994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Cross Validation score with MAE as scoring criteria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-0.11203096, -0.11350096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Pickling the trained model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Preprocessing new data and predicting ROP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01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B933-BC76-4B2E-879E-61A8D1A90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64" y="906179"/>
            <a:ext cx="5156400" cy="731952"/>
          </a:xfrm>
        </p:spPr>
        <p:txBody>
          <a:bodyPr/>
          <a:lstStyle/>
          <a:p>
            <a:r>
              <a:rPr lang="en-IN" sz="3750" dirty="0"/>
              <a:t>Improvements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52505-BD96-42DC-A9E7-828FDA205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64" y="1638130"/>
            <a:ext cx="4992408" cy="4163579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IN" sz="2000" dirty="0"/>
              <a:t>Bias corrected Extra Trees can be tested for more better results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Grow a Extra Trees on training set(ET</a:t>
            </a:r>
            <a:r>
              <a:rPr lang="en-IN" sz="2000" baseline="-25000" dirty="0"/>
              <a:t>p</a:t>
            </a:r>
            <a:r>
              <a:rPr lang="en-IN" sz="2000" dirty="0"/>
              <a:t> 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Calculate the prediction for training set (Y</a:t>
            </a:r>
            <a:r>
              <a:rPr lang="en-IN" sz="2000" baseline="-25000" dirty="0"/>
              <a:t>i</a:t>
            </a:r>
            <a:r>
              <a:rPr lang="en-IN" sz="2000" dirty="0"/>
              <a:t>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Calculate prediction error on each data point(B</a:t>
            </a:r>
            <a:r>
              <a:rPr lang="en-IN" sz="2000" baseline="-25000" dirty="0"/>
              <a:t>i</a:t>
            </a:r>
            <a:r>
              <a:rPr lang="en-IN" sz="2000" dirty="0"/>
              <a:t>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Grow another Extra Trees on prediction error(B</a:t>
            </a:r>
            <a:r>
              <a:rPr lang="en-IN" sz="2000" baseline="-25000" dirty="0"/>
              <a:t>i</a:t>
            </a:r>
            <a:r>
              <a:rPr lang="en-IN" sz="2000" dirty="0"/>
              <a:t>) using training features (ET</a:t>
            </a:r>
            <a:r>
              <a:rPr lang="en-IN" sz="2000" baseline="-25000" dirty="0"/>
              <a:t>b</a:t>
            </a:r>
            <a:r>
              <a:rPr lang="en-IN" sz="2000" dirty="0"/>
              <a:t>)</a:t>
            </a:r>
            <a:endParaRPr lang="en-IN" sz="2000" baseline="-25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Predict test data both on ET</a:t>
            </a:r>
            <a:r>
              <a:rPr lang="en-IN" sz="2000" baseline="-25000" dirty="0"/>
              <a:t>p </a:t>
            </a:r>
            <a:r>
              <a:rPr lang="en-IN" sz="2000" dirty="0"/>
              <a:t> to get Y and ET</a:t>
            </a:r>
            <a:r>
              <a:rPr lang="en-IN" sz="2000" baseline="-25000" dirty="0"/>
              <a:t>b </a:t>
            </a:r>
            <a:r>
              <a:rPr lang="en-IN" sz="2000" dirty="0"/>
              <a:t>to determine B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Final predicted value is Y-B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88775-E811-48AC-928B-F70C0371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49" y="1736117"/>
            <a:ext cx="2924583" cy="962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82AEF9-091C-4F38-AB27-5EBFFA301399}"/>
              </a:ext>
            </a:extLst>
          </p:cNvPr>
          <p:cNvSpPr txBox="1"/>
          <p:nvPr/>
        </p:nvSpPr>
        <p:spPr>
          <a:xfrm>
            <a:off x="6936830" y="2575035"/>
            <a:ext cx="41305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Tj (Xi) to be the predicted response value for case Ci by tree T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||T (Ci)|| is the number of elements in set T (Ci)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</a:t>
            </a:r>
            <a:r>
              <a:rPr lang="en-US" sz="2000" baseline="-25000" dirty="0"/>
              <a:t>i</a:t>
            </a:r>
            <a:r>
              <a:rPr lang="en-US" sz="2000" dirty="0"/>
              <a:t>=Y</a:t>
            </a:r>
            <a:r>
              <a:rPr lang="en-US" sz="2000" baseline="-25000" dirty="0"/>
              <a:t>i</a:t>
            </a:r>
            <a:r>
              <a:rPr lang="en-US" sz="2000" dirty="0"/>
              <a:t>-Y , Y is actual value Y</a:t>
            </a:r>
            <a:r>
              <a:rPr lang="en-US" sz="2000" baseline="-25000" dirty="0"/>
              <a:t>i  </a:t>
            </a:r>
            <a:r>
              <a:rPr lang="en-US" sz="2000" dirty="0"/>
              <a:t> is predicted value</a:t>
            </a:r>
          </a:p>
        </p:txBody>
      </p:sp>
    </p:spTree>
    <p:extLst>
      <p:ext uri="{BB962C8B-B14F-4D97-AF65-F5344CB8AC3E}">
        <p14:creationId xmlns:p14="http://schemas.microsoft.com/office/powerpoint/2010/main" val="408748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2"/>
          </p:nvPr>
        </p:nvSpPr>
        <p:spPr>
          <a:xfrm flipH="1">
            <a:off x="-13466" y="2637713"/>
            <a:ext cx="4720033" cy="10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Conclusion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444A6-3F00-40B5-958D-44FC5696EE73}"/>
              </a:ext>
            </a:extLst>
          </p:cNvPr>
          <p:cNvSpPr txBox="1"/>
          <p:nvPr/>
        </p:nvSpPr>
        <p:spPr>
          <a:xfrm>
            <a:off x="5664200" y="1690062"/>
            <a:ext cx="6083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</a:rPr>
              <a:t>Predicting the rate of penetration (ROP) is critical for drilling optimization because maximization of ROP can greatly reduce expensive drilling costs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In this model we have used Extra Trees Regressor for predicting Rate of Penetration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7 features were selected for predicting ROP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Further improvements can be done for predicting ROP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Using combination of boosting and random forest can be used , however due to high computational cost it is not used.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705</Words>
  <Application>Microsoft Office PowerPoint</Application>
  <PresentationFormat>Widescreen</PresentationFormat>
  <Paragraphs>84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Fira Sans Extra Condensed Medium</vt:lpstr>
      <vt:lpstr>Nunito Sans ExtraBold</vt:lpstr>
      <vt:lpstr>Office Theme</vt:lpstr>
      <vt:lpstr>PowerPoint Presentation</vt:lpstr>
      <vt:lpstr>Solution Approach</vt:lpstr>
      <vt:lpstr>Exploratory Data Analysis</vt:lpstr>
      <vt:lpstr>Removal of outliers</vt:lpstr>
      <vt:lpstr>PowerPoint Presentation</vt:lpstr>
      <vt:lpstr>Why Extra Trees Regressor?</vt:lpstr>
      <vt:lpstr>Feature Importance</vt:lpstr>
      <vt:lpstr>Improvements </vt:lpstr>
      <vt:lpstr>Conclusion</vt:lpstr>
      <vt:lpstr>Why 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 Predicting Rate of Penetration</dc:title>
  <dc:creator>manishkr2981999@gmail.com</dc:creator>
  <cp:lastModifiedBy>manishkr2981999@gmail.com</cp:lastModifiedBy>
  <cp:revision>174</cp:revision>
  <dcterms:created xsi:type="dcterms:W3CDTF">2021-05-16T06:51:55Z</dcterms:created>
  <dcterms:modified xsi:type="dcterms:W3CDTF">2021-05-18T05:09:31Z</dcterms:modified>
</cp:coreProperties>
</file>