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A8-1F45-49DC-B14D-B05F502DE8B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F4CC-27BA-4E20-9E68-47583B69C1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A8-1F45-49DC-B14D-B05F502DE8B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F4CC-27BA-4E20-9E68-47583B69C1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A8-1F45-49DC-B14D-B05F502DE8B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F4CC-27BA-4E20-9E68-47583B69C1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A8-1F45-49DC-B14D-B05F502DE8B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F4CC-27BA-4E20-9E68-47583B69C1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A8-1F45-49DC-B14D-B05F502DE8B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F4CC-27BA-4E20-9E68-47583B69C1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A8-1F45-49DC-B14D-B05F502DE8B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F4CC-27BA-4E20-9E68-47583B69C1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A8-1F45-49DC-B14D-B05F502DE8B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F4CC-27BA-4E20-9E68-47583B69C1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A8-1F45-49DC-B14D-B05F502DE8B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F4CC-27BA-4E20-9E68-47583B69C1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A8-1F45-49DC-B14D-B05F502DE8B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F4CC-27BA-4E20-9E68-47583B69C1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A8-1F45-49DC-B14D-B05F502DE8B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F4CC-27BA-4E20-9E68-47583B69C1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A8-1F45-49DC-B14D-B05F502DE8B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6F4CC-27BA-4E20-9E68-47583B69C1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B0A8-1F45-49DC-B14D-B05F502DE8B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F4CC-27BA-4E20-9E68-47583B69C1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048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HEAPIFIERS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2400"/>
            <a:ext cx="914400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57912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  <a:latin typeface="Cambria" pitchFamily="18" charset="0"/>
                <a:ea typeface="Cambria" pitchFamily="18" charset="0"/>
              </a:rPr>
              <a:t>Venue: </a:t>
            </a:r>
          </a:p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Talla</a:t>
            </a:r>
            <a:r>
              <a:rPr lang="en-US" sz="24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Padmavathi</a:t>
            </a:r>
            <a:r>
              <a:rPr lang="en-US" sz="24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College of Engineering, </a:t>
            </a:r>
            <a:r>
              <a:rPr lang="en-US" sz="2400" b="1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Kazipet</a:t>
            </a:r>
            <a:r>
              <a:rPr lang="en-US" sz="24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Telangana</a:t>
            </a:r>
            <a:endParaRPr lang="en-US" sz="24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152400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entury" pitchFamily="18" charset="0"/>
                <a:ea typeface="Calibri" pitchFamily="34" charset="0"/>
                <a:cs typeface="Times New Roman" pitchFamily="18" charset="0"/>
              </a:rPr>
              <a:t>Ministry of Electronics and Information Technology (MEITY).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3A488B"/>
                </a:solidFill>
                <a:effectLst/>
                <a:latin typeface="Century" pitchFamily="18" charset="0"/>
                <a:ea typeface="Calibri" pitchFamily="34" charset="0"/>
                <a:cs typeface="Times New Roman" pitchFamily="18" charset="0"/>
              </a:rPr>
              <a:t>PROBLEM STATEMENT: </a:t>
            </a: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Offline Portal For Direct Benefit Transfer of Scholarship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676400"/>
            <a:ext cx="899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Direct </a:t>
            </a:r>
            <a:r>
              <a:rPr lang="en-US" b="1" dirty="0"/>
              <a:t>Benefit Transfers (DBTs) have turned into the </a:t>
            </a:r>
            <a:r>
              <a:rPr lang="en-US" b="1" dirty="0" smtClean="0"/>
              <a:t>standard Government </a:t>
            </a:r>
            <a:r>
              <a:rPr lang="en-US" b="1" dirty="0"/>
              <a:t>plans utilizing </a:t>
            </a:r>
            <a:endParaRPr lang="en-US" b="1" dirty="0" smtClean="0"/>
          </a:p>
          <a:p>
            <a:pPr algn="just"/>
            <a:r>
              <a:rPr lang="en-US" b="1" dirty="0" smtClean="0"/>
              <a:t>    DBT </a:t>
            </a:r>
            <a:r>
              <a:rPr lang="en-US" b="1" dirty="0"/>
              <a:t>to move money to needy recipients. </a:t>
            </a:r>
            <a:endParaRPr lang="en-US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66"/>
                </a:solidFill>
              </a:rPr>
              <a:t>In </a:t>
            </a:r>
            <a:r>
              <a:rPr lang="en-US" b="1" dirty="0">
                <a:solidFill>
                  <a:srgbClr val="FF0066"/>
                </a:solidFill>
              </a:rPr>
              <a:t>a Mobile </a:t>
            </a:r>
            <a:r>
              <a:rPr lang="en-US" b="1" dirty="0" err="1">
                <a:solidFill>
                  <a:srgbClr val="FF0066"/>
                </a:solidFill>
              </a:rPr>
              <a:t>Vaani</a:t>
            </a:r>
            <a:r>
              <a:rPr lang="en-US" b="1" dirty="0">
                <a:solidFill>
                  <a:srgbClr val="FF0066"/>
                </a:solidFill>
              </a:rPr>
              <a:t> overview, 1 of every 5 respondents said they don't have banks in their </a:t>
            </a:r>
            <a:endParaRPr lang="en-US" b="1" dirty="0" smtClean="0">
              <a:solidFill>
                <a:srgbClr val="FF0066"/>
              </a:solidFill>
            </a:endParaRPr>
          </a:p>
          <a:p>
            <a:pPr algn="just"/>
            <a:r>
              <a:rPr lang="en-US" b="1" dirty="0" smtClean="0">
                <a:solidFill>
                  <a:srgbClr val="FF0066"/>
                </a:solidFill>
              </a:rPr>
              <a:t>   area</a:t>
            </a:r>
            <a:r>
              <a:rPr lang="en-US" b="1" dirty="0">
                <a:solidFill>
                  <a:srgbClr val="FF0066"/>
                </a:solidFill>
              </a:rPr>
              <a:t>, and as the discoveries partook in this </a:t>
            </a:r>
            <a:r>
              <a:rPr lang="en-US" b="1" dirty="0" err="1">
                <a:solidFill>
                  <a:srgbClr val="FF0066"/>
                </a:solidFill>
              </a:rPr>
              <a:t>LibTech</a:t>
            </a:r>
            <a:r>
              <a:rPr lang="en-US" b="1" dirty="0">
                <a:solidFill>
                  <a:srgbClr val="FF0066"/>
                </a:solidFill>
              </a:rPr>
              <a:t> study, </a:t>
            </a:r>
            <a:endParaRPr lang="en-US" b="1" dirty="0" smtClean="0">
              <a:solidFill>
                <a:srgbClr val="FF0066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W</a:t>
            </a:r>
            <a:r>
              <a:rPr lang="en-US" b="1" dirty="0" smtClean="0">
                <a:solidFill>
                  <a:srgbClr val="0070C0"/>
                </a:solidFill>
              </a:rPr>
              <a:t>e </a:t>
            </a:r>
            <a:r>
              <a:rPr lang="en-US" b="1" dirty="0">
                <a:solidFill>
                  <a:srgbClr val="0070C0"/>
                </a:solidFill>
              </a:rPr>
              <a:t>frequently hear on Mobile </a:t>
            </a:r>
            <a:r>
              <a:rPr lang="en-US" b="1" dirty="0" err="1">
                <a:solidFill>
                  <a:srgbClr val="0070C0"/>
                </a:solidFill>
              </a:rPr>
              <a:t>Vaani</a:t>
            </a:r>
            <a:r>
              <a:rPr lang="en-US" b="1" dirty="0">
                <a:solidFill>
                  <a:srgbClr val="0070C0"/>
                </a:solidFill>
              </a:rPr>
              <a:t> that individuals venture out a few kilometers to get to 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    their </a:t>
            </a:r>
            <a:r>
              <a:rPr lang="en-US" b="1" dirty="0">
                <a:solidFill>
                  <a:srgbClr val="0070C0"/>
                </a:solidFill>
              </a:rPr>
              <a:t>NREGA compensation and other government qualifications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Department of Education conducts various scholarship programs and drives to 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felicitate </a:t>
            </a:r>
            <a:r>
              <a:rPr lang="en-US" b="1" dirty="0">
                <a:solidFill>
                  <a:srgbClr val="FF0000"/>
                </a:solidFill>
              </a:rPr>
              <a:t>learning through monetary incentives among rural areas</a:t>
            </a:r>
            <a:r>
              <a:rPr lang="en-US" b="1" dirty="0"/>
              <a:t>. </a:t>
            </a:r>
            <a:endParaRPr lang="en-US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B050"/>
                </a:solidFill>
              </a:rPr>
              <a:t>The </a:t>
            </a:r>
            <a:r>
              <a:rPr lang="en-US" b="1" dirty="0">
                <a:solidFill>
                  <a:srgbClr val="00B050"/>
                </a:solidFill>
              </a:rPr>
              <a:t>money is sent physically via </a:t>
            </a:r>
            <a:r>
              <a:rPr lang="en-US" b="1" dirty="0" err="1">
                <a:solidFill>
                  <a:srgbClr val="00B050"/>
                </a:solidFill>
              </a:rPr>
              <a:t>cheques</a:t>
            </a:r>
            <a:r>
              <a:rPr lang="en-US" b="1" dirty="0">
                <a:solidFill>
                  <a:srgbClr val="00B050"/>
                </a:solidFill>
              </a:rPr>
              <a:t> and drafts, but the process is not reliable and 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    time-consuming</a:t>
            </a:r>
            <a:r>
              <a:rPr lang="en-US" b="1" dirty="0">
                <a:solidFill>
                  <a:srgbClr val="00B050"/>
                </a:solidFill>
              </a:rPr>
              <a:t>. </a:t>
            </a:r>
            <a:endParaRPr lang="en-US" b="1" dirty="0" smtClean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/>
              <a:t>This </a:t>
            </a:r>
            <a:r>
              <a:rPr lang="en-US" b="1" dirty="0"/>
              <a:t>project aims to minimize/remove the hesitance and issues with DBTs. It tends to </a:t>
            </a:r>
            <a:endParaRPr lang="en-US" b="1" dirty="0" smtClean="0"/>
          </a:p>
          <a:p>
            <a:pPr algn="just"/>
            <a:r>
              <a:rPr lang="en-US" b="1" dirty="0"/>
              <a:t> </a:t>
            </a:r>
            <a:r>
              <a:rPr lang="en-US" b="1" dirty="0" smtClean="0"/>
              <a:t>   explore </a:t>
            </a:r>
            <a:r>
              <a:rPr lang="en-US" b="1" dirty="0"/>
              <a:t>the flow and technologies needed to improve the processes of digital scholarship </a:t>
            </a:r>
            <a:r>
              <a:rPr lang="en-US" b="1" dirty="0" smtClean="0"/>
              <a:t> </a:t>
            </a:r>
          </a:p>
          <a:p>
            <a:pPr algn="just"/>
            <a:r>
              <a:rPr lang="en-US" b="1" dirty="0"/>
              <a:t> </a:t>
            </a:r>
            <a:r>
              <a:rPr lang="en-US" b="1" dirty="0" smtClean="0"/>
              <a:t>   payment</a:t>
            </a:r>
            <a:r>
              <a:rPr lang="en-US" b="1" dirty="0"/>
              <a:t>."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10600" cy="147002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Bahnschrift Condensed" pitchFamily="34" charset="0"/>
              </a:rPr>
              <a:t>Design of Power Line Carrier Communication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4038600"/>
            <a:ext cx="1981200" cy="990600"/>
          </a:xfrm>
          <a:prstGeom prst="rect">
            <a:avLst/>
          </a:prstGeom>
          <a:solidFill>
            <a:schemeClr val="accent2">
              <a:lumMod val="40000"/>
              <a:lumOff val="60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5562600"/>
            <a:ext cx="1981200" cy="990600"/>
          </a:xfrm>
          <a:prstGeom prst="rect">
            <a:avLst/>
          </a:prstGeom>
          <a:solidFill>
            <a:schemeClr val="accent6">
              <a:lumMod val="60000"/>
              <a:lumOff val="40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4200" y="4038600"/>
            <a:ext cx="1981200" cy="990600"/>
          </a:xfrm>
          <a:prstGeom prst="rect">
            <a:avLst/>
          </a:prstGeom>
          <a:solidFill>
            <a:schemeClr val="accent2">
              <a:lumMod val="40000"/>
              <a:lumOff val="60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1981200"/>
            <a:ext cx="7924800" cy="15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" y="2438400"/>
            <a:ext cx="7924800" cy="1588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-38100" y="3009900"/>
            <a:ext cx="2057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48097" y="3238103"/>
            <a:ext cx="1600200" cy="7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515894" y="3009106"/>
            <a:ext cx="2057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7201297" y="3238103"/>
            <a:ext cx="1600200" cy="7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14400" y="190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71600" y="23622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14400" y="19050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24800" y="23622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67600" y="1905000"/>
            <a:ext cx="152400" cy="152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1000" y="4191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Bahnschrift Condensed" pitchFamily="34" charset="0"/>
              </a:rPr>
              <a:t>Carrier Module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  <a:latin typeface="Bahnschrift Condensed" pitchFamily="34" charset="0"/>
              </a:rPr>
              <a:t>Master Computer-1</a:t>
            </a:r>
            <a:endParaRPr lang="en-US" b="1" dirty="0">
              <a:solidFill>
                <a:srgbClr val="002060"/>
              </a:solidFill>
              <a:latin typeface="Bahnschrift Condensed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05400" y="5029200"/>
            <a:ext cx="1524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86600" y="41910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Bahnschrift Condensed" pitchFamily="34" charset="0"/>
              </a:rPr>
              <a:t>Govt. of India/ Authorities</a:t>
            </a:r>
            <a:endParaRPr lang="en-US" b="1" dirty="0">
              <a:solidFill>
                <a:srgbClr val="002060"/>
              </a:solidFill>
              <a:latin typeface="Bahnschrift Condensed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34200" y="5562600"/>
            <a:ext cx="1981200" cy="990600"/>
          </a:xfrm>
          <a:prstGeom prst="rect">
            <a:avLst/>
          </a:prstGeom>
          <a:solidFill>
            <a:srgbClr val="92D05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04800" y="57150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Arial Black" pitchFamily="34" charset="0"/>
              </a:rPr>
              <a:t>Govt. of India/ Authorities</a:t>
            </a:r>
            <a:endParaRPr lang="en-US" sz="1600" b="1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34" name="Up-Down Arrow 33"/>
          <p:cNvSpPr/>
          <p:nvPr/>
        </p:nvSpPr>
        <p:spPr>
          <a:xfrm>
            <a:off x="1066800" y="5029200"/>
            <a:ext cx="228600" cy="533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>
            <a:off x="7772400" y="5029200"/>
            <a:ext cx="228600" cy="533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086600" y="5715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Volunteer/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Beneficiary</a:t>
            </a:r>
            <a:endParaRPr lang="en-US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381000" y="2057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 Black" pitchFamily="34" charset="0"/>
              </a:rPr>
              <a:t>AC</a:t>
            </a:r>
            <a:endParaRPr lang="en-US" sz="16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15200" y="2057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 Black" pitchFamily="34" charset="0"/>
              </a:rPr>
              <a:t>AC</a:t>
            </a:r>
            <a:endParaRPr lang="en-US" sz="16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3048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Bahnschrift Condensed" pitchFamily="34" charset="0"/>
              </a:rPr>
              <a:t>Integration of GUI with PLCC</a:t>
            </a:r>
            <a:endParaRPr lang="en-US" sz="3600" b="1" dirty="0">
              <a:solidFill>
                <a:srgbClr val="0070C0"/>
              </a:solidFill>
              <a:latin typeface="Bahnschrift Condense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914400"/>
            <a:ext cx="4800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3860222"/>
            <a:ext cx="2971800" cy="276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133600"/>
            <a:ext cx="31400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3886200"/>
            <a:ext cx="2301875" cy="269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04800" y="655022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Operated by Govt./ Officer 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52800" y="655022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Operated by Govt./ Officer 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53200" y="655022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Beneficiary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57200"/>
            <a:ext cx="8839200" cy="1470025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Hardware/software co-design </a:t>
            </a:r>
            <a:r>
              <a:rPr lang="en-US" sz="2400" dirty="0"/>
              <a:t>means meeting system level objectives by exploiting the synergism of hardware and software through their concurrent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Bahnschrift Condensed" pitchFamily="34" charset="0"/>
              </a:rPr>
              <a:t>HSCD</a:t>
            </a:r>
            <a:endParaRPr lang="en-US" sz="3600" b="1" dirty="0">
              <a:solidFill>
                <a:srgbClr val="002060"/>
              </a:solidFill>
              <a:latin typeface="Bahnschrift Condensed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365759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676400"/>
            <a:ext cx="360203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8200" y="685800"/>
            <a:ext cx="4419600" cy="6019800"/>
          </a:xfrm>
          <a:prstGeom prst="rect">
            <a:avLst/>
          </a:prstGeom>
          <a:solidFill>
            <a:srgbClr val="FFFF00">
              <a:alpha val="7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Bahnschrift Light Condensed" pitchFamily="34" charset="0"/>
              </a:rPr>
              <a:t>Modules Used</a:t>
            </a:r>
            <a:endParaRPr lang="en-US" sz="4000" dirty="0">
              <a:solidFill>
                <a:srgbClr val="002060"/>
              </a:solidFill>
              <a:latin typeface="Bahnschrift Light Condense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762000"/>
            <a:ext cx="4343400" cy="4267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>
                <a:solidFill>
                  <a:srgbClr val="002060"/>
                </a:solidFill>
                <a:latin typeface="Bahnschrift Condensed" pitchFamily="34" charset="0"/>
              </a:rPr>
              <a:t>Hardware Used</a:t>
            </a:r>
          </a:p>
          <a:p>
            <a:pPr algn="just">
              <a:spcBef>
                <a:spcPts val="0"/>
              </a:spcBef>
            </a:pPr>
            <a:r>
              <a:rPr lang="en-US" sz="24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. </a:t>
            </a: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Raspberry </a:t>
            </a: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Pi</a:t>
            </a: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2. </a:t>
            </a:r>
            <a:r>
              <a:rPr lang="en-US" sz="2400" dirty="0" err="1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Arduino</a:t>
            </a: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 Uno/ </a:t>
            </a:r>
            <a:r>
              <a:rPr lang="en-US" sz="2400" dirty="0" err="1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Nano</a:t>
            </a:r>
            <a:endParaRPr lang="en-US" sz="24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3. Fingerprint Scanner</a:t>
            </a:r>
          </a:p>
          <a:p>
            <a:pPr algn="just"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4. PLCC-KQ</a:t>
            </a:r>
          </a:p>
          <a:p>
            <a:pPr algn="just">
              <a:spcBef>
                <a:spcPts val="0"/>
              </a:spcBef>
            </a:pPr>
            <a:endParaRPr lang="en-US" sz="6000" b="1" dirty="0">
              <a:solidFill>
                <a:srgbClr val="002060"/>
              </a:solidFill>
              <a:latin typeface="Bahnschrift Condensed" pitchFamily="34" charset="0"/>
            </a:endParaRPr>
          </a:p>
          <a:p>
            <a:pPr algn="just">
              <a:spcBef>
                <a:spcPts val="0"/>
              </a:spcBef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Bahnschrift Condensed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4419600" cy="6019800"/>
          </a:xfrm>
          <a:prstGeom prst="rect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762000"/>
            <a:ext cx="3886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fontAlgn="auto">
              <a:lnSpc>
                <a:spcPct val="9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dirty="0">
                <a:solidFill>
                  <a:srgbClr val="002060"/>
                </a:solidFill>
                <a:latin typeface="Bahnschrift Condensed" pitchFamily="34" charset="0"/>
              </a:rPr>
              <a:t>Software </a:t>
            </a:r>
            <a:r>
              <a:rPr lang="en-US" sz="4000" b="1" dirty="0" smtClean="0">
                <a:solidFill>
                  <a:srgbClr val="002060"/>
                </a:solidFill>
                <a:latin typeface="Bahnschrift Condensed" pitchFamily="34" charset="0"/>
              </a:rPr>
              <a:t>Used</a:t>
            </a:r>
          </a:p>
          <a:p>
            <a:pPr marR="0" lvl="0" algn="just" fontAlgn="auto">
              <a:lnSpc>
                <a:spcPct val="8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1</a:t>
            </a:r>
            <a:r>
              <a:rPr lang="en-US" sz="22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. </a:t>
            </a: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Python 3.9</a:t>
            </a:r>
          </a:p>
          <a:p>
            <a:pPr marR="0" lvl="0" algn="just" fontAlgn="auto">
              <a:lnSpc>
                <a:spcPct val="8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2. PyQt5</a:t>
            </a:r>
          </a:p>
          <a:p>
            <a:pPr marR="0" lvl="0" algn="just" fontAlgn="auto">
              <a:lnSpc>
                <a:spcPct val="8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3. </a:t>
            </a:r>
            <a:r>
              <a:rPr lang="en-US" sz="2400" dirty="0" err="1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Pyrebase</a:t>
            </a:r>
            <a:endParaRPr lang="en-US" sz="24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marR="0" lvl="0" algn="just" fontAlgn="auto">
              <a:lnSpc>
                <a:spcPct val="8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4. Firebase</a:t>
            </a:r>
          </a:p>
          <a:p>
            <a:pPr marR="0" lvl="0" algn="just" fontAlgn="auto">
              <a:lnSpc>
                <a:spcPct val="8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5. </a:t>
            </a:r>
            <a:r>
              <a:rPr lang="en-US" sz="2400" dirty="0" err="1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Json</a:t>
            </a:r>
            <a:endParaRPr lang="en-US" sz="2400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Bahnschrift Condensed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Bahnschrift Condense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271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HEAPIFIERS</vt:lpstr>
      <vt:lpstr>Slide 2</vt:lpstr>
      <vt:lpstr>Design of Power Line Carrier Communication System</vt:lpstr>
      <vt:lpstr>Integration of GUI with PLCC</vt:lpstr>
      <vt:lpstr>Hardware/software co-design means meeting system level objectives by exploiting the synergism of hardware and software through their concurrent design</vt:lpstr>
      <vt:lpstr>Modules Used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HEAPIFIERS</dc:title>
  <dc:creator>JI BAAPEK</dc:creator>
  <cp:lastModifiedBy>JI BAAPEK</cp:lastModifiedBy>
  <cp:revision>1</cp:revision>
  <dcterms:created xsi:type="dcterms:W3CDTF">2022-08-25T04:03:12Z</dcterms:created>
  <dcterms:modified xsi:type="dcterms:W3CDTF">2022-08-25T07:22:26Z</dcterms:modified>
</cp:coreProperties>
</file>