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28" r:id="rId2"/>
    <p:sldId id="333" r:id="rId3"/>
    <p:sldId id="334" r:id="rId4"/>
    <p:sldId id="335" r:id="rId5"/>
    <p:sldId id="336" r:id="rId6"/>
    <p:sldId id="337" r:id="rId7"/>
    <p:sldId id="338" r:id="rId8"/>
    <p:sldId id="339" r:id="rId9"/>
    <p:sldId id="340" r:id="rId10"/>
    <p:sldId id="341" r:id="rId11"/>
    <p:sldId id="342" r:id="rId12"/>
    <p:sldId id="365" r:id="rId13"/>
    <p:sldId id="366" r:id="rId14"/>
    <p:sldId id="359" r:id="rId15"/>
    <p:sldId id="346" r:id="rId16"/>
    <p:sldId id="360" r:id="rId17"/>
    <p:sldId id="356" r:id="rId18"/>
    <p:sldId id="350" r:id="rId19"/>
    <p:sldId id="358" r:id="rId20"/>
    <p:sldId id="361" r:id="rId21"/>
    <p:sldId id="353" r:id="rId22"/>
    <p:sldId id="362" r:id="rId23"/>
    <p:sldId id="363" r:id="rId24"/>
    <p:sldId id="364" r:id="rId25"/>
    <p:sldId id="26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1" d="100"/>
          <a:sy n="81" d="100"/>
        </p:scale>
        <p:origin x="1459"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TTO PAUL" userId="c40767953747c891" providerId="LiveId" clId="{ED4B7E53-18B4-4462-AFA1-E5F7DF9CCDA2}"/>
    <pc:docChg chg="custSel modSld sldOrd">
      <pc:chgData name="DITTO PAUL" userId="c40767953747c891" providerId="LiveId" clId="{ED4B7E53-18B4-4462-AFA1-E5F7DF9CCDA2}" dt="2024-01-18T09:31:23.117" v="83" actId="20577"/>
      <pc:docMkLst>
        <pc:docMk/>
      </pc:docMkLst>
      <pc:sldChg chg="modSp mod">
        <pc:chgData name="DITTO PAUL" userId="c40767953747c891" providerId="LiveId" clId="{ED4B7E53-18B4-4462-AFA1-E5F7DF9CCDA2}" dt="2024-01-18T09:31:23.117" v="83" actId="20577"/>
        <pc:sldMkLst>
          <pc:docMk/>
          <pc:sldMk cId="2363047383" sldId="333"/>
        </pc:sldMkLst>
        <pc:spChg chg="mod">
          <ac:chgData name="DITTO PAUL" userId="c40767953747c891" providerId="LiveId" clId="{ED4B7E53-18B4-4462-AFA1-E5F7DF9CCDA2}" dt="2024-01-18T09:31:23.117" v="83" actId="20577"/>
          <ac:spMkLst>
            <pc:docMk/>
            <pc:sldMk cId="2363047383" sldId="333"/>
            <ac:spMk id="3" creationId="{E422581E-7333-3461-A87A-E6E0AD45F0E4}"/>
          </ac:spMkLst>
        </pc:spChg>
      </pc:sldChg>
      <pc:sldChg chg="modSp mod">
        <pc:chgData name="DITTO PAUL" userId="c40767953747c891" providerId="LiveId" clId="{ED4B7E53-18B4-4462-AFA1-E5F7DF9CCDA2}" dt="2024-01-18T09:24:55.284" v="59" actId="20577"/>
        <pc:sldMkLst>
          <pc:docMk/>
          <pc:sldMk cId="2191576699" sldId="337"/>
        </pc:sldMkLst>
        <pc:spChg chg="mod">
          <ac:chgData name="DITTO PAUL" userId="c40767953747c891" providerId="LiveId" clId="{ED4B7E53-18B4-4462-AFA1-E5F7DF9CCDA2}" dt="2024-01-18T09:24:55.284" v="59" actId="20577"/>
          <ac:spMkLst>
            <pc:docMk/>
            <pc:sldMk cId="2191576699" sldId="337"/>
            <ac:spMk id="4" creationId="{D622F3F7-D138-DCCC-0D8B-8F0E1AFF9D9B}"/>
          </ac:spMkLst>
        </pc:spChg>
      </pc:sldChg>
      <pc:sldChg chg="ord">
        <pc:chgData name="DITTO PAUL" userId="c40767953747c891" providerId="LiveId" clId="{ED4B7E53-18B4-4462-AFA1-E5F7DF9CCDA2}" dt="2024-01-18T09:26:55.719" v="61"/>
        <pc:sldMkLst>
          <pc:docMk/>
          <pc:sldMk cId="3287794186" sldId="339"/>
        </pc:sldMkLst>
      </pc:sldChg>
      <pc:sldChg chg="modSp mod">
        <pc:chgData name="DITTO PAUL" userId="c40767953747c891" providerId="LiveId" clId="{ED4B7E53-18B4-4462-AFA1-E5F7DF9CCDA2}" dt="2024-01-18T09:20:15.473" v="45" actId="20577"/>
        <pc:sldMkLst>
          <pc:docMk/>
          <pc:sldMk cId="50221821" sldId="359"/>
        </pc:sldMkLst>
        <pc:spChg chg="mod">
          <ac:chgData name="DITTO PAUL" userId="c40767953747c891" providerId="LiveId" clId="{ED4B7E53-18B4-4462-AFA1-E5F7DF9CCDA2}" dt="2024-01-18T09:20:15.473" v="45" actId="20577"/>
          <ac:spMkLst>
            <pc:docMk/>
            <pc:sldMk cId="50221821" sldId="359"/>
            <ac:spMk id="2" creationId="{8F21A928-79BA-7B70-AD57-E7B7B0CA3388}"/>
          </ac:spMkLst>
        </pc:spChg>
      </pc:sldChg>
    </pc:docChg>
  </pc:docChgLst>
  <pc:docChgLst>
    <pc:chgData name="DITTO PAUL" userId="c40767953747c891" providerId="LiveId" clId="{42A9CD69-7A14-43BE-ACEB-A1C5738DD196}"/>
    <pc:docChg chg="undo custSel modSld">
      <pc:chgData name="DITTO PAUL" userId="c40767953747c891" providerId="LiveId" clId="{42A9CD69-7A14-43BE-ACEB-A1C5738DD196}" dt="2023-12-07T17:45:01.921" v="262" actId="20577"/>
      <pc:docMkLst>
        <pc:docMk/>
      </pc:docMkLst>
      <pc:sldChg chg="modSp mod">
        <pc:chgData name="DITTO PAUL" userId="c40767953747c891" providerId="LiveId" clId="{42A9CD69-7A14-43BE-ACEB-A1C5738DD196}" dt="2023-12-07T17:40:21.256" v="118" actId="20577"/>
        <pc:sldMkLst>
          <pc:docMk/>
          <pc:sldMk cId="3724216054" sldId="263"/>
        </pc:sldMkLst>
        <pc:spChg chg="mod">
          <ac:chgData name="DITTO PAUL" userId="c40767953747c891" providerId="LiveId" clId="{42A9CD69-7A14-43BE-ACEB-A1C5738DD196}" dt="2023-12-07T17:40:21.256" v="118" actId="20577"/>
          <ac:spMkLst>
            <pc:docMk/>
            <pc:sldMk cId="3724216054" sldId="263"/>
            <ac:spMk id="9" creationId="{00000000-0000-0000-0000-000000000000}"/>
          </ac:spMkLst>
        </pc:spChg>
      </pc:sldChg>
      <pc:sldChg chg="addSp delSp modSp mod">
        <pc:chgData name="DITTO PAUL" userId="c40767953747c891" providerId="LiveId" clId="{42A9CD69-7A14-43BE-ACEB-A1C5738DD196}" dt="2023-12-07T17:30:40.585" v="8" actId="1076"/>
        <pc:sldMkLst>
          <pc:docMk/>
          <pc:sldMk cId="1130075949" sldId="336"/>
        </pc:sldMkLst>
        <pc:picChg chg="del">
          <ac:chgData name="DITTO PAUL" userId="c40767953747c891" providerId="LiveId" clId="{42A9CD69-7A14-43BE-ACEB-A1C5738DD196}" dt="2023-12-07T17:30:22.103" v="2" actId="478"/>
          <ac:picMkLst>
            <pc:docMk/>
            <pc:sldMk cId="1130075949" sldId="336"/>
            <ac:picMk id="4" creationId="{7A6E57B7-E6A8-0D44-6C0E-7FAF37602158}"/>
          </ac:picMkLst>
        </pc:picChg>
        <pc:picChg chg="add mod">
          <ac:chgData name="DITTO PAUL" userId="c40767953747c891" providerId="LiveId" clId="{42A9CD69-7A14-43BE-ACEB-A1C5738DD196}" dt="2023-12-07T17:30:40.585" v="8" actId="1076"/>
          <ac:picMkLst>
            <pc:docMk/>
            <pc:sldMk cId="1130075949" sldId="336"/>
            <ac:picMk id="7" creationId="{CF215C98-53F3-FDED-96FE-DBB8EA93FDC4}"/>
          </ac:picMkLst>
        </pc:picChg>
      </pc:sldChg>
      <pc:sldChg chg="modSp mod">
        <pc:chgData name="DITTO PAUL" userId="c40767953747c891" providerId="LiveId" clId="{42A9CD69-7A14-43BE-ACEB-A1C5738DD196}" dt="2023-12-07T17:45:01.921" v="262" actId="20577"/>
        <pc:sldMkLst>
          <pc:docMk/>
          <pc:sldMk cId="3287794186" sldId="339"/>
        </pc:sldMkLst>
        <pc:spChg chg="mod">
          <ac:chgData name="DITTO PAUL" userId="c40767953747c891" providerId="LiveId" clId="{42A9CD69-7A14-43BE-ACEB-A1C5738DD196}" dt="2023-12-07T17:45:01.921" v="262" actId="20577"/>
          <ac:spMkLst>
            <pc:docMk/>
            <pc:sldMk cId="3287794186" sldId="339"/>
            <ac:spMk id="5" creationId="{01E6A4BC-563D-E7C1-F811-4024C29E3AE4}"/>
          </ac:spMkLst>
        </pc:spChg>
      </pc:sldChg>
      <pc:sldChg chg="addSp modSp mod">
        <pc:chgData name="DITTO PAUL" userId="c40767953747c891" providerId="LiveId" clId="{42A9CD69-7A14-43BE-ACEB-A1C5738DD196}" dt="2023-12-07T17:39:58.983" v="112" actId="1076"/>
        <pc:sldMkLst>
          <pc:docMk/>
          <pc:sldMk cId="3208006501" sldId="343"/>
        </pc:sldMkLst>
        <pc:spChg chg="add mod">
          <ac:chgData name="DITTO PAUL" userId="c40767953747c891" providerId="LiveId" clId="{42A9CD69-7A14-43BE-ACEB-A1C5738DD196}" dt="2023-12-07T17:36:55.499" v="104"/>
          <ac:spMkLst>
            <pc:docMk/>
            <pc:sldMk cId="3208006501" sldId="343"/>
            <ac:spMk id="3" creationId="{CA8A0FAD-D2E9-F381-1943-1C37BF3D5B47}"/>
          </ac:spMkLst>
        </pc:spChg>
        <pc:spChg chg="add mod">
          <ac:chgData name="DITTO PAUL" userId="c40767953747c891" providerId="LiveId" clId="{42A9CD69-7A14-43BE-ACEB-A1C5738DD196}" dt="2023-12-07T17:37:22.351" v="106"/>
          <ac:spMkLst>
            <pc:docMk/>
            <pc:sldMk cId="3208006501" sldId="343"/>
            <ac:spMk id="4" creationId="{9915442A-B7F2-DB7D-DB63-A2F683514944}"/>
          </ac:spMkLst>
        </pc:spChg>
        <pc:picChg chg="add mod">
          <ac:chgData name="DITTO PAUL" userId="c40767953747c891" providerId="LiveId" clId="{42A9CD69-7A14-43BE-ACEB-A1C5738DD196}" dt="2023-12-07T17:39:58.983" v="112" actId="1076"/>
          <ac:picMkLst>
            <pc:docMk/>
            <pc:sldMk cId="3208006501" sldId="343"/>
            <ac:picMk id="6" creationId="{D9CA52D2-7E36-1FF7-EC9A-998073AE22B5}"/>
          </ac:picMkLst>
        </pc:picChg>
      </pc:sldChg>
      <pc:sldChg chg="addSp modSp mod">
        <pc:chgData name="DITTO PAUL" userId="c40767953747c891" providerId="LiveId" clId="{42A9CD69-7A14-43BE-ACEB-A1C5738DD196}" dt="2023-12-07T17:35:57.215" v="97" actId="1076"/>
        <pc:sldMkLst>
          <pc:docMk/>
          <pc:sldMk cId="3701333466" sldId="344"/>
        </pc:sldMkLst>
        <pc:spChg chg="add mod">
          <ac:chgData name="DITTO PAUL" userId="c40767953747c891" providerId="LiveId" clId="{42A9CD69-7A14-43BE-ACEB-A1C5738DD196}" dt="2023-12-07T17:33:40.415" v="56" actId="14100"/>
          <ac:spMkLst>
            <pc:docMk/>
            <pc:sldMk cId="3701333466" sldId="344"/>
            <ac:spMk id="4" creationId="{49E71946-C8EE-FE1E-C6B0-BEB2521FB5E0}"/>
          </ac:spMkLst>
        </pc:spChg>
        <pc:spChg chg="add mod">
          <ac:chgData name="DITTO PAUL" userId="c40767953747c891" providerId="LiveId" clId="{42A9CD69-7A14-43BE-ACEB-A1C5738DD196}" dt="2023-12-07T17:34:24.848" v="95" actId="20577"/>
          <ac:spMkLst>
            <pc:docMk/>
            <pc:sldMk cId="3701333466" sldId="344"/>
            <ac:spMk id="5" creationId="{F1DF29DC-30BB-8B4B-471D-ECA614F800FD}"/>
          </ac:spMkLst>
        </pc:spChg>
        <pc:picChg chg="add mod">
          <ac:chgData name="DITTO PAUL" userId="c40767953747c891" providerId="LiveId" clId="{42A9CD69-7A14-43BE-ACEB-A1C5738DD196}" dt="2023-12-07T17:35:57.215" v="97" actId="1076"/>
          <ac:picMkLst>
            <pc:docMk/>
            <pc:sldMk cId="3701333466" sldId="344"/>
            <ac:picMk id="7" creationId="{1D153FD2-BF92-305C-32B3-27FB0660D9A0}"/>
          </ac:picMkLst>
        </pc:picChg>
        <pc:picChg chg="mod">
          <ac:chgData name="DITTO PAUL" userId="c40767953747c891" providerId="LiveId" clId="{42A9CD69-7A14-43BE-ACEB-A1C5738DD196}" dt="2023-12-07T17:34:12.257" v="60" actId="1076"/>
          <ac:picMkLst>
            <pc:docMk/>
            <pc:sldMk cId="3701333466" sldId="344"/>
            <ac:picMk id="9" creationId="{C4962A97-DA9D-78BD-8307-FAB43E2147FF}"/>
          </ac:picMkLst>
        </pc:picChg>
      </pc:sldChg>
      <pc:sldChg chg="addSp modSp mod">
        <pc:chgData name="DITTO PAUL" userId="c40767953747c891" providerId="LiveId" clId="{42A9CD69-7A14-43BE-ACEB-A1C5738DD196}" dt="2023-12-07T17:38:22.365" v="108" actId="1076"/>
        <pc:sldMkLst>
          <pc:docMk/>
          <pc:sldMk cId="2948928374" sldId="345"/>
        </pc:sldMkLst>
        <pc:spChg chg="add mod">
          <ac:chgData name="DITTO PAUL" userId="c40767953747c891" providerId="LiveId" clId="{42A9CD69-7A14-43BE-ACEB-A1C5738DD196}" dt="2023-12-07T17:36:31.133" v="100" actId="1076"/>
          <ac:spMkLst>
            <pc:docMk/>
            <pc:sldMk cId="2948928374" sldId="345"/>
            <ac:spMk id="2" creationId="{4D3EC9E6-AC17-985E-1026-BD3289EB2229}"/>
          </ac:spMkLst>
        </pc:spChg>
        <pc:spChg chg="mod">
          <ac:chgData name="DITTO PAUL" userId="c40767953747c891" providerId="LiveId" clId="{42A9CD69-7A14-43BE-ACEB-A1C5738DD196}" dt="2023-12-07T17:36:27.664" v="99" actId="1076"/>
          <ac:spMkLst>
            <pc:docMk/>
            <pc:sldMk cId="2948928374" sldId="345"/>
            <ac:spMk id="3" creationId="{542AE054-EED8-0861-5702-2D5214C2FC8D}"/>
          </ac:spMkLst>
        </pc:spChg>
        <pc:spChg chg="add mod">
          <ac:chgData name="DITTO PAUL" userId="c40767953747c891" providerId="LiveId" clId="{42A9CD69-7A14-43BE-ACEB-A1C5738DD196}" dt="2023-12-07T17:36:48.300" v="102"/>
          <ac:spMkLst>
            <pc:docMk/>
            <pc:sldMk cId="2948928374" sldId="345"/>
            <ac:spMk id="4" creationId="{BA0644F5-5009-0B40-7C38-52994A565A74}"/>
          </ac:spMkLst>
        </pc:spChg>
        <pc:picChg chg="add mod">
          <ac:chgData name="DITTO PAUL" userId="c40767953747c891" providerId="LiveId" clId="{42A9CD69-7A14-43BE-ACEB-A1C5738DD196}" dt="2023-12-07T17:38:22.365" v="108" actId="1076"/>
          <ac:picMkLst>
            <pc:docMk/>
            <pc:sldMk cId="2948928374" sldId="345"/>
            <ac:picMk id="6" creationId="{A373B3ED-F9BA-322C-A7F7-96CE34106EA3}"/>
          </ac:picMkLst>
        </pc:picChg>
        <pc:picChg chg="mod">
          <ac:chgData name="DITTO PAUL" userId="c40767953747c891" providerId="LiveId" clId="{42A9CD69-7A14-43BE-ACEB-A1C5738DD196}" dt="2023-12-07T17:36:35.067" v="101" actId="1076"/>
          <ac:picMkLst>
            <pc:docMk/>
            <pc:sldMk cId="2948928374" sldId="345"/>
            <ac:picMk id="10" creationId="{8E58495D-D31C-E2F6-E229-E0DFDD982E91}"/>
          </ac:picMkLst>
        </pc:picChg>
      </pc:sldChg>
      <pc:sldChg chg="addSp modSp mod">
        <pc:chgData name="DITTO PAUL" userId="c40767953747c891" providerId="LiveId" clId="{42A9CD69-7A14-43BE-ACEB-A1C5738DD196}" dt="2023-12-07T17:40:06.027" v="113" actId="1076"/>
        <pc:sldMkLst>
          <pc:docMk/>
          <pc:sldMk cId="938408143" sldId="346"/>
        </pc:sldMkLst>
        <pc:spChg chg="add mod">
          <ac:chgData name="DITTO PAUL" userId="c40767953747c891" providerId="LiveId" clId="{42A9CD69-7A14-43BE-ACEB-A1C5738DD196}" dt="2023-12-07T17:36:52.898" v="103"/>
          <ac:spMkLst>
            <pc:docMk/>
            <pc:sldMk cId="938408143" sldId="346"/>
            <ac:spMk id="3" creationId="{9BB4DF03-5A7F-4A89-715A-65330AF8E883}"/>
          </ac:spMkLst>
        </pc:spChg>
        <pc:spChg chg="add mod">
          <ac:chgData name="DITTO PAUL" userId="c40767953747c891" providerId="LiveId" clId="{42A9CD69-7A14-43BE-ACEB-A1C5738DD196}" dt="2023-12-07T17:37:10.642" v="105"/>
          <ac:spMkLst>
            <pc:docMk/>
            <pc:sldMk cId="938408143" sldId="346"/>
            <ac:spMk id="4" creationId="{FA83C40D-55C9-D4B3-82B4-CE3ABB94CA8C}"/>
          </ac:spMkLst>
        </pc:spChg>
        <pc:picChg chg="add mod">
          <ac:chgData name="DITTO PAUL" userId="c40767953747c891" providerId="LiveId" clId="{42A9CD69-7A14-43BE-ACEB-A1C5738DD196}" dt="2023-12-07T17:40:06.027" v="113" actId="1076"/>
          <ac:picMkLst>
            <pc:docMk/>
            <pc:sldMk cId="938408143" sldId="346"/>
            <ac:picMk id="7" creationId="{A25B9087-2389-133C-2D66-F5776D0EB7B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CEC0170-0667-4CFF-8052-EB22F9D0BA3E}" type="doc">
      <dgm:prSet loTypeId="urn:microsoft.com/office/officeart/2005/8/layout/matrix2" loCatId="matrix" qsTypeId="urn:microsoft.com/office/officeart/2005/8/quickstyle/simple1#2" qsCatId="simple" csTypeId="urn:microsoft.com/office/officeart/2005/8/colors/colorful2#1" csCatId="colorful" phldr="1"/>
      <dgm:spPr/>
      <dgm:t>
        <a:bodyPr/>
        <a:lstStyle/>
        <a:p>
          <a:endParaRPr lang="en-IN"/>
        </a:p>
      </dgm:t>
    </dgm:pt>
    <dgm:pt modelId="{F35F2E74-314A-4EE8-A962-DC7EC3233AB8}">
      <dgm:prSet phldrT="[Text]" custT="1"/>
      <dgm:spPr/>
      <dgm:t>
        <a:bodyPr/>
        <a:lstStyle/>
        <a:p>
          <a:r>
            <a:rPr lang="en-IN" sz="2400" dirty="0"/>
            <a:t>TN</a:t>
          </a:r>
        </a:p>
      </dgm:t>
    </dgm:pt>
    <dgm:pt modelId="{3278A14A-6CEA-4231-8C76-A708B613BA05}" type="parTrans" cxnId="{16A4AE82-F2F0-4697-8730-09C0D8662BA3}">
      <dgm:prSet/>
      <dgm:spPr/>
      <dgm:t>
        <a:bodyPr/>
        <a:lstStyle/>
        <a:p>
          <a:endParaRPr lang="en-IN"/>
        </a:p>
      </dgm:t>
    </dgm:pt>
    <dgm:pt modelId="{C1BB1DFC-0D12-4E83-8B1C-CBC505C91196}" type="sibTrans" cxnId="{16A4AE82-F2F0-4697-8730-09C0D8662BA3}">
      <dgm:prSet/>
      <dgm:spPr/>
      <dgm:t>
        <a:bodyPr/>
        <a:lstStyle/>
        <a:p>
          <a:endParaRPr lang="en-IN"/>
        </a:p>
      </dgm:t>
    </dgm:pt>
    <dgm:pt modelId="{86694EFC-5303-400E-B2F2-2C9A4C610377}">
      <dgm:prSet phldrT="[Text]" custT="1"/>
      <dgm:spPr/>
      <dgm:t>
        <a:bodyPr/>
        <a:lstStyle/>
        <a:p>
          <a:r>
            <a:rPr lang="en-IN" sz="2400" dirty="0"/>
            <a:t>FP</a:t>
          </a:r>
        </a:p>
      </dgm:t>
    </dgm:pt>
    <dgm:pt modelId="{A0EC0B52-9650-4FC4-A6EF-B13F54943991}" type="parTrans" cxnId="{68CE0439-E54E-4454-B8B8-805258A1DB53}">
      <dgm:prSet/>
      <dgm:spPr/>
      <dgm:t>
        <a:bodyPr/>
        <a:lstStyle/>
        <a:p>
          <a:endParaRPr lang="en-IN"/>
        </a:p>
      </dgm:t>
    </dgm:pt>
    <dgm:pt modelId="{28915E57-870F-4106-BAB7-FA5A5FA37F39}" type="sibTrans" cxnId="{68CE0439-E54E-4454-B8B8-805258A1DB53}">
      <dgm:prSet/>
      <dgm:spPr/>
      <dgm:t>
        <a:bodyPr/>
        <a:lstStyle/>
        <a:p>
          <a:endParaRPr lang="en-IN"/>
        </a:p>
      </dgm:t>
    </dgm:pt>
    <dgm:pt modelId="{AE64F671-169A-4592-B9E8-540175D31D4C}">
      <dgm:prSet phldrT="[Text]" custT="1"/>
      <dgm:spPr/>
      <dgm:t>
        <a:bodyPr/>
        <a:lstStyle/>
        <a:p>
          <a:r>
            <a:rPr lang="en-IN" sz="2400" dirty="0"/>
            <a:t>FN</a:t>
          </a:r>
        </a:p>
      </dgm:t>
    </dgm:pt>
    <dgm:pt modelId="{12B2729C-24EC-4D25-AEF1-6D76C01EC34C}" type="parTrans" cxnId="{5A0C2172-33A6-4903-AA51-185DFD566A4D}">
      <dgm:prSet/>
      <dgm:spPr/>
      <dgm:t>
        <a:bodyPr/>
        <a:lstStyle/>
        <a:p>
          <a:endParaRPr lang="en-IN"/>
        </a:p>
      </dgm:t>
    </dgm:pt>
    <dgm:pt modelId="{F9593901-A08C-4A8E-AFA9-FFB18E44B700}" type="sibTrans" cxnId="{5A0C2172-33A6-4903-AA51-185DFD566A4D}">
      <dgm:prSet/>
      <dgm:spPr/>
      <dgm:t>
        <a:bodyPr/>
        <a:lstStyle/>
        <a:p>
          <a:endParaRPr lang="en-IN"/>
        </a:p>
      </dgm:t>
    </dgm:pt>
    <dgm:pt modelId="{DA3957A2-B793-422A-8492-4F2B219CF5ED}">
      <dgm:prSet phldrT="[Text]" custT="1"/>
      <dgm:spPr/>
      <dgm:t>
        <a:bodyPr/>
        <a:lstStyle/>
        <a:p>
          <a:r>
            <a:rPr lang="en-IN" sz="2400" dirty="0"/>
            <a:t>TP</a:t>
          </a:r>
        </a:p>
      </dgm:t>
    </dgm:pt>
    <dgm:pt modelId="{443AE722-9B81-4D25-AC15-88250142F695}" type="parTrans" cxnId="{F7B05994-72B9-425D-BEDE-21E07E992E55}">
      <dgm:prSet/>
      <dgm:spPr/>
      <dgm:t>
        <a:bodyPr/>
        <a:lstStyle/>
        <a:p>
          <a:endParaRPr lang="en-IN"/>
        </a:p>
      </dgm:t>
    </dgm:pt>
    <dgm:pt modelId="{101597A1-20B7-4BBC-BE24-4CB36C325D37}" type="sibTrans" cxnId="{F7B05994-72B9-425D-BEDE-21E07E992E55}">
      <dgm:prSet/>
      <dgm:spPr/>
      <dgm:t>
        <a:bodyPr/>
        <a:lstStyle/>
        <a:p>
          <a:endParaRPr lang="en-IN"/>
        </a:p>
      </dgm:t>
    </dgm:pt>
    <dgm:pt modelId="{02C15443-3C51-41C3-A8CA-41B723B2CAAE}" type="pres">
      <dgm:prSet presAssocID="{3CEC0170-0667-4CFF-8052-EB22F9D0BA3E}" presName="matrix" presStyleCnt="0">
        <dgm:presLayoutVars>
          <dgm:chMax val="1"/>
          <dgm:dir/>
          <dgm:resizeHandles val="exact"/>
        </dgm:presLayoutVars>
      </dgm:prSet>
      <dgm:spPr/>
    </dgm:pt>
    <dgm:pt modelId="{DB07A2A6-A6AE-46F9-B72B-FB9699465D08}" type="pres">
      <dgm:prSet presAssocID="{3CEC0170-0667-4CFF-8052-EB22F9D0BA3E}" presName="axisShape" presStyleLbl="bgShp" presStyleIdx="0" presStyleCnt="1"/>
      <dgm:spPr/>
    </dgm:pt>
    <dgm:pt modelId="{77F4D65D-390C-4DE6-8E0A-91661EC223C0}" type="pres">
      <dgm:prSet presAssocID="{3CEC0170-0667-4CFF-8052-EB22F9D0BA3E}" presName="rect1" presStyleLbl="node1" presStyleIdx="0" presStyleCnt="4">
        <dgm:presLayoutVars>
          <dgm:chMax val="0"/>
          <dgm:chPref val="0"/>
          <dgm:bulletEnabled val="1"/>
        </dgm:presLayoutVars>
      </dgm:prSet>
      <dgm:spPr/>
    </dgm:pt>
    <dgm:pt modelId="{BB156509-1FD0-4392-8049-5B04700E4691}" type="pres">
      <dgm:prSet presAssocID="{3CEC0170-0667-4CFF-8052-EB22F9D0BA3E}" presName="rect2" presStyleLbl="node1" presStyleIdx="1" presStyleCnt="4">
        <dgm:presLayoutVars>
          <dgm:chMax val="0"/>
          <dgm:chPref val="0"/>
          <dgm:bulletEnabled val="1"/>
        </dgm:presLayoutVars>
      </dgm:prSet>
      <dgm:spPr/>
    </dgm:pt>
    <dgm:pt modelId="{5F3B9E1A-5F34-460D-A8D0-EA2DD8875754}" type="pres">
      <dgm:prSet presAssocID="{3CEC0170-0667-4CFF-8052-EB22F9D0BA3E}" presName="rect3" presStyleLbl="node1" presStyleIdx="2" presStyleCnt="4">
        <dgm:presLayoutVars>
          <dgm:chMax val="0"/>
          <dgm:chPref val="0"/>
          <dgm:bulletEnabled val="1"/>
        </dgm:presLayoutVars>
      </dgm:prSet>
      <dgm:spPr/>
    </dgm:pt>
    <dgm:pt modelId="{C7801169-959B-4797-A01C-AA2924CFA696}" type="pres">
      <dgm:prSet presAssocID="{3CEC0170-0667-4CFF-8052-EB22F9D0BA3E}" presName="rect4" presStyleLbl="node1" presStyleIdx="3" presStyleCnt="4">
        <dgm:presLayoutVars>
          <dgm:chMax val="0"/>
          <dgm:chPref val="0"/>
          <dgm:bulletEnabled val="1"/>
        </dgm:presLayoutVars>
      </dgm:prSet>
      <dgm:spPr/>
    </dgm:pt>
  </dgm:ptLst>
  <dgm:cxnLst>
    <dgm:cxn modelId="{20DA5702-2C4C-4D64-B877-678499C9B305}" type="presOf" srcId="{F35F2E74-314A-4EE8-A962-DC7EC3233AB8}" destId="{77F4D65D-390C-4DE6-8E0A-91661EC223C0}" srcOrd="0" destOrd="0" presId="urn:microsoft.com/office/officeart/2005/8/layout/matrix2"/>
    <dgm:cxn modelId="{68CE0439-E54E-4454-B8B8-805258A1DB53}" srcId="{3CEC0170-0667-4CFF-8052-EB22F9D0BA3E}" destId="{86694EFC-5303-400E-B2F2-2C9A4C610377}" srcOrd="1" destOrd="0" parTransId="{A0EC0B52-9650-4FC4-A6EF-B13F54943991}" sibTransId="{28915E57-870F-4106-BAB7-FA5A5FA37F39}"/>
    <dgm:cxn modelId="{5A0C2172-33A6-4903-AA51-185DFD566A4D}" srcId="{3CEC0170-0667-4CFF-8052-EB22F9D0BA3E}" destId="{AE64F671-169A-4592-B9E8-540175D31D4C}" srcOrd="2" destOrd="0" parTransId="{12B2729C-24EC-4D25-AEF1-6D76C01EC34C}" sibTransId="{F9593901-A08C-4A8E-AFA9-FFB18E44B700}"/>
    <dgm:cxn modelId="{16A4AE82-F2F0-4697-8730-09C0D8662BA3}" srcId="{3CEC0170-0667-4CFF-8052-EB22F9D0BA3E}" destId="{F35F2E74-314A-4EE8-A962-DC7EC3233AB8}" srcOrd="0" destOrd="0" parTransId="{3278A14A-6CEA-4231-8C76-A708B613BA05}" sibTransId="{C1BB1DFC-0D12-4E83-8B1C-CBC505C91196}"/>
    <dgm:cxn modelId="{77300489-E8AC-41D9-8A41-DE6088D6618D}" type="presOf" srcId="{3CEC0170-0667-4CFF-8052-EB22F9D0BA3E}" destId="{02C15443-3C51-41C3-A8CA-41B723B2CAAE}" srcOrd="0" destOrd="0" presId="urn:microsoft.com/office/officeart/2005/8/layout/matrix2"/>
    <dgm:cxn modelId="{F7B05994-72B9-425D-BEDE-21E07E992E55}" srcId="{3CEC0170-0667-4CFF-8052-EB22F9D0BA3E}" destId="{DA3957A2-B793-422A-8492-4F2B219CF5ED}" srcOrd="3" destOrd="0" parTransId="{443AE722-9B81-4D25-AC15-88250142F695}" sibTransId="{101597A1-20B7-4BBC-BE24-4CB36C325D37}"/>
    <dgm:cxn modelId="{8337B7C3-17E7-442A-ADFF-682168127A0A}" type="presOf" srcId="{AE64F671-169A-4592-B9E8-540175D31D4C}" destId="{5F3B9E1A-5F34-460D-A8D0-EA2DD8875754}" srcOrd="0" destOrd="0" presId="urn:microsoft.com/office/officeart/2005/8/layout/matrix2"/>
    <dgm:cxn modelId="{53D402ED-3015-4CF5-8EF6-82CACB49C42B}" type="presOf" srcId="{86694EFC-5303-400E-B2F2-2C9A4C610377}" destId="{BB156509-1FD0-4392-8049-5B04700E4691}" srcOrd="0" destOrd="0" presId="urn:microsoft.com/office/officeart/2005/8/layout/matrix2"/>
    <dgm:cxn modelId="{614113F8-D7CB-4A62-AE76-5AE3493E05D3}" type="presOf" srcId="{DA3957A2-B793-422A-8492-4F2B219CF5ED}" destId="{C7801169-959B-4797-A01C-AA2924CFA696}" srcOrd="0" destOrd="0" presId="urn:microsoft.com/office/officeart/2005/8/layout/matrix2"/>
    <dgm:cxn modelId="{C51924CB-9222-4283-B9FB-4DA4155C51C3}" type="presParOf" srcId="{02C15443-3C51-41C3-A8CA-41B723B2CAAE}" destId="{DB07A2A6-A6AE-46F9-B72B-FB9699465D08}" srcOrd="0" destOrd="0" presId="urn:microsoft.com/office/officeart/2005/8/layout/matrix2"/>
    <dgm:cxn modelId="{3E3FF2B8-B7E4-485E-A14C-D6AFFEAEDB17}" type="presParOf" srcId="{02C15443-3C51-41C3-A8CA-41B723B2CAAE}" destId="{77F4D65D-390C-4DE6-8E0A-91661EC223C0}" srcOrd="1" destOrd="0" presId="urn:microsoft.com/office/officeart/2005/8/layout/matrix2"/>
    <dgm:cxn modelId="{808ACECB-BD3D-466E-BA6A-DA2415E71B70}" type="presParOf" srcId="{02C15443-3C51-41C3-A8CA-41B723B2CAAE}" destId="{BB156509-1FD0-4392-8049-5B04700E4691}" srcOrd="2" destOrd="0" presId="urn:microsoft.com/office/officeart/2005/8/layout/matrix2"/>
    <dgm:cxn modelId="{087E5D32-F9F1-4602-AE71-F22643B5C4A1}" type="presParOf" srcId="{02C15443-3C51-41C3-A8CA-41B723B2CAAE}" destId="{5F3B9E1A-5F34-460D-A8D0-EA2DD8875754}" srcOrd="3" destOrd="0" presId="urn:microsoft.com/office/officeart/2005/8/layout/matrix2"/>
    <dgm:cxn modelId="{58E5424B-1197-4104-9893-A2D9A48D4A79}" type="presParOf" srcId="{02C15443-3C51-41C3-A8CA-41B723B2CAAE}" destId="{C7801169-959B-4797-A01C-AA2924CFA696}"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7A2A6-A6AE-46F9-B72B-FB9699465D08}">
      <dsp:nvSpPr>
        <dsp:cNvPr id="0" name=""/>
        <dsp:cNvSpPr/>
      </dsp:nvSpPr>
      <dsp:spPr>
        <a:xfrm>
          <a:off x="404615" y="0"/>
          <a:ext cx="3383340" cy="3383340"/>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F4D65D-390C-4DE6-8E0A-91661EC223C0}">
      <dsp:nvSpPr>
        <dsp:cNvPr id="0" name=""/>
        <dsp:cNvSpPr/>
      </dsp:nvSpPr>
      <dsp:spPr bwMode="white">
        <a:xfrm>
          <a:off x="624532" y="219917"/>
          <a:ext cx="1353336" cy="135333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TN</a:t>
          </a:r>
        </a:p>
      </dsp:txBody>
      <dsp:txXfrm>
        <a:off x="690596" y="285981"/>
        <a:ext cx="1221208" cy="1221208"/>
      </dsp:txXfrm>
    </dsp:sp>
    <dsp:sp modelId="{BB156509-1FD0-4392-8049-5B04700E4691}">
      <dsp:nvSpPr>
        <dsp:cNvPr id="0" name=""/>
        <dsp:cNvSpPr/>
      </dsp:nvSpPr>
      <dsp:spPr bwMode="white">
        <a:xfrm>
          <a:off x="2214702" y="219917"/>
          <a:ext cx="1353336" cy="1353336"/>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FP</a:t>
          </a:r>
        </a:p>
      </dsp:txBody>
      <dsp:txXfrm>
        <a:off x="2280766" y="285981"/>
        <a:ext cx="1221208" cy="1221208"/>
      </dsp:txXfrm>
    </dsp:sp>
    <dsp:sp modelId="{5F3B9E1A-5F34-460D-A8D0-EA2DD8875754}">
      <dsp:nvSpPr>
        <dsp:cNvPr id="0" name=""/>
        <dsp:cNvSpPr/>
      </dsp:nvSpPr>
      <dsp:spPr bwMode="white">
        <a:xfrm>
          <a:off x="624532" y="1810086"/>
          <a:ext cx="1353336" cy="1353336"/>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FN</a:t>
          </a:r>
        </a:p>
      </dsp:txBody>
      <dsp:txXfrm>
        <a:off x="690596" y="1876150"/>
        <a:ext cx="1221208" cy="1221208"/>
      </dsp:txXfrm>
    </dsp:sp>
    <dsp:sp modelId="{C7801169-959B-4797-A01C-AA2924CFA696}">
      <dsp:nvSpPr>
        <dsp:cNvPr id="0" name=""/>
        <dsp:cNvSpPr/>
      </dsp:nvSpPr>
      <dsp:spPr bwMode="white">
        <a:xfrm>
          <a:off x="2214702" y="1810086"/>
          <a:ext cx="1353336" cy="135333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TP</a:t>
          </a:r>
        </a:p>
      </dsp:txBody>
      <dsp:txXfrm>
        <a:off x="2280766" y="1876150"/>
        <a:ext cx="1221208" cy="1221208"/>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9F04D0-699D-4D6B-A94F-1A7A83CC3965}" type="slidenum">
              <a:rPr lang="en-US" smtClean="0"/>
              <a:t>17</a:t>
            </a:fld>
            <a:endParaRPr lang="en-US"/>
          </a:p>
        </p:txBody>
      </p:sp>
    </p:spTree>
    <p:extLst>
      <p:ext uri="{BB962C8B-B14F-4D97-AF65-F5344CB8AC3E}">
        <p14:creationId xmlns:p14="http://schemas.microsoft.com/office/powerpoint/2010/main" val="399033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496F283-33E1-D2C7-10F0-F28969C6CD95}"/>
              </a:ext>
            </a:extLst>
          </p:cNvPr>
          <p:cNvSpPr txBox="1">
            <a:spLocks/>
          </p:cNvSpPr>
          <p:nvPr/>
        </p:nvSpPr>
        <p:spPr>
          <a:xfrm>
            <a:off x="609600" y="390920"/>
            <a:ext cx="8229600" cy="1922780"/>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Predicting readmission of Diabetic patients</a:t>
            </a:r>
          </a:p>
        </p:txBody>
      </p:sp>
      <p:sp>
        <p:nvSpPr>
          <p:cNvPr id="9" name="Text Box 5">
            <a:extLst>
              <a:ext uri="{FF2B5EF4-FFF2-40B4-BE49-F238E27FC236}">
                <a16:creationId xmlns:a16="http://schemas.microsoft.com/office/drawing/2014/main" id="{575F75C1-BC92-0A91-1E4D-D0D220F141FB}"/>
              </a:ext>
            </a:extLst>
          </p:cNvPr>
          <p:cNvSpPr txBox="1"/>
          <p:nvPr/>
        </p:nvSpPr>
        <p:spPr>
          <a:xfrm>
            <a:off x="3411554" y="2345908"/>
            <a:ext cx="2448171" cy="461665"/>
          </a:xfrm>
          <a:prstGeom prst="rect">
            <a:avLst/>
          </a:prstGeom>
          <a:noFill/>
        </p:spPr>
        <p:txBody>
          <a:bodyPr wrap="none" rtlCol="0">
            <a:spAutoFit/>
          </a:bodyPr>
          <a:lstStyle/>
          <a:p>
            <a:pPr algn="l"/>
            <a:r>
              <a:rPr lang="en-IN" altLang="en-US" sz="2400" b="1" dirty="0">
                <a:latin typeface="Times New Roman" panose="02020603050405020304" pitchFamily="18" charset="0"/>
                <a:cs typeface="Times New Roman" panose="02020603050405020304" pitchFamily="18" charset="0"/>
              </a:rPr>
              <a:t>Group Number 1</a:t>
            </a:r>
          </a:p>
        </p:txBody>
      </p:sp>
      <p:sp>
        <p:nvSpPr>
          <p:cNvPr id="10" name="Content Placeholder 2">
            <a:extLst>
              <a:ext uri="{FF2B5EF4-FFF2-40B4-BE49-F238E27FC236}">
                <a16:creationId xmlns:a16="http://schemas.microsoft.com/office/drawing/2014/main" id="{008506F8-998D-9103-9244-5C5CA427DC38}"/>
              </a:ext>
            </a:extLst>
          </p:cNvPr>
          <p:cNvSpPr txBox="1">
            <a:spLocks/>
          </p:cNvSpPr>
          <p:nvPr/>
        </p:nvSpPr>
        <p:spPr>
          <a:xfrm>
            <a:off x="1245628" y="2971800"/>
            <a:ext cx="2488172" cy="31242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IN" altLang="en-US" sz="2800" b="1" dirty="0">
                <a:solidFill>
                  <a:schemeClr val="tx1"/>
                </a:solidFill>
                <a:latin typeface="Times New Roman" panose="02020603050405020304" pitchFamily="18" charset="0"/>
                <a:cs typeface="Times New Roman" panose="02020603050405020304" pitchFamily="18" charset="0"/>
              </a:rPr>
              <a:t>Team Details</a:t>
            </a:r>
          </a:p>
          <a:p>
            <a:pPr algn="l"/>
            <a:r>
              <a:rPr lang="en-IN" sz="2400" dirty="0">
                <a:solidFill>
                  <a:schemeClr val="tx1"/>
                </a:solidFill>
                <a:latin typeface="Times New Roman" panose="02020603050405020304" pitchFamily="18" charset="0"/>
                <a:cs typeface="Times New Roman" panose="02020603050405020304" pitchFamily="18" charset="0"/>
              </a:rPr>
              <a:t>1. </a:t>
            </a:r>
            <a:r>
              <a:rPr lang="en-IN" sz="2400" dirty="0" err="1">
                <a:solidFill>
                  <a:schemeClr val="tx1"/>
                </a:solidFill>
                <a:latin typeface="Times New Roman" panose="02020603050405020304" pitchFamily="18" charset="0"/>
                <a:cs typeface="Times New Roman" panose="02020603050405020304" pitchFamily="18" charset="0"/>
              </a:rPr>
              <a:t>Veeresh</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err="1">
                <a:solidFill>
                  <a:schemeClr val="tx1"/>
                </a:solidFill>
                <a:latin typeface="Times New Roman" panose="02020603050405020304" pitchFamily="18" charset="0"/>
                <a:cs typeface="Times New Roman" panose="02020603050405020304" pitchFamily="18" charset="0"/>
              </a:rPr>
              <a:t>Kanthi</a:t>
            </a:r>
            <a:endParaRPr lang="en-IN" sz="2400" dirty="0">
              <a:solidFill>
                <a:schemeClr val="tx1"/>
              </a:solidFill>
              <a:latin typeface="Times New Roman" panose="02020603050405020304" pitchFamily="18" charset="0"/>
              <a:cs typeface="Times New Roman" panose="02020603050405020304" pitchFamily="18" charset="0"/>
            </a:endParaRPr>
          </a:p>
          <a:p>
            <a:pPr algn="l"/>
            <a:r>
              <a:rPr lang="en-IN" sz="2400" dirty="0">
                <a:solidFill>
                  <a:schemeClr val="tx1"/>
                </a:solidFill>
                <a:latin typeface="Times New Roman" panose="02020603050405020304" pitchFamily="18" charset="0"/>
                <a:cs typeface="Times New Roman" panose="02020603050405020304" pitchFamily="18" charset="0"/>
              </a:rPr>
              <a:t>2. Ditto Paul</a:t>
            </a:r>
          </a:p>
          <a:p>
            <a:pPr algn="l"/>
            <a:r>
              <a:rPr lang="en-IN" sz="2400" dirty="0">
                <a:solidFill>
                  <a:schemeClr val="tx1"/>
                </a:solidFill>
                <a:latin typeface="Times New Roman" panose="02020603050405020304" pitchFamily="18" charset="0"/>
                <a:cs typeface="Times New Roman" panose="02020603050405020304" pitchFamily="18" charset="0"/>
              </a:rPr>
              <a:t>3. Mangala </a:t>
            </a:r>
            <a:r>
              <a:rPr lang="en-IN" sz="2400" dirty="0" err="1">
                <a:solidFill>
                  <a:schemeClr val="tx1"/>
                </a:solidFill>
                <a:latin typeface="Times New Roman" panose="02020603050405020304" pitchFamily="18" charset="0"/>
                <a:cs typeface="Times New Roman" panose="02020603050405020304" pitchFamily="18" charset="0"/>
              </a:rPr>
              <a:t>Naikar</a:t>
            </a:r>
            <a:endParaRPr lang="en-IN" sz="2400" dirty="0">
              <a:solidFill>
                <a:schemeClr val="tx1"/>
              </a:solidFill>
              <a:latin typeface="Times New Roman" panose="02020603050405020304" pitchFamily="18" charset="0"/>
              <a:cs typeface="Times New Roman" panose="02020603050405020304" pitchFamily="18" charset="0"/>
            </a:endParaRPr>
          </a:p>
          <a:p>
            <a:pPr algn="l"/>
            <a:r>
              <a:rPr lang="en-IN" sz="2400" dirty="0">
                <a:solidFill>
                  <a:schemeClr val="tx1"/>
                </a:solidFill>
                <a:latin typeface="Times New Roman" panose="02020603050405020304" pitchFamily="18" charset="0"/>
                <a:cs typeface="Times New Roman" panose="02020603050405020304" pitchFamily="18" charset="0"/>
              </a:rPr>
              <a:t>4. Manish Mohan</a:t>
            </a:r>
          </a:p>
          <a:p>
            <a:pPr algn="l"/>
            <a:r>
              <a:rPr lang="en-IN" sz="2400" dirty="0">
                <a:solidFill>
                  <a:schemeClr val="tx1"/>
                </a:solidFill>
                <a:latin typeface="Times New Roman" panose="02020603050405020304" pitchFamily="18" charset="0"/>
                <a:cs typeface="Times New Roman" panose="02020603050405020304" pitchFamily="18" charset="0"/>
              </a:rPr>
              <a:t>5. </a:t>
            </a:r>
            <a:r>
              <a:rPr lang="en-IN" sz="2400" dirty="0" err="1">
                <a:solidFill>
                  <a:schemeClr val="tx1"/>
                </a:solidFill>
                <a:latin typeface="Times New Roman" panose="02020603050405020304" pitchFamily="18" charset="0"/>
                <a:cs typeface="Times New Roman" panose="02020603050405020304" pitchFamily="18" charset="0"/>
              </a:rPr>
              <a:t>Shabaz</a:t>
            </a:r>
            <a:r>
              <a:rPr lang="en-IN" sz="2400" dirty="0">
                <a:solidFill>
                  <a:schemeClr val="tx1"/>
                </a:solidFill>
                <a:latin typeface="Times New Roman" panose="02020603050405020304" pitchFamily="18" charset="0"/>
                <a:cs typeface="Times New Roman" panose="02020603050405020304" pitchFamily="18" charset="0"/>
              </a:rPr>
              <a:t> Khan</a:t>
            </a:r>
          </a:p>
          <a:p>
            <a:pPr algn="l"/>
            <a:r>
              <a:rPr lang="en-IN" sz="2400" dirty="0">
                <a:solidFill>
                  <a:schemeClr val="tx1"/>
                </a:solidFill>
                <a:latin typeface="Times New Roman" panose="02020603050405020304" pitchFamily="18" charset="0"/>
                <a:cs typeface="Times New Roman" panose="02020603050405020304" pitchFamily="18" charset="0"/>
              </a:rPr>
              <a:t>6. </a:t>
            </a:r>
            <a:r>
              <a:rPr lang="en-IN" sz="2400" dirty="0" err="1">
                <a:solidFill>
                  <a:schemeClr val="tx1"/>
                </a:solidFill>
                <a:latin typeface="Times New Roman" panose="02020603050405020304" pitchFamily="18" charset="0"/>
                <a:cs typeface="Times New Roman" panose="02020603050405020304" pitchFamily="18" charset="0"/>
              </a:rPr>
              <a:t>Shammu</a:t>
            </a:r>
            <a:r>
              <a:rPr lang="en-IN" sz="2400" dirty="0">
                <a:solidFill>
                  <a:schemeClr val="tx1"/>
                </a:solidFill>
                <a:latin typeface="Times New Roman" panose="02020603050405020304" pitchFamily="18" charset="0"/>
                <a:cs typeface="Times New Roman" panose="02020603050405020304" pitchFamily="18" charset="0"/>
              </a:rPr>
              <a:t> Raj U</a:t>
            </a:r>
          </a:p>
          <a:p>
            <a:endParaRPr lang="en-IN" sz="24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startAt="4"/>
            </a:pPr>
            <a:endParaRPr lang="en-IN" altLang="en-US" sz="24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11" name="Text Box 4">
            <a:extLst>
              <a:ext uri="{FF2B5EF4-FFF2-40B4-BE49-F238E27FC236}">
                <a16:creationId xmlns:a16="http://schemas.microsoft.com/office/drawing/2014/main" id="{2665B7E5-2432-DF13-06B3-58611B9F5863}"/>
              </a:ext>
            </a:extLst>
          </p:cNvPr>
          <p:cNvSpPr txBox="1"/>
          <p:nvPr/>
        </p:nvSpPr>
        <p:spPr>
          <a:xfrm>
            <a:off x="5638800" y="3810000"/>
            <a:ext cx="2374265" cy="891540"/>
          </a:xfrm>
          <a:prstGeom prst="rect">
            <a:avLst/>
          </a:prstGeom>
          <a:noFill/>
        </p:spPr>
        <p:txBody>
          <a:bodyPr wrap="square" rtlCol="0">
            <a:spAutoFit/>
          </a:bodyPr>
          <a:lstStyle/>
          <a:p>
            <a:pPr algn="ctr"/>
            <a:r>
              <a:rPr lang="en-IN" altLang="en-US" sz="2800" b="1" dirty="0">
                <a:latin typeface="Times New Roman" panose="02020603050405020304" pitchFamily="18" charset="0"/>
                <a:cs typeface="Times New Roman" panose="02020603050405020304" pitchFamily="18" charset="0"/>
                <a:sym typeface="+mn-ea"/>
              </a:rPr>
              <a:t>Mentor</a:t>
            </a:r>
            <a:endParaRPr lang="en-IN" altLang="en-US" sz="2400" b="1" dirty="0">
              <a:latin typeface="Times New Roman" panose="02020603050405020304" pitchFamily="18" charset="0"/>
              <a:cs typeface="Times New Roman" panose="02020603050405020304" pitchFamily="18" charset="0"/>
            </a:endParaRPr>
          </a:p>
          <a:p>
            <a:pPr algn="ctr"/>
            <a:r>
              <a:rPr lang="en-IN" altLang="en-US" sz="2400" dirty="0">
                <a:latin typeface="Times New Roman" panose="02020603050405020304" pitchFamily="18" charset="0"/>
                <a:cs typeface="Times New Roman" panose="02020603050405020304" pitchFamily="18" charset="0"/>
                <a:sym typeface="+mn-ea"/>
              </a:rPr>
              <a:t>Jatinder Bedi</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2ED9F2-F97E-E806-F879-9A571EAA01D4}"/>
              </a:ext>
            </a:extLst>
          </p:cNvPr>
          <p:cNvPicPr>
            <a:picLocks noChangeAspect="1"/>
          </p:cNvPicPr>
          <p:nvPr/>
        </p:nvPicPr>
        <p:blipFill>
          <a:blip r:embed="rId2"/>
          <a:stretch>
            <a:fillRect/>
          </a:stretch>
        </p:blipFill>
        <p:spPr>
          <a:xfrm>
            <a:off x="685800" y="457200"/>
            <a:ext cx="7010400" cy="4861807"/>
          </a:xfrm>
          <a:prstGeom prst="rect">
            <a:avLst/>
          </a:prstGeom>
        </p:spPr>
      </p:pic>
      <p:sp>
        <p:nvSpPr>
          <p:cNvPr id="4" name="Text Box 10">
            <a:extLst>
              <a:ext uri="{FF2B5EF4-FFF2-40B4-BE49-F238E27FC236}">
                <a16:creationId xmlns:a16="http://schemas.microsoft.com/office/drawing/2014/main" id="{BB2D2336-FDEF-8962-1FB1-091C2666CEBE}"/>
              </a:ext>
            </a:extLst>
          </p:cNvPr>
          <p:cNvSpPr txBox="1"/>
          <p:nvPr/>
        </p:nvSpPr>
        <p:spPr>
          <a:xfrm>
            <a:off x="1905000" y="5319007"/>
            <a:ext cx="5029200" cy="1323439"/>
          </a:xfrm>
          <a:prstGeom prst="rect">
            <a:avLst/>
          </a:prstGeom>
          <a:noFill/>
        </p:spPr>
        <p:txBody>
          <a:bodyPr wrap="square" rtlCol="0">
            <a:spAutoFit/>
          </a:bodyPr>
          <a:lstStyle/>
          <a:p>
            <a:pPr algn="just">
              <a:buClrTx/>
              <a:buSzTx/>
              <a:buFont typeface="Wingdings" panose="05000000000000000000" charset="0"/>
              <a:buNone/>
            </a:pPr>
            <a:r>
              <a:rPr lang="en-IN" altLang="en-US" sz="1600" b="1" dirty="0">
                <a:latin typeface="Times New Roman" panose="02020603050405020304" pitchFamily="18" charset="0"/>
                <a:cs typeface="Times New Roman" panose="02020603050405020304" pitchFamily="18" charset="0"/>
                <a:sym typeface="+mn-ea"/>
              </a:rPr>
              <a:t>Observations :</a:t>
            </a:r>
          </a:p>
          <a:p>
            <a:pPr marL="285750" indent="-285750" algn="just">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The features with comparatively high correlation:</a:t>
            </a:r>
          </a:p>
          <a:p>
            <a:pPr marL="742950" lvl="1" indent="-285750" algn="just">
              <a:buFont typeface="Wingdings" panose="05000000000000000000" charset="0"/>
              <a:buChar char="ü"/>
            </a:pPr>
            <a:r>
              <a:rPr lang="en-US" sz="1600" dirty="0" err="1">
                <a:latin typeface="Times New Roman" panose="02020603050405020304" pitchFamily="18" charset="0"/>
                <a:cs typeface="Times New Roman" panose="02020603050405020304" pitchFamily="18" charset="0"/>
              </a:rPr>
              <a:t>Time_in_hospital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num_medications</a:t>
            </a:r>
            <a:r>
              <a:rPr lang="en-US" sz="1600" dirty="0">
                <a:latin typeface="Times New Roman" panose="02020603050405020304" pitchFamily="18" charset="0"/>
                <a:cs typeface="Times New Roman" panose="02020603050405020304" pitchFamily="18" charset="0"/>
              </a:rPr>
              <a:t> : 0.47</a:t>
            </a:r>
          </a:p>
          <a:p>
            <a:pPr marL="742950" lvl="1" indent="-285750" algn="just">
              <a:buFont typeface="Wingdings" panose="05000000000000000000" charset="0"/>
              <a:buChar char="ü"/>
            </a:pPr>
            <a:r>
              <a:rPr lang="en-US" sz="1600" dirty="0" err="1">
                <a:latin typeface="Times New Roman" panose="02020603050405020304" pitchFamily="18" charset="0"/>
                <a:cs typeface="Times New Roman" panose="02020603050405020304" pitchFamily="18" charset="0"/>
              </a:rPr>
              <a:t>Time_in_hospital</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num_lab_procedures</a:t>
            </a:r>
            <a:r>
              <a:rPr lang="en-US" sz="1600" dirty="0">
                <a:latin typeface="Times New Roman" panose="02020603050405020304" pitchFamily="18" charset="0"/>
                <a:cs typeface="Times New Roman" panose="02020603050405020304" pitchFamily="18" charset="0"/>
              </a:rPr>
              <a:t> : 0.32</a:t>
            </a:r>
          </a:p>
          <a:p>
            <a:pPr marL="742950" lvl="1" indent="-285750" algn="just">
              <a:buFont typeface="Wingdings" panose="05000000000000000000" charset="0"/>
              <a:buChar char="ü"/>
            </a:pPr>
            <a:r>
              <a:rPr lang="en-US" sz="1600" dirty="0" err="1">
                <a:latin typeface="Times New Roman" panose="02020603050405020304" pitchFamily="18" charset="0"/>
                <a:cs typeface="Times New Roman" panose="02020603050405020304" pitchFamily="18" charset="0"/>
              </a:rPr>
              <a:t>Num_procedures</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num_medications</a:t>
            </a:r>
            <a:r>
              <a:rPr lang="en-US" sz="1600" dirty="0">
                <a:latin typeface="Times New Roman" panose="02020603050405020304" pitchFamily="18" charset="0"/>
                <a:cs typeface="Times New Roman" panose="02020603050405020304" pitchFamily="18" charset="0"/>
              </a:rPr>
              <a:t> : 0.39</a:t>
            </a:r>
          </a:p>
        </p:txBody>
      </p:sp>
    </p:spTree>
    <p:extLst>
      <p:ext uri="{BB962C8B-B14F-4D97-AF65-F5344CB8AC3E}">
        <p14:creationId xmlns:p14="http://schemas.microsoft.com/office/powerpoint/2010/main" val="387034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5BC9E-05BD-EC0B-738E-B8B8C94A3CB9}"/>
              </a:ext>
            </a:extLst>
          </p:cNvPr>
          <p:cNvSpPr txBox="1"/>
          <p:nvPr/>
        </p:nvSpPr>
        <p:spPr>
          <a:xfrm>
            <a:off x="807811" y="952458"/>
            <a:ext cx="307549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Encoding :</a:t>
            </a:r>
          </a:p>
        </p:txBody>
      </p:sp>
      <p:sp>
        <p:nvSpPr>
          <p:cNvPr id="4" name="Text Box 10">
            <a:extLst>
              <a:ext uri="{FF2B5EF4-FFF2-40B4-BE49-F238E27FC236}">
                <a16:creationId xmlns:a16="http://schemas.microsoft.com/office/drawing/2014/main" id="{98B3D4A7-DEEC-4DE1-F203-CEE633213188}"/>
              </a:ext>
            </a:extLst>
          </p:cNvPr>
          <p:cNvSpPr txBox="1"/>
          <p:nvPr/>
        </p:nvSpPr>
        <p:spPr>
          <a:xfrm>
            <a:off x="739814" y="1422433"/>
            <a:ext cx="8023185" cy="1015663"/>
          </a:xfrm>
          <a:prstGeom prst="rect">
            <a:avLst/>
          </a:prstGeom>
          <a:noFill/>
        </p:spPr>
        <p:txBody>
          <a:bodyPr wrap="square" rtlCol="0">
            <a:spAutoFit/>
          </a:bodyPr>
          <a:lstStyle/>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Dummy encoding : If feature is having two categories</a:t>
            </a:r>
          </a:p>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Label encoding : If feature is having category count from 3 to 10</a:t>
            </a:r>
          </a:p>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Target encoding : If feature is having more than 10 categories</a:t>
            </a:r>
          </a:p>
        </p:txBody>
      </p:sp>
      <p:sp>
        <p:nvSpPr>
          <p:cNvPr id="5" name="TextBox 4">
            <a:extLst>
              <a:ext uri="{FF2B5EF4-FFF2-40B4-BE49-F238E27FC236}">
                <a16:creationId xmlns:a16="http://schemas.microsoft.com/office/drawing/2014/main" id="{34C59F59-2E2A-E608-0B74-EEDFE82F448C}"/>
              </a:ext>
            </a:extLst>
          </p:cNvPr>
          <p:cNvSpPr txBox="1"/>
          <p:nvPr/>
        </p:nvSpPr>
        <p:spPr>
          <a:xfrm>
            <a:off x="807810" y="2784083"/>
            <a:ext cx="307549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Scaling :</a:t>
            </a:r>
          </a:p>
        </p:txBody>
      </p:sp>
      <p:sp>
        <p:nvSpPr>
          <p:cNvPr id="6" name="Text Box 10">
            <a:extLst>
              <a:ext uri="{FF2B5EF4-FFF2-40B4-BE49-F238E27FC236}">
                <a16:creationId xmlns:a16="http://schemas.microsoft.com/office/drawing/2014/main" id="{A5D64F3E-3A85-B99A-A5D6-426146899C9D}"/>
              </a:ext>
            </a:extLst>
          </p:cNvPr>
          <p:cNvSpPr txBox="1"/>
          <p:nvPr/>
        </p:nvSpPr>
        <p:spPr>
          <a:xfrm>
            <a:off x="755247" y="3320461"/>
            <a:ext cx="6790481" cy="400110"/>
          </a:xfrm>
          <a:prstGeom prst="rect">
            <a:avLst/>
          </a:prstGeom>
          <a:noFill/>
        </p:spPr>
        <p:txBody>
          <a:bodyPr wrap="square" rtlCol="0">
            <a:spAutoFit/>
          </a:bodyPr>
          <a:lstStyle/>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Numeric variables are scaled using </a:t>
            </a:r>
            <a:r>
              <a:rPr lang="en-US" sz="2000" dirty="0" err="1">
                <a:latin typeface="Times New Roman" panose="02020603050405020304" pitchFamily="18" charset="0"/>
                <a:cs typeface="Times New Roman" panose="02020603050405020304" pitchFamily="18" charset="0"/>
              </a:rPr>
              <a:t>StandardScaler</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49422A-75D9-F1D5-5A3C-CA6E712A84B9}"/>
              </a:ext>
            </a:extLst>
          </p:cNvPr>
          <p:cNvSpPr txBox="1"/>
          <p:nvPr/>
        </p:nvSpPr>
        <p:spPr>
          <a:xfrm>
            <a:off x="755247" y="4139460"/>
            <a:ext cx="307549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Train Test Split :</a:t>
            </a:r>
          </a:p>
        </p:txBody>
      </p:sp>
      <p:sp>
        <p:nvSpPr>
          <p:cNvPr id="8" name="Text Box 10">
            <a:extLst>
              <a:ext uri="{FF2B5EF4-FFF2-40B4-BE49-F238E27FC236}">
                <a16:creationId xmlns:a16="http://schemas.microsoft.com/office/drawing/2014/main" id="{6F04F8B1-D5C1-B2F3-4B7A-DF6D5EB6788C}"/>
              </a:ext>
            </a:extLst>
          </p:cNvPr>
          <p:cNvSpPr txBox="1"/>
          <p:nvPr/>
        </p:nvSpPr>
        <p:spPr>
          <a:xfrm>
            <a:off x="807811" y="4724400"/>
            <a:ext cx="8488589" cy="1015663"/>
          </a:xfrm>
          <a:prstGeom prst="rect">
            <a:avLst/>
          </a:prstGeom>
          <a:noFill/>
        </p:spPr>
        <p:txBody>
          <a:bodyPr wrap="square" rtlCol="0">
            <a:spAutoFit/>
          </a:bodyPr>
          <a:lstStyle/>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The Encoded and Scaled data are concatenated as features</a:t>
            </a:r>
          </a:p>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Then defined target variable </a:t>
            </a:r>
          </a:p>
          <a:p>
            <a:pPr marL="285750" indent="-285750" algn="l">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Data was separated into train and test</a:t>
            </a:r>
          </a:p>
        </p:txBody>
      </p:sp>
      <p:sp>
        <p:nvSpPr>
          <p:cNvPr id="9" name="Title 1">
            <a:extLst>
              <a:ext uri="{FF2B5EF4-FFF2-40B4-BE49-F238E27FC236}">
                <a16:creationId xmlns:a16="http://schemas.microsoft.com/office/drawing/2014/main" id="{6A50206E-50E6-C18D-50AA-FDC89E3F228A}"/>
              </a:ext>
            </a:extLst>
          </p:cNvPr>
          <p:cNvSpPr txBox="1">
            <a:spLocks/>
          </p:cNvSpPr>
          <p:nvPr/>
        </p:nvSpPr>
        <p:spPr>
          <a:xfrm>
            <a:off x="739815" y="261938"/>
            <a:ext cx="39845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3200" b="1" dirty="0">
                <a:latin typeface="Times New Roman" panose="02020603050405020304" pitchFamily="18" charset="0"/>
                <a:ea typeface="+mn-ea"/>
                <a:cs typeface="Times New Roman" panose="02020603050405020304" pitchFamily="18" charset="0"/>
              </a:rPr>
              <a:t>F</a:t>
            </a:r>
            <a:r>
              <a:rPr lang="en-IN" altLang="en-US" sz="3200" b="1" dirty="0" err="1">
                <a:latin typeface="Times New Roman" panose="02020603050405020304" pitchFamily="18" charset="0"/>
                <a:ea typeface="+mn-ea"/>
                <a:cs typeface="Times New Roman" panose="02020603050405020304" pitchFamily="18" charset="0"/>
              </a:rPr>
              <a:t>eature</a:t>
            </a:r>
            <a:r>
              <a:rPr lang="en-IN" altLang="en-US" sz="3200" b="1" dirty="0">
                <a:latin typeface="Times New Roman" panose="02020603050405020304" pitchFamily="18" charset="0"/>
                <a:ea typeface="+mn-ea"/>
                <a:cs typeface="Times New Roman" panose="02020603050405020304" pitchFamily="18" charset="0"/>
              </a:rPr>
              <a:t> Engineering </a:t>
            </a:r>
            <a:endParaRPr lang="en-I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9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6D90-1204-E6D8-C295-EC08A966AE72}"/>
              </a:ext>
            </a:extLst>
          </p:cNvPr>
          <p:cNvSpPr txBox="1">
            <a:spLocks/>
          </p:cNvSpPr>
          <p:nvPr/>
        </p:nvSpPr>
        <p:spPr>
          <a:xfrm>
            <a:off x="762000" y="490538"/>
            <a:ext cx="60419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Model Building – Evaluation Metrics</a:t>
            </a:r>
            <a:endParaRPr lang="en-IN" alt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A3DFBB-E414-F010-7EE3-7BB0294B3BE9}"/>
              </a:ext>
            </a:extLst>
          </p:cNvPr>
          <p:cNvSpPr txBox="1"/>
          <p:nvPr/>
        </p:nvSpPr>
        <p:spPr>
          <a:xfrm>
            <a:off x="457200" y="1295400"/>
            <a:ext cx="8229600" cy="3170099"/>
          </a:xfrm>
          <a:prstGeom prst="rect">
            <a:avLst/>
          </a:prstGeom>
          <a:noFill/>
        </p:spPr>
        <p:txBody>
          <a:bodyPr wrap="square">
            <a:spAutoFit/>
          </a:bodyPr>
          <a:lstStyle/>
          <a:p>
            <a:pPr marL="342900" indent="-342900" algn="l">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evaluation metric quantifies the performance of a predictive model. It  depends on the type of our problem statement. </a:t>
            </a:r>
          </a:p>
          <a:p>
            <a:pPr algn="l"/>
            <a:endParaRPr lang="en-US" sz="2000" dirty="0">
              <a:solidFill>
                <a:srgbClr val="0055A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In our case, if readmitted patient is predicted as non-admitted then there is a risk of patient life. </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It will leads to hospital law suits, loss of reputation, huge business loss. </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So our main target is to decrease the false negative which can be done by using</a:t>
            </a:r>
            <a:r>
              <a:rPr lang="en-IN" sz="2000" b="1" dirty="0">
                <a:latin typeface="Times New Roman" panose="02020603050405020304" pitchFamily="18" charset="0"/>
                <a:cs typeface="Times New Roman" panose="02020603050405020304" pitchFamily="18" charset="0"/>
              </a:rPr>
              <a:t> RECALL and F1 SCORE.</a:t>
            </a:r>
          </a:p>
        </p:txBody>
      </p:sp>
    </p:spTree>
    <p:extLst>
      <p:ext uri="{BB962C8B-B14F-4D97-AF65-F5344CB8AC3E}">
        <p14:creationId xmlns:p14="http://schemas.microsoft.com/office/powerpoint/2010/main" val="256520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D491CE5-C384-8857-C9AA-A03E874EFE66}"/>
                  </a:ext>
                </a:extLst>
              </p:cNvPr>
              <p:cNvSpPr txBox="1"/>
              <p:nvPr/>
            </p:nvSpPr>
            <p:spPr>
              <a:xfrm>
                <a:off x="914400" y="287607"/>
                <a:ext cx="4800600" cy="3460819"/>
              </a:xfrm>
              <a:prstGeom prst="rect">
                <a:avLst/>
              </a:prstGeom>
              <a:noFill/>
            </p:spPr>
            <p:txBody>
              <a:bodyPr wrap="square" rtlCol="0">
                <a:spAutoFit/>
              </a:bodyPr>
              <a:lstStyle/>
              <a:p>
                <a:r>
                  <a:rPr lang="en-IN" sz="1600" dirty="0">
                    <a:solidFill>
                      <a:srgbClr val="0055A0"/>
                    </a:solidFill>
                  </a:rPr>
                  <a:t>  </a:t>
                </a:r>
                <a:r>
                  <a:rPr lang="en-IN" sz="1600" dirty="0">
                    <a:solidFill>
                      <a:schemeClr val="tx1"/>
                    </a:solidFill>
                    <a:latin typeface="Times New Roman" panose="02020603050405020304" pitchFamily="18" charset="0"/>
                    <a:cs typeface="Times New Roman" panose="02020603050405020304" pitchFamily="18" charset="0"/>
                  </a:rPr>
                  <a:t>True Negative[TN]</a:t>
                </a:r>
                <a:r>
                  <a:rPr lang="en-IN"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Not-readmitted correctly 		 	 predicted</a:t>
                </a:r>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True Positive[TP]</a:t>
                </a:r>
                <a:r>
                  <a:rPr lang="en-IN"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Readmitted correctly predicted</a:t>
                </a:r>
              </a:p>
              <a:p>
                <a:endParaRPr lang="en-IN" sz="1600" dirty="0">
                  <a:solidFill>
                    <a:schemeClr val="tx1"/>
                  </a:solidFill>
                  <a:latin typeface="Times New Roman" panose="02020603050405020304" pitchFamily="18" charset="0"/>
                  <a:cs typeface="Times New Roman" panose="02020603050405020304" pitchFamily="18" charset="0"/>
                </a:endParaRPr>
              </a:p>
              <a:p>
                <a:r>
                  <a:rPr lang="en-IN" sz="1600" dirty="0">
                    <a:solidFill>
                      <a:schemeClr val="tx1"/>
                    </a:solidFill>
                    <a:latin typeface="Times New Roman" panose="02020603050405020304" pitchFamily="18" charset="0"/>
                    <a:cs typeface="Times New Roman" panose="02020603050405020304" pitchFamily="18" charset="0"/>
                  </a:rPr>
                  <a:t>   False Positive[FP]</a:t>
                </a:r>
                <a:r>
                  <a:rPr lang="en-IN"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IN" sz="1600" dirty="0">
                    <a:solidFill>
                      <a:schemeClr val="tx1"/>
                    </a:solidFill>
                    <a:latin typeface="Times New Roman" panose="02020603050405020304" pitchFamily="18" charset="0"/>
                    <a:cs typeface="Times New Roman" panose="02020603050405020304" pitchFamily="18" charset="0"/>
                  </a:rPr>
                  <a:t>Not-readmitted is predicted as </a:t>
                </a:r>
              </a:p>
              <a:p>
                <a:r>
                  <a:rPr lang="en-IN" sz="1600"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R</a:t>
                </a:r>
                <a:r>
                  <a:rPr lang="en-IN" sz="1600" dirty="0">
                    <a:solidFill>
                      <a:schemeClr val="tx1"/>
                    </a:solidFill>
                    <a:latin typeface="Times New Roman" panose="02020603050405020304" pitchFamily="18" charset="0"/>
                    <a:cs typeface="Times New Roman" panose="02020603050405020304" pitchFamily="18" charset="0"/>
                  </a:rPr>
                  <a:t>eadmitted</a:t>
                </a:r>
              </a:p>
              <a:p>
                <a:r>
                  <a:rPr lang="en-IN" sz="1600" dirty="0">
                    <a:solidFill>
                      <a:schemeClr val="tx1"/>
                    </a:solidFill>
                    <a:latin typeface="Times New Roman" panose="02020603050405020304" pitchFamily="18" charset="0"/>
                    <a:cs typeface="Times New Roman" panose="02020603050405020304" pitchFamily="18" charset="0"/>
                  </a:rPr>
                  <a:t>   False Negative[FN]</a:t>
                </a:r>
                <a:r>
                  <a:rPr lang="en-IN" sz="16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R</a:t>
                </a:r>
                <a:r>
                  <a:rPr lang="en-IN" sz="1600" dirty="0">
                    <a:solidFill>
                      <a:schemeClr val="tx1"/>
                    </a:solidFill>
                    <a:latin typeface="Times New Roman" panose="02020603050405020304" pitchFamily="18" charset="0"/>
                    <a:cs typeface="Times New Roman" panose="02020603050405020304" pitchFamily="18" charset="0"/>
                  </a:rPr>
                  <a:t>eadmitted is predicted as </a:t>
                </a:r>
              </a:p>
              <a:p>
                <a:r>
                  <a:rPr lang="en-IN" sz="1600" dirty="0">
                    <a:solidFill>
                      <a:schemeClr val="tx1"/>
                    </a:solidFill>
                    <a:latin typeface="Times New Roman" panose="02020603050405020304" pitchFamily="18" charset="0"/>
                    <a:cs typeface="Times New Roman" panose="02020603050405020304" pitchFamily="18" charset="0"/>
                  </a:rPr>
                  <a:t>	                     Non-admitted</a:t>
                </a:r>
              </a:p>
              <a:p>
                <a:endParaRPr lang="en-IN" dirty="0">
                  <a:solidFill>
                    <a:schemeClr val="tx1"/>
                  </a:solidFill>
                  <a:latin typeface="Times New Roman" panose="02020603050405020304" pitchFamily="18" charset="0"/>
                  <a:cs typeface="Times New Roman" panose="02020603050405020304" pitchFamily="18" charset="0"/>
                </a:endParaRPr>
              </a:p>
              <a:p>
                <a:pPr algn="l">
                  <a:buClrTx/>
                  <a:buSzTx/>
                  <a:buFontTx/>
                </a:pPr>
                <a:r>
                  <a:rPr lang="en-IN"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RECALL  =   </a:t>
                </a:r>
                <a14:m>
                  <m:oMath xmlns:m="http://schemas.openxmlformats.org/officeDocument/2006/math">
                    <m:f>
                      <m:fPr>
                        <m:ctrlPr>
                          <a:rPr lang="en-IN" sz="1600" b="1" i="1" dirty="0">
                            <a:solidFill>
                              <a:schemeClr val="tx1"/>
                            </a:solidFill>
                            <a:latin typeface="Cambria Math" panose="02040503050406030204" pitchFamily="18" charset="0"/>
                          </a:rPr>
                        </m:ctrlPr>
                      </m:fPr>
                      <m:num>
                        <m:r>
                          <a:rPr lang="en-IN" sz="1600" b="1" dirty="0">
                            <a:solidFill>
                              <a:schemeClr val="tx1"/>
                            </a:solidFill>
                            <a:latin typeface="Cambria Math" panose="02040503050406030204" charset="0"/>
                          </a:rPr>
                          <m:t>𝑇𝑃</m:t>
                        </m:r>
                      </m:num>
                      <m:den>
                        <m:d>
                          <m:dPr>
                            <m:begChr m:val="["/>
                            <m:endChr m:val="]"/>
                            <m:ctrlPr>
                              <a:rPr lang="en-IN" sz="1600" b="1" i="1" dirty="0">
                                <a:solidFill>
                                  <a:schemeClr val="tx1"/>
                                </a:solidFill>
                                <a:latin typeface="Cambria Math" panose="02040503050406030204" pitchFamily="18" charset="0"/>
                              </a:rPr>
                            </m:ctrlPr>
                          </m:dPr>
                          <m:e>
                            <m:r>
                              <a:rPr lang="en-IN" sz="1600" b="1" dirty="0">
                                <a:solidFill>
                                  <a:schemeClr val="tx1"/>
                                </a:solidFill>
                                <a:latin typeface="Cambria Math" panose="02040503050406030204" charset="0"/>
                              </a:rPr>
                              <m:t>𝑇𝑃</m:t>
                            </m:r>
                            <m:r>
                              <a:rPr lang="en-IN" sz="1600" b="1" dirty="0">
                                <a:solidFill>
                                  <a:schemeClr val="tx1"/>
                                </a:solidFill>
                                <a:latin typeface="Cambria Math" panose="02040503050406030204" charset="0"/>
                              </a:rPr>
                              <m:t>+</m:t>
                            </m:r>
                            <m:r>
                              <a:rPr lang="en-IN" sz="1600" b="1" dirty="0">
                                <a:solidFill>
                                  <a:schemeClr val="tx1"/>
                                </a:solidFill>
                                <a:latin typeface="Cambria Math" panose="02040503050406030204" charset="0"/>
                              </a:rPr>
                              <m:t>𝐹𝑃</m:t>
                            </m:r>
                          </m:e>
                        </m:d>
                      </m:den>
                    </m:f>
                  </m:oMath>
                </a14:m>
                <a:r>
                  <a:rPr lang="en-IN" sz="1600" b="1" dirty="0">
                    <a:solidFill>
                      <a:schemeClr val="tx1"/>
                    </a:solidFill>
                    <a:latin typeface="Times New Roman" panose="02020603050405020304" pitchFamily="18" charset="0"/>
                    <a:cs typeface="Times New Roman" panose="02020603050405020304" pitchFamily="18" charset="0"/>
                  </a:rPr>
                  <a:t>  </a:t>
                </a:r>
              </a:p>
              <a:p>
                <a:pPr algn="l">
                  <a:buClrTx/>
                  <a:buSzTx/>
                  <a:buFontTx/>
                </a:pPr>
                <a:r>
                  <a:rPr lang="en-IN" b="1" dirty="0">
                    <a:solidFill>
                      <a:schemeClr val="tx1"/>
                    </a:solidFill>
                    <a:latin typeface="Times New Roman" panose="02020603050405020304" pitchFamily="18" charset="0"/>
                    <a:cs typeface="Times New Roman" panose="02020603050405020304" pitchFamily="18" charset="0"/>
                  </a:rPr>
                  <a:t>       </a:t>
                </a:r>
              </a:p>
              <a:p>
                <a:pPr algn="l">
                  <a:buClrTx/>
                  <a:buSzTx/>
                  <a:buFontTx/>
                </a:pPr>
                <a:r>
                  <a:rPr lang="en-IN" b="1"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F1 SCORE  =  </a:t>
                </a:r>
                <a14:m>
                  <m:oMath xmlns:m="http://schemas.openxmlformats.org/officeDocument/2006/math">
                    <m:f>
                      <m:fPr>
                        <m:ctrlPr>
                          <a:rPr lang="en-IN" sz="1600" b="1" i="1" dirty="0">
                            <a:solidFill>
                              <a:schemeClr val="tx1"/>
                            </a:solidFill>
                            <a:latin typeface="Cambria Math" panose="02040503050406030204" pitchFamily="18" charset="0"/>
                          </a:rPr>
                        </m:ctrlPr>
                      </m:fPr>
                      <m:num>
                        <m:r>
                          <a:rPr lang="en-IN" sz="1600" b="1" dirty="0">
                            <a:solidFill>
                              <a:schemeClr val="tx1"/>
                            </a:solidFill>
                            <a:latin typeface="Cambria Math" panose="02040503050406030204" charset="0"/>
                          </a:rPr>
                          <m:t>𝑇𝑃</m:t>
                        </m:r>
                      </m:num>
                      <m:den>
                        <m:d>
                          <m:dPr>
                            <m:begChr m:val="["/>
                            <m:endChr m:val="]"/>
                            <m:ctrlPr>
                              <a:rPr lang="en-IN" sz="1600" b="1" i="1" dirty="0">
                                <a:solidFill>
                                  <a:schemeClr val="tx1"/>
                                </a:solidFill>
                                <a:latin typeface="Cambria Math" panose="02040503050406030204" pitchFamily="18" charset="0"/>
                              </a:rPr>
                            </m:ctrlPr>
                          </m:dPr>
                          <m:e>
                            <m:r>
                              <a:rPr lang="en-IN" sz="1600" b="1" dirty="0">
                                <a:solidFill>
                                  <a:schemeClr val="tx1"/>
                                </a:solidFill>
                                <a:latin typeface="Cambria Math" panose="02040503050406030204" charset="0"/>
                              </a:rPr>
                              <m:t>𝑇𝑃</m:t>
                            </m:r>
                            <m:r>
                              <a:rPr lang="en-IN" sz="1600" b="1" dirty="0">
                                <a:solidFill>
                                  <a:schemeClr val="tx1"/>
                                </a:solidFill>
                                <a:latin typeface="Cambria Math" panose="02040503050406030204" charset="0"/>
                              </a:rPr>
                              <m:t>+0.5</m:t>
                            </m:r>
                            <m:d>
                              <m:dPr>
                                <m:ctrlPr>
                                  <a:rPr lang="en-IN" sz="1600" b="1" i="1" dirty="0">
                                    <a:solidFill>
                                      <a:schemeClr val="tx1"/>
                                    </a:solidFill>
                                    <a:latin typeface="Cambria Math" panose="02040503050406030204" pitchFamily="18" charset="0"/>
                                  </a:rPr>
                                </m:ctrlPr>
                              </m:dPr>
                              <m:e>
                                <m:r>
                                  <a:rPr lang="en-IN" sz="1600" b="1" dirty="0">
                                    <a:solidFill>
                                      <a:schemeClr val="tx1"/>
                                    </a:solidFill>
                                    <a:latin typeface="Cambria Math" panose="02040503050406030204" charset="0"/>
                                  </a:rPr>
                                  <m:t>𝐹𝑃</m:t>
                                </m:r>
                                <m:r>
                                  <a:rPr lang="en-IN" sz="1600" b="1" dirty="0">
                                    <a:solidFill>
                                      <a:schemeClr val="tx1"/>
                                    </a:solidFill>
                                    <a:latin typeface="Cambria Math" panose="02040503050406030204" charset="0"/>
                                  </a:rPr>
                                  <m:t>+</m:t>
                                </m:r>
                                <m:r>
                                  <a:rPr lang="en-IN" sz="1600" b="1" dirty="0">
                                    <a:solidFill>
                                      <a:schemeClr val="tx1"/>
                                    </a:solidFill>
                                    <a:latin typeface="Cambria Math" panose="02040503050406030204" charset="0"/>
                                  </a:rPr>
                                  <m:t>𝐹𝑁</m:t>
                                </m:r>
                              </m:e>
                            </m:d>
                          </m:e>
                        </m:d>
                      </m:den>
                    </m:f>
                  </m:oMath>
                </a14:m>
                <a:endParaRPr lang="en-IN" sz="16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D491CE5-C384-8857-C9AA-A03E874EFE66}"/>
                  </a:ext>
                </a:extLst>
              </p:cNvPr>
              <p:cNvSpPr txBox="1">
                <a:spLocks noRot="1" noChangeAspect="1" noMove="1" noResize="1" noEditPoints="1" noAdjustHandles="1" noChangeArrowheads="1" noChangeShapeType="1" noTextEdit="1"/>
              </p:cNvSpPr>
              <p:nvPr/>
            </p:nvSpPr>
            <p:spPr>
              <a:xfrm>
                <a:off x="914400" y="287607"/>
                <a:ext cx="4800600" cy="3460819"/>
              </a:xfrm>
              <a:prstGeom prst="rect">
                <a:avLst/>
              </a:prstGeom>
              <a:blipFill>
                <a:blip r:embed="rId2"/>
                <a:stretch>
                  <a:fillRect t="-704"/>
                </a:stretch>
              </a:blipFill>
            </p:spPr>
            <p:txBody>
              <a:bodyPr/>
              <a:lstStyle/>
              <a:p>
                <a:r>
                  <a:rPr lang="en-IN">
                    <a:noFill/>
                  </a:rPr>
                  <a:t> </a:t>
                </a:r>
              </a:p>
            </p:txBody>
          </p:sp>
        </mc:Fallback>
      </mc:AlternateContent>
      <p:graphicFrame>
        <p:nvGraphicFramePr>
          <p:cNvPr id="3" name="Diagram 2">
            <a:extLst>
              <a:ext uri="{FF2B5EF4-FFF2-40B4-BE49-F238E27FC236}">
                <a16:creationId xmlns:a16="http://schemas.microsoft.com/office/drawing/2014/main" id="{CF4F7198-FC41-DAC3-E855-D6BCA4E21E8A}"/>
              </a:ext>
            </a:extLst>
          </p:cNvPr>
          <p:cNvGraphicFramePr/>
          <p:nvPr>
            <p:extLst>
              <p:ext uri="{D42A27DB-BD31-4B8C-83A1-F6EECF244321}">
                <p14:modId xmlns:p14="http://schemas.microsoft.com/office/powerpoint/2010/main" val="2248737430"/>
              </p:ext>
            </p:extLst>
          </p:nvPr>
        </p:nvGraphicFramePr>
        <p:xfrm>
          <a:off x="4724400" y="2819400"/>
          <a:ext cx="4192571" cy="33833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126572B-3A24-EE13-F862-44204C8F5D17}"/>
              </a:ext>
            </a:extLst>
          </p:cNvPr>
          <p:cNvSpPr txBox="1"/>
          <p:nvPr/>
        </p:nvSpPr>
        <p:spPr>
          <a:xfrm>
            <a:off x="5257800" y="2511623"/>
            <a:ext cx="1391174" cy="307777"/>
          </a:xfrm>
          <a:prstGeom prst="rect">
            <a:avLst/>
          </a:prstGeom>
          <a:noFill/>
        </p:spPr>
        <p:txBody>
          <a:bodyPr wrap="square" rtlCol="0">
            <a:spAutoFit/>
          </a:bodyPr>
          <a:lstStyle/>
          <a:p>
            <a:r>
              <a:rPr lang="en-IN" sz="1400" b="1" dirty="0">
                <a:solidFill>
                  <a:schemeClr val="tx1"/>
                </a:solidFill>
                <a:effectLst>
                  <a:outerShdw blurRad="38100" dist="19050" dir="2700000" algn="tl" rotWithShape="0">
                    <a:schemeClr val="dk1">
                      <a:alpha val="40000"/>
                    </a:schemeClr>
                  </a:outerShdw>
                </a:effectLst>
              </a:rPr>
              <a:t>Not-readmitted</a:t>
            </a:r>
          </a:p>
        </p:txBody>
      </p:sp>
      <p:sp>
        <p:nvSpPr>
          <p:cNvPr id="5" name="TextBox 4">
            <a:extLst>
              <a:ext uri="{FF2B5EF4-FFF2-40B4-BE49-F238E27FC236}">
                <a16:creationId xmlns:a16="http://schemas.microsoft.com/office/drawing/2014/main" id="{A5285E64-C2A1-DBB7-7360-898737F5CD65}"/>
              </a:ext>
            </a:extLst>
          </p:cNvPr>
          <p:cNvSpPr txBox="1"/>
          <p:nvPr/>
        </p:nvSpPr>
        <p:spPr>
          <a:xfrm>
            <a:off x="7010400" y="2511623"/>
            <a:ext cx="1219200" cy="306705"/>
          </a:xfrm>
          <a:prstGeom prst="rect">
            <a:avLst/>
          </a:prstGeom>
          <a:noFill/>
        </p:spPr>
        <p:txBody>
          <a:bodyPr wrap="square" rtlCol="0">
            <a:spAutoFit/>
          </a:bodyPr>
          <a:lstStyle/>
          <a:p>
            <a:pPr algn="ctr"/>
            <a:r>
              <a:rPr lang="en-IN" sz="1400" b="1" dirty="0">
                <a:effectLst>
                  <a:outerShdw blurRad="38100" dist="19050" dir="2700000" algn="tl" rotWithShape="0">
                    <a:schemeClr val="dk1">
                      <a:alpha val="40000"/>
                    </a:schemeClr>
                  </a:outerShdw>
                </a:effectLst>
              </a:rPr>
              <a:t>Readmitted</a:t>
            </a:r>
            <a:endParaRPr lang="en-IN" sz="1400" b="1" dirty="0">
              <a:solidFill>
                <a:schemeClr val="accent6"/>
              </a:solidFill>
            </a:endParaRPr>
          </a:p>
        </p:txBody>
      </p:sp>
      <p:sp>
        <p:nvSpPr>
          <p:cNvPr id="6" name="TextBox 5">
            <a:extLst>
              <a:ext uri="{FF2B5EF4-FFF2-40B4-BE49-F238E27FC236}">
                <a16:creationId xmlns:a16="http://schemas.microsoft.com/office/drawing/2014/main" id="{9105C639-D08C-26AE-DCE4-51E388E957FE}"/>
              </a:ext>
            </a:extLst>
          </p:cNvPr>
          <p:cNvSpPr txBox="1"/>
          <p:nvPr/>
        </p:nvSpPr>
        <p:spPr>
          <a:xfrm rot="16200000">
            <a:off x="4238741" y="3491527"/>
            <a:ext cx="1348726" cy="306705"/>
          </a:xfrm>
          <a:prstGeom prst="rect">
            <a:avLst/>
          </a:prstGeom>
          <a:noFill/>
        </p:spPr>
        <p:txBody>
          <a:bodyPr wrap="square" rtlCol="0">
            <a:spAutoFit/>
          </a:bodyPr>
          <a:lstStyle/>
          <a:p>
            <a:r>
              <a:rPr lang="en-IN" sz="1400" b="1" dirty="0">
                <a:solidFill>
                  <a:schemeClr val="tx1"/>
                </a:solidFill>
                <a:effectLst>
                  <a:outerShdw blurRad="38100" dist="19050" dir="2700000" algn="tl" rotWithShape="0">
                    <a:schemeClr val="dk1">
                      <a:alpha val="40000"/>
                    </a:schemeClr>
                  </a:outerShdw>
                </a:effectLst>
              </a:rPr>
              <a:t>Not-</a:t>
            </a:r>
            <a:r>
              <a:rPr lang="en-IN" sz="1400" b="1" dirty="0">
                <a:effectLst>
                  <a:outerShdw blurRad="38100" dist="19050" dir="2700000" algn="tl" rotWithShape="0">
                    <a:schemeClr val="dk1">
                      <a:alpha val="40000"/>
                    </a:schemeClr>
                  </a:outerShdw>
                </a:effectLst>
              </a:rPr>
              <a:t>readmitted</a:t>
            </a:r>
            <a:endParaRPr lang="en-IN" sz="1400" b="1" dirty="0">
              <a:solidFill>
                <a:schemeClr val="accent6"/>
              </a:solidFill>
            </a:endParaRPr>
          </a:p>
        </p:txBody>
      </p:sp>
      <p:sp>
        <p:nvSpPr>
          <p:cNvPr id="7" name="TextBox 6">
            <a:extLst>
              <a:ext uri="{FF2B5EF4-FFF2-40B4-BE49-F238E27FC236}">
                <a16:creationId xmlns:a16="http://schemas.microsoft.com/office/drawing/2014/main" id="{52BCE90E-AEA1-76FD-3B4F-8FABF056829E}"/>
              </a:ext>
            </a:extLst>
          </p:cNvPr>
          <p:cNvSpPr txBox="1"/>
          <p:nvPr/>
        </p:nvSpPr>
        <p:spPr>
          <a:xfrm rot="16200000">
            <a:off x="4331784" y="5180647"/>
            <a:ext cx="1219200" cy="306705"/>
          </a:xfrm>
          <a:prstGeom prst="rect">
            <a:avLst/>
          </a:prstGeom>
          <a:noFill/>
        </p:spPr>
        <p:txBody>
          <a:bodyPr wrap="square" rtlCol="0">
            <a:spAutoFit/>
          </a:bodyPr>
          <a:lstStyle/>
          <a:p>
            <a:pPr algn="ctr"/>
            <a:r>
              <a:rPr lang="en-IN" sz="1400" b="1" dirty="0">
                <a:effectLst>
                  <a:outerShdw blurRad="38100" dist="19050" dir="2700000" algn="tl" rotWithShape="0">
                    <a:schemeClr val="dk1">
                      <a:alpha val="40000"/>
                    </a:schemeClr>
                  </a:outerShdw>
                </a:effectLst>
              </a:rPr>
              <a:t>Readmitted</a:t>
            </a:r>
            <a:endParaRPr lang="en-IN" sz="1400" b="1" dirty="0">
              <a:solidFill>
                <a:schemeClr val="accent6"/>
              </a:solidFill>
            </a:endParaRPr>
          </a:p>
        </p:txBody>
      </p:sp>
      <p:sp>
        <p:nvSpPr>
          <p:cNvPr id="8" name="Rectangle 7">
            <a:extLst>
              <a:ext uri="{FF2B5EF4-FFF2-40B4-BE49-F238E27FC236}">
                <a16:creationId xmlns:a16="http://schemas.microsoft.com/office/drawing/2014/main" id="{BAF3BEF7-0ED7-29C4-8A90-D7170AB2B416}"/>
              </a:ext>
            </a:extLst>
          </p:cNvPr>
          <p:cNvSpPr/>
          <p:nvPr/>
        </p:nvSpPr>
        <p:spPr>
          <a:xfrm>
            <a:off x="793285" y="2511623"/>
            <a:ext cx="3155393" cy="1202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27213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A928-79BA-7B70-AD57-E7B7B0CA3388}"/>
              </a:ext>
            </a:extLst>
          </p:cNvPr>
          <p:cNvSpPr txBox="1">
            <a:spLocks/>
          </p:cNvSpPr>
          <p:nvPr/>
        </p:nvSpPr>
        <p:spPr>
          <a:xfrm>
            <a:off x="739814" y="226587"/>
            <a:ext cx="53561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3200" b="1" dirty="0">
                <a:latin typeface="Times New Roman" panose="02020603050405020304" pitchFamily="18" charset="0"/>
                <a:ea typeface="+mn-ea"/>
                <a:cs typeface="Times New Roman" panose="02020603050405020304" pitchFamily="18" charset="0"/>
              </a:rPr>
              <a:t>Model Building</a:t>
            </a:r>
            <a:endParaRPr lang="en-IN" altLang="en-US" sz="32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F043A6AD-DCE0-E5B3-764D-3003984802BF}"/>
              </a:ext>
            </a:extLst>
          </p:cNvPr>
          <p:cNvSpPr txBox="1">
            <a:spLocks/>
          </p:cNvSpPr>
          <p:nvPr/>
        </p:nvSpPr>
        <p:spPr>
          <a:xfrm>
            <a:off x="739815" y="854869"/>
            <a:ext cx="39845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Logistic Regression :</a:t>
            </a:r>
            <a:endParaRPr lang="en-IN" alt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AF070C-DA35-10DD-00B0-9355EB927322}"/>
              </a:ext>
            </a:extLst>
          </p:cNvPr>
          <p:cNvSpPr txBox="1"/>
          <p:nvPr/>
        </p:nvSpPr>
        <p:spPr>
          <a:xfrm>
            <a:off x="838200" y="3794289"/>
            <a:ext cx="307549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KNN :</a:t>
            </a:r>
          </a:p>
        </p:txBody>
      </p:sp>
      <p:pic>
        <p:nvPicPr>
          <p:cNvPr id="6" name="Picture 5">
            <a:extLst>
              <a:ext uri="{FF2B5EF4-FFF2-40B4-BE49-F238E27FC236}">
                <a16:creationId xmlns:a16="http://schemas.microsoft.com/office/drawing/2014/main" id="{A4446907-7E60-EA7C-C66F-6DF5B95E74DD}"/>
              </a:ext>
            </a:extLst>
          </p:cNvPr>
          <p:cNvPicPr>
            <a:picLocks noChangeAspect="1"/>
          </p:cNvPicPr>
          <p:nvPr/>
        </p:nvPicPr>
        <p:blipFill>
          <a:blip r:embed="rId2"/>
          <a:stretch>
            <a:fillRect/>
          </a:stretch>
        </p:blipFill>
        <p:spPr>
          <a:xfrm>
            <a:off x="680301" y="1447800"/>
            <a:ext cx="3233394" cy="2427154"/>
          </a:xfrm>
          <a:prstGeom prst="rect">
            <a:avLst/>
          </a:prstGeom>
        </p:spPr>
      </p:pic>
      <p:pic>
        <p:nvPicPr>
          <p:cNvPr id="8" name="Picture 7">
            <a:extLst>
              <a:ext uri="{FF2B5EF4-FFF2-40B4-BE49-F238E27FC236}">
                <a16:creationId xmlns:a16="http://schemas.microsoft.com/office/drawing/2014/main" id="{04433F6C-136F-C550-BF03-BBCCFF5DFA1C}"/>
              </a:ext>
            </a:extLst>
          </p:cNvPr>
          <p:cNvPicPr>
            <a:picLocks noChangeAspect="1"/>
          </p:cNvPicPr>
          <p:nvPr/>
        </p:nvPicPr>
        <p:blipFill>
          <a:blip r:embed="rId3"/>
          <a:stretch>
            <a:fillRect/>
          </a:stretch>
        </p:blipFill>
        <p:spPr>
          <a:xfrm>
            <a:off x="4419600" y="1614813"/>
            <a:ext cx="4206605" cy="1798476"/>
          </a:xfrm>
          <a:prstGeom prst="rect">
            <a:avLst/>
          </a:prstGeom>
        </p:spPr>
      </p:pic>
      <p:pic>
        <p:nvPicPr>
          <p:cNvPr id="10" name="Picture 9">
            <a:extLst>
              <a:ext uri="{FF2B5EF4-FFF2-40B4-BE49-F238E27FC236}">
                <a16:creationId xmlns:a16="http://schemas.microsoft.com/office/drawing/2014/main" id="{5054FB48-180F-F216-16E7-BCE831237988}"/>
              </a:ext>
            </a:extLst>
          </p:cNvPr>
          <p:cNvPicPr>
            <a:picLocks noChangeAspect="1"/>
          </p:cNvPicPr>
          <p:nvPr/>
        </p:nvPicPr>
        <p:blipFill>
          <a:blip r:embed="rId4"/>
          <a:stretch>
            <a:fillRect/>
          </a:stretch>
        </p:blipFill>
        <p:spPr>
          <a:xfrm>
            <a:off x="680301" y="4291305"/>
            <a:ext cx="3233394" cy="2427154"/>
          </a:xfrm>
          <a:prstGeom prst="rect">
            <a:avLst/>
          </a:prstGeom>
        </p:spPr>
      </p:pic>
      <p:pic>
        <p:nvPicPr>
          <p:cNvPr id="12" name="Picture 11">
            <a:extLst>
              <a:ext uri="{FF2B5EF4-FFF2-40B4-BE49-F238E27FC236}">
                <a16:creationId xmlns:a16="http://schemas.microsoft.com/office/drawing/2014/main" id="{61124F9E-D37F-9846-BD87-C05EA0716E0E}"/>
              </a:ext>
            </a:extLst>
          </p:cNvPr>
          <p:cNvPicPr>
            <a:picLocks noChangeAspect="1"/>
          </p:cNvPicPr>
          <p:nvPr/>
        </p:nvPicPr>
        <p:blipFill>
          <a:blip r:embed="rId5"/>
          <a:stretch>
            <a:fillRect/>
          </a:stretch>
        </p:blipFill>
        <p:spPr>
          <a:xfrm>
            <a:off x="4446309" y="4419600"/>
            <a:ext cx="4206605" cy="1806097"/>
          </a:xfrm>
          <a:prstGeom prst="rect">
            <a:avLst/>
          </a:prstGeom>
        </p:spPr>
      </p:pic>
    </p:spTree>
    <p:extLst>
      <p:ext uri="{BB962C8B-B14F-4D97-AF65-F5344CB8AC3E}">
        <p14:creationId xmlns:p14="http://schemas.microsoft.com/office/powerpoint/2010/main" val="5022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2DD32-74F7-00F5-AD49-FD670C73FCDA}"/>
              </a:ext>
            </a:extLst>
          </p:cNvPr>
          <p:cNvSpPr txBox="1"/>
          <p:nvPr/>
        </p:nvSpPr>
        <p:spPr>
          <a:xfrm>
            <a:off x="685800" y="715980"/>
            <a:ext cx="3587673"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Decision Tree Classifier :</a:t>
            </a:r>
          </a:p>
        </p:txBody>
      </p:sp>
      <p:sp>
        <p:nvSpPr>
          <p:cNvPr id="5" name="TextBox 4">
            <a:extLst>
              <a:ext uri="{FF2B5EF4-FFF2-40B4-BE49-F238E27FC236}">
                <a16:creationId xmlns:a16="http://schemas.microsoft.com/office/drawing/2014/main" id="{2B04FA16-8A8A-49A0-9C55-BF3F522AF150}"/>
              </a:ext>
            </a:extLst>
          </p:cNvPr>
          <p:cNvSpPr txBox="1"/>
          <p:nvPr/>
        </p:nvSpPr>
        <p:spPr>
          <a:xfrm>
            <a:off x="742361" y="3644047"/>
            <a:ext cx="413698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Random Forest Classifier :</a:t>
            </a:r>
          </a:p>
        </p:txBody>
      </p:sp>
      <p:pic>
        <p:nvPicPr>
          <p:cNvPr id="11" name="Picture 10">
            <a:extLst>
              <a:ext uri="{FF2B5EF4-FFF2-40B4-BE49-F238E27FC236}">
                <a16:creationId xmlns:a16="http://schemas.microsoft.com/office/drawing/2014/main" id="{23084A22-79D3-B3BA-DBDB-646E8E39BFAC}"/>
              </a:ext>
            </a:extLst>
          </p:cNvPr>
          <p:cNvPicPr>
            <a:picLocks noChangeAspect="1"/>
          </p:cNvPicPr>
          <p:nvPr/>
        </p:nvPicPr>
        <p:blipFill>
          <a:blip r:embed="rId2"/>
          <a:stretch>
            <a:fillRect/>
          </a:stretch>
        </p:blipFill>
        <p:spPr>
          <a:xfrm>
            <a:off x="4541363" y="1343348"/>
            <a:ext cx="4176122" cy="1813717"/>
          </a:xfrm>
          <a:prstGeom prst="rect">
            <a:avLst/>
          </a:prstGeom>
        </p:spPr>
      </p:pic>
      <p:pic>
        <p:nvPicPr>
          <p:cNvPr id="4" name="Picture 3">
            <a:extLst>
              <a:ext uri="{FF2B5EF4-FFF2-40B4-BE49-F238E27FC236}">
                <a16:creationId xmlns:a16="http://schemas.microsoft.com/office/drawing/2014/main" id="{9D14342C-1B44-F5DE-72F7-935A3C23A94D}"/>
              </a:ext>
            </a:extLst>
          </p:cNvPr>
          <p:cNvPicPr>
            <a:picLocks noChangeAspect="1"/>
          </p:cNvPicPr>
          <p:nvPr/>
        </p:nvPicPr>
        <p:blipFill>
          <a:blip r:embed="rId3"/>
          <a:stretch>
            <a:fillRect/>
          </a:stretch>
        </p:blipFill>
        <p:spPr>
          <a:xfrm>
            <a:off x="742361" y="1201998"/>
            <a:ext cx="3587672" cy="2507158"/>
          </a:xfrm>
          <a:prstGeom prst="rect">
            <a:avLst/>
          </a:prstGeom>
        </p:spPr>
      </p:pic>
      <p:pic>
        <p:nvPicPr>
          <p:cNvPr id="7" name="Picture 6">
            <a:extLst>
              <a:ext uri="{FF2B5EF4-FFF2-40B4-BE49-F238E27FC236}">
                <a16:creationId xmlns:a16="http://schemas.microsoft.com/office/drawing/2014/main" id="{4ED555F1-5611-81FF-17FD-C4977C214F76}"/>
              </a:ext>
            </a:extLst>
          </p:cNvPr>
          <p:cNvPicPr>
            <a:picLocks noChangeAspect="1"/>
          </p:cNvPicPr>
          <p:nvPr/>
        </p:nvPicPr>
        <p:blipFill>
          <a:blip r:embed="rId4"/>
          <a:stretch>
            <a:fillRect/>
          </a:stretch>
        </p:blipFill>
        <p:spPr>
          <a:xfrm>
            <a:off x="742361" y="4196138"/>
            <a:ext cx="3587672" cy="2514600"/>
          </a:xfrm>
          <a:prstGeom prst="rect">
            <a:avLst/>
          </a:prstGeom>
        </p:spPr>
      </p:pic>
      <p:pic>
        <p:nvPicPr>
          <p:cNvPr id="10" name="Picture 9">
            <a:extLst>
              <a:ext uri="{FF2B5EF4-FFF2-40B4-BE49-F238E27FC236}">
                <a16:creationId xmlns:a16="http://schemas.microsoft.com/office/drawing/2014/main" id="{4D175E57-B30C-D94B-75AF-E69E3603CC85}"/>
              </a:ext>
            </a:extLst>
          </p:cNvPr>
          <p:cNvPicPr>
            <a:picLocks noChangeAspect="1"/>
          </p:cNvPicPr>
          <p:nvPr/>
        </p:nvPicPr>
        <p:blipFill>
          <a:blip r:embed="rId5"/>
          <a:stretch>
            <a:fillRect/>
          </a:stretch>
        </p:blipFill>
        <p:spPr>
          <a:xfrm>
            <a:off x="4648200" y="4343400"/>
            <a:ext cx="4275190" cy="1836579"/>
          </a:xfrm>
          <a:prstGeom prst="rect">
            <a:avLst/>
          </a:prstGeom>
        </p:spPr>
      </p:pic>
    </p:spTree>
    <p:extLst>
      <p:ext uri="{BB962C8B-B14F-4D97-AF65-F5344CB8AC3E}">
        <p14:creationId xmlns:p14="http://schemas.microsoft.com/office/powerpoint/2010/main" val="938408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F6CC6F-1477-51C1-0F98-523318163CF6}"/>
              </a:ext>
            </a:extLst>
          </p:cNvPr>
          <p:cNvSpPr txBox="1"/>
          <p:nvPr/>
        </p:nvSpPr>
        <p:spPr>
          <a:xfrm>
            <a:off x="685800" y="533400"/>
            <a:ext cx="3587673"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Gradient Descend:</a:t>
            </a:r>
          </a:p>
        </p:txBody>
      </p:sp>
      <p:sp>
        <p:nvSpPr>
          <p:cNvPr id="3" name="TextBox 2">
            <a:extLst>
              <a:ext uri="{FF2B5EF4-FFF2-40B4-BE49-F238E27FC236}">
                <a16:creationId xmlns:a16="http://schemas.microsoft.com/office/drawing/2014/main" id="{D377AAE0-D1EB-6EDD-30D9-6570F2B689F3}"/>
              </a:ext>
            </a:extLst>
          </p:cNvPr>
          <p:cNvSpPr txBox="1"/>
          <p:nvPr/>
        </p:nvSpPr>
        <p:spPr>
          <a:xfrm>
            <a:off x="658304" y="3540159"/>
            <a:ext cx="3587673"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ADA Boost:</a:t>
            </a:r>
          </a:p>
        </p:txBody>
      </p:sp>
      <p:pic>
        <p:nvPicPr>
          <p:cNvPr id="5" name="Picture 4">
            <a:extLst>
              <a:ext uri="{FF2B5EF4-FFF2-40B4-BE49-F238E27FC236}">
                <a16:creationId xmlns:a16="http://schemas.microsoft.com/office/drawing/2014/main" id="{22CD2FDC-C555-5A05-01B7-821C70446171}"/>
              </a:ext>
            </a:extLst>
          </p:cNvPr>
          <p:cNvPicPr>
            <a:picLocks noChangeAspect="1"/>
          </p:cNvPicPr>
          <p:nvPr/>
        </p:nvPicPr>
        <p:blipFill>
          <a:blip r:embed="rId2"/>
          <a:stretch>
            <a:fillRect/>
          </a:stretch>
        </p:blipFill>
        <p:spPr>
          <a:xfrm>
            <a:off x="685799" y="1065520"/>
            <a:ext cx="3200401" cy="2474639"/>
          </a:xfrm>
          <a:prstGeom prst="rect">
            <a:avLst/>
          </a:prstGeom>
        </p:spPr>
      </p:pic>
      <p:pic>
        <p:nvPicPr>
          <p:cNvPr id="7" name="Picture 6">
            <a:extLst>
              <a:ext uri="{FF2B5EF4-FFF2-40B4-BE49-F238E27FC236}">
                <a16:creationId xmlns:a16="http://schemas.microsoft.com/office/drawing/2014/main" id="{E1693672-97BF-C621-F476-EF7D19ACB424}"/>
              </a:ext>
            </a:extLst>
          </p:cNvPr>
          <p:cNvPicPr>
            <a:picLocks noChangeAspect="1"/>
          </p:cNvPicPr>
          <p:nvPr/>
        </p:nvPicPr>
        <p:blipFill>
          <a:blip r:embed="rId3"/>
          <a:stretch>
            <a:fillRect/>
          </a:stretch>
        </p:blipFill>
        <p:spPr>
          <a:xfrm>
            <a:off x="4245977" y="1219200"/>
            <a:ext cx="4130398" cy="1798476"/>
          </a:xfrm>
          <a:prstGeom prst="rect">
            <a:avLst/>
          </a:prstGeom>
        </p:spPr>
      </p:pic>
      <p:pic>
        <p:nvPicPr>
          <p:cNvPr id="11" name="Picture 10">
            <a:extLst>
              <a:ext uri="{FF2B5EF4-FFF2-40B4-BE49-F238E27FC236}">
                <a16:creationId xmlns:a16="http://schemas.microsoft.com/office/drawing/2014/main" id="{A2D1557C-0251-F1F9-2B20-D631A4AF0A2B}"/>
              </a:ext>
            </a:extLst>
          </p:cNvPr>
          <p:cNvPicPr>
            <a:picLocks noChangeAspect="1"/>
          </p:cNvPicPr>
          <p:nvPr/>
        </p:nvPicPr>
        <p:blipFill>
          <a:blip r:embed="rId4"/>
          <a:stretch>
            <a:fillRect/>
          </a:stretch>
        </p:blipFill>
        <p:spPr>
          <a:xfrm>
            <a:off x="587717" y="4062642"/>
            <a:ext cx="3298483" cy="2642958"/>
          </a:xfrm>
          <a:prstGeom prst="rect">
            <a:avLst/>
          </a:prstGeom>
        </p:spPr>
      </p:pic>
      <p:pic>
        <p:nvPicPr>
          <p:cNvPr id="13" name="Picture 12">
            <a:extLst>
              <a:ext uri="{FF2B5EF4-FFF2-40B4-BE49-F238E27FC236}">
                <a16:creationId xmlns:a16="http://schemas.microsoft.com/office/drawing/2014/main" id="{13565D61-8067-C0A8-6EDB-CAF8A975FBCF}"/>
              </a:ext>
            </a:extLst>
          </p:cNvPr>
          <p:cNvPicPr>
            <a:picLocks noChangeAspect="1"/>
          </p:cNvPicPr>
          <p:nvPr/>
        </p:nvPicPr>
        <p:blipFill>
          <a:blip r:embed="rId5"/>
          <a:stretch>
            <a:fillRect/>
          </a:stretch>
        </p:blipFill>
        <p:spPr>
          <a:xfrm>
            <a:off x="4267187" y="4343400"/>
            <a:ext cx="4206605" cy="1767993"/>
          </a:xfrm>
          <a:prstGeom prst="rect">
            <a:avLst/>
          </a:prstGeom>
        </p:spPr>
      </p:pic>
    </p:spTree>
    <p:extLst>
      <p:ext uri="{BB962C8B-B14F-4D97-AF65-F5344CB8AC3E}">
        <p14:creationId xmlns:p14="http://schemas.microsoft.com/office/powerpoint/2010/main" val="3878296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A50206E-50E6-C18D-50AA-FDC89E3F228A}"/>
              </a:ext>
            </a:extLst>
          </p:cNvPr>
          <p:cNvSpPr txBox="1">
            <a:spLocks/>
          </p:cNvSpPr>
          <p:nvPr/>
        </p:nvSpPr>
        <p:spPr>
          <a:xfrm>
            <a:off x="587414" y="665310"/>
            <a:ext cx="39845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Logistic Regression :</a:t>
            </a:r>
            <a:endParaRPr lang="en-IN" altLang="en-US" sz="2800"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5DB38AE5-E6B0-6E99-C0AB-8CC3CBF39327}"/>
              </a:ext>
            </a:extLst>
          </p:cNvPr>
          <p:cNvSpPr txBox="1">
            <a:spLocks/>
          </p:cNvSpPr>
          <p:nvPr/>
        </p:nvSpPr>
        <p:spPr>
          <a:xfrm>
            <a:off x="635957" y="3634668"/>
            <a:ext cx="6088848" cy="804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KNN :</a:t>
            </a:r>
            <a:endParaRPr lang="en-IN" altLang="en-US" sz="2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556BDA9-84CC-93E2-9E74-25DED1CCC7D7}"/>
              </a:ext>
            </a:extLst>
          </p:cNvPr>
          <p:cNvSpPr txBox="1">
            <a:spLocks/>
          </p:cNvSpPr>
          <p:nvPr/>
        </p:nvSpPr>
        <p:spPr>
          <a:xfrm>
            <a:off x="599821" y="146981"/>
            <a:ext cx="53561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Model Building with SMOTE</a:t>
            </a:r>
            <a:endParaRPr lang="en-IN" altLang="en-US"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E3BF89C-2AC7-68B9-2312-FA6783AD9454}"/>
              </a:ext>
            </a:extLst>
          </p:cNvPr>
          <p:cNvPicPr>
            <a:picLocks noChangeAspect="1"/>
          </p:cNvPicPr>
          <p:nvPr/>
        </p:nvPicPr>
        <p:blipFill>
          <a:blip r:embed="rId3"/>
          <a:stretch>
            <a:fillRect/>
          </a:stretch>
        </p:blipFill>
        <p:spPr>
          <a:xfrm>
            <a:off x="297934" y="1199419"/>
            <a:ext cx="3486373" cy="2492210"/>
          </a:xfrm>
          <a:prstGeom prst="rect">
            <a:avLst/>
          </a:prstGeom>
        </p:spPr>
      </p:pic>
      <p:pic>
        <p:nvPicPr>
          <p:cNvPr id="12" name="Picture 11">
            <a:extLst>
              <a:ext uri="{FF2B5EF4-FFF2-40B4-BE49-F238E27FC236}">
                <a16:creationId xmlns:a16="http://schemas.microsoft.com/office/drawing/2014/main" id="{35BB6F48-BEA2-6442-D45C-7E5E5FD81B21}"/>
              </a:ext>
            </a:extLst>
          </p:cNvPr>
          <p:cNvPicPr>
            <a:picLocks noChangeAspect="1"/>
          </p:cNvPicPr>
          <p:nvPr/>
        </p:nvPicPr>
        <p:blipFill>
          <a:blip r:embed="rId4"/>
          <a:stretch>
            <a:fillRect/>
          </a:stretch>
        </p:blipFill>
        <p:spPr>
          <a:xfrm>
            <a:off x="4073787" y="1440331"/>
            <a:ext cx="4244708" cy="1806097"/>
          </a:xfrm>
          <a:prstGeom prst="rect">
            <a:avLst/>
          </a:prstGeom>
        </p:spPr>
      </p:pic>
      <p:pic>
        <p:nvPicPr>
          <p:cNvPr id="16" name="Picture 15">
            <a:extLst>
              <a:ext uri="{FF2B5EF4-FFF2-40B4-BE49-F238E27FC236}">
                <a16:creationId xmlns:a16="http://schemas.microsoft.com/office/drawing/2014/main" id="{D106D557-6D4A-0ACA-93FB-AF491B273355}"/>
              </a:ext>
            </a:extLst>
          </p:cNvPr>
          <p:cNvPicPr>
            <a:picLocks noChangeAspect="1"/>
          </p:cNvPicPr>
          <p:nvPr/>
        </p:nvPicPr>
        <p:blipFill>
          <a:blip r:embed="rId5"/>
          <a:stretch>
            <a:fillRect/>
          </a:stretch>
        </p:blipFill>
        <p:spPr>
          <a:xfrm>
            <a:off x="305790" y="4219919"/>
            <a:ext cx="3478517" cy="2581920"/>
          </a:xfrm>
          <a:prstGeom prst="rect">
            <a:avLst/>
          </a:prstGeom>
        </p:spPr>
      </p:pic>
      <p:pic>
        <p:nvPicPr>
          <p:cNvPr id="18" name="Picture 17">
            <a:extLst>
              <a:ext uri="{FF2B5EF4-FFF2-40B4-BE49-F238E27FC236}">
                <a16:creationId xmlns:a16="http://schemas.microsoft.com/office/drawing/2014/main" id="{81497D49-02F2-3184-DDB7-2D7BB8A07950}"/>
              </a:ext>
            </a:extLst>
          </p:cNvPr>
          <p:cNvPicPr>
            <a:picLocks noChangeAspect="1"/>
          </p:cNvPicPr>
          <p:nvPr/>
        </p:nvPicPr>
        <p:blipFill>
          <a:blip r:embed="rId6"/>
          <a:stretch>
            <a:fillRect/>
          </a:stretch>
        </p:blipFill>
        <p:spPr>
          <a:xfrm>
            <a:off x="4267200" y="4393572"/>
            <a:ext cx="4282811" cy="1752752"/>
          </a:xfrm>
          <a:prstGeom prst="rect">
            <a:avLst/>
          </a:prstGeom>
        </p:spPr>
      </p:pic>
    </p:spTree>
    <p:extLst>
      <p:ext uri="{BB962C8B-B14F-4D97-AF65-F5344CB8AC3E}">
        <p14:creationId xmlns:p14="http://schemas.microsoft.com/office/powerpoint/2010/main" val="2800732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A50206E-50E6-C18D-50AA-FDC89E3F228A}"/>
              </a:ext>
            </a:extLst>
          </p:cNvPr>
          <p:cNvSpPr txBox="1">
            <a:spLocks/>
          </p:cNvSpPr>
          <p:nvPr/>
        </p:nvSpPr>
        <p:spPr>
          <a:xfrm>
            <a:off x="570132" y="202957"/>
            <a:ext cx="39845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Decision Tree :</a:t>
            </a:r>
            <a:endParaRPr lang="en-IN" altLang="en-US" sz="2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60E2BA1-2325-336C-F6A0-A25DA31C171C}"/>
              </a:ext>
            </a:extLst>
          </p:cNvPr>
          <p:cNvSpPr txBox="1">
            <a:spLocks/>
          </p:cNvSpPr>
          <p:nvPr/>
        </p:nvSpPr>
        <p:spPr>
          <a:xfrm>
            <a:off x="570132" y="3368473"/>
            <a:ext cx="5715000" cy="804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i="0" dirty="0">
                <a:solidFill>
                  <a:srgbClr val="000000"/>
                </a:solidFill>
                <a:effectLst/>
                <a:latin typeface="Times New Roman" panose="02020603050405020304" pitchFamily="18" charset="0"/>
                <a:cs typeface="Times New Roman" panose="02020603050405020304" pitchFamily="18" charset="0"/>
              </a:rPr>
              <a:t>Random Forest </a:t>
            </a:r>
            <a:r>
              <a:rPr lang="en-IN" altLang="en-US" sz="2800" b="1" dirty="0">
                <a:latin typeface="Times New Roman" panose="02020603050405020304" pitchFamily="18" charset="0"/>
                <a:ea typeface="+mn-ea"/>
                <a:cs typeface="Times New Roman" panose="02020603050405020304" pitchFamily="18" charset="0"/>
              </a:rPr>
              <a:t>:</a:t>
            </a:r>
            <a:endParaRPr lang="en-IN" alt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628E66-6B3D-0C63-95DD-C259BCB66E69}"/>
              </a:ext>
            </a:extLst>
          </p:cNvPr>
          <p:cNvPicPr>
            <a:picLocks noChangeAspect="1"/>
          </p:cNvPicPr>
          <p:nvPr/>
        </p:nvPicPr>
        <p:blipFill>
          <a:blip r:embed="rId2"/>
          <a:stretch>
            <a:fillRect/>
          </a:stretch>
        </p:blipFill>
        <p:spPr>
          <a:xfrm>
            <a:off x="304800" y="762000"/>
            <a:ext cx="3657600" cy="2590800"/>
          </a:xfrm>
          <a:prstGeom prst="rect">
            <a:avLst/>
          </a:prstGeom>
        </p:spPr>
      </p:pic>
      <p:pic>
        <p:nvPicPr>
          <p:cNvPr id="7" name="Picture 6">
            <a:extLst>
              <a:ext uri="{FF2B5EF4-FFF2-40B4-BE49-F238E27FC236}">
                <a16:creationId xmlns:a16="http://schemas.microsoft.com/office/drawing/2014/main" id="{F5CFCC4A-6002-C5FF-E271-54794A28188C}"/>
              </a:ext>
            </a:extLst>
          </p:cNvPr>
          <p:cNvPicPr>
            <a:picLocks noChangeAspect="1"/>
          </p:cNvPicPr>
          <p:nvPr/>
        </p:nvPicPr>
        <p:blipFill>
          <a:blip r:embed="rId3"/>
          <a:stretch>
            <a:fillRect/>
          </a:stretch>
        </p:blipFill>
        <p:spPr>
          <a:xfrm>
            <a:off x="4536669" y="1064341"/>
            <a:ext cx="4305673" cy="1806097"/>
          </a:xfrm>
          <a:prstGeom prst="rect">
            <a:avLst/>
          </a:prstGeom>
        </p:spPr>
      </p:pic>
      <p:pic>
        <p:nvPicPr>
          <p:cNvPr id="10" name="Picture 9">
            <a:extLst>
              <a:ext uri="{FF2B5EF4-FFF2-40B4-BE49-F238E27FC236}">
                <a16:creationId xmlns:a16="http://schemas.microsoft.com/office/drawing/2014/main" id="{DFE8C8E6-DD14-7C50-5838-F53DA1843515}"/>
              </a:ext>
            </a:extLst>
          </p:cNvPr>
          <p:cNvPicPr>
            <a:picLocks noChangeAspect="1"/>
          </p:cNvPicPr>
          <p:nvPr/>
        </p:nvPicPr>
        <p:blipFill>
          <a:blip r:embed="rId4"/>
          <a:stretch>
            <a:fillRect/>
          </a:stretch>
        </p:blipFill>
        <p:spPr>
          <a:xfrm>
            <a:off x="325248" y="3911843"/>
            <a:ext cx="3616703" cy="2877006"/>
          </a:xfrm>
          <a:prstGeom prst="rect">
            <a:avLst/>
          </a:prstGeom>
        </p:spPr>
      </p:pic>
      <p:pic>
        <p:nvPicPr>
          <p:cNvPr id="13" name="Picture 12">
            <a:extLst>
              <a:ext uri="{FF2B5EF4-FFF2-40B4-BE49-F238E27FC236}">
                <a16:creationId xmlns:a16="http://schemas.microsoft.com/office/drawing/2014/main" id="{48FD6247-DF15-BACC-E256-20AED5FE44FE}"/>
              </a:ext>
            </a:extLst>
          </p:cNvPr>
          <p:cNvPicPr>
            <a:picLocks noChangeAspect="1"/>
          </p:cNvPicPr>
          <p:nvPr/>
        </p:nvPicPr>
        <p:blipFill>
          <a:blip r:embed="rId5"/>
          <a:stretch>
            <a:fillRect/>
          </a:stretch>
        </p:blipFill>
        <p:spPr>
          <a:xfrm>
            <a:off x="4536669" y="4189008"/>
            <a:ext cx="4244708" cy="1806097"/>
          </a:xfrm>
          <a:prstGeom prst="rect">
            <a:avLst/>
          </a:prstGeom>
        </p:spPr>
      </p:pic>
    </p:spTree>
    <p:extLst>
      <p:ext uri="{BB962C8B-B14F-4D97-AF65-F5344CB8AC3E}">
        <p14:creationId xmlns:p14="http://schemas.microsoft.com/office/powerpoint/2010/main" val="1800447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A50206E-50E6-C18D-50AA-FDC89E3F228A}"/>
              </a:ext>
            </a:extLst>
          </p:cNvPr>
          <p:cNvSpPr txBox="1">
            <a:spLocks/>
          </p:cNvSpPr>
          <p:nvPr/>
        </p:nvSpPr>
        <p:spPr>
          <a:xfrm>
            <a:off x="762000" y="201227"/>
            <a:ext cx="3984586"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ADA boost :</a:t>
            </a:r>
            <a:endParaRPr lang="en-IN" altLang="en-US" sz="2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A7CB30A-D2D9-539F-4358-AE3B784615FD}"/>
              </a:ext>
            </a:extLst>
          </p:cNvPr>
          <p:cNvSpPr txBox="1">
            <a:spLocks/>
          </p:cNvSpPr>
          <p:nvPr/>
        </p:nvSpPr>
        <p:spPr>
          <a:xfrm>
            <a:off x="533400" y="3476281"/>
            <a:ext cx="5715000" cy="804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 Gradient boost :</a:t>
            </a:r>
            <a:endParaRPr lang="en-IN" alt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9986B7-1015-5B11-06D8-C874187757AC}"/>
              </a:ext>
            </a:extLst>
          </p:cNvPr>
          <p:cNvPicPr>
            <a:picLocks noChangeAspect="1"/>
          </p:cNvPicPr>
          <p:nvPr/>
        </p:nvPicPr>
        <p:blipFill>
          <a:blip r:embed="rId2"/>
          <a:stretch>
            <a:fillRect/>
          </a:stretch>
        </p:blipFill>
        <p:spPr>
          <a:xfrm>
            <a:off x="295760" y="756135"/>
            <a:ext cx="3415142" cy="2672865"/>
          </a:xfrm>
          <a:prstGeom prst="rect">
            <a:avLst/>
          </a:prstGeom>
        </p:spPr>
      </p:pic>
      <p:pic>
        <p:nvPicPr>
          <p:cNvPr id="8" name="Picture 7">
            <a:extLst>
              <a:ext uri="{FF2B5EF4-FFF2-40B4-BE49-F238E27FC236}">
                <a16:creationId xmlns:a16="http://schemas.microsoft.com/office/drawing/2014/main" id="{2C6D3BBF-177C-6284-7A66-DA3AE42A0965}"/>
              </a:ext>
            </a:extLst>
          </p:cNvPr>
          <p:cNvPicPr>
            <a:picLocks noChangeAspect="1"/>
          </p:cNvPicPr>
          <p:nvPr/>
        </p:nvPicPr>
        <p:blipFill>
          <a:blip r:embed="rId3"/>
          <a:stretch>
            <a:fillRect/>
          </a:stretch>
        </p:blipFill>
        <p:spPr>
          <a:xfrm>
            <a:off x="4191000" y="1155973"/>
            <a:ext cx="4290432" cy="1767993"/>
          </a:xfrm>
          <a:prstGeom prst="rect">
            <a:avLst/>
          </a:prstGeom>
        </p:spPr>
      </p:pic>
      <p:pic>
        <p:nvPicPr>
          <p:cNvPr id="13" name="Picture 12">
            <a:extLst>
              <a:ext uri="{FF2B5EF4-FFF2-40B4-BE49-F238E27FC236}">
                <a16:creationId xmlns:a16="http://schemas.microsoft.com/office/drawing/2014/main" id="{68A8570D-2EB0-2915-4C46-9C77B72FA7B9}"/>
              </a:ext>
            </a:extLst>
          </p:cNvPr>
          <p:cNvPicPr>
            <a:picLocks noChangeAspect="1"/>
          </p:cNvPicPr>
          <p:nvPr/>
        </p:nvPicPr>
        <p:blipFill>
          <a:blip r:embed="rId4"/>
          <a:stretch>
            <a:fillRect/>
          </a:stretch>
        </p:blipFill>
        <p:spPr>
          <a:xfrm>
            <a:off x="280559" y="4133088"/>
            <a:ext cx="3415141" cy="2672865"/>
          </a:xfrm>
          <a:prstGeom prst="rect">
            <a:avLst/>
          </a:prstGeom>
        </p:spPr>
      </p:pic>
      <p:pic>
        <p:nvPicPr>
          <p:cNvPr id="15" name="Picture 14">
            <a:extLst>
              <a:ext uri="{FF2B5EF4-FFF2-40B4-BE49-F238E27FC236}">
                <a16:creationId xmlns:a16="http://schemas.microsoft.com/office/drawing/2014/main" id="{88E3D0FF-E6A5-F9B0-2EA3-C36DB3704968}"/>
              </a:ext>
            </a:extLst>
          </p:cNvPr>
          <p:cNvPicPr>
            <a:picLocks noChangeAspect="1"/>
          </p:cNvPicPr>
          <p:nvPr/>
        </p:nvPicPr>
        <p:blipFill>
          <a:blip r:embed="rId5"/>
          <a:stretch>
            <a:fillRect/>
          </a:stretch>
        </p:blipFill>
        <p:spPr>
          <a:xfrm>
            <a:off x="4267200" y="4361258"/>
            <a:ext cx="4320914" cy="1767993"/>
          </a:xfrm>
          <a:prstGeom prst="rect">
            <a:avLst/>
          </a:prstGeom>
        </p:spPr>
      </p:pic>
    </p:spTree>
    <p:extLst>
      <p:ext uri="{BB962C8B-B14F-4D97-AF65-F5344CB8AC3E}">
        <p14:creationId xmlns:p14="http://schemas.microsoft.com/office/powerpoint/2010/main" val="175331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1A2C-3084-3E12-B103-868A4838F1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E422581E-7333-3461-A87A-E6E0AD45F0E4}"/>
              </a:ext>
            </a:extLst>
          </p:cNvPr>
          <p:cNvSpPr txBox="1">
            <a:spLocks/>
          </p:cNvSpPr>
          <p:nvPr/>
        </p:nvSpPr>
        <p:spPr>
          <a:xfrm>
            <a:off x="457200" y="1600200"/>
            <a:ext cx="8229600" cy="471424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Problem Statement</a:t>
            </a:r>
            <a:endParaRPr lang="en-IN" sz="2000" dirty="0">
              <a:latin typeface="Times New Roman" panose="02020603050405020304" pitchFamily="18" charset="0"/>
              <a:cs typeface="Times New Roman" panose="02020603050405020304" pitchFamily="18" charset="0"/>
            </a:endParaRP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Introduction</a:t>
            </a:r>
            <a:endParaRPr lang="en-IN" sz="2000" dirty="0">
              <a:latin typeface="Times New Roman" panose="02020603050405020304" pitchFamily="18" charset="0"/>
              <a:cs typeface="Times New Roman" panose="02020603050405020304" pitchFamily="18" charset="0"/>
            </a:endParaRP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Types of Features</a:t>
            </a: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Analysis of Target Variable  </a:t>
            </a:r>
            <a:endParaRPr lang="en-IN" sz="2000" dirty="0">
              <a:latin typeface="Times New Roman" panose="02020603050405020304" pitchFamily="18" charset="0"/>
              <a:cs typeface="Times New Roman" panose="02020603050405020304" pitchFamily="18" charset="0"/>
            </a:endParaRP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Exploratory Data Analysis  </a:t>
            </a:r>
            <a:endParaRPr lang="en-IN" sz="2000" dirty="0">
              <a:latin typeface="Times New Roman" panose="02020603050405020304" pitchFamily="18" charset="0"/>
              <a:cs typeface="Times New Roman" panose="02020603050405020304" pitchFamily="18" charset="0"/>
            </a:endParaRP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Feature Engineering</a:t>
            </a: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Model Building</a:t>
            </a:r>
          </a:p>
          <a:p>
            <a:pPr>
              <a:lnSpc>
                <a:spcPct val="125000"/>
              </a:lnSpc>
              <a:spcBef>
                <a:spcPts val="20"/>
              </a:spcBef>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sym typeface="+mn-ea"/>
              </a:rPr>
              <a:t>Model Building with SMOTE</a:t>
            </a:r>
          </a:p>
          <a:p>
            <a:pPr>
              <a:lnSpc>
                <a:spcPct val="125000"/>
              </a:lnSpc>
              <a:spcBef>
                <a:spcPts val="20"/>
              </a:spcBef>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sym typeface="+mn-ea"/>
            </a:endParaRPr>
          </a:p>
          <a:p>
            <a:pPr>
              <a:lnSpc>
                <a:spcPct val="125000"/>
              </a:lnSpc>
              <a:spcBef>
                <a:spcPts val="20"/>
              </a:spcBef>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sym typeface="+mn-ea"/>
            </a:endParaRPr>
          </a:p>
          <a:p>
            <a:pPr>
              <a:lnSpc>
                <a:spcPct val="125000"/>
              </a:lnSpc>
              <a:spcBef>
                <a:spcPts val="20"/>
              </a:spcBef>
            </a:pPr>
            <a:endParaRPr lang="en-IN" sz="2000" dirty="0">
              <a:solidFill>
                <a:srgbClr val="0055A0"/>
              </a:solidFill>
              <a:latin typeface="Times New Roman" panose="02020603050405020304" pitchFamily="18" charset="0"/>
              <a:cs typeface="Times New Roman" panose="02020603050405020304" pitchFamily="18" charset="0"/>
              <a:sym typeface="+mn-ea"/>
            </a:endParaRPr>
          </a:p>
        </p:txBody>
      </p:sp>
    </p:spTree>
    <p:extLst>
      <p:ext uri="{BB962C8B-B14F-4D97-AF65-F5344CB8AC3E}">
        <p14:creationId xmlns:p14="http://schemas.microsoft.com/office/powerpoint/2010/main" val="236304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9A05-F6E7-FFF9-EDA9-9F2689932DE1}"/>
              </a:ext>
            </a:extLst>
          </p:cNvPr>
          <p:cNvSpPr txBox="1">
            <a:spLocks/>
          </p:cNvSpPr>
          <p:nvPr/>
        </p:nvSpPr>
        <p:spPr>
          <a:xfrm>
            <a:off x="609600" y="381000"/>
            <a:ext cx="5715000" cy="804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 XG boost :</a:t>
            </a:r>
            <a:endParaRPr lang="en-IN" altLang="en-US"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308BAB9-B4DB-FD17-3654-2DF821BB5361}"/>
              </a:ext>
            </a:extLst>
          </p:cNvPr>
          <p:cNvPicPr>
            <a:picLocks noChangeAspect="1"/>
          </p:cNvPicPr>
          <p:nvPr/>
        </p:nvPicPr>
        <p:blipFill>
          <a:blip r:embed="rId2"/>
          <a:stretch>
            <a:fillRect/>
          </a:stretch>
        </p:blipFill>
        <p:spPr>
          <a:xfrm>
            <a:off x="304800" y="1185862"/>
            <a:ext cx="3505200" cy="2705837"/>
          </a:xfrm>
          <a:prstGeom prst="rect">
            <a:avLst/>
          </a:prstGeom>
        </p:spPr>
      </p:pic>
      <p:pic>
        <p:nvPicPr>
          <p:cNvPr id="6" name="Picture 5">
            <a:extLst>
              <a:ext uri="{FF2B5EF4-FFF2-40B4-BE49-F238E27FC236}">
                <a16:creationId xmlns:a16="http://schemas.microsoft.com/office/drawing/2014/main" id="{D7176AE6-F3FE-E9C3-2C8D-E6EC76DC165A}"/>
              </a:ext>
            </a:extLst>
          </p:cNvPr>
          <p:cNvPicPr>
            <a:picLocks noChangeAspect="1"/>
          </p:cNvPicPr>
          <p:nvPr/>
        </p:nvPicPr>
        <p:blipFill>
          <a:blip r:embed="rId3"/>
          <a:stretch>
            <a:fillRect/>
          </a:stretch>
        </p:blipFill>
        <p:spPr>
          <a:xfrm>
            <a:off x="4267200" y="1447800"/>
            <a:ext cx="4435224" cy="1767993"/>
          </a:xfrm>
          <a:prstGeom prst="rect">
            <a:avLst/>
          </a:prstGeom>
        </p:spPr>
      </p:pic>
    </p:spTree>
    <p:extLst>
      <p:ext uri="{BB962C8B-B14F-4D97-AF65-F5344CB8AC3E}">
        <p14:creationId xmlns:p14="http://schemas.microsoft.com/office/powerpoint/2010/main" val="89843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A50206E-50E6-C18D-50AA-FDC89E3F228A}"/>
              </a:ext>
            </a:extLst>
          </p:cNvPr>
          <p:cNvSpPr txBox="1">
            <a:spLocks/>
          </p:cNvSpPr>
          <p:nvPr/>
        </p:nvSpPr>
        <p:spPr>
          <a:xfrm>
            <a:off x="739814" y="261938"/>
            <a:ext cx="4746586" cy="8048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Summarized Model Report:</a:t>
            </a:r>
            <a:endParaRPr lang="en-IN" alt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E695E5-DD20-02BC-1929-D30C85C4B71F}"/>
              </a:ext>
            </a:extLst>
          </p:cNvPr>
          <p:cNvPicPr>
            <a:picLocks noChangeAspect="1"/>
          </p:cNvPicPr>
          <p:nvPr/>
        </p:nvPicPr>
        <p:blipFill>
          <a:blip r:embed="rId2"/>
          <a:stretch>
            <a:fillRect/>
          </a:stretch>
        </p:blipFill>
        <p:spPr>
          <a:xfrm>
            <a:off x="837876" y="3810000"/>
            <a:ext cx="7696524" cy="2362200"/>
          </a:xfrm>
          <a:prstGeom prst="rect">
            <a:avLst/>
          </a:prstGeom>
        </p:spPr>
      </p:pic>
      <p:pic>
        <p:nvPicPr>
          <p:cNvPr id="7" name="Picture 6">
            <a:extLst>
              <a:ext uri="{FF2B5EF4-FFF2-40B4-BE49-F238E27FC236}">
                <a16:creationId xmlns:a16="http://schemas.microsoft.com/office/drawing/2014/main" id="{1AB2DC5C-6EEB-70D9-5B4C-FD3E3C24DF48}"/>
              </a:ext>
            </a:extLst>
          </p:cNvPr>
          <p:cNvPicPr>
            <a:picLocks noChangeAspect="1"/>
          </p:cNvPicPr>
          <p:nvPr/>
        </p:nvPicPr>
        <p:blipFill>
          <a:blip r:embed="rId3"/>
          <a:stretch>
            <a:fillRect/>
          </a:stretch>
        </p:blipFill>
        <p:spPr>
          <a:xfrm>
            <a:off x="990600" y="1143000"/>
            <a:ext cx="7543800" cy="2209800"/>
          </a:xfrm>
          <a:prstGeom prst="rect">
            <a:avLst/>
          </a:prstGeom>
        </p:spPr>
      </p:pic>
    </p:spTree>
    <p:extLst>
      <p:ext uri="{BB962C8B-B14F-4D97-AF65-F5344CB8AC3E}">
        <p14:creationId xmlns:p14="http://schemas.microsoft.com/office/powerpoint/2010/main" val="197139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85D-D7AB-E703-10F0-E4121F67D2AB}"/>
              </a:ext>
            </a:extLst>
          </p:cNvPr>
          <p:cNvSpPr txBox="1">
            <a:spLocks/>
          </p:cNvSpPr>
          <p:nvPr/>
        </p:nvSpPr>
        <p:spPr>
          <a:xfrm>
            <a:off x="630811" y="270494"/>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Results:</a:t>
            </a:r>
            <a:endParaRPr lang="en-IN" altLang="en-US" sz="28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427F6212-ED9D-EA15-FB32-F4B2184B0B22}"/>
              </a:ext>
            </a:extLst>
          </p:cNvPr>
          <p:cNvSpPr txBox="1">
            <a:spLocks/>
          </p:cNvSpPr>
          <p:nvPr/>
        </p:nvSpPr>
        <p:spPr>
          <a:xfrm>
            <a:off x="604887" y="910767"/>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400" b="1" dirty="0">
                <a:latin typeface="Times New Roman" panose="02020603050405020304" pitchFamily="18" charset="0"/>
                <a:ea typeface="+mn-ea"/>
                <a:cs typeface="Times New Roman" panose="02020603050405020304" pitchFamily="18" charset="0"/>
              </a:rPr>
              <a:t>Without SMOTE:</a:t>
            </a:r>
            <a:endParaRPr lang="en-IN" alt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F0D5830-1190-F501-3F27-48E8A5553B1D}"/>
              </a:ext>
            </a:extLst>
          </p:cNvPr>
          <p:cNvSpPr txBox="1">
            <a:spLocks/>
          </p:cNvSpPr>
          <p:nvPr/>
        </p:nvSpPr>
        <p:spPr>
          <a:xfrm>
            <a:off x="630811" y="3657600"/>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400" b="1" dirty="0">
                <a:latin typeface="Times New Roman" panose="02020603050405020304" pitchFamily="18" charset="0"/>
                <a:ea typeface="+mn-ea"/>
                <a:cs typeface="Times New Roman" panose="02020603050405020304" pitchFamily="18" charset="0"/>
              </a:rPr>
              <a:t>With SMOTE:</a:t>
            </a:r>
            <a:endParaRPr lang="en-IN" altLang="en-US" sz="2400" dirty="0">
              <a:latin typeface="Times New Roman" panose="02020603050405020304" pitchFamily="18" charset="0"/>
              <a:cs typeface="Times New Roman" panose="02020603050405020304" pitchFamily="18" charset="0"/>
            </a:endParaRPr>
          </a:p>
        </p:txBody>
      </p:sp>
      <p:sp>
        <p:nvSpPr>
          <p:cNvPr id="7" name="Text Box 10">
            <a:extLst>
              <a:ext uri="{FF2B5EF4-FFF2-40B4-BE49-F238E27FC236}">
                <a16:creationId xmlns:a16="http://schemas.microsoft.com/office/drawing/2014/main" id="{B41278D1-CBED-4AA4-00FC-2B0B23FC268B}"/>
              </a:ext>
            </a:extLst>
          </p:cNvPr>
          <p:cNvSpPr txBox="1"/>
          <p:nvPr/>
        </p:nvSpPr>
        <p:spPr>
          <a:xfrm>
            <a:off x="914400" y="4343400"/>
            <a:ext cx="8023185" cy="1421992"/>
          </a:xfrm>
          <a:prstGeom prst="rect">
            <a:avLst/>
          </a:prstGeom>
          <a:noFill/>
        </p:spPr>
        <p:txBody>
          <a:bodyPr wrap="square" rtlCol="0">
            <a:spAutoFit/>
          </a:bodyPr>
          <a:lstStyle/>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Best Model : XG Boost </a:t>
            </a:r>
          </a:p>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Accuracy : 0.92</a:t>
            </a:r>
          </a:p>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F1 Score : 0.93</a:t>
            </a:r>
          </a:p>
        </p:txBody>
      </p:sp>
      <p:sp>
        <p:nvSpPr>
          <p:cNvPr id="8" name="Text Box 10">
            <a:extLst>
              <a:ext uri="{FF2B5EF4-FFF2-40B4-BE49-F238E27FC236}">
                <a16:creationId xmlns:a16="http://schemas.microsoft.com/office/drawing/2014/main" id="{F3E9C2C8-91B2-AC12-8A5E-98908FA62346}"/>
              </a:ext>
            </a:extLst>
          </p:cNvPr>
          <p:cNvSpPr txBox="1"/>
          <p:nvPr/>
        </p:nvSpPr>
        <p:spPr>
          <a:xfrm>
            <a:off x="838200" y="1573424"/>
            <a:ext cx="8023185" cy="1421992"/>
          </a:xfrm>
          <a:prstGeom prst="rect">
            <a:avLst/>
          </a:prstGeom>
          <a:noFill/>
        </p:spPr>
        <p:txBody>
          <a:bodyPr wrap="square" rtlCol="0">
            <a:spAutoFit/>
          </a:bodyPr>
          <a:lstStyle/>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Best Model : ADA Boost</a:t>
            </a:r>
          </a:p>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Accuracy : 0.79</a:t>
            </a:r>
          </a:p>
          <a:p>
            <a:pPr marL="285750" indent="-285750" algn="l">
              <a:lnSpc>
                <a:spcPct val="150000"/>
              </a:lnSpc>
              <a:buClrTx/>
              <a:buSzTx/>
              <a:buFont typeface="Wingdings" panose="05000000000000000000" charset="0"/>
              <a:buChar char="ü"/>
            </a:pPr>
            <a:r>
              <a:rPr lang="en-US" sz="2000" dirty="0">
                <a:latin typeface="Times New Roman" panose="02020603050405020304" pitchFamily="18" charset="0"/>
                <a:cs typeface="Times New Roman" panose="02020603050405020304" pitchFamily="18" charset="0"/>
              </a:rPr>
              <a:t>F1 Score : 0.52</a:t>
            </a:r>
          </a:p>
        </p:txBody>
      </p:sp>
    </p:spTree>
    <p:extLst>
      <p:ext uri="{BB962C8B-B14F-4D97-AF65-F5344CB8AC3E}">
        <p14:creationId xmlns:p14="http://schemas.microsoft.com/office/powerpoint/2010/main" val="1017751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77CE-252A-E9CC-12D9-0FF18510206D}"/>
              </a:ext>
            </a:extLst>
          </p:cNvPr>
          <p:cNvSpPr txBox="1">
            <a:spLocks/>
          </p:cNvSpPr>
          <p:nvPr/>
        </p:nvSpPr>
        <p:spPr>
          <a:xfrm>
            <a:off x="630811" y="270494"/>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Business Findings:</a:t>
            </a:r>
            <a:endParaRPr lang="en-IN" altLang="en-US" sz="2800" dirty="0">
              <a:latin typeface="Times New Roman" panose="02020603050405020304" pitchFamily="18" charset="0"/>
              <a:cs typeface="Times New Roman" panose="02020603050405020304" pitchFamily="18" charset="0"/>
            </a:endParaRPr>
          </a:p>
        </p:txBody>
      </p:sp>
      <p:sp>
        <p:nvSpPr>
          <p:cNvPr id="3" name="Text Box 10">
            <a:extLst>
              <a:ext uri="{FF2B5EF4-FFF2-40B4-BE49-F238E27FC236}">
                <a16:creationId xmlns:a16="http://schemas.microsoft.com/office/drawing/2014/main" id="{C4030D6D-3636-085C-1470-6D5434D078BC}"/>
              </a:ext>
            </a:extLst>
          </p:cNvPr>
          <p:cNvSpPr txBox="1"/>
          <p:nvPr/>
        </p:nvSpPr>
        <p:spPr>
          <a:xfrm>
            <a:off x="838200" y="1075356"/>
            <a:ext cx="8023185" cy="3730317"/>
          </a:xfrm>
          <a:prstGeom prst="rect">
            <a:avLst/>
          </a:prstGeom>
          <a:noFill/>
        </p:spPr>
        <p:txBody>
          <a:bodyPr wrap="square" rtlCol="0">
            <a:spAutoFit/>
          </a:bodyPr>
          <a:lstStyle/>
          <a:p>
            <a:pPr>
              <a:lnSpc>
                <a:spcPct val="150000"/>
              </a:lnSpc>
            </a:pPr>
            <a:r>
              <a:rPr lang="en-IN" sz="2000" dirty="0">
                <a:latin typeface="Times New Roman" panose="02020603050405020304" pitchFamily="18" charset="0"/>
                <a:cs typeface="Times New Roman" panose="02020603050405020304" pitchFamily="18" charset="0"/>
              </a:rPr>
              <a:t>From exploratory data analysis we inferred business interpretations as below:</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“Insulin” is the medicine that has more impact on all diabetic patients followed by “Metformin”, “Glyburide” and then “Glipizide”.</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Can observe more encounters of senior citizens between age group 55-85 and the chance of readmission can also be seen.</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Patients under type “Emergency” are high and their readmission chances are also high.</a:t>
            </a:r>
          </a:p>
        </p:txBody>
      </p:sp>
    </p:spTree>
    <p:extLst>
      <p:ext uri="{BB962C8B-B14F-4D97-AF65-F5344CB8AC3E}">
        <p14:creationId xmlns:p14="http://schemas.microsoft.com/office/powerpoint/2010/main" val="93052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4165-C667-112E-D896-A63DAC1F0626}"/>
              </a:ext>
            </a:extLst>
          </p:cNvPr>
          <p:cNvSpPr txBox="1">
            <a:spLocks/>
          </p:cNvSpPr>
          <p:nvPr/>
        </p:nvSpPr>
        <p:spPr>
          <a:xfrm>
            <a:off x="630811" y="270494"/>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Limitations:</a:t>
            </a:r>
            <a:endParaRPr lang="en-IN" altLang="en-US" sz="2800" dirty="0">
              <a:latin typeface="Times New Roman" panose="02020603050405020304" pitchFamily="18" charset="0"/>
              <a:cs typeface="Times New Roman" panose="02020603050405020304" pitchFamily="18" charset="0"/>
            </a:endParaRPr>
          </a:p>
        </p:txBody>
      </p:sp>
      <p:sp>
        <p:nvSpPr>
          <p:cNvPr id="3" name="Text Box 10">
            <a:extLst>
              <a:ext uri="{FF2B5EF4-FFF2-40B4-BE49-F238E27FC236}">
                <a16:creationId xmlns:a16="http://schemas.microsoft.com/office/drawing/2014/main" id="{4C0D1969-EC7F-6EE8-E34B-0C0781659479}"/>
              </a:ext>
            </a:extLst>
          </p:cNvPr>
          <p:cNvSpPr txBox="1"/>
          <p:nvPr/>
        </p:nvSpPr>
        <p:spPr>
          <a:xfrm>
            <a:off x="762000" y="1075356"/>
            <a:ext cx="8023185" cy="2345322"/>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Lack of Domain Knowledge.</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SMOTE technique needed to be applied on the dataset to get good results.</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Converts multiclass classification problem into simple classification problem.</a:t>
            </a:r>
          </a:p>
        </p:txBody>
      </p:sp>
      <p:sp>
        <p:nvSpPr>
          <p:cNvPr id="4" name="Title 1">
            <a:extLst>
              <a:ext uri="{FF2B5EF4-FFF2-40B4-BE49-F238E27FC236}">
                <a16:creationId xmlns:a16="http://schemas.microsoft.com/office/drawing/2014/main" id="{355E9D8F-FA0E-DC57-41B5-7286BF0C7C12}"/>
              </a:ext>
            </a:extLst>
          </p:cNvPr>
          <p:cNvSpPr txBox="1">
            <a:spLocks/>
          </p:cNvSpPr>
          <p:nvPr/>
        </p:nvSpPr>
        <p:spPr>
          <a:xfrm>
            <a:off x="630811" y="3823109"/>
            <a:ext cx="4441785"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2800" b="1" dirty="0">
                <a:latin typeface="Times New Roman" panose="02020603050405020304" pitchFamily="18" charset="0"/>
                <a:ea typeface="+mn-ea"/>
                <a:cs typeface="Times New Roman" panose="02020603050405020304" pitchFamily="18" charset="0"/>
              </a:rPr>
              <a:t>Future Works:</a:t>
            </a:r>
            <a:endParaRPr lang="en-IN" altLang="en-US" sz="2800" dirty="0">
              <a:latin typeface="Times New Roman" panose="02020603050405020304" pitchFamily="18" charset="0"/>
              <a:cs typeface="Times New Roman" panose="02020603050405020304" pitchFamily="18" charset="0"/>
            </a:endParaRPr>
          </a:p>
        </p:txBody>
      </p:sp>
      <p:sp>
        <p:nvSpPr>
          <p:cNvPr id="5" name="Text Box 10">
            <a:extLst>
              <a:ext uri="{FF2B5EF4-FFF2-40B4-BE49-F238E27FC236}">
                <a16:creationId xmlns:a16="http://schemas.microsoft.com/office/drawing/2014/main" id="{734EF3E4-2778-81DF-345D-4E5F6EEFDBBC}"/>
              </a:ext>
            </a:extLst>
          </p:cNvPr>
          <p:cNvSpPr txBox="1"/>
          <p:nvPr/>
        </p:nvSpPr>
        <p:spPr>
          <a:xfrm>
            <a:off x="746289" y="4627971"/>
            <a:ext cx="8023185" cy="96032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Can Deploy the model as a web application.</a:t>
            </a:r>
          </a:p>
          <a:p>
            <a:pPr marL="342900" indent="-342900">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By this it will be helpful to the Hospital management which is our client.</a:t>
            </a:r>
          </a:p>
        </p:txBody>
      </p:sp>
    </p:spTree>
    <p:extLst>
      <p:ext uri="{BB962C8B-B14F-4D97-AF65-F5344CB8AC3E}">
        <p14:creationId xmlns:p14="http://schemas.microsoft.com/office/powerpoint/2010/main" val="3137290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 You!</a:t>
            </a:r>
          </a:p>
        </p:txBody>
      </p:sp>
    </p:spTree>
    <p:extLst>
      <p:ext uri="{BB962C8B-B14F-4D97-AF65-F5344CB8AC3E}">
        <p14:creationId xmlns:p14="http://schemas.microsoft.com/office/powerpoint/2010/main" val="372421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1F8B300-BBC8-1F89-A07B-98160C99B6A8}"/>
              </a:ext>
            </a:extLst>
          </p:cNvPr>
          <p:cNvSpPr txBox="1"/>
          <p:nvPr/>
        </p:nvSpPr>
        <p:spPr>
          <a:xfrm>
            <a:off x="762000" y="457200"/>
            <a:ext cx="5045075" cy="583565"/>
          </a:xfrm>
          <a:prstGeom prst="rect">
            <a:avLst/>
          </a:prstGeom>
          <a:noFill/>
        </p:spPr>
        <p:txBody>
          <a:bodyPr wrap="square" rtlCol="0">
            <a:spAutoFit/>
          </a:bodyPr>
          <a:lstStyle/>
          <a:p>
            <a:pPr algn="l"/>
            <a:r>
              <a:rPr lang="en-IN" altLang="en-US" sz="3200" b="1" dirty="0">
                <a:latin typeface="Times New Roman" panose="02020603050405020304" pitchFamily="18" charset="0"/>
                <a:cs typeface="Times New Roman" panose="02020603050405020304" pitchFamily="18" charset="0"/>
                <a:sym typeface="+mn-ea"/>
              </a:rPr>
              <a:t>Problem Statement :</a:t>
            </a:r>
            <a:r>
              <a:rPr lang="en-IN" dirty="0">
                <a:latin typeface="Times New Roman" panose="02020603050405020304" pitchFamily="18" charset="0"/>
                <a:cs typeface="Times New Roman" panose="02020603050405020304" pitchFamily="18" charset="0"/>
                <a:sym typeface="+mn-ea"/>
              </a:rPr>
              <a:t> </a:t>
            </a:r>
            <a:endParaRPr lang="en-US" dirty="0">
              <a:latin typeface="Times New Roman" panose="02020603050405020304" pitchFamily="18" charset="0"/>
              <a:cs typeface="Times New Roman" panose="02020603050405020304" pitchFamily="18" charset="0"/>
            </a:endParaRPr>
          </a:p>
        </p:txBody>
      </p:sp>
      <p:sp>
        <p:nvSpPr>
          <p:cNvPr id="3" name="Text Box 4">
            <a:extLst>
              <a:ext uri="{FF2B5EF4-FFF2-40B4-BE49-F238E27FC236}">
                <a16:creationId xmlns:a16="http://schemas.microsoft.com/office/drawing/2014/main" id="{2A209839-75A4-D127-7028-DB2A99AEF18E}"/>
              </a:ext>
            </a:extLst>
          </p:cNvPr>
          <p:cNvSpPr txBox="1"/>
          <p:nvPr/>
        </p:nvSpPr>
        <p:spPr>
          <a:xfrm>
            <a:off x="476567" y="1040765"/>
            <a:ext cx="8190865" cy="706755"/>
          </a:xfrm>
          <a:prstGeom prst="rect">
            <a:avLst/>
          </a:prstGeom>
          <a:noFill/>
        </p:spPr>
        <p:txBody>
          <a:bodyPr wrap="square" rtlCol="0">
            <a:spAutoFit/>
          </a:bodyPr>
          <a:lstStyle/>
          <a:p>
            <a:pPr algn="just"/>
            <a:r>
              <a:rPr lang="en-IN" sz="2000" dirty="0">
                <a:solidFill>
                  <a:srgbClr val="0055A0"/>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To build a model that accurately predicts whether the patient having diabetes would getting readmitting or not after taking the medication. </a:t>
            </a:r>
          </a:p>
        </p:txBody>
      </p:sp>
      <p:sp>
        <p:nvSpPr>
          <p:cNvPr id="4" name="Title 1">
            <a:extLst>
              <a:ext uri="{FF2B5EF4-FFF2-40B4-BE49-F238E27FC236}">
                <a16:creationId xmlns:a16="http://schemas.microsoft.com/office/drawing/2014/main" id="{6D8B0273-5403-2B4E-43E2-F30FE0FB3098}"/>
              </a:ext>
            </a:extLst>
          </p:cNvPr>
          <p:cNvSpPr txBox="1">
            <a:spLocks/>
          </p:cNvSpPr>
          <p:nvPr/>
        </p:nvSpPr>
        <p:spPr>
          <a:xfrm>
            <a:off x="762000" y="2057400"/>
            <a:ext cx="8229600" cy="70548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3200" b="1" dirty="0">
                <a:latin typeface="Times New Roman" panose="02020603050405020304" pitchFamily="18" charset="0"/>
                <a:ea typeface="+mn-ea"/>
                <a:cs typeface="Times New Roman" panose="02020603050405020304" pitchFamily="18" charset="0"/>
              </a:rPr>
              <a:t>Introduction :</a:t>
            </a:r>
          </a:p>
        </p:txBody>
      </p:sp>
      <p:sp>
        <p:nvSpPr>
          <p:cNvPr id="5" name="Content Placeholder 2">
            <a:extLst>
              <a:ext uri="{FF2B5EF4-FFF2-40B4-BE49-F238E27FC236}">
                <a16:creationId xmlns:a16="http://schemas.microsoft.com/office/drawing/2014/main" id="{682DA610-BC20-2FA6-0E7D-738066D4A1D5}"/>
              </a:ext>
            </a:extLst>
          </p:cNvPr>
          <p:cNvSpPr txBox="1">
            <a:spLocks/>
          </p:cNvSpPr>
          <p:nvPr/>
        </p:nvSpPr>
        <p:spPr>
          <a:xfrm>
            <a:off x="491493" y="2762885"/>
            <a:ext cx="8229600" cy="292989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Diabetes is an illness caused because of high glucose level in a human body. Nowadays, diabetes is a major public health challenge and a worldwide problem. Diabetes should not be ignored, if it is untreated then it may cause chronic damage and disfunction of various tissues, especially the eyes, kidneys, heart, blood vessels, and nerves . Diabetes can be controlled if it is predicted earlier. </a:t>
            </a:r>
          </a:p>
          <a:p>
            <a:pPr marL="0" indent="0" algn="just">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To achieve this goal, a clinical database (101766 unique encounters corresponding to 71518 unique patients) was analysed to find future directions which might lead to improvements in patient safety.</a:t>
            </a:r>
          </a:p>
        </p:txBody>
      </p:sp>
    </p:spTree>
    <p:extLst>
      <p:ext uri="{BB962C8B-B14F-4D97-AF65-F5344CB8AC3E}">
        <p14:creationId xmlns:p14="http://schemas.microsoft.com/office/powerpoint/2010/main" val="30818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5911-10EC-FE54-63CB-C6FAEC5639E1}"/>
              </a:ext>
            </a:extLst>
          </p:cNvPr>
          <p:cNvSpPr>
            <a:spLocks noGrp="1"/>
          </p:cNvSpPr>
          <p:nvPr>
            <p:ph type="title"/>
          </p:nvPr>
        </p:nvSpPr>
        <p:spPr>
          <a:xfrm>
            <a:off x="685800" y="261938"/>
            <a:ext cx="8001000" cy="1033462"/>
          </a:xfrm>
        </p:spPr>
        <p:txBody>
          <a:bodyPr>
            <a:normAutofit/>
          </a:bodyPr>
          <a:lstStyle/>
          <a:p>
            <a:pPr algn="l"/>
            <a:r>
              <a:rPr lang="en-IN" sz="3200" b="1" dirty="0">
                <a:latin typeface="Times New Roman" panose="02020603050405020304" pitchFamily="18" charset="0"/>
                <a:cs typeface="Times New Roman" panose="02020603050405020304" pitchFamily="18" charset="0"/>
              </a:rPr>
              <a:t>Types of Features</a:t>
            </a:r>
          </a:p>
        </p:txBody>
      </p:sp>
      <p:sp>
        <p:nvSpPr>
          <p:cNvPr id="4" name="Content Placeholder 1">
            <a:extLst>
              <a:ext uri="{FF2B5EF4-FFF2-40B4-BE49-F238E27FC236}">
                <a16:creationId xmlns:a16="http://schemas.microsoft.com/office/drawing/2014/main" id="{E8B523E7-B3DF-5645-3C3F-4F1D64BEA337}"/>
              </a:ext>
            </a:extLst>
          </p:cNvPr>
          <p:cNvSpPr>
            <a:spLocks noGrp="1"/>
          </p:cNvSpPr>
          <p:nvPr>
            <p:ph idx="1"/>
          </p:nvPr>
        </p:nvSpPr>
        <p:spPr>
          <a:xfrm>
            <a:off x="762000" y="1295400"/>
            <a:ext cx="8001000" cy="5181600"/>
          </a:xfrm>
        </p:spPr>
        <p:txBody>
          <a:bodyPr>
            <a:normAutofit fontScale="25000" lnSpcReduction="20000"/>
          </a:bodyPr>
          <a:lstStyle/>
          <a:p>
            <a:pPr marL="0" indent="0" algn="just">
              <a:buFont typeface="Wingdings" panose="05000000000000000000" pitchFamily="2" charset="2"/>
              <a:buNone/>
            </a:pPr>
            <a:endParaRPr lang="en-IN" altLang="en-US" sz="1800" b="1" dirty="0">
              <a:solidFill>
                <a:schemeClr val="tx2"/>
              </a:solidFill>
              <a:latin typeface="Times New Roman" panose="02020603050405020304" pitchFamily="18" charset="0"/>
              <a:cs typeface="Times New Roman" panose="02020603050405020304" pitchFamily="18" charset="0"/>
            </a:endParaRPr>
          </a:p>
          <a:p>
            <a:pPr algn="just">
              <a:lnSpc>
                <a:spcPct val="120000"/>
              </a:lnSpc>
              <a:spcBef>
                <a:spcPts val="20"/>
              </a:spcBef>
              <a:spcAft>
                <a:spcPts val="0"/>
              </a:spcAft>
              <a:buFont typeface="Wingdings" panose="05000000000000000000" pitchFamily="2" charset="2"/>
              <a:buChar char="v"/>
            </a:pPr>
            <a:r>
              <a:rPr lang="en-IN" sz="7200" dirty="0">
                <a:latin typeface="Times New Roman" panose="02020603050405020304" pitchFamily="18" charset="0"/>
                <a:cs typeface="Times New Roman" panose="02020603050405020304" pitchFamily="18" charset="0"/>
                <a:sym typeface="+mn-ea"/>
              </a:rPr>
              <a:t>Shape of the dataset :  </a:t>
            </a:r>
          </a:p>
          <a:p>
            <a:pPr lvl="1" algn="just">
              <a:lnSpc>
                <a:spcPct val="120000"/>
              </a:lnSpc>
              <a:spcBef>
                <a:spcPts val="20"/>
              </a:spcBef>
              <a:spcAft>
                <a:spcPts val="0"/>
              </a:spcAft>
              <a:buFont typeface="Wingdings" panose="05000000000000000000" pitchFamily="2" charset="2"/>
              <a:buChar char="v"/>
            </a:pPr>
            <a:r>
              <a:rPr lang="en-IN" sz="6300" dirty="0">
                <a:latin typeface="Times New Roman" panose="02020603050405020304" pitchFamily="18" charset="0"/>
                <a:cs typeface="Times New Roman" panose="02020603050405020304" pitchFamily="18" charset="0"/>
                <a:sym typeface="+mn-ea"/>
              </a:rPr>
              <a:t>Rows  --&gt; 101766 </a:t>
            </a:r>
          </a:p>
          <a:p>
            <a:pPr lvl="1" algn="just">
              <a:lnSpc>
                <a:spcPct val="120000"/>
              </a:lnSpc>
              <a:spcBef>
                <a:spcPts val="20"/>
              </a:spcBef>
              <a:spcAft>
                <a:spcPts val="0"/>
              </a:spcAft>
              <a:buFont typeface="Wingdings" panose="05000000000000000000" pitchFamily="2" charset="2"/>
              <a:buChar char="v"/>
            </a:pPr>
            <a:r>
              <a:rPr lang="en-IN" sz="6300" dirty="0">
                <a:latin typeface="Times New Roman" panose="02020603050405020304" pitchFamily="18" charset="0"/>
                <a:cs typeface="Times New Roman" panose="02020603050405020304" pitchFamily="18" charset="0"/>
                <a:sym typeface="+mn-ea"/>
              </a:rPr>
              <a:t>Columns  --&gt; 50 (49 independent and 1 dependent variable)</a:t>
            </a:r>
          </a:p>
          <a:p>
            <a:pPr lvl="1" algn="just">
              <a:lnSpc>
                <a:spcPct val="120000"/>
              </a:lnSpc>
              <a:spcBef>
                <a:spcPts val="20"/>
              </a:spcBef>
              <a:spcAft>
                <a:spcPts val="0"/>
              </a:spcAft>
              <a:buFont typeface="Wingdings" panose="05000000000000000000" pitchFamily="2" charset="2"/>
              <a:buChar char="v"/>
            </a:pPr>
            <a:endParaRPr lang="en-IN" sz="7200" dirty="0">
              <a:latin typeface="Times New Roman" panose="02020603050405020304" pitchFamily="18" charset="0"/>
              <a:cs typeface="Times New Roman" panose="02020603050405020304" pitchFamily="18" charset="0"/>
              <a:sym typeface="+mn-ea"/>
            </a:endParaRPr>
          </a:p>
          <a:p>
            <a:pPr algn="just">
              <a:lnSpc>
                <a:spcPct val="120000"/>
              </a:lnSpc>
              <a:spcBef>
                <a:spcPts val="20"/>
              </a:spcBef>
              <a:spcAft>
                <a:spcPts val="0"/>
              </a:spcAft>
              <a:buFont typeface="Wingdings" panose="05000000000000000000" pitchFamily="2" charset="2"/>
              <a:buChar char="v"/>
            </a:pPr>
            <a:r>
              <a:rPr lang="en-IN" sz="7200" dirty="0">
                <a:latin typeface="Times New Roman" panose="02020603050405020304" pitchFamily="18" charset="0"/>
                <a:cs typeface="Times New Roman" panose="02020603050405020304" pitchFamily="18" charset="0"/>
                <a:sym typeface="+mn-ea"/>
              </a:rPr>
              <a:t>Numerical Variables(13) : encounter_id, patient_nbr, admission_type_id, discharge_disposition_id, admission_source_id, time_in_hospital,num_lab_procedures, num_procedures, num_medications,number_outpatient, number_emergency, </a:t>
            </a:r>
            <a:r>
              <a:rPr lang="en-IN" sz="7200" dirty="0" err="1">
                <a:latin typeface="Times New Roman" panose="02020603050405020304" pitchFamily="18" charset="0"/>
                <a:cs typeface="Times New Roman" panose="02020603050405020304" pitchFamily="18" charset="0"/>
                <a:sym typeface="+mn-ea"/>
              </a:rPr>
              <a:t>number_inpatient</a:t>
            </a:r>
            <a:r>
              <a:rPr lang="en-IN" sz="7200" dirty="0">
                <a:latin typeface="Times New Roman" panose="02020603050405020304" pitchFamily="18" charset="0"/>
                <a:cs typeface="Times New Roman" panose="02020603050405020304" pitchFamily="18" charset="0"/>
                <a:sym typeface="+mn-ea"/>
              </a:rPr>
              <a:t>, </a:t>
            </a:r>
            <a:r>
              <a:rPr lang="en-IN" sz="7200" dirty="0" err="1">
                <a:latin typeface="Times New Roman" panose="02020603050405020304" pitchFamily="18" charset="0"/>
                <a:cs typeface="Times New Roman" panose="02020603050405020304" pitchFamily="18" charset="0"/>
                <a:sym typeface="+mn-ea"/>
              </a:rPr>
              <a:t>number_diagnoses</a:t>
            </a:r>
            <a:endParaRPr lang="en-IN" sz="6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algn="just">
              <a:lnSpc>
                <a:spcPct val="120000"/>
              </a:lnSpc>
              <a:spcBef>
                <a:spcPts val="20"/>
              </a:spcBef>
              <a:spcAft>
                <a:spcPts val="0"/>
              </a:spcAft>
              <a:buFont typeface="Wingdings" panose="05000000000000000000" pitchFamily="2" charset="2"/>
              <a:buChar char="v"/>
            </a:pPr>
            <a:r>
              <a:rPr lang="en-IN" sz="7200" dirty="0">
                <a:latin typeface="Times New Roman" panose="02020603050405020304" pitchFamily="18" charset="0"/>
                <a:cs typeface="Times New Roman" panose="02020603050405020304" pitchFamily="18" charset="0"/>
                <a:sym typeface="+mn-ea"/>
              </a:rPr>
              <a:t>Categorical Variables(36) : race, gender, age, weight, payer_code, medical_specialty, diag_1, diag_2, diag_3, max_glu_serum, A1Cresult, metformin, repaglinide, netaglinide, chlorpropamide, glimepiride, acetohexamide, glipizide, glyburide , tolbutamide, pioglitazone, rosiglitazone, acarbose, miglitol, troglitazone, tolazamide, examide, citoglipton, insulin, glyburide-metformin, glipizide-metformin, glimepiride-pioglitazone , metformin-rosiglitazone, metformin-pioglitazone , change , </a:t>
            </a:r>
            <a:r>
              <a:rPr lang="en-IN" sz="7200" dirty="0" err="1">
                <a:latin typeface="Times New Roman" panose="02020603050405020304" pitchFamily="18" charset="0"/>
                <a:cs typeface="Times New Roman" panose="02020603050405020304" pitchFamily="18" charset="0"/>
                <a:sym typeface="+mn-ea"/>
              </a:rPr>
              <a:t>diabetesMed</a:t>
            </a:r>
            <a:r>
              <a:rPr lang="en-IN" sz="7200" dirty="0">
                <a:latin typeface="Times New Roman" panose="02020603050405020304" pitchFamily="18" charset="0"/>
                <a:cs typeface="Times New Roman" panose="02020603050405020304" pitchFamily="18" charset="0"/>
                <a:sym typeface="+mn-ea"/>
              </a:rPr>
              <a:t> </a:t>
            </a:r>
          </a:p>
          <a:p>
            <a:pPr algn="just">
              <a:lnSpc>
                <a:spcPct val="120000"/>
              </a:lnSpc>
              <a:spcBef>
                <a:spcPts val="20"/>
              </a:spcBef>
              <a:spcAft>
                <a:spcPts val="0"/>
              </a:spcAft>
              <a:buFont typeface="Wingdings" panose="05000000000000000000" pitchFamily="2" charset="2"/>
              <a:buChar char="v"/>
            </a:pPr>
            <a:endParaRPr lang="en-IN" sz="7200" dirty="0">
              <a:latin typeface="Times New Roman" panose="02020603050405020304" pitchFamily="18" charset="0"/>
              <a:cs typeface="Times New Roman" panose="02020603050405020304" pitchFamily="18" charset="0"/>
              <a:sym typeface="+mn-ea"/>
            </a:endParaRPr>
          </a:p>
          <a:p>
            <a:pPr algn="just">
              <a:lnSpc>
                <a:spcPct val="120000"/>
              </a:lnSpc>
              <a:spcBef>
                <a:spcPts val="20"/>
              </a:spcBef>
              <a:spcAft>
                <a:spcPts val="0"/>
              </a:spcAft>
              <a:buFont typeface="Wingdings" panose="05000000000000000000" pitchFamily="2" charset="2"/>
              <a:buChar char="v"/>
            </a:pPr>
            <a:r>
              <a:rPr lang="en-IN" sz="7200" dirty="0">
                <a:latin typeface="Times New Roman" panose="02020603050405020304" pitchFamily="18" charset="0"/>
                <a:cs typeface="Times New Roman" panose="02020603050405020304" pitchFamily="18" charset="0"/>
                <a:sym typeface="+mn-ea"/>
              </a:rPr>
              <a:t>Target variable : Readmitted</a:t>
            </a:r>
          </a:p>
          <a:p>
            <a:pPr algn="just">
              <a:lnSpc>
                <a:spcPct val="120000"/>
              </a:lnSpc>
              <a:spcBef>
                <a:spcPts val="20"/>
              </a:spcBef>
              <a:spcAft>
                <a:spcPts val="0"/>
              </a:spcAft>
              <a:buFont typeface="Wingdings" panose="05000000000000000000" pitchFamily="2" charset="2"/>
              <a:buChar char="v"/>
            </a:pPr>
            <a:endParaRPr lang="en-IN" sz="7200" dirty="0">
              <a:latin typeface="Times New Roman" panose="02020603050405020304" pitchFamily="18" charset="0"/>
              <a:cs typeface="Times New Roman" panose="02020603050405020304" pitchFamily="18" charset="0"/>
            </a:endParaRPr>
          </a:p>
          <a:p>
            <a:pPr lvl="1" algn="just">
              <a:buNone/>
            </a:pPr>
            <a:endParaRPr lang="en-IN" sz="2200" dirty="0">
              <a:solidFill>
                <a:schemeClr val="accent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200" dirty="0">
              <a:solidFill>
                <a:srgbClr val="0055A0"/>
              </a:solidFill>
              <a:latin typeface="Times New Roman" panose="02020603050405020304" pitchFamily="18" charset="0"/>
              <a:cs typeface="Times New Roman" panose="02020603050405020304" pitchFamily="18" charset="0"/>
            </a:endParaRPr>
          </a:p>
          <a:p>
            <a:pPr marL="0" indent="0" algn="just">
              <a:buNone/>
            </a:pPr>
            <a:endParaRPr lang="en-GB" sz="2200" dirty="0">
              <a:solidFill>
                <a:srgbClr val="0055A0"/>
              </a:solidFill>
              <a:latin typeface="Times New Roman" panose="02020603050405020304" pitchFamily="18" charset="0"/>
              <a:cs typeface="Times New Roman" panose="02020603050405020304" pitchFamily="18" charset="0"/>
            </a:endParaRPr>
          </a:p>
          <a:p>
            <a:pPr marL="0" indent="0" algn="just">
              <a:buNone/>
            </a:pPr>
            <a:endParaRPr lang="en-IN" sz="1800" dirty="0">
              <a:solidFill>
                <a:srgbClr val="0055A0"/>
              </a:solidFill>
              <a:latin typeface="Times New Roman" panose="02020603050405020304" pitchFamily="18" charset="0"/>
              <a:cs typeface="Times New Roman" panose="02020603050405020304" pitchFamily="18" charset="0"/>
            </a:endParaRPr>
          </a:p>
          <a:p>
            <a:pPr marL="0" indent="0" algn="just">
              <a:buNone/>
            </a:pPr>
            <a:r>
              <a:rPr lang="en-GB" sz="1800" dirty="0">
                <a:solidFill>
                  <a:srgbClr val="0055A0"/>
                </a:solidFill>
                <a:latin typeface="Times New Roman" panose="02020603050405020304" pitchFamily="18" charset="0"/>
                <a:cs typeface="Times New Roman" panose="02020603050405020304" pitchFamily="18" charset="0"/>
                <a:sym typeface="+mn-ea"/>
              </a:rPr>
              <a:t>     </a:t>
            </a:r>
            <a:endParaRPr lang="en-GB" sz="1800" dirty="0">
              <a:solidFill>
                <a:srgbClr val="0055A0"/>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GB" sz="1800" dirty="0">
              <a:solidFill>
                <a:srgbClr val="0055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38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7D66-B54B-164D-4EF1-B3ACBBAFDB3A}"/>
              </a:ext>
            </a:extLst>
          </p:cNvPr>
          <p:cNvSpPr txBox="1">
            <a:spLocks/>
          </p:cNvSpPr>
          <p:nvPr/>
        </p:nvSpPr>
        <p:spPr>
          <a:xfrm>
            <a:off x="762000" y="261938"/>
            <a:ext cx="7924800"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3200" b="1" dirty="0">
                <a:latin typeface="Times New Roman" panose="02020603050405020304" pitchFamily="18" charset="0"/>
                <a:ea typeface="+mn-ea"/>
                <a:cs typeface="Times New Roman" panose="02020603050405020304" pitchFamily="18" charset="0"/>
              </a:rPr>
              <a:t>Analysis of Target Variable</a:t>
            </a:r>
            <a:endParaRPr lang="en-IN" alt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164EA-00AA-1246-9ACB-D2F6C224BD87}"/>
              </a:ext>
            </a:extLst>
          </p:cNvPr>
          <p:cNvSpPr txBox="1">
            <a:spLocks/>
          </p:cNvSpPr>
          <p:nvPr/>
        </p:nvSpPr>
        <p:spPr>
          <a:xfrm>
            <a:off x="471340" y="1031449"/>
            <a:ext cx="4786460" cy="565912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v"/>
            </a:pPr>
            <a:r>
              <a:rPr lang="en-IN" altLang="en-US"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Readmitted’ is the target variable and it is of Categorical (Nominal) data type.</a:t>
            </a: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There are 3 levels in the variable</a:t>
            </a:r>
            <a:r>
              <a:rPr lang="en-IN" sz="1800" b="1"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685800" lvl="1"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No Readmission</a:t>
            </a:r>
          </a:p>
          <a:p>
            <a:pPr marL="685800" lvl="1"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Readmission </a:t>
            </a:r>
            <a:r>
              <a:rPr lang="en-US" sz="1800" spc="-5" dirty="0">
                <a:latin typeface="Times New Roman" panose="02020603050405020304" pitchFamily="18" charset="0"/>
                <a:cs typeface="Times New Roman" panose="02020603050405020304" pitchFamily="18" charset="0"/>
              </a:rPr>
              <a:t>&lt;</a:t>
            </a:r>
            <a:r>
              <a:rPr lang="en-US" sz="24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30 Days</a:t>
            </a:r>
          </a:p>
          <a:p>
            <a:pPr marL="685800" lvl="1" algn="just">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Readmission </a:t>
            </a:r>
            <a:r>
              <a:rPr lang="en-US" sz="1800" spc="-5" dirty="0">
                <a:latin typeface="Times New Roman" panose="02020603050405020304" pitchFamily="18" charset="0"/>
                <a:cs typeface="Times New Roman" panose="02020603050405020304" pitchFamily="18" charset="0"/>
              </a:rPr>
              <a:t>&gt;</a:t>
            </a:r>
            <a:r>
              <a:rPr lang="en-US" sz="24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30 Days</a:t>
            </a: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Categorized the target variable into two levels</a:t>
            </a:r>
            <a:r>
              <a:rPr lang="en-IN" sz="1800" b="1" dirty="0">
                <a:latin typeface="Times New Roman" panose="02020603050405020304" pitchFamily="18" charset="0"/>
                <a:cs typeface="Times New Roman" panose="02020603050405020304" pitchFamily="18" charset="0"/>
              </a:rPr>
              <a:t>:</a:t>
            </a:r>
          </a:p>
          <a:p>
            <a:pPr lvl="1" algn="just">
              <a:spcBef>
                <a:spcPts val="1050"/>
              </a:spcBef>
              <a:buFont typeface="Wingdings" panose="05000000000000000000" pitchFamily="2" charset="2"/>
              <a:buChar char="§"/>
            </a:pPr>
            <a:r>
              <a:rPr lang="en-US" sz="1800" spc="-5" dirty="0">
                <a:latin typeface="Times New Roman" panose="02020603050405020304" pitchFamily="18" charset="0"/>
                <a:ea typeface="Calibri" panose="020F0502020204030204" pitchFamily="34" charset="0"/>
                <a:cs typeface="Times New Roman" panose="02020603050405020304" pitchFamily="18" charset="0"/>
              </a:rPr>
              <a:t>0 : Not Readmitted = (NO or &gt;30 days)</a:t>
            </a:r>
            <a:endParaRPr lang="en-IN" sz="1800" dirty="0">
              <a:latin typeface="Times New Roman" panose="02020603050405020304" pitchFamily="18" charset="0"/>
              <a:ea typeface="SimSun" panose="02010600030101010101" pitchFamily="2" charset="-122"/>
              <a:cs typeface="Times New Roman" panose="02020603050405020304" pitchFamily="18" charset="0"/>
            </a:endParaRPr>
          </a:p>
          <a:p>
            <a:pPr lvl="1" algn="just">
              <a:spcBef>
                <a:spcPts val="1050"/>
              </a:spcBef>
              <a:buFont typeface="Wingdings" panose="05000000000000000000" pitchFamily="2" charset="2"/>
              <a:buChar char="§"/>
            </a:pPr>
            <a:r>
              <a:rPr lang="en-US" sz="1800" spc="-5" dirty="0">
                <a:latin typeface="Times New Roman" panose="02020603050405020304" pitchFamily="18" charset="0"/>
                <a:ea typeface="Calibri" panose="020F0502020204030204" pitchFamily="34" charset="0"/>
                <a:cs typeface="Times New Roman" panose="02020603050405020304" pitchFamily="18" charset="0"/>
              </a:rPr>
              <a:t>1 : Readmitted = &lt; 30 days</a:t>
            </a:r>
            <a:endParaRPr lang="en-IN" sz="1800" dirty="0">
              <a:latin typeface="Times New Roman" panose="02020603050405020304" pitchFamily="18" charset="0"/>
              <a:ea typeface="SimSun" panose="02010600030101010101" pitchFamily="2" charset="-122"/>
              <a:cs typeface="Times New Roman" panose="02020603050405020304" pitchFamily="18" charset="0"/>
            </a:endParaRP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A data imbalance is observed for the target variable which might affect the accuracy of the model. </a:t>
            </a:r>
            <a:endParaRPr lang="en-IN" sz="2800" b="1"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IN" altLang="en-US" sz="2800" b="1" dirty="0">
              <a:solidFill>
                <a:srgbClr val="0055A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C1A99A-F3CB-D52C-83C0-140F2A01094A}"/>
              </a:ext>
            </a:extLst>
          </p:cNvPr>
          <p:cNvPicPr>
            <a:picLocks noChangeAspect="1"/>
          </p:cNvPicPr>
          <p:nvPr/>
        </p:nvPicPr>
        <p:blipFill>
          <a:blip r:embed="rId2"/>
          <a:stretch>
            <a:fillRect/>
          </a:stretch>
        </p:blipFill>
        <p:spPr>
          <a:xfrm>
            <a:off x="5486400" y="3877506"/>
            <a:ext cx="3276600" cy="2447094"/>
          </a:xfrm>
          <a:prstGeom prst="rect">
            <a:avLst/>
          </a:prstGeom>
        </p:spPr>
      </p:pic>
      <p:pic>
        <p:nvPicPr>
          <p:cNvPr id="7" name="Picture 6">
            <a:extLst>
              <a:ext uri="{FF2B5EF4-FFF2-40B4-BE49-F238E27FC236}">
                <a16:creationId xmlns:a16="http://schemas.microsoft.com/office/drawing/2014/main" id="{CF215C98-53F3-FDED-96FE-DBB8EA93FDC4}"/>
              </a:ext>
            </a:extLst>
          </p:cNvPr>
          <p:cNvPicPr>
            <a:picLocks noChangeAspect="1"/>
          </p:cNvPicPr>
          <p:nvPr/>
        </p:nvPicPr>
        <p:blipFill>
          <a:blip r:embed="rId3"/>
          <a:stretch>
            <a:fillRect/>
          </a:stretch>
        </p:blipFill>
        <p:spPr>
          <a:xfrm>
            <a:off x="5372100" y="1031449"/>
            <a:ext cx="3200400" cy="2662308"/>
          </a:xfrm>
          <a:prstGeom prst="rect">
            <a:avLst/>
          </a:prstGeom>
        </p:spPr>
      </p:pic>
    </p:spTree>
    <p:extLst>
      <p:ext uri="{BB962C8B-B14F-4D97-AF65-F5344CB8AC3E}">
        <p14:creationId xmlns:p14="http://schemas.microsoft.com/office/powerpoint/2010/main" val="113007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43EB0-4C47-6A34-D807-EAF0E2B0EC1D}"/>
              </a:ext>
            </a:extLst>
          </p:cNvPr>
          <p:cNvPicPr>
            <a:picLocks noChangeAspect="1"/>
          </p:cNvPicPr>
          <p:nvPr/>
        </p:nvPicPr>
        <p:blipFill>
          <a:blip r:embed="rId2"/>
          <a:stretch>
            <a:fillRect/>
          </a:stretch>
        </p:blipFill>
        <p:spPr>
          <a:xfrm>
            <a:off x="5970270" y="3886200"/>
            <a:ext cx="2796540" cy="2156460"/>
          </a:xfrm>
          <a:prstGeom prst="rect">
            <a:avLst/>
          </a:prstGeom>
        </p:spPr>
      </p:pic>
      <p:sp>
        <p:nvSpPr>
          <p:cNvPr id="4" name="Text Box 10">
            <a:extLst>
              <a:ext uri="{FF2B5EF4-FFF2-40B4-BE49-F238E27FC236}">
                <a16:creationId xmlns:a16="http://schemas.microsoft.com/office/drawing/2014/main" id="{D622F3F7-D138-DCCC-0D8B-8F0E1AFF9D9B}"/>
              </a:ext>
            </a:extLst>
          </p:cNvPr>
          <p:cNvSpPr txBox="1"/>
          <p:nvPr/>
        </p:nvSpPr>
        <p:spPr>
          <a:xfrm>
            <a:off x="762000" y="1143000"/>
            <a:ext cx="4876800" cy="4985980"/>
          </a:xfrm>
          <a:prstGeom prst="rect">
            <a:avLst/>
          </a:prstGeom>
          <a:noFill/>
        </p:spPr>
        <p:txBody>
          <a:bodyPr wrap="square" rtlCol="0">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Observations :</a:t>
            </a:r>
          </a:p>
          <a:p>
            <a:pPr algn="just">
              <a:buClrTx/>
              <a:buSzTx/>
              <a:buFont typeface="Wingdings" panose="05000000000000000000" charset="0"/>
              <a:buNone/>
            </a:pPr>
            <a:endParaRPr lang="en-IN" altLang="en-US" sz="2400" b="1" dirty="0">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charset="0"/>
              <a:buChar char="ü"/>
            </a:pPr>
            <a:r>
              <a:rPr lang="en-US" dirty="0">
                <a:latin typeface="Times New Roman" panose="02020603050405020304" pitchFamily="18" charset="0"/>
                <a:cs typeface="Times New Roman" panose="02020603050405020304" pitchFamily="18" charset="0"/>
              </a:rPr>
              <a:t>Even though there are no missing values, there are many places question marks (?) were found</a:t>
            </a:r>
          </a:p>
          <a:p>
            <a:pPr marL="285750" indent="-285750" algn="just">
              <a:buClrTx/>
              <a:buSzTx/>
              <a:buFont typeface="Wingdings" panose="05000000000000000000" charset="0"/>
              <a:buChar char="ü"/>
            </a:pPr>
            <a:r>
              <a:rPr lang="en-US" dirty="0">
                <a:latin typeface="Times New Roman" panose="02020603050405020304" pitchFamily="18" charset="0"/>
                <a:cs typeface="Times New Roman" panose="02020603050405020304" pitchFamily="18" charset="0"/>
              </a:rPr>
              <a:t>‘?’ were replaced by nan values</a:t>
            </a:r>
          </a:p>
          <a:p>
            <a:pPr marL="285750" indent="-285750" algn="just">
              <a:buClrTx/>
              <a:buSzTx/>
              <a:buFont typeface="Wingdings" panose="05000000000000000000" charset="0"/>
              <a:buChar char="ü"/>
            </a:pPr>
            <a:r>
              <a:rPr lang="en-IN" dirty="0">
                <a:latin typeface="Times New Roman" panose="02020603050405020304" pitchFamily="18" charset="0"/>
                <a:cs typeface="Times New Roman" panose="02020603050405020304" pitchFamily="18" charset="0"/>
              </a:rPr>
              <a:t>The chances of readmittance is more if the patient has admission type “Emergency” as compared to other admission type</a:t>
            </a:r>
          </a:p>
          <a:p>
            <a:pPr marL="285750" indent="-285750" algn="just">
              <a:buClrTx/>
              <a:buSzTx/>
              <a:buFont typeface="Wingdings" panose="05000000000000000000" charset="0"/>
              <a:buChar char="ü"/>
            </a:pPr>
            <a:r>
              <a:rPr lang="en-US" dirty="0">
                <a:latin typeface="Times New Roman" panose="02020603050405020304" pitchFamily="18" charset="0"/>
                <a:cs typeface="Times New Roman" panose="02020603050405020304" pitchFamily="18" charset="0"/>
              </a:rPr>
              <a:t>In the columns </a:t>
            </a:r>
            <a:r>
              <a:rPr lang="en-US" dirty="0" err="1">
                <a:latin typeface="Times New Roman" panose="02020603050405020304" pitchFamily="18" charset="0"/>
                <a:cs typeface="Times New Roman" panose="02020603050405020304" pitchFamily="18" charset="0"/>
              </a:rPr>
              <a:t>medical_specialty</a:t>
            </a:r>
            <a:r>
              <a:rPr lang="en-US" dirty="0">
                <a:latin typeface="Times New Roman" panose="02020603050405020304" pitchFamily="18" charset="0"/>
                <a:cs typeface="Times New Roman" panose="02020603050405020304" pitchFamily="18" charset="0"/>
              </a:rPr>
              <a:t> weight, and </a:t>
            </a:r>
            <a:r>
              <a:rPr lang="en-US" dirty="0" err="1">
                <a:latin typeface="Times New Roman" panose="02020603050405020304" pitchFamily="18" charset="0"/>
                <a:cs typeface="Times New Roman" panose="02020603050405020304" pitchFamily="18" charset="0"/>
              </a:rPr>
              <a:t>payer_code</a:t>
            </a:r>
            <a:r>
              <a:rPr lang="en-US" dirty="0">
                <a:latin typeface="Times New Roman" panose="02020603050405020304" pitchFamily="18" charset="0"/>
                <a:cs typeface="Times New Roman" panose="02020603050405020304" pitchFamily="18" charset="0"/>
              </a:rPr>
              <a:t> there were more than 40% of missing values. Hence, those columns were removed</a:t>
            </a:r>
            <a:endParaRPr lang="en-IN" dirty="0">
              <a:latin typeface="Times New Roman" panose="02020603050405020304" pitchFamily="18" charset="0"/>
              <a:cs typeface="Times New Roman" panose="02020603050405020304" pitchFamily="18" charset="0"/>
            </a:endParaRPr>
          </a:p>
          <a:p>
            <a:pPr marL="285750" indent="-285750" algn="just">
              <a:buClrTx/>
              <a:buSzTx/>
              <a:buFont typeface="Wingdings" panose="05000000000000000000" charset="0"/>
              <a:buChar char="ü"/>
            </a:pPr>
            <a:r>
              <a:rPr lang="en-US" dirty="0">
                <a:latin typeface="Times New Roman" panose="02020603050405020304" pitchFamily="18" charset="0"/>
                <a:cs typeface="Times New Roman" panose="02020603050405020304" pitchFamily="18" charset="0"/>
              </a:rPr>
              <a:t>Category called "other" is present in the race column. Therefore the null value were replaced by the "other"</a:t>
            </a:r>
          </a:p>
          <a:p>
            <a:pPr marL="285750" indent="-285750" algn="just">
              <a:buClrTx/>
              <a:buSzTx/>
              <a:buFont typeface="Wingdings" panose="05000000000000000000" charset="0"/>
              <a:buChar char="ü"/>
            </a:pPr>
            <a:r>
              <a:rPr lang="en-US" dirty="0">
                <a:latin typeface="Times New Roman" panose="02020603050405020304" pitchFamily="18" charset="0"/>
                <a:cs typeface="Times New Roman" panose="02020603050405020304" pitchFamily="18" charset="0"/>
              </a:rPr>
              <a:t>Removed the missing values in "diag_1“, “diag_2” and “diag_3” </a:t>
            </a:r>
          </a:p>
        </p:txBody>
      </p:sp>
      <p:pic>
        <p:nvPicPr>
          <p:cNvPr id="2" name="Picture 1">
            <a:extLst>
              <a:ext uri="{FF2B5EF4-FFF2-40B4-BE49-F238E27FC236}">
                <a16:creationId xmlns:a16="http://schemas.microsoft.com/office/drawing/2014/main" id="{9E364B99-1DCC-A79E-9B6F-EBF12C169D3E}"/>
              </a:ext>
            </a:extLst>
          </p:cNvPr>
          <p:cNvPicPr>
            <a:picLocks noChangeAspect="1"/>
          </p:cNvPicPr>
          <p:nvPr/>
        </p:nvPicPr>
        <p:blipFill>
          <a:blip r:embed="rId3"/>
          <a:stretch>
            <a:fillRect/>
          </a:stretch>
        </p:blipFill>
        <p:spPr>
          <a:xfrm>
            <a:off x="6435090" y="1676400"/>
            <a:ext cx="2331720" cy="2110740"/>
          </a:xfrm>
          <a:prstGeom prst="rect">
            <a:avLst/>
          </a:prstGeom>
        </p:spPr>
      </p:pic>
      <p:sp>
        <p:nvSpPr>
          <p:cNvPr id="9" name="Title 1">
            <a:extLst>
              <a:ext uri="{FF2B5EF4-FFF2-40B4-BE49-F238E27FC236}">
                <a16:creationId xmlns:a16="http://schemas.microsoft.com/office/drawing/2014/main" id="{9342BB7C-CA1F-5603-27B3-9D51FB0E1ECA}"/>
              </a:ext>
            </a:extLst>
          </p:cNvPr>
          <p:cNvSpPr txBox="1">
            <a:spLocks/>
          </p:cNvSpPr>
          <p:nvPr/>
        </p:nvSpPr>
        <p:spPr>
          <a:xfrm>
            <a:off x="762000" y="261938"/>
            <a:ext cx="7924800" cy="8048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altLang="en-US" sz="3200" b="1" dirty="0">
                <a:latin typeface="Times New Roman" panose="02020603050405020304" pitchFamily="18" charset="0"/>
                <a:ea typeface="+mn-ea"/>
                <a:cs typeface="Times New Roman" panose="02020603050405020304" pitchFamily="18" charset="0"/>
              </a:rPr>
              <a:t>Exploratory Data Analysis</a:t>
            </a:r>
            <a:endParaRPr lang="en-I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576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3A00C4-9AA0-4AE0-4FFB-6AB749730B3D}"/>
              </a:ext>
            </a:extLst>
          </p:cNvPr>
          <p:cNvPicPr>
            <a:picLocks noChangeAspect="1"/>
          </p:cNvPicPr>
          <p:nvPr/>
        </p:nvPicPr>
        <p:blipFill>
          <a:blip r:embed="rId2"/>
          <a:stretch>
            <a:fillRect/>
          </a:stretch>
        </p:blipFill>
        <p:spPr>
          <a:xfrm>
            <a:off x="810705" y="1136899"/>
            <a:ext cx="3733800" cy="2743200"/>
          </a:xfrm>
          <a:prstGeom prst="rect">
            <a:avLst/>
          </a:prstGeom>
        </p:spPr>
      </p:pic>
      <p:pic>
        <p:nvPicPr>
          <p:cNvPr id="3" name="Picture 2">
            <a:extLst>
              <a:ext uri="{FF2B5EF4-FFF2-40B4-BE49-F238E27FC236}">
                <a16:creationId xmlns:a16="http://schemas.microsoft.com/office/drawing/2014/main" id="{893AC1C7-E7AF-7A9E-ECE0-40F82475A722}"/>
              </a:ext>
            </a:extLst>
          </p:cNvPr>
          <p:cNvPicPr>
            <a:picLocks noChangeAspect="1"/>
          </p:cNvPicPr>
          <p:nvPr/>
        </p:nvPicPr>
        <p:blipFill>
          <a:blip r:embed="rId3"/>
          <a:stretch>
            <a:fillRect/>
          </a:stretch>
        </p:blipFill>
        <p:spPr>
          <a:xfrm>
            <a:off x="4724400" y="984499"/>
            <a:ext cx="3886201" cy="2895600"/>
          </a:xfrm>
          <a:prstGeom prst="rect">
            <a:avLst/>
          </a:prstGeom>
        </p:spPr>
      </p:pic>
      <p:pic>
        <p:nvPicPr>
          <p:cNvPr id="4" name="Picture 3">
            <a:extLst>
              <a:ext uri="{FF2B5EF4-FFF2-40B4-BE49-F238E27FC236}">
                <a16:creationId xmlns:a16="http://schemas.microsoft.com/office/drawing/2014/main" id="{4097FFF4-313E-8509-35D1-7BCB61023EDA}"/>
              </a:ext>
            </a:extLst>
          </p:cNvPr>
          <p:cNvPicPr>
            <a:picLocks noChangeAspect="1"/>
          </p:cNvPicPr>
          <p:nvPr/>
        </p:nvPicPr>
        <p:blipFill>
          <a:blip r:embed="rId4"/>
          <a:stretch>
            <a:fillRect/>
          </a:stretch>
        </p:blipFill>
        <p:spPr>
          <a:xfrm>
            <a:off x="4905866" y="3735371"/>
            <a:ext cx="3886202" cy="2971800"/>
          </a:xfrm>
          <a:prstGeom prst="rect">
            <a:avLst/>
          </a:prstGeom>
        </p:spPr>
      </p:pic>
      <p:sp>
        <p:nvSpPr>
          <p:cNvPr id="5" name="Text Box 10">
            <a:extLst>
              <a:ext uri="{FF2B5EF4-FFF2-40B4-BE49-F238E27FC236}">
                <a16:creationId xmlns:a16="http://schemas.microsoft.com/office/drawing/2014/main" id="{295AED96-AE4E-4BE1-5AE7-4163B1B5E1CC}"/>
              </a:ext>
            </a:extLst>
          </p:cNvPr>
          <p:cNvSpPr txBox="1"/>
          <p:nvPr/>
        </p:nvSpPr>
        <p:spPr>
          <a:xfrm>
            <a:off x="685800" y="4267200"/>
            <a:ext cx="4220066" cy="2062103"/>
          </a:xfrm>
          <a:prstGeom prst="rect">
            <a:avLst/>
          </a:prstGeom>
          <a:noFill/>
        </p:spPr>
        <p:txBody>
          <a:bodyPr wrap="square" rtlCol="0">
            <a:spAutoFit/>
          </a:bodyPr>
          <a:lstStyle/>
          <a:p>
            <a:pPr algn="just">
              <a:buClrTx/>
              <a:buSzTx/>
              <a:buFont typeface="Wingdings" panose="05000000000000000000" charset="0"/>
              <a:buNone/>
            </a:pPr>
            <a:r>
              <a:rPr lang="en-IN" altLang="en-US" sz="1600" b="1" dirty="0">
                <a:latin typeface="Times New Roman" panose="02020603050405020304" pitchFamily="18" charset="0"/>
                <a:cs typeface="Times New Roman" panose="02020603050405020304" pitchFamily="18" charset="0"/>
                <a:sym typeface="+mn-ea"/>
              </a:rPr>
              <a:t>Observations :</a:t>
            </a:r>
            <a:endParaRPr lang="en-IN" altLang="en-US"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From this graph it is clear that </a:t>
            </a:r>
            <a:r>
              <a:rPr lang="en-US" sz="1600" dirty="0" err="1">
                <a:latin typeface="Times New Roman" panose="02020603050405020304" pitchFamily="18" charset="0"/>
                <a:cs typeface="Times New Roman" panose="02020603050405020304" pitchFamily="18" charset="0"/>
              </a:rPr>
              <a:t>caucasian</a:t>
            </a:r>
            <a:r>
              <a:rPr lang="en-US" sz="1600" dirty="0">
                <a:latin typeface="Times New Roman" panose="02020603050405020304" pitchFamily="18" charset="0"/>
                <a:cs typeface="Times New Roman" panose="02020603050405020304" pitchFamily="18" charset="0"/>
              </a:rPr>
              <a:t> race has the highest rate of readmission</a:t>
            </a:r>
          </a:p>
          <a:p>
            <a:pPr marL="285750" indent="-285750" algn="just">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Gender does not have a much impact on readmission of the patients</a:t>
            </a:r>
          </a:p>
          <a:p>
            <a:pPr marL="285750" indent="-285750" algn="just">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Patients in the age range [70-80) has a higher chance of readmission followed by [60-70) and [80-90)</a:t>
            </a:r>
          </a:p>
        </p:txBody>
      </p:sp>
      <p:sp>
        <p:nvSpPr>
          <p:cNvPr id="7" name="TextBox 6">
            <a:extLst>
              <a:ext uri="{FF2B5EF4-FFF2-40B4-BE49-F238E27FC236}">
                <a16:creationId xmlns:a16="http://schemas.microsoft.com/office/drawing/2014/main" id="{89F3AE3E-4A82-481D-08DE-A8F934E3CF2A}"/>
              </a:ext>
            </a:extLst>
          </p:cNvPr>
          <p:cNvSpPr txBox="1"/>
          <p:nvPr/>
        </p:nvSpPr>
        <p:spPr>
          <a:xfrm>
            <a:off x="810705" y="421617"/>
            <a:ext cx="3075495" cy="461665"/>
          </a:xfrm>
          <a:prstGeom prst="rect">
            <a:avLst/>
          </a:prstGeom>
          <a:noFill/>
        </p:spPr>
        <p:txBody>
          <a:bodyPr wrap="square">
            <a:spAutoFit/>
          </a:bodyPr>
          <a:lstStyle/>
          <a:p>
            <a:pPr algn="just">
              <a:buClrTx/>
              <a:buSzTx/>
              <a:buFont typeface="Wingdings" panose="05000000000000000000" charset="0"/>
              <a:buNone/>
            </a:pPr>
            <a:r>
              <a:rPr lang="en-IN" altLang="en-US" sz="2400" b="1" dirty="0">
                <a:latin typeface="Times New Roman" panose="02020603050405020304" pitchFamily="18" charset="0"/>
                <a:cs typeface="Times New Roman" panose="02020603050405020304" pitchFamily="18" charset="0"/>
                <a:sym typeface="+mn-ea"/>
              </a:rPr>
              <a:t>Univariate Analysis :</a:t>
            </a:r>
          </a:p>
        </p:txBody>
      </p:sp>
    </p:spTree>
    <p:extLst>
      <p:ext uri="{BB962C8B-B14F-4D97-AF65-F5344CB8AC3E}">
        <p14:creationId xmlns:p14="http://schemas.microsoft.com/office/powerpoint/2010/main" val="107371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14ED6E-61B1-4FBA-4268-89FE00309F33}"/>
              </a:ext>
            </a:extLst>
          </p:cNvPr>
          <p:cNvPicPr>
            <a:picLocks noChangeAspect="1"/>
          </p:cNvPicPr>
          <p:nvPr/>
        </p:nvPicPr>
        <p:blipFill>
          <a:blip r:embed="rId2"/>
          <a:stretch>
            <a:fillRect/>
          </a:stretch>
        </p:blipFill>
        <p:spPr>
          <a:xfrm>
            <a:off x="685800" y="1139190"/>
            <a:ext cx="3690594" cy="2443480"/>
          </a:xfrm>
          <a:prstGeom prst="rect">
            <a:avLst/>
          </a:prstGeom>
        </p:spPr>
      </p:pic>
      <p:pic>
        <p:nvPicPr>
          <p:cNvPr id="3" name="Picture 2">
            <a:extLst>
              <a:ext uri="{FF2B5EF4-FFF2-40B4-BE49-F238E27FC236}">
                <a16:creationId xmlns:a16="http://schemas.microsoft.com/office/drawing/2014/main" id="{583A2987-DA41-EFC5-3CF4-8CF04A0110EC}"/>
              </a:ext>
            </a:extLst>
          </p:cNvPr>
          <p:cNvPicPr>
            <a:picLocks noChangeAspect="1"/>
          </p:cNvPicPr>
          <p:nvPr/>
        </p:nvPicPr>
        <p:blipFill>
          <a:blip r:embed="rId3"/>
          <a:stretch>
            <a:fillRect/>
          </a:stretch>
        </p:blipFill>
        <p:spPr>
          <a:xfrm>
            <a:off x="4690318" y="1139190"/>
            <a:ext cx="4038600" cy="2438400"/>
          </a:xfrm>
          <a:prstGeom prst="rect">
            <a:avLst/>
          </a:prstGeom>
        </p:spPr>
      </p:pic>
      <p:pic>
        <p:nvPicPr>
          <p:cNvPr id="4" name="Picture 3">
            <a:extLst>
              <a:ext uri="{FF2B5EF4-FFF2-40B4-BE49-F238E27FC236}">
                <a16:creationId xmlns:a16="http://schemas.microsoft.com/office/drawing/2014/main" id="{BFD742BF-03A4-D567-ED9A-844EC4595DD4}"/>
              </a:ext>
            </a:extLst>
          </p:cNvPr>
          <p:cNvPicPr>
            <a:picLocks noChangeAspect="1"/>
          </p:cNvPicPr>
          <p:nvPr/>
        </p:nvPicPr>
        <p:blipFill>
          <a:blip r:embed="rId4"/>
          <a:stretch>
            <a:fillRect/>
          </a:stretch>
        </p:blipFill>
        <p:spPr>
          <a:xfrm>
            <a:off x="5105400" y="3886200"/>
            <a:ext cx="3505200" cy="2672715"/>
          </a:xfrm>
          <a:prstGeom prst="rect">
            <a:avLst/>
          </a:prstGeom>
        </p:spPr>
      </p:pic>
      <p:sp>
        <p:nvSpPr>
          <p:cNvPr id="5" name="Text Box 10">
            <a:extLst>
              <a:ext uri="{FF2B5EF4-FFF2-40B4-BE49-F238E27FC236}">
                <a16:creationId xmlns:a16="http://schemas.microsoft.com/office/drawing/2014/main" id="{01E6A4BC-563D-E7C1-F811-4024C29E3AE4}"/>
              </a:ext>
            </a:extLst>
          </p:cNvPr>
          <p:cNvSpPr txBox="1"/>
          <p:nvPr/>
        </p:nvSpPr>
        <p:spPr>
          <a:xfrm>
            <a:off x="685800" y="4267200"/>
            <a:ext cx="4220066" cy="2062103"/>
          </a:xfrm>
          <a:prstGeom prst="rect">
            <a:avLst/>
          </a:prstGeom>
          <a:noFill/>
        </p:spPr>
        <p:txBody>
          <a:bodyPr wrap="square" rtlCol="0">
            <a:spAutoFit/>
          </a:bodyPr>
          <a:lstStyle/>
          <a:p>
            <a:pPr algn="l">
              <a:buClrTx/>
              <a:buSzTx/>
              <a:buFont typeface="Wingdings" panose="05000000000000000000" charset="0"/>
              <a:buNone/>
            </a:pPr>
            <a:r>
              <a:rPr lang="en-IN" altLang="en-US" sz="1600" b="1" dirty="0">
                <a:latin typeface="Times New Roman" panose="02020603050405020304" pitchFamily="18" charset="0"/>
                <a:cs typeface="Times New Roman" panose="02020603050405020304" pitchFamily="18" charset="0"/>
                <a:sym typeface="+mn-ea"/>
              </a:rPr>
              <a:t>Observations :</a:t>
            </a:r>
            <a:endParaRPr lang="en-IN" altLang="en-US" sz="1600" b="1" dirty="0">
              <a:latin typeface="Times New Roman" panose="02020603050405020304" pitchFamily="18" charset="0"/>
              <a:cs typeface="Times New Roman" panose="02020603050405020304" pitchFamily="18" charset="0"/>
            </a:endParaRPr>
          </a:p>
          <a:p>
            <a:pPr marL="285750" indent="-285750" algn="l">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Chance of readmission is high if the patient has admission type "Emergency“ for </a:t>
            </a:r>
            <a:r>
              <a:rPr lang="en-US" sz="1600" dirty="0" err="1">
                <a:latin typeface="Times New Roman" panose="02020603050405020304" pitchFamily="18" charset="0"/>
                <a:cs typeface="Times New Roman" panose="02020603050405020304" pitchFamily="18" charset="0"/>
              </a:rPr>
              <a:t>admission_type_id</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admission_source_id</a:t>
            </a:r>
            <a:endParaRPr lang="en-US" sz="1600" dirty="0">
              <a:latin typeface="Times New Roman" panose="02020603050405020304" pitchFamily="18" charset="0"/>
              <a:cs typeface="Times New Roman" panose="02020603050405020304" pitchFamily="18" charset="0"/>
            </a:endParaRPr>
          </a:p>
          <a:p>
            <a:pPr algn="l">
              <a:buClrTx/>
              <a:buSzTx/>
            </a:pPr>
            <a:endParaRPr lang="en-US" sz="1600" dirty="0">
              <a:latin typeface="Times New Roman" panose="02020603050405020304" pitchFamily="18" charset="0"/>
              <a:cs typeface="Times New Roman" panose="02020603050405020304" pitchFamily="18" charset="0"/>
            </a:endParaRPr>
          </a:p>
          <a:p>
            <a:pPr marL="285750" indent="-285750" algn="l">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The chance of readmission is more for discharged patients for the case of </a:t>
            </a:r>
            <a:r>
              <a:rPr lang="en-US" sz="1600" dirty="0" err="1">
                <a:latin typeface="Times New Roman" panose="02020603050405020304" pitchFamily="18" charset="0"/>
                <a:cs typeface="Times New Roman" panose="02020603050405020304" pitchFamily="18" charset="0"/>
              </a:rPr>
              <a:t>discharge_disposition_id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79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C69B68-E33B-3BB5-60D6-08C20CF1780C}"/>
              </a:ext>
            </a:extLst>
          </p:cNvPr>
          <p:cNvPicPr>
            <a:picLocks noChangeAspect="1"/>
          </p:cNvPicPr>
          <p:nvPr/>
        </p:nvPicPr>
        <p:blipFill>
          <a:blip r:embed="rId2"/>
          <a:stretch>
            <a:fillRect/>
          </a:stretch>
        </p:blipFill>
        <p:spPr>
          <a:xfrm>
            <a:off x="762000" y="481910"/>
            <a:ext cx="3657599" cy="2585403"/>
          </a:xfrm>
          <a:prstGeom prst="rect">
            <a:avLst/>
          </a:prstGeom>
        </p:spPr>
      </p:pic>
      <p:pic>
        <p:nvPicPr>
          <p:cNvPr id="3" name="Picture 2">
            <a:extLst>
              <a:ext uri="{FF2B5EF4-FFF2-40B4-BE49-F238E27FC236}">
                <a16:creationId xmlns:a16="http://schemas.microsoft.com/office/drawing/2014/main" id="{0608F512-1D30-3E4D-70FF-4BA998A39AED}"/>
              </a:ext>
            </a:extLst>
          </p:cNvPr>
          <p:cNvPicPr>
            <a:picLocks noChangeAspect="1"/>
          </p:cNvPicPr>
          <p:nvPr/>
        </p:nvPicPr>
        <p:blipFill>
          <a:blip r:embed="rId3"/>
          <a:stretch>
            <a:fillRect/>
          </a:stretch>
        </p:blipFill>
        <p:spPr>
          <a:xfrm>
            <a:off x="5105400" y="518563"/>
            <a:ext cx="3505201" cy="2746239"/>
          </a:xfrm>
          <a:prstGeom prst="rect">
            <a:avLst/>
          </a:prstGeom>
        </p:spPr>
      </p:pic>
      <p:sp>
        <p:nvSpPr>
          <p:cNvPr id="5" name="Text Box 10">
            <a:extLst>
              <a:ext uri="{FF2B5EF4-FFF2-40B4-BE49-F238E27FC236}">
                <a16:creationId xmlns:a16="http://schemas.microsoft.com/office/drawing/2014/main" id="{22DC7EF6-774B-3AC6-93AA-5DC8AD61FC6F}"/>
              </a:ext>
            </a:extLst>
          </p:cNvPr>
          <p:cNvSpPr txBox="1"/>
          <p:nvPr/>
        </p:nvSpPr>
        <p:spPr>
          <a:xfrm>
            <a:off x="762000" y="3231043"/>
            <a:ext cx="4114800" cy="3293209"/>
          </a:xfrm>
          <a:prstGeom prst="rect">
            <a:avLst/>
          </a:prstGeom>
          <a:noFill/>
        </p:spPr>
        <p:txBody>
          <a:bodyPr wrap="square" rtlCol="0">
            <a:spAutoFit/>
          </a:bodyPr>
          <a:lstStyle/>
          <a:p>
            <a:pPr algn="l">
              <a:buClrTx/>
              <a:buSzTx/>
              <a:buFont typeface="Wingdings" panose="05000000000000000000" charset="0"/>
              <a:buNone/>
            </a:pPr>
            <a:r>
              <a:rPr lang="en-IN" altLang="en-US" sz="1600" b="1" dirty="0">
                <a:latin typeface="Times New Roman" panose="02020603050405020304" pitchFamily="18" charset="0"/>
                <a:cs typeface="Times New Roman" panose="02020603050405020304" pitchFamily="18" charset="0"/>
                <a:sym typeface="+mn-ea"/>
              </a:rPr>
              <a:t>Observations :</a:t>
            </a:r>
            <a:endParaRPr lang="en-IN" altLang="en-US" sz="1600" b="1" dirty="0">
              <a:latin typeface="Times New Roman" panose="02020603050405020304" pitchFamily="18" charset="0"/>
              <a:cs typeface="Times New Roman" panose="02020603050405020304" pitchFamily="18" charset="0"/>
            </a:endParaRPr>
          </a:p>
          <a:p>
            <a:pPr marL="285750" indent="-285750" algn="l">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Chance of readmission is high if the patient has Maximum Glucose Serum as “None"</a:t>
            </a:r>
          </a:p>
          <a:p>
            <a:pPr marL="285750" indent="-285750" algn="l">
              <a:buClrTx/>
              <a:buSzTx/>
              <a:buFont typeface="Wingdings" panose="05000000000000000000" charset="0"/>
              <a:buChar char="ü"/>
            </a:pPr>
            <a:r>
              <a:rPr lang="en-IN" sz="1600" dirty="0">
                <a:latin typeface="Times New Roman" panose="02020603050405020304" pitchFamily="18" charset="0"/>
                <a:cs typeface="Times New Roman" panose="02020603050405020304" pitchFamily="18" charset="0"/>
              </a:rPr>
              <a:t>The chances of readmittance is more if the patient has AIC result of ‘None’ as compared to other admission type.</a:t>
            </a:r>
          </a:p>
          <a:p>
            <a:pPr marL="285750" indent="-285750" algn="l">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A few medicines like metformin-pioglitazone, glimepiride-pioglitazone, acetohexamide, metformin-rosiglitazone and troglitazone are consumed by a very few people.</a:t>
            </a:r>
          </a:p>
          <a:p>
            <a:pPr marL="285750" indent="-285750" algn="l">
              <a:buClrTx/>
              <a:buSzTx/>
              <a:buFont typeface="Wingdings" panose="05000000000000000000" charset="0"/>
              <a:buChar char="ü"/>
            </a:pPr>
            <a:r>
              <a:rPr lang="en-US" sz="1600" dirty="0">
                <a:latin typeface="Times New Roman" panose="02020603050405020304" pitchFamily="18" charset="0"/>
                <a:cs typeface="Times New Roman" panose="02020603050405020304" pitchFamily="18" charset="0"/>
              </a:rPr>
              <a:t>Most medicines consumed by people are Insulin and Metformin.</a:t>
            </a:r>
          </a:p>
        </p:txBody>
      </p:sp>
      <p:pic>
        <p:nvPicPr>
          <p:cNvPr id="6" name="Picture 5" descr="A table of numbers and letters&#10;&#10;Description automatically generated">
            <a:extLst>
              <a:ext uri="{FF2B5EF4-FFF2-40B4-BE49-F238E27FC236}">
                <a16:creationId xmlns:a16="http://schemas.microsoft.com/office/drawing/2014/main" id="{253A83AD-8E13-75B7-7CD5-2FA95A3CE589}"/>
              </a:ext>
            </a:extLst>
          </p:cNvPr>
          <p:cNvPicPr>
            <a:picLocks noChangeAspect="1"/>
          </p:cNvPicPr>
          <p:nvPr/>
        </p:nvPicPr>
        <p:blipFill rotWithShape="1">
          <a:blip r:embed="rId4">
            <a:extLst>
              <a:ext uri="{28A0092B-C50C-407E-A947-70E740481C1C}">
                <a14:useLocalDpi xmlns:a14="http://schemas.microsoft.com/office/drawing/2010/main" val="0"/>
              </a:ext>
            </a:extLst>
          </a:blip>
          <a:srcRect b="84938"/>
          <a:stretch/>
        </p:blipFill>
        <p:spPr>
          <a:xfrm>
            <a:off x="4876799" y="3428532"/>
            <a:ext cx="3644714" cy="866683"/>
          </a:xfrm>
          <a:prstGeom prst="rect">
            <a:avLst/>
          </a:prstGeom>
        </p:spPr>
      </p:pic>
      <p:pic>
        <p:nvPicPr>
          <p:cNvPr id="7" name="Picture 6" descr="A table of numbers and letters&#10;&#10;Description automatically generated">
            <a:extLst>
              <a:ext uri="{FF2B5EF4-FFF2-40B4-BE49-F238E27FC236}">
                <a16:creationId xmlns:a16="http://schemas.microsoft.com/office/drawing/2014/main" id="{569ED8DD-FAB0-4ED1-C8F6-2F1318510349}"/>
              </a:ext>
            </a:extLst>
          </p:cNvPr>
          <p:cNvPicPr>
            <a:picLocks noChangeAspect="1"/>
          </p:cNvPicPr>
          <p:nvPr/>
        </p:nvPicPr>
        <p:blipFill rotWithShape="1">
          <a:blip r:embed="rId4">
            <a:extLst>
              <a:ext uri="{28A0092B-C50C-407E-A947-70E740481C1C}">
                <a14:useLocalDpi xmlns:a14="http://schemas.microsoft.com/office/drawing/2010/main" val="0"/>
              </a:ext>
            </a:extLst>
          </a:blip>
          <a:srcRect t="76769"/>
          <a:stretch/>
        </p:blipFill>
        <p:spPr>
          <a:xfrm>
            <a:off x="4903076" y="4748816"/>
            <a:ext cx="3603969" cy="1321834"/>
          </a:xfrm>
          <a:prstGeom prst="rect">
            <a:avLst/>
          </a:prstGeom>
        </p:spPr>
      </p:pic>
    </p:spTree>
    <p:extLst>
      <p:ext uri="{BB962C8B-B14F-4D97-AF65-F5344CB8AC3E}">
        <p14:creationId xmlns:p14="http://schemas.microsoft.com/office/powerpoint/2010/main" val="1277645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8112</TotalTime>
  <Words>1253</Words>
  <Application>Microsoft Office PowerPoint</Application>
  <PresentationFormat>On-screen Show (4:3)</PresentationFormat>
  <Paragraphs>162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Times New Roman</vt:lpstr>
      <vt:lpstr>Wingdings</vt:lpstr>
      <vt:lpstr>Office Theme</vt:lpstr>
      <vt:lpstr>PowerPoint Presentation</vt:lpstr>
      <vt:lpstr>CONTENT</vt:lpstr>
      <vt:lpstr>PowerPoint Presentation</vt:lpstr>
      <vt:lpstr>Types of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DITTO PAUL</cp:lastModifiedBy>
  <cp:revision>301</cp:revision>
  <dcterms:created xsi:type="dcterms:W3CDTF">2017-03-30T12:09:41Z</dcterms:created>
  <dcterms:modified xsi:type="dcterms:W3CDTF">2024-01-18T09:32:45Z</dcterms:modified>
</cp:coreProperties>
</file>