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4" r:id="rId5"/>
    <p:sldId id="258" r:id="rId6"/>
    <p:sldId id="274" r:id="rId7"/>
    <p:sldId id="275" r:id="rId8"/>
    <p:sldId id="261" r:id="rId9"/>
    <p:sldId id="273" r:id="rId10"/>
    <p:sldId id="276"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4694"/>
  </p:normalViewPr>
  <p:slideViewPr>
    <p:cSldViewPr snapToGrid="0" snapToObjects="1">
      <p:cViewPr>
        <p:scale>
          <a:sx n="95" d="100"/>
          <a:sy n="95" d="100"/>
        </p:scale>
        <p:origin x="1120"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4A485-64F3-48B1-A86F-CF39D828850A}" type="doc">
      <dgm:prSet loTypeId="urn:microsoft.com/office/officeart/2016/7/layout/RepeatingBendingProcessNew" loCatId="process" qsTypeId="urn:microsoft.com/office/officeart/2005/8/quickstyle/simple4" qsCatId="simple" csTypeId="urn:microsoft.com/office/officeart/2005/8/colors/accent5_2" csCatId="accent5"/>
      <dgm:spPr/>
      <dgm:t>
        <a:bodyPr/>
        <a:lstStyle/>
        <a:p>
          <a:endParaRPr lang="en-US"/>
        </a:p>
      </dgm:t>
    </dgm:pt>
    <dgm:pt modelId="{7F3F5455-916A-4D21-BBB5-E2989E367241}">
      <dgm:prSet/>
      <dgm:spPr/>
      <dgm:t>
        <a:bodyPr/>
        <a:lstStyle/>
        <a:p>
          <a:r>
            <a:rPr lang="en-US" b="1" u="sng" dirty="0"/>
            <a:t>Data Load &amp; Manipulation</a:t>
          </a:r>
          <a:r>
            <a:rPr lang="en-US" b="1" dirty="0"/>
            <a:t>:</a:t>
          </a:r>
          <a:endParaRPr lang="en-US" dirty="0"/>
        </a:p>
      </dgm:t>
    </dgm:pt>
    <dgm:pt modelId="{EE8DB8E1-32E9-4CB6-81B5-0FC55B558FEA}" type="parTrans" cxnId="{C87C6929-045A-4C87-9E51-1B1B7EFBCD38}">
      <dgm:prSet/>
      <dgm:spPr/>
      <dgm:t>
        <a:bodyPr/>
        <a:lstStyle/>
        <a:p>
          <a:endParaRPr lang="en-US"/>
        </a:p>
      </dgm:t>
    </dgm:pt>
    <dgm:pt modelId="{7623E9AC-E247-4272-A37B-2055F1D6A979}" type="sibTrans" cxnId="{C87C6929-045A-4C87-9E51-1B1B7EFBCD38}">
      <dgm:prSet/>
      <dgm:spPr/>
      <dgm:t>
        <a:bodyPr/>
        <a:lstStyle/>
        <a:p>
          <a:endParaRPr lang="en-US"/>
        </a:p>
      </dgm:t>
    </dgm:pt>
    <dgm:pt modelId="{A6C8574D-5763-4BCB-8C51-0B1E4F1174CD}">
      <dgm:prSet/>
      <dgm:spPr/>
      <dgm:t>
        <a:bodyPr/>
        <a:lstStyle/>
        <a:p>
          <a:r>
            <a:rPr lang="en-US"/>
            <a:t>The data is initially checked for NA values. However, no such null values were found. </a:t>
          </a:r>
        </a:p>
      </dgm:t>
    </dgm:pt>
    <dgm:pt modelId="{6BA61FAF-7BA8-40EA-9F18-319EF5230477}" type="parTrans" cxnId="{709A9B9E-D3A6-48E4-9390-4167D88D2A1B}">
      <dgm:prSet/>
      <dgm:spPr/>
      <dgm:t>
        <a:bodyPr/>
        <a:lstStyle/>
        <a:p>
          <a:endParaRPr lang="en-US"/>
        </a:p>
      </dgm:t>
    </dgm:pt>
    <dgm:pt modelId="{0AC56F67-9C1E-43B9-B1E0-D8DC78C24686}" type="sibTrans" cxnId="{709A9B9E-D3A6-48E4-9390-4167D88D2A1B}">
      <dgm:prSet/>
      <dgm:spPr/>
      <dgm:t>
        <a:bodyPr/>
        <a:lstStyle/>
        <a:p>
          <a:endParaRPr lang="en-US"/>
        </a:p>
      </dgm:t>
    </dgm:pt>
    <dgm:pt modelId="{A542786D-BECA-40A0-87BA-1268FA64AE8B}">
      <dgm:prSet/>
      <dgm:spPr/>
      <dgm:t>
        <a:bodyPr/>
        <a:lstStyle/>
        <a:p>
          <a:r>
            <a:rPr lang="en-US"/>
            <a:t>Later, unique values of data have been checked and printed. </a:t>
          </a:r>
        </a:p>
      </dgm:t>
    </dgm:pt>
    <dgm:pt modelId="{9DF496D7-879D-4080-99EE-5F984DAEB877}" type="parTrans" cxnId="{8C201521-1299-4D7B-857A-F871E0A529DF}">
      <dgm:prSet/>
      <dgm:spPr/>
      <dgm:t>
        <a:bodyPr/>
        <a:lstStyle/>
        <a:p>
          <a:endParaRPr lang="en-US"/>
        </a:p>
      </dgm:t>
    </dgm:pt>
    <dgm:pt modelId="{7FC639CB-1A9E-4812-A035-0C20817FE8BA}" type="sibTrans" cxnId="{8C201521-1299-4D7B-857A-F871E0A529DF}">
      <dgm:prSet/>
      <dgm:spPr/>
      <dgm:t>
        <a:bodyPr/>
        <a:lstStyle/>
        <a:p>
          <a:endParaRPr lang="en-US"/>
        </a:p>
      </dgm:t>
    </dgm:pt>
    <dgm:pt modelId="{E7CDDA40-A9FE-4423-BD19-9ECF3159C89F}">
      <dgm:prSet/>
      <dgm:spPr/>
      <dgm:t>
        <a:bodyPr/>
        <a:lstStyle/>
        <a:p>
          <a:r>
            <a:rPr lang="en-US" b="1" u="sng"/>
            <a:t>Exploratory Data Analysis:</a:t>
          </a:r>
          <a:endParaRPr lang="en-US"/>
        </a:p>
      </dgm:t>
    </dgm:pt>
    <dgm:pt modelId="{D20EEB08-472D-45E0-B43C-7ECE3AA46E70}" type="parTrans" cxnId="{6198D938-2456-4698-8F90-E989260C83B4}">
      <dgm:prSet/>
      <dgm:spPr/>
      <dgm:t>
        <a:bodyPr/>
        <a:lstStyle/>
        <a:p>
          <a:endParaRPr lang="en-US"/>
        </a:p>
      </dgm:t>
    </dgm:pt>
    <dgm:pt modelId="{A855C2B1-3397-4357-A624-99FBEC54E75E}" type="sibTrans" cxnId="{6198D938-2456-4698-8F90-E989260C83B4}">
      <dgm:prSet/>
      <dgm:spPr/>
      <dgm:t>
        <a:bodyPr/>
        <a:lstStyle/>
        <a:p>
          <a:endParaRPr lang="en-US"/>
        </a:p>
      </dgm:t>
    </dgm:pt>
    <dgm:pt modelId="{E4920F39-508E-4F08-8072-58844115F5C4}">
      <dgm:prSet/>
      <dgm:spPr/>
      <dgm:t>
        <a:bodyPr/>
        <a:lstStyle/>
        <a:p>
          <a:r>
            <a:rPr lang="en-US"/>
            <a:t>The data is analyzed to find no of counts for ‘0’ and ‘1’ (58000 for 0s &amp; 30647 for 1s). </a:t>
          </a:r>
        </a:p>
      </dgm:t>
    </dgm:pt>
    <dgm:pt modelId="{594FD04C-DE71-4189-98B3-4CDADC16187F}" type="parTrans" cxnId="{873ED257-7C3E-48C2-8917-25E96BFD39CF}">
      <dgm:prSet/>
      <dgm:spPr/>
      <dgm:t>
        <a:bodyPr/>
        <a:lstStyle/>
        <a:p>
          <a:endParaRPr lang="en-US"/>
        </a:p>
      </dgm:t>
    </dgm:pt>
    <dgm:pt modelId="{4488067B-13B1-4FBF-A0D7-873BBDAE90BE}" type="sibTrans" cxnId="{873ED257-7C3E-48C2-8917-25E96BFD39CF}">
      <dgm:prSet/>
      <dgm:spPr/>
      <dgm:t>
        <a:bodyPr/>
        <a:lstStyle/>
        <a:p>
          <a:endParaRPr lang="en-US"/>
        </a:p>
      </dgm:t>
    </dgm:pt>
    <dgm:pt modelId="{D9E088CF-F06C-4016-9964-48261B8992A3}">
      <dgm:prSet/>
      <dgm:spPr/>
      <dgm:t>
        <a:bodyPr/>
        <a:lstStyle/>
        <a:p>
          <a:r>
            <a:rPr lang="en-US"/>
            <a:t>The 0s and 1s are plotted</a:t>
          </a:r>
        </a:p>
      </dgm:t>
    </dgm:pt>
    <dgm:pt modelId="{632A1AB4-A959-4735-B58B-84DDEF17AD36}" type="parTrans" cxnId="{3F181EAB-696A-40CD-AA14-5A9652DD4A9E}">
      <dgm:prSet/>
      <dgm:spPr/>
      <dgm:t>
        <a:bodyPr/>
        <a:lstStyle/>
        <a:p>
          <a:endParaRPr lang="en-US"/>
        </a:p>
      </dgm:t>
    </dgm:pt>
    <dgm:pt modelId="{40BBC754-0CE4-4E7A-8088-A12A585A0955}" type="sibTrans" cxnId="{3F181EAB-696A-40CD-AA14-5A9652DD4A9E}">
      <dgm:prSet/>
      <dgm:spPr/>
      <dgm:t>
        <a:bodyPr/>
        <a:lstStyle/>
        <a:p>
          <a:endParaRPr lang="en-US"/>
        </a:p>
      </dgm:t>
    </dgm:pt>
    <dgm:pt modelId="{8BC63165-E0FE-8246-86F8-2BB3B0778CE6}" type="pres">
      <dgm:prSet presAssocID="{A334A485-64F3-48B1-A86F-CF39D828850A}" presName="Name0" presStyleCnt="0">
        <dgm:presLayoutVars>
          <dgm:dir/>
          <dgm:resizeHandles val="exact"/>
        </dgm:presLayoutVars>
      </dgm:prSet>
      <dgm:spPr/>
    </dgm:pt>
    <dgm:pt modelId="{23DD871C-1A16-BF4E-B6D8-D3D43A4854D2}" type="pres">
      <dgm:prSet presAssocID="{7F3F5455-916A-4D21-BBB5-E2989E367241}" presName="node" presStyleLbl="node1" presStyleIdx="0" presStyleCnt="6">
        <dgm:presLayoutVars>
          <dgm:bulletEnabled val="1"/>
        </dgm:presLayoutVars>
      </dgm:prSet>
      <dgm:spPr/>
    </dgm:pt>
    <dgm:pt modelId="{D25A6B33-DD51-E446-8E83-EA9F70DF79FD}" type="pres">
      <dgm:prSet presAssocID="{7623E9AC-E247-4272-A37B-2055F1D6A979}" presName="sibTrans" presStyleLbl="sibTrans1D1" presStyleIdx="0" presStyleCnt="5"/>
      <dgm:spPr/>
    </dgm:pt>
    <dgm:pt modelId="{7BC9DDB3-9D74-564D-B37D-D3EFC4E84823}" type="pres">
      <dgm:prSet presAssocID="{7623E9AC-E247-4272-A37B-2055F1D6A979}" presName="connectorText" presStyleLbl="sibTrans1D1" presStyleIdx="0" presStyleCnt="5"/>
      <dgm:spPr/>
    </dgm:pt>
    <dgm:pt modelId="{BC183340-2FFB-6C45-BFF9-BC0C987CF603}" type="pres">
      <dgm:prSet presAssocID="{A6C8574D-5763-4BCB-8C51-0B1E4F1174CD}" presName="node" presStyleLbl="node1" presStyleIdx="1" presStyleCnt="6">
        <dgm:presLayoutVars>
          <dgm:bulletEnabled val="1"/>
        </dgm:presLayoutVars>
      </dgm:prSet>
      <dgm:spPr/>
    </dgm:pt>
    <dgm:pt modelId="{736AF0F5-31DB-9346-BFAB-E58302C177D6}" type="pres">
      <dgm:prSet presAssocID="{0AC56F67-9C1E-43B9-B1E0-D8DC78C24686}" presName="sibTrans" presStyleLbl="sibTrans1D1" presStyleIdx="1" presStyleCnt="5"/>
      <dgm:spPr/>
    </dgm:pt>
    <dgm:pt modelId="{A4A708A7-20FA-D148-B3A8-BEB3509646DD}" type="pres">
      <dgm:prSet presAssocID="{0AC56F67-9C1E-43B9-B1E0-D8DC78C24686}" presName="connectorText" presStyleLbl="sibTrans1D1" presStyleIdx="1" presStyleCnt="5"/>
      <dgm:spPr/>
    </dgm:pt>
    <dgm:pt modelId="{1F5F38D6-98CC-0A4A-99EF-A8D4E2808C41}" type="pres">
      <dgm:prSet presAssocID="{A542786D-BECA-40A0-87BA-1268FA64AE8B}" presName="node" presStyleLbl="node1" presStyleIdx="2" presStyleCnt="6">
        <dgm:presLayoutVars>
          <dgm:bulletEnabled val="1"/>
        </dgm:presLayoutVars>
      </dgm:prSet>
      <dgm:spPr/>
    </dgm:pt>
    <dgm:pt modelId="{4D452025-5763-5C4C-A2E2-64F73A0EB0B5}" type="pres">
      <dgm:prSet presAssocID="{7FC639CB-1A9E-4812-A035-0C20817FE8BA}" presName="sibTrans" presStyleLbl="sibTrans1D1" presStyleIdx="2" presStyleCnt="5"/>
      <dgm:spPr/>
    </dgm:pt>
    <dgm:pt modelId="{9FF3230D-54DC-2346-B0F3-11A50C9AE23A}" type="pres">
      <dgm:prSet presAssocID="{7FC639CB-1A9E-4812-A035-0C20817FE8BA}" presName="connectorText" presStyleLbl="sibTrans1D1" presStyleIdx="2" presStyleCnt="5"/>
      <dgm:spPr/>
    </dgm:pt>
    <dgm:pt modelId="{8B583116-0031-7541-AFB3-1CE10D24A118}" type="pres">
      <dgm:prSet presAssocID="{E7CDDA40-A9FE-4423-BD19-9ECF3159C89F}" presName="node" presStyleLbl="node1" presStyleIdx="3" presStyleCnt="6">
        <dgm:presLayoutVars>
          <dgm:bulletEnabled val="1"/>
        </dgm:presLayoutVars>
      </dgm:prSet>
      <dgm:spPr/>
    </dgm:pt>
    <dgm:pt modelId="{A288A8D4-1DCD-4441-A738-0722E5A9AC6F}" type="pres">
      <dgm:prSet presAssocID="{A855C2B1-3397-4357-A624-99FBEC54E75E}" presName="sibTrans" presStyleLbl="sibTrans1D1" presStyleIdx="3" presStyleCnt="5"/>
      <dgm:spPr/>
    </dgm:pt>
    <dgm:pt modelId="{F990E8C4-4061-D748-9765-85C0C3D45B4C}" type="pres">
      <dgm:prSet presAssocID="{A855C2B1-3397-4357-A624-99FBEC54E75E}" presName="connectorText" presStyleLbl="sibTrans1D1" presStyleIdx="3" presStyleCnt="5"/>
      <dgm:spPr/>
    </dgm:pt>
    <dgm:pt modelId="{C594D82C-5D4D-CF49-8CDA-FCE12EC736AE}" type="pres">
      <dgm:prSet presAssocID="{E4920F39-508E-4F08-8072-58844115F5C4}" presName="node" presStyleLbl="node1" presStyleIdx="4" presStyleCnt="6">
        <dgm:presLayoutVars>
          <dgm:bulletEnabled val="1"/>
        </dgm:presLayoutVars>
      </dgm:prSet>
      <dgm:spPr/>
    </dgm:pt>
    <dgm:pt modelId="{4999B53A-9D43-ED4E-8731-8666FE6832F2}" type="pres">
      <dgm:prSet presAssocID="{4488067B-13B1-4FBF-A0D7-873BBDAE90BE}" presName="sibTrans" presStyleLbl="sibTrans1D1" presStyleIdx="4" presStyleCnt="5"/>
      <dgm:spPr/>
    </dgm:pt>
    <dgm:pt modelId="{7BBE69CF-DEFD-AE48-8422-65EA9E6E6DA5}" type="pres">
      <dgm:prSet presAssocID="{4488067B-13B1-4FBF-A0D7-873BBDAE90BE}" presName="connectorText" presStyleLbl="sibTrans1D1" presStyleIdx="4" presStyleCnt="5"/>
      <dgm:spPr/>
    </dgm:pt>
    <dgm:pt modelId="{BFA8C7D8-D822-634C-9475-1DF6C4CBDCBC}" type="pres">
      <dgm:prSet presAssocID="{D9E088CF-F06C-4016-9964-48261B8992A3}" presName="node" presStyleLbl="node1" presStyleIdx="5" presStyleCnt="6">
        <dgm:presLayoutVars>
          <dgm:bulletEnabled val="1"/>
        </dgm:presLayoutVars>
      </dgm:prSet>
      <dgm:spPr/>
    </dgm:pt>
  </dgm:ptLst>
  <dgm:cxnLst>
    <dgm:cxn modelId="{19431B03-4A62-B249-AC80-95977D42EE49}" type="presOf" srcId="{A6C8574D-5763-4BCB-8C51-0B1E4F1174CD}" destId="{BC183340-2FFB-6C45-BFF9-BC0C987CF603}" srcOrd="0" destOrd="0" presId="urn:microsoft.com/office/officeart/2016/7/layout/RepeatingBendingProcessNew"/>
    <dgm:cxn modelId="{6EE51004-4807-D849-84B5-525D6BFC530B}" type="presOf" srcId="{0AC56F67-9C1E-43B9-B1E0-D8DC78C24686}" destId="{A4A708A7-20FA-D148-B3A8-BEB3509646DD}" srcOrd="1" destOrd="0" presId="urn:microsoft.com/office/officeart/2016/7/layout/RepeatingBendingProcessNew"/>
    <dgm:cxn modelId="{438A1A06-8475-334E-B917-5A057676E314}" type="presOf" srcId="{7F3F5455-916A-4D21-BBB5-E2989E367241}" destId="{23DD871C-1A16-BF4E-B6D8-D3D43A4854D2}" srcOrd="0" destOrd="0" presId="urn:microsoft.com/office/officeart/2016/7/layout/RepeatingBendingProcessNew"/>
    <dgm:cxn modelId="{E1EFDC0B-E190-894D-A4CC-DDA61380E60B}" type="presOf" srcId="{A855C2B1-3397-4357-A624-99FBEC54E75E}" destId="{F990E8C4-4061-D748-9765-85C0C3D45B4C}" srcOrd="1" destOrd="0" presId="urn:microsoft.com/office/officeart/2016/7/layout/RepeatingBendingProcessNew"/>
    <dgm:cxn modelId="{9E1A5513-B870-D041-A049-87F17F78E7AE}" type="presOf" srcId="{E7CDDA40-A9FE-4423-BD19-9ECF3159C89F}" destId="{8B583116-0031-7541-AFB3-1CE10D24A118}" srcOrd="0" destOrd="0" presId="urn:microsoft.com/office/officeart/2016/7/layout/RepeatingBendingProcessNew"/>
    <dgm:cxn modelId="{8C201521-1299-4D7B-857A-F871E0A529DF}" srcId="{A334A485-64F3-48B1-A86F-CF39D828850A}" destId="{A542786D-BECA-40A0-87BA-1268FA64AE8B}" srcOrd="2" destOrd="0" parTransId="{9DF496D7-879D-4080-99EE-5F984DAEB877}" sibTransId="{7FC639CB-1A9E-4812-A035-0C20817FE8BA}"/>
    <dgm:cxn modelId="{F88A1924-8BF0-4546-91E2-752276F6E74C}" type="presOf" srcId="{7FC639CB-1A9E-4812-A035-0C20817FE8BA}" destId="{9FF3230D-54DC-2346-B0F3-11A50C9AE23A}" srcOrd="1" destOrd="0" presId="urn:microsoft.com/office/officeart/2016/7/layout/RepeatingBendingProcessNew"/>
    <dgm:cxn modelId="{C87C6929-045A-4C87-9E51-1B1B7EFBCD38}" srcId="{A334A485-64F3-48B1-A86F-CF39D828850A}" destId="{7F3F5455-916A-4D21-BBB5-E2989E367241}" srcOrd="0" destOrd="0" parTransId="{EE8DB8E1-32E9-4CB6-81B5-0FC55B558FEA}" sibTransId="{7623E9AC-E247-4272-A37B-2055F1D6A979}"/>
    <dgm:cxn modelId="{90F9D12A-DB1C-2B44-9238-243014D129BB}" type="presOf" srcId="{D9E088CF-F06C-4016-9964-48261B8992A3}" destId="{BFA8C7D8-D822-634C-9475-1DF6C4CBDCBC}" srcOrd="0" destOrd="0" presId="urn:microsoft.com/office/officeart/2016/7/layout/RepeatingBendingProcessNew"/>
    <dgm:cxn modelId="{FAFAD032-7561-8340-9015-4C99FA261018}" type="presOf" srcId="{7FC639CB-1A9E-4812-A035-0C20817FE8BA}" destId="{4D452025-5763-5C4C-A2E2-64F73A0EB0B5}" srcOrd="0" destOrd="0" presId="urn:microsoft.com/office/officeart/2016/7/layout/RepeatingBendingProcessNew"/>
    <dgm:cxn modelId="{6198D938-2456-4698-8F90-E989260C83B4}" srcId="{A334A485-64F3-48B1-A86F-CF39D828850A}" destId="{E7CDDA40-A9FE-4423-BD19-9ECF3159C89F}" srcOrd="3" destOrd="0" parTransId="{D20EEB08-472D-45E0-B43C-7ECE3AA46E70}" sibTransId="{A855C2B1-3397-4357-A624-99FBEC54E75E}"/>
    <dgm:cxn modelId="{8A30FC3F-6995-5043-9435-0A425DED9571}" type="presOf" srcId="{A855C2B1-3397-4357-A624-99FBEC54E75E}" destId="{A288A8D4-1DCD-4441-A738-0722E5A9AC6F}" srcOrd="0" destOrd="0" presId="urn:microsoft.com/office/officeart/2016/7/layout/RepeatingBendingProcessNew"/>
    <dgm:cxn modelId="{F64BFA52-D747-4240-B942-BEC770FAAC3F}" type="presOf" srcId="{4488067B-13B1-4FBF-A0D7-873BBDAE90BE}" destId="{4999B53A-9D43-ED4E-8731-8666FE6832F2}" srcOrd="0" destOrd="0" presId="urn:microsoft.com/office/officeart/2016/7/layout/RepeatingBendingProcessNew"/>
    <dgm:cxn modelId="{E2783553-5E4F-544D-8361-C41D40FE5B25}" type="presOf" srcId="{7623E9AC-E247-4272-A37B-2055F1D6A979}" destId="{D25A6B33-DD51-E446-8E83-EA9F70DF79FD}" srcOrd="0" destOrd="0" presId="urn:microsoft.com/office/officeart/2016/7/layout/RepeatingBendingProcessNew"/>
    <dgm:cxn modelId="{873ED257-7C3E-48C2-8917-25E96BFD39CF}" srcId="{A334A485-64F3-48B1-A86F-CF39D828850A}" destId="{E4920F39-508E-4F08-8072-58844115F5C4}" srcOrd="4" destOrd="0" parTransId="{594FD04C-DE71-4189-98B3-4CDADC16187F}" sibTransId="{4488067B-13B1-4FBF-A0D7-873BBDAE90BE}"/>
    <dgm:cxn modelId="{59232A5B-2A3E-E645-B543-F9741860EBAE}" type="presOf" srcId="{7623E9AC-E247-4272-A37B-2055F1D6A979}" destId="{7BC9DDB3-9D74-564D-B37D-D3EFC4E84823}" srcOrd="1" destOrd="0" presId="urn:microsoft.com/office/officeart/2016/7/layout/RepeatingBendingProcessNew"/>
    <dgm:cxn modelId="{35B04C63-DC33-DB42-A13B-0A0E1F3C5ED2}" type="presOf" srcId="{E4920F39-508E-4F08-8072-58844115F5C4}" destId="{C594D82C-5D4D-CF49-8CDA-FCE12EC736AE}" srcOrd="0" destOrd="0" presId="urn:microsoft.com/office/officeart/2016/7/layout/RepeatingBendingProcessNew"/>
    <dgm:cxn modelId="{322AB673-BBCA-B147-B2ED-EE3952545765}" type="presOf" srcId="{A542786D-BECA-40A0-87BA-1268FA64AE8B}" destId="{1F5F38D6-98CC-0A4A-99EF-A8D4E2808C41}" srcOrd="0" destOrd="0" presId="urn:microsoft.com/office/officeart/2016/7/layout/RepeatingBendingProcessNew"/>
    <dgm:cxn modelId="{B4453F9D-B6A1-7A44-832E-D9D4943F3D40}" type="presOf" srcId="{A334A485-64F3-48B1-A86F-CF39D828850A}" destId="{8BC63165-E0FE-8246-86F8-2BB3B0778CE6}" srcOrd="0" destOrd="0" presId="urn:microsoft.com/office/officeart/2016/7/layout/RepeatingBendingProcessNew"/>
    <dgm:cxn modelId="{709A9B9E-D3A6-48E4-9390-4167D88D2A1B}" srcId="{A334A485-64F3-48B1-A86F-CF39D828850A}" destId="{A6C8574D-5763-4BCB-8C51-0B1E4F1174CD}" srcOrd="1" destOrd="0" parTransId="{6BA61FAF-7BA8-40EA-9F18-319EF5230477}" sibTransId="{0AC56F67-9C1E-43B9-B1E0-D8DC78C24686}"/>
    <dgm:cxn modelId="{3F181EAB-696A-40CD-AA14-5A9652DD4A9E}" srcId="{A334A485-64F3-48B1-A86F-CF39D828850A}" destId="{D9E088CF-F06C-4016-9964-48261B8992A3}" srcOrd="5" destOrd="0" parTransId="{632A1AB4-A959-4735-B58B-84DDEF17AD36}" sibTransId="{40BBC754-0CE4-4E7A-8088-A12A585A0955}"/>
    <dgm:cxn modelId="{10442EAF-DF77-B445-92CA-D896756588C9}" type="presOf" srcId="{4488067B-13B1-4FBF-A0D7-873BBDAE90BE}" destId="{7BBE69CF-DEFD-AE48-8422-65EA9E6E6DA5}" srcOrd="1" destOrd="0" presId="urn:microsoft.com/office/officeart/2016/7/layout/RepeatingBendingProcessNew"/>
    <dgm:cxn modelId="{C00DDDE2-84F6-304C-8729-99F48C80FD00}" type="presOf" srcId="{0AC56F67-9C1E-43B9-B1E0-D8DC78C24686}" destId="{736AF0F5-31DB-9346-BFAB-E58302C177D6}" srcOrd="0" destOrd="0" presId="urn:microsoft.com/office/officeart/2016/7/layout/RepeatingBendingProcessNew"/>
    <dgm:cxn modelId="{A3AD4B59-B0F2-284A-A5FC-36E72D4351E1}" type="presParOf" srcId="{8BC63165-E0FE-8246-86F8-2BB3B0778CE6}" destId="{23DD871C-1A16-BF4E-B6D8-D3D43A4854D2}" srcOrd="0" destOrd="0" presId="urn:microsoft.com/office/officeart/2016/7/layout/RepeatingBendingProcessNew"/>
    <dgm:cxn modelId="{B93A011C-7695-744A-8EEB-50E7FEF94C57}" type="presParOf" srcId="{8BC63165-E0FE-8246-86F8-2BB3B0778CE6}" destId="{D25A6B33-DD51-E446-8E83-EA9F70DF79FD}" srcOrd="1" destOrd="0" presId="urn:microsoft.com/office/officeart/2016/7/layout/RepeatingBendingProcessNew"/>
    <dgm:cxn modelId="{9D7485CF-FDD1-2D47-B1F7-E533403D2A79}" type="presParOf" srcId="{D25A6B33-DD51-E446-8E83-EA9F70DF79FD}" destId="{7BC9DDB3-9D74-564D-B37D-D3EFC4E84823}" srcOrd="0" destOrd="0" presId="urn:microsoft.com/office/officeart/2016/7/layout/RepeatingBendingProcessNew"/>
    <dgm:cxn modelId="{2551CEBE-60A8-ED46-BAC6-647120AA30AC}" type="presParOf" srcId="{8BC63165-E0FE-8246-86F8-2BB3B0778CE6}" destId="{BC183340-2FFB-6C45-BFF9-BC0C987CF603}" srcOrd="2" destOrd="0" presId="urn:microsoft.com/office/officeart/2016/7/layout/RepeatingBendingProcessNew"/>
    <dgm:cxn modelId="{95FD00D1-5731-084F-A49A-F24988BD3266}" type="presParOf" srcId="{8BC63165-E0FE-8246-86F8-2BB3B0778CE6}" destId="{736AF0F5-31DB-9346-BFAB-E58302C177D6}" srcOrd="3" destOrd="0" presId="urn:microsoft.com/office/officeart/2016/7/layout/RepeatingBendingProcessNew"/>
    <dgm:cxn modelId="{FE8C285E-15B2-9646-ABF4-ABF1AFEBB573}" type="presParOf" srcId="{736AF0F5-31DB-9346-BFAB-E58302C177D6}" destId="{A4A708A7-20FA-D148-B3A8-BEB3509646DD}" srcOrd="0" destOrd="0" presId="urn:microsoft.com/office/officeart/2016/7/layout/RepeatingBendingProcessNew"/>
    <dgm:cxn modelId="{8ABD2EBC-3CA0-FC4C-B63E-25A77681AB12}" type="presParOf" srcId="{8BC63165-E0FE-8246-86F8-2BB3B0778CE6}" destId="{1F5F38D6-98CC-0A4A-99EF-A8D4E2808C41}" srcOrd="4" destOrd="0" presId="urn:microsoft.com/office/officeart/2016/7/layout/RepeatingBendingProcessNew"/>
    <dgm:cxn modelId="{C65F338D-F331-F141-86ED-42609F31E665}" type="presParOf" srcId="{8BC63165-E0FE-8246-86F8-2BB3B0778CE6}" destId="{4D452025-5763-5C4C-A2E2-64F73A0EB0B5}" srcOrd="5" destOrd="0" presId="urn:microsoft.com/office/officeart/2016/7/layout/RepeatingBendingProcessNew"/>
    <dgm:cxn modelId="{43E60B50-4928-C047-A31F-84B10FBD7746}" type="presParOf" srcId="{4D452025-5763-5C4C-A2E2-64F73A0EB0B5}" destId="{9FF3230D-54DC-2346-B0F3-11A50C9AE23A}" srcOrd="0" destOrd="0" presId="urn:microsoft.com/office/officeart/2016/7/layout/RepeatingBendingProcessNew"/>
    <dgm:cxn modelId="{A603F8F1-005B-D74A-94E8-EC9CF91B084A}" type="presParOf" srcId="{8BC63165-E0FE-8246-86F8-2BB3B0778CE6}" destId="{8B583116-0031-7541-AFB3-1CE10D24A118}" srcOrd="6" destOrd="0" presId="urn:microsoft.com/office/officeart/2016/7/layout/RepeatingBendingProcessNew"/>
    <dgm:cxn modelId="{0C94F752-EA40-B54A-9E87-9590AEEC0C76}" type="presParOf" srcId="{8BC63165-E0FE-8246-86F8-2BB3B0778CE6}" destId="{A288A8D4-1DCD-4441-A738-0722E5A9AC6F}" srcOrd="7" destOrd="0" presId="urn:microsoft.com/office/officeart/2016/7/layout/RepeatingBendingProcessNew"/>
    <dgm:cxn modelId="{328B5F36-9B94-E647-9791-6AF34FFD5F14}" type="presParOf" srcId="{A288A8D4-1DCD-4441-A738-0722E5A9AC6F}" destId="{F990E8C4-4061-D748-9765-85C0C3D45B4C}" srcOrd="0" destOrd="0" presId="urn:microsoft.com/office/officeart/2016/7/layout/RepeatingBendingProcessNew"/>
    <dgm:cxn modelId="{2381E2F8-982B-7048-9E58-722B83749B0B}" type="presParOf" srcId="{8BC63165-E0FE-8246-86F8-2BB3B0778CE6}" destId="{C594D82C-5D4D-CF49-8CDA-FCE12EC736AE}" srcOrd="8" destOrd="0" presId="urn:microsoft.com/office/officeart/2016/7/layout/RepeatingBendingProcessNew"/>
    <dgm:cxn modelId="{960A9FFB-704E-134B-8C79-06FD1CB81185}" type="presParOf" srcId="{8BC63165-E0FE-8246-86F8-2BB3B0778CE6}" destId="{4999B53A-9D43-ED4E-8731-8666FE6832F2}" srcOrd="9" destOrd="0" presId="urn:microsoft.com/office/officeart/2016/7/layout/RepeatingBendingProcessNew"/>
    <dgm:cxn modelId="{666D7D30-04AB-D94B-A432-4878525EC056}" type="presParOf" srcId="{4999B53A-9D43-ED4E-8731-8666FE6832F2}" destId="{7BBE69CF-DEFD-AE48-8422-65EA9E6E6DA5}" srcOrd="0" destOrd="0" presId="urn:microsoft.com/office/officeart/2016/7/layout/RepeatingBendingProcessNew"/>
    <dgm:cxn modelId="{8EF88B5A-D034-C74D-8724-B78E51D4EEE1}" type="presParOf" srcId="{8BC63165-E0FE-8246-86F8-2BB3B0778CE6}" destId="{BFA8C7D8-D822-634C-9475-1DF6C4CBDCBC}"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A6B33-DD51-E446-8E83-EA9F70DF79FD}">
      <dsp:nvSpPr>
        <dsp:cNvPr id="0" name=""/>
        <dsp:cNvSpPr/>
      </dsp:nvSpPr>
      <dsp:spPr>
        <a:xfrm>
          <a:off x="2277880" y="458402"/>
          <a:ext cx="354189" cy="91440"/>
        </a:xfrm>
        <a:custGeom>
          <a:avLst/>
          <a:gdLst/>
          <a:ahLst/>
          <a:cxnLst/>
          <a:rect l="0" t="0" r="0" b="0"/>
          <a:pathLst>
            <a:path>
              <a:moveTo>
                <a:pt x="0" y="45720"/>
              </a:moveTo>
              <a:lnTo>
                <a:pt x="35418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5355" y="502198"/>
        <a:ext cx="19239" cy="3847"/>
      </dsp:txXfrm>
    </dsp:sp>
    <dsp:sp modelId="{23DD871C-1A16-BF4E-B6D8-D3D43A4854D2}">
      <dsp:nvSpPr>
        <dsp:cNvPr id="0" name=""/>
        <dsp:cNvSpPr/>
      </dsp:nvSpPr>
      <dsp:spPr>
        <a:xfrm>
          <a:off x="606684" y="2223"/>
          <a:ext cx="1672996" cy="100379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78" tIns="86051" rIns="81978" bIns="86051" numCol="1" spcCol="1270" anchor="ctr" anchorCtr="0">
          <a:noAutofit/>
        </a:bodyPr>
        <a:lstStyle/>
        <a:p>
          <a:pPr marL="0" lvl="0" indent="0" algn="ctr" defTabSz="533400">
            <a:lnSpc>
              <a:spcPct val="90000"/>
            </a:lnSpc>
            <a:spcBef>
              <a:spcPct val="0"/>
            </a:spcBef>
            <a:spcAft>
              <a:spcPct val="35000"/>
            </a:spcAft>
            <a:buNone/>
          </a:pPr>
          <a:r>
            <a:rPr lang="en-US" sz="1200" b="1" u="sng" kern="1200" dirty="0"/>
            <a:t>Data Load &amp; Manipulation</a:t>
          </a:r>
          <a:r>
            <a:rPr lang="en-US" sz="1200" b="1" kern="1200" dirty="0"/>
            <a:t>:</a:t>
          </a:r>
          <a:endParaRPr lang="en-US" sz="1200" kern="1200" dirty="0"/>
        </a:p>
      </dsp:txBody>
      <dsp:txXfrm>
        <a:off x="606684" y="2223"/>
        <a:ext cx="1672996" cy="1003797"/>
      </dsp:txXfrm>
    </dsp:sp>
    <dsp:sp modelId="{736AF0F5-31DB-9346-BFAB-E58302C177D6}">
      <dsp:nvSpPr>
        <dsp:cNvPr id="0" name=""/>
        <dsp:cNvSpPr/>
      </dsp:nvSpPr>
      <dsp:spPr>
        <a:xfrm>
          <a:off x="1443182" y="1004221"/>
          <a:ext cx="2057785" cy="354189"/>
        </a:xfrm>
        <a:custGeom>
          <a:avLst/>
          <a:gdLst/>
          <a:ahLst/>
          <a:cxnLst/>
          <a:rect l="0" t="0" r="0" b="0"/>
          <a:pathLst>
            <a:path>
              <a:moveTo>
                <a:pt x="2057785" y="0"/>
              </a:moveTo>
              <a:lnTo>
                <a:pt x="2057785" y="194194"/>
              </a:lnTo>
              <a:lnTo>
                <a:pt x="0" y="194194"/>
              </a:lnTo>
              <a:lnTo>
                <a:pt x="0" y="35418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19739" y="1179392"/>
        <a:ext cx="104672" cy="3847"/>
      </dsp:txXfrm>
    </dsp:sp>
    <dsp:sp modelId="{BC183340-2FFB-6C45-BFF9-BC0C987CF603}">
      <dsp:nvSpPr>
        <dsp:cNvPr id="0" name=""/>
        <dsp:cNvSpPr/>
      </dsp:nvSpPr>
      <dsp:spPr>
        <a:xfrm>
          <a:off x="2664470" y="2223"/>
          <a:ext cx="1672996" cy="100379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78" tIns="86051" rIns="81978" bIns="86051" numCol="1" spcCol="1270" anchor="ctr" anchorCtr="0">
          <a:noAutofit/>
        </a:bodyPr>
        <a:lstStyle/>
        <a:p>
          <a:pPr marL="0" lvl="0" indent="0" algn="ctr" defTabSz="533400">
            <a:lnSpc>
              <a:spcPct val="90000"/>
            </a:lnSpc>
            <a:spcBef>
              <a:spcPct val="0"/>
            </a:spcBef>
            <a:spcAft>
              <a:spcPct val="35000"/>
            </a:spcAft>
            <a:buNone/>
          </a:pPr>
          <a:r>
            <a:rPr lang="en-US" sz="1200" kern="1200"/>
            <a:t>The data is initially checked for NA values. However, no such null values were found. </a:t>
          </a:r>
        </a:p>
      </dsp:txBody>
      <dsp:txXfrm>
        <a:off x="2664470" y="2223"/>
        <a:ext cx="1672996" cy="1003797"/>
      </dsp:txXfrm>
    </dsp:sp>
    <dsp:sp modelId="{4D452025-5763-5C4C-A2E2-64F73A0EB0B5}">
      <dsp:nvSpPr>
        <dsp:cNvPr id="0" name=""/>
        <dsp:cNvSpPr/>
      </dsp:nvSpPr>
      <dsp:spPr>
        <a:xfrm>
          <a:off x="2277880" y="1846989"/>
          <a:ext cx="354189" cy="91440"/>
        </a:xfrm>
        <a:custGeom>
          <a:avLst/>
          <a:gdLst/>
          <a:ahLst/>
          <a:cxnLst/>
          <a:rect l="0" t="0" r="0" b="0"/>
          <a:pathLst>
            <a:path>
              <a:moveTo>
                <a:pt x="0" y="45720"/>
              </a:moveTo>
              <a:lnTo>
                <a:pt x="35418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5355" y="1890785"/>
        <a:ext cx="19239" cy="3847"/>
      </dsp:txXfrm>
    </dsp:sp>
    <dsp:sp modelId="{1F5F38D6-98CC-0A4A-99EF-A8D4E2808C41}">
      <dsp:nvSpPr>
        <dsp:cNvPr id="0" name=""/>
        <dsp:cNvSpPr/>
      </dsp:nvSpPr>
      <dsp:spPr>
        <a:xfrm>
          <a:off x="606684" y="1390810"/>
          <a:ext cx="1672996" cy="100379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78" tIns="86051" rIns="81978" bIns="86051" numCol="1" spcCol="1270" anchor="ctr" anchorCtr="0">
          <a:noAutofit/>
        </a:bodyPr>
        <a:lstStyle/>
        <a:p>
          <a:pPr marL="0" lvl="0" indent="0" algn="ctr" defTabSz="533400">
            <a:lnSpc>
              <a:spcPct val="90000"/>
            </a:lnSpc>
            <a:spcBef>
              <a:spcPct val="0"/>
            </a:spcBef>
            <a:spcAft>
              <a:spcPct val="35000"/>
            </a:spcAft>
            <a:buNone/>
          </a:pPr>
          <a:r>
            <a:rPr lang="en-US" sz="1200" kern="1200"/>
            <a:t>Later, unique values of data have been checked and printed. </a:t>
          </a:r>
        </a:p>
      </dsp:txBody>
      <dsp:txXfrm>
        <a:off x="606684" y="1390810"/>
        <a:ext cx="1672996" cy="1003797"/>
      </dsp:txXfrm>
    </dsp:sp>
    <dsp:sp modelId="{A288A8D4-1DCD-4441-A738-0722E5A9AC6F}">
      <dsp:nvSpPr>
        <dsp:cNvPr id="0" name=""/>
        <dsp:cNvSpPr/>
      </dsp:nvSpPr>
      <dsp:spPr>
        <a:xfrm>
          <a:off x="1443182" y="2392808"/>
          <a:ext cx="2057785" cy="354189"/>
        </a:xfrm>
        <a:custGeom>
          <a:avLst/>
          <a:gdLst/>
          <a:ahLst/>
          <a:cxnLst/>
          <a:rect l="0" t="0" r="0" b="0"/>
          <a:pathLst>
            <a:path>
              <a:moveTo>
                <a:pt x="2057785" y="0"/>
              </a:moveTo>
              <a:lnTo>
                <a:pt x="2057785" y="194194"/>
              </a:lnTo>
              <a:lnTo>
                <a:pt x="0" y="194194"/>
              </a:lnTo>
              <a:lnTo>
                <a:pt x="0" y="35418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19739" y="2567979"/>
        <a:ext cx="104672" cy="3847"/>
      </dsp:txXfrm>
    </dsp:sp>
    <dsp:sp modelId="{8B583116-0031-7541-AFB3-1CE10D24A118}">
      <dsp:nvSpPr>
        <dsp:cNvPr id="0" name=""/>
        <dsp:cNvSpPr/>
      </dsp:nvSpPr>
      <dsp:spPr>
        <a:xfrm>
          <a:off x="2664470" y="1390810"/>
          <a:ext cx="1672996" cy="100379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78" tIns="86051" rIns="81978" bIns="86051" numCol="1" spcCol="1270" anchor="ctr" anchorCtr="0">
          <a:noAutofit/>
        </a:bodyPr>
        <a:lstStyle/>
        <a:p>
          <a:pPr marL="0" lvl="0" indent="0" algn="ctr" defTabSz="533400">
            <a:lnSpc>
              <a:spcPct val="90000"/>
            </a:lnSpc>
            <a:spcBef>
              <a:spcPct val="0"/>
            </a:spcBef>
            <a:spcAft>
              <a:spcPct val="35000"/>
            </a:spcAft>
            <a:buNone/>
          </a:pPr>
          <a:r>
            <a:rPr lang="en-US" sz="1200" b="1" u="sng" kern="1200"/>
            <a:t>Exploratory Data Analysis:</a:t>
          </a:r>
          <a:endParaRPr lang="en-US" sz="1200" kern="1200"/>
        </a:p>
      </dsp:txBody>
      <dsp:txXfrm>
        <a:off x="2664470" y="1390810"/>
        <a:ext cx="1672996" cy="1003797"/>
      </dsp:txXfrm>
    </dsp:sp>
    <dsp:sp modelId="{4999B53A-9D43-ED4E-8731-8666FE6832F2}">
      <dsp:nvSpPr>
        <dsp:cNvPr id="0" name=""/>
        <dsp:cNvSpPr/>
      </dsp:nvSpPr>
      <dsp:spPr>
        <a:xfrm>
          <a:off x="2277880" y="3235576"/>
          <a:ext cx="354189" cy="91440"/>
        </a:xfrm>
        <a:custGeom>
          <a:avLst/>
          <a:gdLst/>
          <a:ahLst/>
          <a:cxnLst/>
          <a:rect l="0" t="0" r="0" b="0"/>
          <a:pathLst>
            <a:path>
              <a:moveTo>
                <a:pt x="0" y="45720"/>
              </a:moveTo>
              <a:lnTo>
                <a:pt x="35418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5355" y="3279372"/>
        <a:ext cx="19239" cy="3847"/>
      </dsp:txXfrm>
    </dsp:sp>
    <dsp:sp modelId="{C594D82C-5D4D-CF49-8CDA-FCE12EC736AE}">
      <dsp:nvSpPr>
        <dsp:cNvPr id="0" name=""/>
        <dsp:cNvSpPr/>
      </dsp:nvSpPr>
      <dsp:spPr>
        <a:xfrm>
          <a:off x="606684" y="2779397"/>
          <a:ext cx="1672996" cy="100379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78" tIns="86051" rIns="81978" bIns="86051" numCol="1" spcCol="1270" anchor="ctr" anchorCtr="0">
          <a:noAutofit/>
        </a:bodyPr>
        <a:lstStyle/>
        <a:p>
          <a:pPr marL="0" lvl="0" indent="0" algn="ctr" defTabSz="533400">
            <a:lnSpc>
              <a:spcPct val="90000"/>
            </a:lnSpc>
            <a:spcBef>
              <a:spcPct val="0"/>
            </a:spcBef>
            <a:spcAft>
              <a:spcPct val="35000"/>
            </a:spcAft>
            <a:buNone/>
          </a:pPr>
          <a:r>
            <a:rPr lang="en-US" sz="1200" kern="1200"/>
            <a:t>The data is analyzed to find no of counts for ‘0’ and ‘1’ (58000 for 0s &amp; 30647 for 1s). </a:t>
          </a:r>
        </a:p>
      </dsp:txBody>
      <dsp:txXfrm>
        <a:off x="606684" y="2779397"/>
        <a:ext cx="1672996" cy="1003797"/>
      </dsp:txXfrm>
    </dsp:sp>
    <dsp:sp modelId="{BFA8C7D8-D822-634C-9475-1DF6C4CBDCBC}">
      <dsp:nvSpPr>
        <dsp:cNvPr id="0" name=""/>
        <dsp:cNvSpPr/>
      </dsp:nvSpPr>
      <dsp:spPr>
        <a:xfrm>
          <a:off x="2664470" y="2779397"/>
          <a:ext cx="1672996" cy="100379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78" tIns="86051" rIns="81978" bIns="86051" numCol="1" spcCol="1270" anchor="ctr" anchorCtr="0">
          <a:noAutofit/>
        </a:bodyPr>
        <a:lstStyle/>
        <a:p>
          <a:pPr marL="0" lvl="0" indent="0" algn="ctr" defTabSz="533400">
            <a:lnSpc>
              <a:spcPct val="90000"/>
            </a:lnSpc>
            <a:spcBef>
              <a:spcPct val="0"/>
            </a:spcBef>
            <a:spcAft>
              <a:spcPct val="35000"/>
            </a:spcAft>
            <a:buNone/>
          </a:pPr>
          <a:r>
            <a:rPr lang="en-US" sz="1200" kern="1200"/>
            <a:t>The 0s and 1s are plotted</a:t>
          </a:r>
        </a:p>
      </dsp:txBody>
      <dsp:txXfrm>
        <a:off x="2664470" y="2779397"/>
        <a:ext cx="1672996" cy="100379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F217-E8A6-FA4D-A11B-C0CCA55BEF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AA758E-0800-4047-8311-A5920E900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19E65E-9F3A-9F43-81D3-1A862C29C599}"/>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5" name="Footer Placeholder 4">
            <a:extLst>
              <a:ext uri="{FF2B5EF4-FFF2-40B4-BE49-F238E27FC236}">
                <a16:creationId xmlns:a16="http://schemas.microsoft.com/office/drawing/2014/main" id="{EF3C075A-0F2D-2D42-A81C-09E315D5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AE353-0EF7-714A-8D73-51544F6F4B54}"/>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27479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122C-4F98-574E-964D-1D12B6AB1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0DFA6C-8D1E-E041-AE7E-966017A76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5F5D5-A310-F543-9E55-28B3379D54F0}"/>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5" name="Footer Placeholder 4">
            <a:extLst>
              <a:ext uri="{FF2B5EF4-FFF2-40B4-BE49-F238E27FC236}">
                <a16:creationId xmlns:a16="http://schemas.microsoft.com/office/drawing/2014/main" id="{052372C6-2293-2147-8D17-E9D189BB3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8BB9D-5405-2743-B6E6-756A5BFE8E34}"/>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215557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F81994-7796-E44F-BA6D-2FB935ABD6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FF50A-02D1-5F47-901A-AD425A0244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6666F-8CCF-664D-A6C1-721D07640C68}"/>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5" name="Footer Placeholder 4">
            <a:extLst>
              <a:ext uri="{FF2B5EF4-FFF2-40B4-BE49-F238E27FC236}">
                <a16:creationId xmlns:a16="http://schemas.microsoft.com/office/drawing/2014/main" id="{2094782C-032D-BB49-BDA8-3DAD77B2D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574C7-74B0-C64D-A279-F5E4C43A5323}"/>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404389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70F0-75D3-874D-92C4-EFF459AE0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3D5EC-63CD-1548-ADC1-6BFD4E526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DD48B-2F66-354B-BCF4-829EDA9A511F}"/>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5" name="Footer Placeholder 4">
            <a:extLst>
              <a:ext uri="{FF2B5EF4-FFF2-40B4-BE49-F238E27FC236}">
                <a16:creationId xmlns:a16="http://schemas.microsoft.com/office/drawing/2014/main" id="{6D1E984C-95CE-2843-A92A-BFA705B91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7C5D6-355B-B74D-B5D9-46A9AA806538}"/>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116873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5346-2FD6-A343-BE7A-8C989B3699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535D2-7D52-9C4C-9F70-7DF9F005D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4D087-6F9D-3849-AFFC-DDFB2DE6711D}"/>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5" name="Footer Placeholder 4">
            <a:extLst>
              <a:ext uri="{FF2B5EF4-FFF2-40B4-BE49-F238E27FC236}">
                <a16:creationId xmlns:a16="http://schemas.microsoft.com/office/drawing/2014/main" id="{55B5D0D6-4C9B-1D4D-841C-C18E8CD2E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23608-AA20-6E42-A3DC-26F8AE932A23}"/>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328706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4986-70B7-904E-811F-8AF24F4FD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648A97-BF79-8E46-ACAC-6348023C3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00721-8547-2442-93C4-27C4BDD76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B0E8A-6F34-4744-BD51-12D38577BB26}"/>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6" name="Footer Placeholder 5">
            <a:extLst>
              <a:ext uri="{FF2B5EF4-FFF2-40B4-BE49-F238E27FC236}">
                <a16:creationId xmlns:a16="http://schemas.microsoft.com/office/drawing/2014/main" id="{4F853F87-7C6D-F249-B731-B20FBC40E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114A1-A24D-A44D-B5C2-DA58BAA3629F}"/>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18607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B684-C77D-054E-A4DF-A4C1381193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6B232E-A10B-584F-9898-967E77AD9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38BE8-6799-1A49-858E-D0AFF833C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574358-A90C-984B-9E87-74C30A9DC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6F9B0-8F0F-074D-878A-ABF9AC3AD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EEF37-059A-F84A-9DDC-AE8CF1A658FE}"/>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8" name="Footer Placeholder 7">
            <a:extLst>
              <a:ext uri="{FF2B5EF4-FFF2-40B4-BE49-F238E27FC236}">
                <a16:creationId xmlns:a16="http://schemas.microsoft.com/office/drawing/2014/main" id="{203D97DD-9CF9-9C49-A64F-85B39CA1BC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C5EB66-520D-6C48-B930-685E790830A6}"/>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238238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170D-20EA-484C-AA0F-7FFE80AFD5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6B32B9-7AF7-0344-BB83-304EF2A030B3}"/>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4" name="Footer Placeholder 3">
            <a:extLst>
              <a:ext uri="{FF2B5EF4-FFF2-40B4-BE49-F238E27FC236}">
                <a16:creationId xmlns:a16="http://schemas.microsoft.com/office/drawing/2014/main" id="{CC6AA6ED-4802-7C40-9806-AC3DB3661B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76494E-11E8-7142-8147-69F5BC9CEB22}"/>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330665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51B47-5325-F04E-870C-CED58765BF80}"/>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3" name="Footer Placeholder 2">
            <a:extLst>
              <a:ext uri="{FF2B5EF4-FFF2-40B4-BE49-F238E27FC236}">
                <a16:creationId xmlns:a16="http://schemas.microsoft.com/office/drawing/2014/main" id="{0BABFAEE-9633-F249-BA8F-07227C71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06C6E-C487-3740-B204-66300144F504}"/>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280288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281-931E-534D-880B-0A448A318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BC955-538A-DC4F-A09C-1341DE712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42A472-7753-404E-AB77-AAED59B2D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26952-C2C7-4546-9452-5FA5C5010C41}"/>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6" name="Footer Placeholder 5">
            <a:extLst>
              <a:ext uri="{FF2B5EF4-FFF2-40B4-BE49-F238E27FC236}">
                <a16:creationId xmlns:a16="http://schemas.microsoft.com/office/drawing/2014/main" id="{01985929-E10A-5540-B639-4EC87A459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C1BF2-D219-5C44-82A0-1A473208C840}"/>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333909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18F0-5751-C947-851F-F78F7E432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3E5D9-ED32-4342-9DDE-97027811E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47868-CD94-FC48-A351-4C0A0B45B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EDA84-7FAD-3C45-8635-79E08D9602C8}"/>
              </a:ext>
            </a:extLst>
          </p:cNvPr>
          <p:cNvSpPr>
            <a:spLocks noGrp="1"/>
          </p:cNvSpPr>
          <p:nvPr>
            <p:ph type="dt" sz="half" idx="10"/>
          </p:nvPr>
        </p:nvSpPr>
        <p:spPr/>
        <p:txBody>
          <a:bodyPr/>
          <a:lstStyle/>
          <a:p>
            <a:fld id="{23C4730D-364E-7C46-9854-28A1A7A27D9C}" type="datetimeFigureOut">
              <a:rPr lang="en-US" smtClean="0"/>
              <a:t>12/9/21</a:t>
            </a:fld>
            <a:endParaRPr lang="en-US"/>
          </a:p>
        </p:txBody>
      </p:sp>
      <p:sp>
        <p:nvSpPr>
          <p:cNvPr id="6" name="Footer Placeholder 5">
            <a:extLst>
              <a:ext uri="{FF2B5EF4-FFF2-40B4-BE49-F238E27FC236}">
                <a16:creationId xmlns:a16="http://schemas.microsoft.com/office/drawing/2014/main" id="{4850741E-B14C-E242-8E96-C240841F9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3CA2D-241B-8742-A148-EC51B771E6BD}"/>
              </a:ext>
            </a:extLst>
          </p:cNvPr>
          <p:cNvSpPr>
            <a:spLocks noGrp="1"/>
          </p:cNvSpPr>
          <p:nvPr>
            <p:ph type="sldNum" sz="quarter" idx="12"/>
          </p:nvPr>
        </p:nvSpPr>
        <p:spPr/>
        <p:txBody>
          <a:bodyPr/>
          <a:lstStyle/>
          <a:p>
            <a:fld id="{E2D1138C-A0D8-3649-ABA1-A72EAD43FB32}" type="slidenum">
              <a:rPr lang="en-US" smtClean="0"/>
              <a:t>‹#›</a:t>
            </a:fld>
            <a:endParaRPr lang="en-US"/>
          </a:p>
        </p:txBody>
      </p:sp>
    </p:spTree>
    <p:extLst>
      <p:ext uri="{BB962C8B-B14F-4D97-AF65-F5344CB8AC3E}">
        <p14:creationId xmlns:p14="http://schemas.microsoft.com/office/powerpoint/2010/main" val="397984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9CA5F-192D-E24D-BA32-FCD4F021D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C2F4E3-5F85-C340-9929-7566B2570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ED714-D04E-4E4E-9A03-6182B58B4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4730D-364E-7C46-9854-28A1A7A27D9C}" type="datetimeFigureOut">
              <a:rPr lang="en-US" smtClean="0"/>
              <a:t>12/9/21</a:t>
            </a:fld>
            <a:endParaRPr lang="en-US"/>
          </a:p>
        </p:txBody>
      </p:sp>
      <p:sp>
        <p:nvSpPr>
          <p:cNvPr id="5" name="Footer Placeholder 4">
            <a:extLst>
              <a:ext uri="{FF2B5EF4-FFF2-40B4-BE49-F238E27FC236}">
                <a16:creationId xmlns:a16="http://schemas.microsoft.com/office/drawing/2014/main" id="{064F0911-24C0-224A-BF6E-8AADF3837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522E7-F27A-1F44-AD48-58EB71DEE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1138C-A0D8-3649-ABA1-A72EAD43FB32}" type="slidenum">
              <a:rPr lang="en-US" smtClean="0"/>
              <a:t>‹#›</a:t>
            </a:fld>
            <a:endParaRPr lang="en-US"/>
          </a:p>
        </p:txBody>
      </p:sp>
    </p:spTree>
    <p:extLst>
      <p:ext uri="{BB962C8B-B14F-4D97-AF65-F5344CB8AC3E}">
        <p14:creationId xmlns:p14="http://schemas.microsoft.com/office/powerpoint/2010/main" val="422582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ilguard.com.au/blog/cyber-criminals-phishing-for-ebay-account-acces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news.softpedia.com/news/Over-18-000-PayPal-Phishing-Websites-Identified-in-December-2012-318132.s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webopedia.com/definitions/phishing-mea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ortswigger.net/daily-swig/machine-learning-technique-detects-phishing-sites-based-on-markup-visual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C1CAD-ABBD-9A4E-B011-E30320A262F5}"/>
              </a:ext>
            </a:extLst>
          </p:cNvPr>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4600" kern="1200">
                <a:solidFill>
                  <a:schemeClr val="tx1"/>
                </a:solidFill>
                <a:latin typeface="+mj-lt"/>
                <a:ea typeface="+mj-ea"/>
                <a:cs typeface="+mj-cs"/>
              </a:rPr>
              <a:t>Discover Malicious Websites using Data Mining Algorithms</a:t>
            </a:r>
          </a:p>
        </p:txBody>
      </p:sp>
      <p:grpSp>
        <p:nvGrpSpPr>
          <p:cNvPr id="42" name="Group 41">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BD9CB291-F3B9-0041-B7E1-396DABCFB5F0}"/>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indent="-228600" algn="l">
              <a:buFont typeface="Arial" panose="020B0604020202020204" pitchFamily="34" charset="0"/>
              <a:buChar char="•"/>
            </a:pPr>
            <a:r>
              <a:rPr lang="en-US" sz="2200" dirty="0"/>
              <a:t>By: </a:t>
            </a:r>
          </a:p>
          <a:p>
            <a:pPr indent="-228600" algn="l">
              <a:buFont typeface="Arial" panose="020B0604020202020204" pitchFamily="34" charset="0"/>
              <a:buChar char="•"/>
            </a:pPr>
            <a:r>
              <a:rPr lang="en-US" sz="2200" dirty="0"/>
              <a:t>Pratibha Awasthi</a:t>
            </a:r>
          </a:p>
          <a:p>
            <a:pPr indent="-228600" algn="l">
              <a:buFont typeface="Arial" panose="020B0604020202020204" pitchFamily="34" charset="0"/>
              <a:buChar char="•"/>
            </a:pPr>
            <a:r>
              <a:rPr lang="en-US" sz="2200" dirty="0"/>
              <a:t>Manish </a:t>
            </a:r>
            <a:r>
              <a:rPr lang="en-US" sz="2200" dirty="0" err="1"/>
              <a:t>Mapakshi</a:t>
            </a:r>
            <a:endParaRPr lang="en-US" sz="2200" dirty="0"/>
          </a:p>
          <a:p>
            <a:pPr indent="-228600" algn="l">
              <a:buFont typeface="Arial" panose="020B0604020202020204" pitchFamily="34" charset="0"/>
              <a:buChar char="•"/>
            </a:pPr>
            <a:r>
              <a:rPr lang="en-US" sz="2200" dirty="0"/>
              <a:t>Sai Gowtham </a:t>
            </a:r>
            <a:r>
              <a:rPr lang="en-US" sz="2200" dirty="0" err="1"/>
              <a:t>Ande</a:t>
            </a:r>
            <a:endParaRPr lang="en-US" sz="2200" dirty="0"/>
          </a:p>
          <a:p>
            <a:pPr indent="-228600" algn="l">
              <a:buFont typeface="Arial" panose="020B0604020202020204" pitchFamily="34" charset="0"/>
              <a:buChar char="•"/>
            </a:pPr>
            <a:r>
              <a:rPr lang="en-US" sz="2200" dirty="0"/>
              <a:t>Srinivas Gutta</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354614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2C9-1F5D-7B4B-B8A4-3A3F7A342753}"/>
              </a:ext>
            </a:extLst>
          </p:cNvPr>
          <p:cNvSpPr>
            <a:spLocks noGrp="1"/>
          </p:cNvSpPr>
          <p:nvPr>
            <p:ph type="title"/>
          </p:nvPr>
        </p:nvSpPr>
        <p:spPr>
          <a:xfrm>
            <a:off x="389965" y="365125"/>
            <a:ext cx="11456894" cy="1325563"/>
          </a:xfrm>
          <a:solidFill>
            <a:schemeClr val="bg1"/>
          </a:solidFill>
        </p:spPr>
        <p:txBody>
          <a:bodyPr/>
          <a:lstStyle/>
          <a:p>
            <a:r>
              <a:rPr lang="en-US" dirty="0"/>
              <a:t>Method - II (inclusion of -1)</a:t>
            </a:r>
          </a:p>
        </p:txBody>
      </p:sp>
      <p:sp>
        <p:nvSpPr>
          <p:cNvPr id="3" name="Content Placeholder 2">
            <a:extLst>
              <a:ext uri="{FF2B5EF4-FFF2-40B4-BE49-F238E27FC236}">
                <a16:creationId xmlns:a16="http://schemas.microsoft.com/office/drawing/2014/main" id="{6387C8D0-EC06-9E44-88F0-74F23A74633B}"/>
              </a:ext>
            </a:extLst>
          </p:cNvPr>
          <p:cNvSpPr>
            <a:spLocks noGrp="1"/>
          </p:cNvSpPr>
          <p:nvPr>
            <p:ph idx="1"/>
          </p:nvPr>
        </p:nvSpPr>
        <p:spPr>
          <a:xfrm>
            <a:off x="389965" y="1825625"/>
            <a:ext cx="11456894" cy="1669799"/>
          </a:xfrm>
          <a:solidFill>
            <a:schemeClr val="bg1"/>
          </a:solidFill>
        </p:spPr>
        <p:txBody>
          <a:bodyPr>
            <a:normAutofit/>
          </a:bodyPr>
          <a:lstStyle/>
          <a:p>
            <a:r>
              <a:rPr lang="en-US" dirty="0"/>
              <a:t>This approach uses large data set (Dataset_full.csv) while keeping the -1.</a:t>
            </a:r>
          </a:p>
          <a:p>
            <a:r>
              <a:rPr lang="en-US" dirty="0"/>
              <a:t>The purpose is to stick to the real-world scenario and predict realistic accuracy</a:t>
            </a:r>
          </a:p>
          <a:p>
            <a:endParaRPr lang="en-US" dirty="0"/>
          </a:p>
        </p:txBody>
      </p:sp>
      <p:pic>
        <p:nvPicPr>
          <p:cNvPr id="6" name="Picture 5">
            <a:extLst>
              <a:ext uri="{FF2B5EF4-FFF2-40B4-BE49-F238E27FC236}">
                <a16:creationId xmlns:a16="http://schemas.microsoft.com/office/drawing/2014/main" id="{65AC5805-834A-834E-B727-430B6095A2D7}"/>
              </a:ext>
            </a:extLst>
          </p:cNvPr>
          <p:cNvPicPr>
            <a:picLocks noChangeAspect="1"/>
          </p:cNvPicPr>
          <p:nvPr/>
        </p:nvPicPr>
        <p:blipFill>
          <a:blip r:embed="rId2"/>
          <a:stretch>
            <a:fillRect/>
          </a:stretch>
        </p:blipFill>
        <p:spPr>
          <a:xfrm>
            <a:off x="389965" y="3495424"/>
            <a:ext cx="11456894" cy="1764427"/>
          </a:xfrm>
          <a:prstGeom prst="rect">
            <a:avLst/>
          </a:prstGeom>
        </p:spPr>
      </p:pic>
      <p:pic>
        <p:nvPicPr>
          <p:cNvPr id="7" name="Picture 6" descr="Table&#10;&#10;Description automatically generated with medium confidence">
            <a:extLst>
              <a:ext uri="{FF2B5EF4-FFF2-40B4-BE49-F238E27FC236}">
                <a16:creationId xmlns:a16="http://schemas.microsoft.com/office/drawing/2014/main" id="{EF4D0C9B-0791-4146-8B8C-2D994ADBAE59}"/>
              </a:ext>
            </a:extLst>
          </p:cNvPr>
          <p:cNvPicPr>
            <a:picLocks noChangeAspect="1"/>
          </p:cNvPicPr>
          <p:nvPr/>
        </p:nvPicPr>
        <p:blipFill>
          <a:blip r:embed="rId3"/>
          <a:stretch>
            <a:fillRect/>
          </a:stretch>
        </p:blipFill>
        <p:spPr>
          <a:xfrm>
            <a:off x="389965" y="5259851"/>
            <a:ext cx="11456893" cy="1564349"/>
          </a:xfrm>
          <a:prstGeom prst="rect">
            <a:avLst/>
          </a:prstGeom>
        </p:spPr>
      </p:pic>
    </p:spTree>
    <p:extLst>
      <p:ext uri="{BB962C8B-B14F-4D97-AF65-F5344CB8AC3E}">
        <p14:creationId xmlns:p14="http://schemas.microsoft.com/office/powerpoint/2010/main" val="351440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727C-70BD-6B45-86C7-5EFC51169D04}"/>
              </a:ext>
            </a:extLst>
          </p:cNvPr>
          <p:cNvSpPr>
            <a:spLocks noGrp="1"/>
          </p:cNvSpPr>
          <p:nvPr>
            <p:ph type="title"/>
          </p:nvPr>
        </p:nvSpPr>
        <p:spPr>
          <a:xfrm>
            <a:off x="648929" y="629266"/>
            <a:ext cx="4944152" cy="1622321"/>
          </a:xfrm>
        </p:spPr>
        <p:txBody>
          <a:bodyPr>
            <a:normAutofit fontScale="90000"/>
          </a:bodyPr>
          <a:lstStyle/>
          <a:p>
            <a:r>
              <a:rPr lang="en-US" dirty="0"/>
              <a:t>Method – II: Data load, Manipulation and EDA</a:t>
            </a:r>
          </a:p>
        </p:txBody>
      </p:sp>
      <p:sp>
        <p:nvSpPr>
          <p:cNvPr id="16"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1040C150-DB49-6343-9D73-7D796D9271EE}"/>
              </a:ext>
            </a:extLst>
          </p:cNvPr>
          <p:cNvPicPr>
            <a:picLocks noChangeAspect="1"/>
          </p:cNvPicPr>
          <p:nvPr/>
        </p:nvPicPr>
        <p:blipFill>
          <a:blip r:embed="rId2"/>
          <a:stretch>
            <a:fillRect/>
          </a:stretch>
        </p:blipFill>
        <p:spPr>
          <a:xfrm>
            <a:off x="6904709" y="1920539"/>
            <a:ext cx="4475531" cy="3013674"/>
          </a:xfrm>
          <a:prstGeom prst="rect">
            <a:avLst/>
          </a:prstGeom>
          <a:effectLst/>
        </p:spPr>
      </p:pic>
      <p:graphicFrame>
        <p:nvGraphicFramePr>
          <p:cNvPr id="7" name="Content Placeholder 2">
            <a:extLst>
              <a:ext uri="{FF2B5EF4-FFF2-40B4-BE49-F238E27FC236}">
                <a16:creationId xmlns:a16="http://schemas.microsoft.com/office/drawing/2014/main" id="{FF3015D2-79E1-4E41-9AB6-4ADFA316B681}"/>
              </a:ext>
            </a:extLst>
          </p:cNvPr>
          <p:cNvGraphicFramePr>
            <a:graphicFrameLocks noGrp="1"/>
          </p:cNvGraphicFramePr>
          <p:nvPr>
            <p:ph idx="1"/>
            <p:extLst>
              <p:ext uri="{D42A27DB-BD31-4B8C-83A1-F6EECF244321}">
                <p14:modId xmlns:p14="http://schemas.microsoft.com/office/powerpoint/2010/main" val="2274568546"/>
              </p:ext>
            </p:extLst>
          </p:nvPr>
        </p:nvGraphicFramePr>
        <p:xfrm>
          <a:off x="648930" y="2438400"/>
          <a:ext cx="4944151"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28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87FA-5413-C749-8F39-CE6E4ECDA747}"/>
              </a:ext>
            </a:extLst>
          </p:cNvPr>
          <p:cNvSpPr>
            <a:spLocks noGrp="1"/>
          </p:cNvSpPr>
          <p:nvPr>
            <p:ph type="title"/>
          </p:nvPr>
        </p:nvSpPr>
        <p:spPr>
          <a:xfrm>
            <a:off x="648929" y="629266"/>
            <a:ext cx="3505495" cy="1622321"/>
          </a:xfrm>
        </p:spPr>
        <p:txBody>
          <a:bodyPr>
            <a:normAutofit/>
          </a:bodyPr>
          <a:lstStyle/>
          <a:p>
            <a:r>
              <a:rPr lang="en-US"/>
              <a:t>Method – II (cont.)</a:t>
            </a:r>
          </a:p>
        </p:txBody>
      </p:sp>
      <p:sp>
        <p:nvSpPr>
          <p:cNvPr id="3" name="Content Placeholder 2">
            <a:extLst>
              <a:ext uri="{FF2B5EF4-FFF2-40B4-BE49-F238E27FC236}">
                <a16:creationId xmlns:a16="http://schemas.microsoft.com/office/drawing/2014/main" id="{F66B03DC-0CD9-C64E-A268-5BABE8BE2439}"/>
              </a:ext>
            </a:extLst>
          </p:cNvPr>
          <p:cNvSpPr>
            <a:spLocks noGrp="1"/>
          </p:cNvSpPr>
          <p:nvPr>
            <p:ph idx="1"/>
          </p:nvPr>
        </p:nvSpPr>
        <p:spPr>
          <a:xfrm>
            <a:off x="648931" y="2438400"/>
            <a:ext cx="3505494" cy="3785419"/>
          </a:xfrm>
        </p:spPr>
        <p:txBody>
          <a:bodyPr>
            <a:normAutofit/>
          </a:bodyPr>
          <a:lstStyle/>
          <a:p>
            <a:pPr marL="0" indent="0">
              <a:buNone/>
            </a:pPr>
            <a:r>
              <a:rPr lang="en-US" sz="2000" b="1" u="sng"/>
              <a:t>Outliers:</a:t>
            </a:r>
            <a:endParaRPr lang="en-US" sz="2000"/>
          </a:p>
          <a:p>
            <a:r>
              <a:rPr lang="en-US" sz="2000"/>
              <a:t>The outliers are detected using the z score. In this methodology, the threshold is kept to 3. </a:t>
            </a:r>
          </a:p>
          <a:p>
            <a:r>
              <a:rPr lang="en-US" sz="2000"/>
              <a:t>Using IQR, the outliers are removed, and a new dataset is generated. </a:t>
            </a:r>
          </a:p>
          <a:p>
            <a:endParaRPr lang="en-US" sz="2000"/>
          </a:p>
        </p:txBody>
      </p:sp>
      <p:sp>
        <p:nvSpPr>
          <p:cNvPr id="23" name="Rectangle 2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535328-5A58-EE40-8D21-A1D1002C71DF}"/>
              </a:ext>
            </a:extLst>
          </p:cNvPr>
          <p:cNvPicPr>
            <a:picLocks noChangeAspect="1"/>
          </p:cNvPicPr>
          <p:nvPr/>
        </p:nvPicPr>
        <p:blipFill>
          <a:blip r:embed="rId2"/>
          <a:stretch>
            <a:fillRect/>
          </a:stretch>
        </p:blipFill>
        <p:spPr>
          <a:xfrm>
            <a:off x="5405862" y="2313801"/>
            <a:ext cx="6019331" cy="2227151"/>
          </a:xfrm>
          <a:prstGeom prst="rect">
            <a:avLst/>
          </a:prstGeom>
          <a:effectLst/>
        </p:spPr>
      </p:pic>
    </p:spTree>
    <p:extLst>
      <p:ext uri="{BB962C8B-B14F-4D97-AF65-F5344CB8AC3E}">
        <p14:creationId xmlns:p14="http://schemas.microsoft.com/office/powerpoint/2010/main" val="15104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A1247-D573-B24B-9A09-D91BA2F15691}"/>
              </a:ext>
            </a:extLst>
          </p:cNvPr>
          <p:cNvSpPr>
            <a:spLocks noGrp="1"/>
          </p:cNvSpPr>
          <p:nvPr>
            <p:ph type="title"/>
          </p:nvPr>
        </p:nvSpPr>
        <p:spPr>
          <a:xfrm>
            <a:off x="1166650" y="1332952"/>
            <a:ext cx="3926898" cy="3921176"/>
          </a:xfrm>
        </p:spPr>
        <p:txBody>
          <a:bodyPr anchor="ctr">
            <a:normAutofit/>
          </a:bodyPr>
          <a:lstStyle/>
          <a:p>
            <a:r>
              <a:rPr lang="en-US" sz="5400"/>
              <a:t>Method – II: Modeling</a:t>
            </a:r>
            <a:br>
              <a:rPr lang="en-US" sz="5400"/>
            </a:br>
            <a:endParaRPr lang="en-US" sz="5400"/>
          </a:p>
        </p:txBody>
      </p:sp>
      <p:grpSp>
        <p:nvGrpSpPr>
          <p:cNvPr id="29" name="Group 28">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0"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6EFD6F9-F48B-0C41-8800-998572A2DEDB}"/>
              </a:ext>
            </a:extLst>
          </p:cNvPr>
          <p:cNvSpPr>
            <a:spLocks noGrp="1"/>
          </p:cNvSpPr>
          <p:nvPr>
            <p:ph idx="1"/>
          </p:nvPr>
        </p:nvSpPr>
        <p:spPr>
          <a:xfrm>
            <a:off x="6421120" y="499833"/>
            <a:ext cx="5100320" cy="5581226"/>
          </a:xfrm>
        </p:spPr>
        <p:txBody>
          <a:bodyPr anchor="ctr">
            <a:normAutofit/>
          </a:bodyPr>
          <a:lstStyle/>
          <a:p>
            <a:pPr marL="0" indent="0">
              <a:buNone/>
            </a:pPr>
            <a:r>
              <a:rPr lang="en-US" sz="2200" dirty="0"/>
              <a:t>The accuracy is retrieved using three different models. They are: </a:t>
            </a:r>
          </a:p>
          <a:p>
            <a:pPr marL="514350" indent="-514350">
              <a:buFont typeface="+mj-lt"/>
              <a:buAutoNum type="arabicPeriod"/>
            </a:pPr>
            <a:r>
              <a:rPr lang="en-US" sz="2200" b="1" dirty="0"/>
              <a:t>Decision Tree:  </a:t>
            </a:r>
            <a:r>
              <a:rPr lang="en-US" sz="2200" dirty="0"/>
              <a:t>The accuracy found through decision tree is 95.65%</a:t>
            </a:r>
          </a:p>
          <a:p>
            <a:pPr marL="514350" indent="-514350">
              <a:buFont typeface="+mj-lt"/>
              <a:buAutoNum type="arabicPeriod"/>
            </a:pPr>
            <a:r>
              <a:rPr lang="en-US" sz="2200" b="1" dirty="0"/>
              <a:t>Random Forest: </a:t>
            </a:r>
            <a:r>
              <a:rPr lang="en-US" sz="2200" dirty="0"/>
              <a:t>The accuracy found through Random Forest is 97.52% </a:t>
            </a:r>
          </a:p>
          <a:p>
            <a:pPr marL="514350" indent="-514350">
              <a:buFont typeface="+mj-lt"/>
              <a:buAutoNum type="arabicPeriod"/>
            </a:pPr>
            <a:r>
              <a:rPr lang="en-US" sz="2200" b="1" dirty="0"/>
              <a:t>KNN: </a:t>
            </a:r>
            <a:r>
              <a:rPr lang="en-US" sz="2200" dirty="0"/>
              <a:t>The accuracy found was 97.29%.</a:t>
            </a:r>
          </a:p>
          <a:p>
            <a:pPr marL="0" indent="0">
              <a:buNone/>
            </a:pPr>
            <a:endParaRPr lang="en-US" sz="2200" dirty="0"/>
          </a:p>
          <a:p>
            <a:pPr marL="0" indent="0">
              <a:buNone/>
            </a:pPr>
            <a:r>
              <a:rPr lang="en-US" sz="2200" b="1" dirty="0"/>
              <a:t>It is concluded that the Random forest detected the best accuracy.</a:t>
            </a:r>
          </a:p>
          <a:p>
            <a:pPr marL="0" indent="0">
              <a:buNone/>
            </a:pPr>
            <a:endParaRPr lang="en-US" sz="2200" dirty="0"/>
          </a:p>
          <a:p>
            <a:pPr marL="514350" indent="-514350">
              <a:buFont typeface="+mj-lt"/>
              <a:buAutoNum type="arabicPeriod"/>
            </a:pPr>
            <a:endParaRPr lang="en-US" sz="2200" dirty="0"/>
          </a:p>
          <a:p>
            <a:pPr marL="0" indent="0">
              <a:buNone/>
            </a:pPr>
            <a:endParaRPr lang="en-US" sz="2200" dirty="0"/>
          </a:p>
        </p:txBody>
      </p:sp>
    </p:spTree>
    <p:extLst>
      <p:ext uri="{BB962C8B-B14F-4D97-AF65-F5344CB8AC3E}">
        <p14:creationId xmlns:p14="http://schemas.microsoft.com/office/powerpoint/2010/main" val="97013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259EC-A513-FF41-A3FC-4FE8DAC28888}"/>
              </a:ext>
            </a:extLst>
          </p:cNvPr>
          <p:cNvSpPr>
            <a:spLocks noGrp="1"/>
          </p:cNvSpPr>
          <p:nvPr>
            <p:ph type="title"/>
          </p:nvPr>
        </p:nvSpPr>
        <p:spPr>
          <a:xfrm>
            <a:off x="1166650" y="1332952"/>
            <a:ext cx="3926898" cy="3921176"/>
          </a:xfrm>
        </p:spPr>
        <p:txBody>
          <a:bodyPr anchor="ctr">
            <a:normAutofit/>
          </a:bodyPr>
          <a:lstStyle/>
          <a:p>
            <a:r>
              <a:rPr lang="en-US" sz="5400"/>
              <a:t>Outline</a:t>
            </a:r>
          </a:p>
        </p:txBody>
      </p:sp>
      <p:grpSp>
        <p:nvGrpSpPr>
          <p:cNvPr id="42" name="Group 41">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30A5C54-595F-5F48-80A4-EDCC200B36B9}"/>
              </a:ext>
            </a:extLst>
          </p:cNvPr>
          <p:cNvSpPr>
            <a:spLocks noGrp="1"/>
          </p:cNvSpPr>
          <p:nvPr>
            <p:ph idx="1"/>
          </p:nvPr>
        </p:nvSpPr>
        <p:spPr>
          <a:xfrm>
            <a:off x="6421120" y="499833"/>
            <a:ext cx="5100320" cy="5581226"/>
          </a:xfrm>
        </p:spPr>
        <p:txBody>
          <a:bodyPr anchor="ctr">
            <a:normAutofit/>
          </a:bodyPr>
          <a:lstStyle/>
          <a:p>
            <a:r>
              <a:rPr lang="en-US" sz="2200" dirty="0"/>
              <a:t>The 2003 Phishing Attack (</a:t>
            </a:r>
            <a:r>
              <a:rPr lang="en-US" sz="2200" dirty="0" err="1"/>
              <a:t>ebay</a:t>
            </a:r>
            <a:r>
              <a:rPr lang="en-US" sz="2200" dirty="0"/>
              <a:t> &amp; PayPal)</a:t>
            </a:r>
          </a:p>
          <a:p>
            <a:r>
              <a:rPr lang="en-US" sz="2200" dirty="0"/>
              <a:t>What’s a Phishing website?</a:t>
            </a:r>
          </a:p>
          <a:p>
            <a:r>
              <a:rPr lang="en-US" sz="2200" dirty="0"/>
              <a:t>Machine Learning Approach.</a:t>
            </a:r>
          </a:p>
          <a:p>
            <a:r>
              <a:rPr lang="en-US" sz="2200" dirty="0"/>
              <a:t>Our Take: Introduction to Data Set</a:t>
            </a:r>
          </a:p>
          <a:p>
            <a:r>
              <a:rPr lang="en-US" sz="2200" dirty="0"/>
              <a:t>Details of Data Sets</a:t>
            </a:r>
          </a:p>
          <a:p>
            <a:r>
              <a:rPr lang="en-US" sz="2200" dirty="0"/>
              <a:t>Approaches.</a:t>
            </a:r>
          </a:p>
          <a:p>
            <a:r>
              <a:rPr lang="en-US" sz="2200" dirty="0"/>
              <a:t>Method - I (exclusion of -1)</a:t>
            </a:r>
          </a:p>
          <a:p>
            <a:r>
              <a:rPr lang="en-US" sz="2200" dirty="0"/>
              <a:t>Method – II (inclusion of -1)</a:t>
            </a:r>
          </a:p>
        </p:txBody>
      </p:sp>
    </p:spTree>
    <p:extLst>
      <p:ext uri="{BB962C8B-B14F-4D97-AF65-F5344CB8AC3E}">
        <p14:creationId xmlns:p14="http://schemas.microsoft.com/office/powerpoint/2010/main" val="374585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B15398A-39C0-BE40-BD1E-216B25716452}"/>
              </a:ext>
            </a:extLst>
          </p:cNvPr>
          <p:cNvSpPr/>
          <p:nvPr/>
        </p:nvSpPr>
        <p:spPr>
          <a:xfrm>
            <a:off x="0" y="-4430"/>
            <a:ext cx="12192000" cy="13777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7E80E-286A-FF4B-9405-00D137084364}"/>
              </a:ext>
            </a:extLst>
          </p:cNvPr>
          <p:cNvSpPr>
            <a:spLocks noGrp="1"/>
          </p:cNvSpPr>
          <p:nvPr>
            <p:ph type="title"/>
          </p:nvPr>
        </p:nvSpPr>
        <p:spPr>
          <a:xfrm>
            <a:off x="838200" y="2617"/>
            <a:ext cx="10515600" cy="1325563"/>
          </a:xfrm>
        </p:spPr>
        <p:txBody>
          <a:bodyPr/>
          <a:lstStyle/>
          <a:p>
            <a:r>
              <a:rPr lang="en-US" sz="3600" dirty="0"/>
              <a:t>The 2003 Phishing Attack (</a:t>
            </a:r>
            <a:r>
              <a:rPr lang="en-US" sz="3600" dirty="0" err="1"/>
              <a:t>ebay</a:t>
            </a:r>
            <a:r>
              <a:rPr lang="en-US" sz="3600" dirty="0"/>
              <a:t> &amp; PayPal)</a:t>
            </a:r>
            <a:endParaRPr lang="en-US" sz="3600" dirty="0">
              <a:solidFill>
                <a:schemeClr val="tx2"/>
              </a:solidFill>
            </a:endParaRPr>
          </a:p>
        </p:txBody>
      </p:sp>
      <p:pic>
        <p:nvPicPr>
          <p:cNvPr id="5" name="Picture 4">
            <a:extLst>
              <a:ext uri="{FF2B5EF4-FFF2-40B4-BE49-F238E27FC236}">
                <a16:creationId xmlns:a16="http://schemas.microsoft.com/office/drawing/2014/main" id="{C9C9E588-011B-2C4D-8C8C-8ABB75B366C7}"/>
              </a:ext>
            </a:extLst>
          </p:cNvPr>
          <p:cNvPicPr>
            <a:picLocks noChangeAspect="1"/>
          </p:cNvPicPr>
          <p:nvPr/>
        </p:nvPicPr>
        <p:blipFill>
          <a:blip r:embed="rId2"/>
          <a:stretch>
            <a:fillRect/>
          </a:stretch>
        </p:blipFill>
        <p:spPr>
          <a:xfrm>
            <a:off x="361658" y="1582862"/>
            <a:ext cx="5734342" cy="4905806"/>
          </a:xfrm>
          <a:prstGeom prst="rect">
            <a:avLst/>
          </a:prstGeom>
        </p:spPr>
      </p:pic>
      <p:sp>
        <p:nvSpPr>
          <p:cNvPr id="6" name="TextBox 5">
            <a:extLst>
              <a:ext uri="{FF2B5EF4-FFF2-40B4-BE49-F238E27FC236}">
                <a16:creationId xmlns:a16="http://schemas.microsoft.com/office/drawing/2014/main" id="{211BF3CA-4722-904F-B84E-12EF840A8AEB}"/>
              </a:ext>
            </a:extLst>
          </p:cNvPr>
          <p:cNvSpPr txBox="1"/>
          <p:nvPr/>
        </p:nvSpPr>
        <p:spPr>
          <a:xfrm>
            <a:off x="2371649" y="6440706"/>
            <a:ext cx="1431289" cy="369332"/>
          </a:xfrm>
          <a:prstGeom prst="rect">
            <a:avLst/>
          </a:prstGeom>
          <a:noFill/>
        </p:spPr>
        <p:txBody>
          <a:bodyPr wrap="none" rtlCol="0">
            <a:spAutoFit/>
          </a:bodyPr>
          <a:lstStyle/>
          <a:p>
            <a:r>
              <a:rPr lang="en-US">
                <a:hlinkClick r:id="rId3"/>
              </a:rPr>
              <a:t>Image source</a:t>
            </a:r>
            <a:endParaRPr lang="en-US" dirty="0"/>
          </a:p>
        </p:txBody>
      </p:sp>
      <p:sp>
        <p:nvSpPr>
          <p:cNvPr id="10" name="TextBox 9">
            <a:extLst>
              <a:ext uri="{FF2B5EF4-FFF2-40B4-BE49-F238E27FC236}">
                <a16:creationId xmlns:a16="http://schemas.microsoft.com/office/drawing/2014/main" id="{2CD986BD-F2C1-C849-90D3-31B534F5CB2D}"/>
              </a:ext>
            </a:extLst>
          </p:cNvPr>
          <p:cNvSpPr txBox="1"/>
          <p:nvPr/>
        </p:nvSpPr>
        <p:spPr>
          <a:xfrm>
            <a:off x="8155460" y="6443542"/>
            <a:ext cx="1431289" cy="369332"/>
          </a:xfrm>
          <a:prstGeom prst="rect">
            <a:avLst/>
          </a:prstGeom>
          <a:noFill/>
        </p:spPr>
        <p:txBody>
          <a:bodyPr wrap="none" rtlCol="0">
            <a:spAutoFit/>
          </a:bodyPr>
          <a:lstStyle/>
          <a:p>
            <a:r>
              <a:rPr lang="en-US">
                <a:hlinkClick r:id="rId4"/>
              </a:rPr>
              <a:t>Image source</a:t>
            </a:r>
            <a:endParaRPr lang="en-US" dirty="0"/>
          </a:p>
        </p:txBody>
      </p:sp>
      <p:pic>
        <p:nvPicPr>
          <p:cNvPr id="13" name="Picture 12" descr="Graphical user interface, application&#10;&#10;Description automatically generated">
            <a:extLst>
              <a:ext uri="{FF2B5EF4-FFF2-40B4-BE49-F238E27FC236}">
                <a16:creationId xmlns:a16="http://schemas.microsoft.com/office/drawing/2014/main" id="{F91E7611-F42D-9547-ABEB-411A97BAE6A9}"/>
              </a:ext>
            </a:extLst>
          </p:cNvPr>
          <p:cNvPicPr>
            <a:picLocks noChangeAspect="1"/>
          </p:cNvPicPr>
          <p:nvPr/>
        </p:nvPicPr>
        <p:blipFill>
          <a:blip r:embed="rId5"/>
          <a:stretch>
            <a:fillRect/>
          </a:stretch>
        </p:blipFill>
        <p:spPr>
          <a:xfrm>
            <a:off x="6096000" y="1502544"/>
            <a:ext cx="6045945" cy="4811760"/>
          </a:xfrm>
          <a:prstGeom prst="rect">
            <a:avLst/>
          </a:prstGeom>
        </p:spPr>
      </p:pic>
    </p:spTree>
    <p:extLst>
      <p:ext uri="{BB962C8B-B14F-4D97-AF65-F5344CB8AC3E}">
        <p14:creationId xmlns:p14="http://schemas.microsoft.com/office/powerpoint/2010/main" val="258712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C15CA-1FA9-8D41-9E55-8FD6232F1FCA}"/>
              </a:ext>
            </a:extLst>
          </p:cNvPr>
          <p:cNvSpPr>
            <a:spLocks noGrp="1"/>
          </p:cNvSpPr>
          <p:nvPr>
            <p:ph type="title"/>
          </p:nvPr>
        </p:nvSpPr>
        <p:spPr>
          <a:xfrm>
            <a:off x="1166650" y="1332952"/>
            <a:ext cx="3926898" cy="3921176"/>
          </a:xfrm>
        </p:spPr>
        <p:txBody>
          <a:bodyPr anchor="ctr">
            <a:normAutofit/>
          </a:bodyPr>
          <a:lstStyle/>
          <a:p>
            <a:r>
              <a:rPr lang="en-US" sz="5400"/>
              <a:t>What’s a Phishing website?</a:t>
            </a:r>
          </a:p>
        </p:txBody>
      </p:sp>
      <p:grpSp>
        <p:nvGrpSpPr>
          <p:cNvPr id="42" name="Group 41">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8105A58-7467-D448-941F-F417E6AEED75}"/>
              </a:ext>
            </a:extLst>
          </p:cNvPr>
          <p:cNvSpPr>
            <a:spLocks noGrp="1"/>
          </p:cNvSpPr>
          <p:nvPr>
            <p:ph idx="1"/>
          </p:nvPr>
        </p:nvSpPr>
        <p:spPr>
          <a:xfrm>
            <a:off x="6421120" y="499833"/>
            <a:ext cx="5100320" cy="5581226"/>
          </a:xfrm>
        </p:spPr>
        <p:txBody>
          <a:bodyPr anchor="ctr">
            <a:normAutofit/>
          </a:bodyPr>
          <a:lstStyle/>
          <a:p>
            <a:r>
              <a:rPr lang="en-US" sz="2200">
                <a:sym typeface="Times New Roman"/>
              </a:rPr>
              <a:t>Phishing is an act of duplicity. The criminal sets us a website with a similar name and appearance to an official website</a:t>
            </a:r>
          </a:p>
          <a:p>
            <a:r>
              <a:rPr lang="en-US" sz="2200">
                <a:sym typeface="Times New Roman"/>
              </a:rPr>
              <a:t>The purpose is to acquire sensitive information that can be used against the victim.</a:t>
            </a:r>
          </a:p>
          <a:p>
            <a:r>
              <a:rPr lang="en-US" sz="2200"/>
              <a:t>By 2004, phishing evolved into a profitable business and was officially recognized as a fully organized part of the black market</a:t>
            </a:r>
            <a:r>
              <a:rPr lang="en-US" sz="2200" baseline="30000">
                <a:hlinkClick r:id="rId2"/>
              </a:rPr>
              <a:t>1</a:t>
            </a:r>
            <a:r>
              <a:rPr lang="en-US" sz="2200"/>
              <a:t>.</a:t>
            </a:r>
          </a:p>
          <a:p>
            <a:r>
              <a:rPr lang="en-US" sz="2200"/>
              <a:t> According to a Gartner study, between 2004 and 2005, an estimated 1.2 million U.S</a:t>
            </a:r>
            <a:r>
              <a:rPr lang="en-US" sz="2200" baseline="30000">
                <a:hlinkClick r:id="rId2"/>
              </a:rPr>
              <a:t>1</a:t>
            </a:r>
            <a:r>
              <a:rPr lang="en-US" sz="2200"/>
              <a:t>.</a:t>
            </a:r>
          </a:p>
        </p:txBody>
      </p:sp>
    </p:spTree>
    <p:extLst>
      <p:ext uri="{BB962C8B-B14F-4D97-AF65-F5344CB8AC3E}">
        <p14:creationId xmlns:p14="http://schemas.microsoft.com/office/powerpoint/2010/main" val="122516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94705-1172-BC47-A7B4-692C27F4C36D}"/>
              </a:ext>
            </a:extLst>
          </p:cNvPr>
          <p:cNvSpPr>
            <a:spLocks noGrp="1"/>
          </p:cNvSpPr>
          <p:nvPr>
            <p:ph type="title"/>
          </p:nvPr>
        </p:nvSpPr>
        <p:spPr>
          <a:xfrm>
            <a:off x="1166650" y="1332952"/>
            <a:ext cx="3926898" cy="3921176"/>
          </a:xfrm>
        </p:spPr>
        <p:txBody>
          <a:bodyPr anchor="ctr">
            <a:normAutofit/>
          </a:bodyPr>
          <a:lstStyle/>
          <a:p>
            <a:r>
              <a:rPr lang="en-US" sz="5400"/>
              <a:t>Machine Learning Approach:</a:t>
            </a:r>
          </a:p>
        </p:txBody>
      </p:sp>
      <p:grpSp>
        <p:nvGrpSpPr>
          <p:cNvPr id="42" name="Group 41">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36A4F20-2D9F-CD47-A23D-02B9CBA232F1}"/>
              </a:ext>
            </a:extLst>
          </p:cNvPr>
          <p:cNvSpPr>
            <a:spLocks noGrp="1"/>
          </p:cNvSpPr>
          <p:nvPr>
            <p:ph idx="1"/>
          </p:nvPr>
        </p:nvSpPr>
        <p:spPr>
          <a:xfrm>
            <a:off x="6421120" y="499833"/>
            <a:ext cx="5100320" cy="5581226"/>
          </a:xfrm>
        </p:spPr>
        <p:txBody>
          <a:bodyPr anchor="ctr">
            <a:normAutofit/>
          </a:bodyPr>
          <a:lstStyle/>
          <a:p>
            <a:pPr marL="0" indent="0">
              <a:buNone/>
            </a:pPr>
            <a:endParaRPr lang="en-US" sz="2200">
              <a:cs typeface="Calibri"/>
              <a:sym typeface="Times New Roman"/>
            </a:endParaRPr>
          </a:p>
          <a:p>
            <a:r>
              <a:rPr lang="en-US" sz="2200">
                <a:cs typeface="Calibri"/>
                <a:sym typeface="Times New Roman"/>
              </a:rPr>
              <a:t>Different Machine Learning Algorithms help us to classify non-phishing websites from phishing ones.</a:t>
            </a:r>
          </a:p>
          <a:p>
            <a:r>
              <a:rPr lang="en-US" sz="2200">
                <a:cs typeface="Calibri"/>
              </a:rPr>
              <a:t>Implementation of </a:t>
            </a:r>
            <a:r>
              <a:rPr lang="en-US" sz="2200"/>
              <a:t>classification algorithm and techniques to extract the phishing data sets criteria to classify their legitimacy. </a:t>
            </a:r>
          </a:p>
          <a:p>
            <a:r>
              <a:rPr lang="en-US" sz="2200"/>
              <a:t>Website can be detected based on some important characteristics like URL and Domain Identity, and security etc.</a:t>
            </a:r>
            <a:endParaRPr lang="en-US" sz="2200">
              <a:cs typeface="Calibri"/>
            </a:endParaRPr>
          </a:p>
          <a:p>
            <a:r>
              <a:rPr lang="en-US" sz="2200"/>
              <a:t>According to the researchers’ experiments, the model reached 94% accuracy in detecting phishing websites</a:t>
            </a:r>
            <a:r>
              <a:rPr lang="en-US" sz="2200" baseline="30000">
                <a:hlinkClick r:id="rId2"/>
              </a:rPr>
              <a:t>2</a:t>
            </a:r>
            <a:r>
              <a:rPr lang="en-US" sz="2200"/>
              <a:t>. </a:t>
            </a:r>
          </a:p>
        </p:txBody>
      </p:sp>
    </p:spTree>
    <p:extLst>
      <p:ext uri="{BB962C8B-B14F-4D97-AF65-F5344CB8AC3E}">
        <p14:creationId xmlns:p14="http://schemas.microsoft.com/office/powerpoint/2010/main" val="19395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94705-1172-BC47-A7B4-692C27F4C36D}"/>
              </a:ext>
            </a:extLst>
          </p:cNvPr>
          <p:cNvSpPr>
            <a:spLocks noGrp="1"/>
          </p:cNvSpPr>
          <p:nvPr>
            <p:ph type="title"/>
          </p:nvPr>
        </p:nvSpPr>
        <p:spPr>
          <a:xfrm>
            <a:off x="1166650" y="1332952"/>
            <a:ext cx="3926898" cy="3921176"/>
          </a:xfrm>
        </p:spPr>
        <p:txBody>
          <a:bodyPr anchor="ctr">
            <a:normAutofit/>
          </a:bodyPr>
          <a:lstStyle/>
          <a:p>
            <a:r>
              <a:rPr lang="en-US" sz="5400"/>
              <a:t>Our Take: Introduction to Data Set</a:t>
            </a:r>
          </a:p>
        </p:txBody>
      </p:sp>
      <p:grpSp>
        <p:nvGrpSpPr>
          <p:cNvPr id="42" name="Group 41">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36A4F20-2D9F-CD47-A23D-02B9CBA232F1}"/>
              </a:ext>
            </a:extLst>
          </p:cNvPr>
          <p:cNvSpPr>
            <a:spLocks noGrp="1"/>
          </p:cNvSpPr>
          <p:nvPr>
            <p:ph idx="1"/>
          </p:nvPr>
        </p:nvSpPr>
        <p:spPr>
          <a:xfrm>
            <a:off x="6421120" y="499833"/>
            <a:ext cx="5100320" cy="5581226"/>
          </a:xfrm>
        </p:spPr>
        <p:txBody>
          <a:bodyPr anchor="ctr">
            <a:normAutofit/>
          </a:bodyPr>
          <a:lstStyle/>
          <a:p>
            <a:pPr marL="0" indent="0">
              <a:buNone/>
            </a:pPr>
            <a:endParaRPr lang="en-US" sz="2200">
              <a:cs typeface="Calibri"/>
              <a:sym typeface="Times New Roman"/>
            </a:endParaRPr>
          </a:p>
          <a:p>
            <a:r>
              <a:rPr lang="en-US" sz="2200">
                <a:cs typeface="Calibri"/>
                <a:sym typeface="Times New Roman"/>
              </a:rPr>
              <a:t>The Data set provides collection of both genuine and phishing website examples.</a:t>
            </a:r>
          </a:p>
          <a:p>
            <a:r>
              <a:rPr lang="en-US" sz="2200">
                <a:cs typeface="Calibri"/>
                <a:sym typeface="Times New Roman"/>
              </a:rPr>
              <a:t>Each website is represented by the set of features which denote, whether website is legitimate or not.  </a:t>
            </a:r>
          </a:p>
          <a:p>
            <a:r>
              <a:rPr lang="en-US" sz="2200">
                <a:cs typeface="Calibri"/>
                <a:sym typeface="Times New Roman"/>
              </a:rPr>
              <a:t>The repository had two variants of Phishing Data set.</a:t>
            </a:r>
          </a:p>
          <a:p>
            <a:r>
              <a:rPr lang="en-US" sz="2200">
                <a:cs typeface="Calibri"/>
                <a:sym typeface="Times New Roman"/>
              </a:rPr>
              <a:t>In both the variants, 0 labeled websites are legitimate &amp; 1 labeled websites are Phishing.</a:t>
            </a:r>
          </a:p>
        </p:txBody>
      </p:sp>
    </p:spTree>
    <p:extLst>
      <p:ext uri="{BB962C8B-B14F-4D97-AF65-F5344CB8AC3E}">
        <p14:creationId xmlns:p14="http://schemas.microsoft.com/office/powerpoint/2010/main" val="383148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94705-1172-BC47-A7B4-692C27F4C36D}"/>
              </a:ext>
            </a:extLst>
          </p:cNvPr>
          <p:cNvSpPr>
            <a:spLocks noGrp="1"/>
          </p:cNvSpPr>
          <p:nvPr>
            <p:ph type="title"/>
          </p:nvPr>
        </p:nvSpPr>
        <p:spPr>
          <a:xfrm>
            <a:off x="1166650" y="1332952"/>
            <a:ext cx="3926898" cy="3921176"/>
          </a:xfrm>
        </p:spPr>
        <p:txBody>
          <a:bodyPr anchor="ctr">
            <a:normAutofit/>
          </a:bodyPr>
          <a:lstStyle/>
          <a:p>
            <a:r>
              <a:rPr lang="en-US" sz="5400"/>
              <a:t>Details of Data Sets</a:t>
            </a:r>
          </a:p>
        </p:txBody>
      </p:sp>
      <p:grpSp>
        <p:nvGrpSpPr>
          <p:cNvPr id="42" name="Group 41">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3"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36A4F20-2D9F-CD47-A23D-02B9CBA232F1}"/>
              </a:ext>
            </a:extLst>
          </p:cNvPr>
          <p:cNvSpPr>
            <a:spLocks noGrp="1"/>
          </p:cNvSpPr>
          <p:nvPr>
            <p:ph idx="1"/>
          </p:nvPr>
        </p:nvSpPr>
        <p:spPr>
          <a:xfrm>
            <a:off x="6421120" y="499833"/>
            <a:ext cx="5100320" cy="5581226"/>
          </a:xfrm>
        </p:spPr>
        <p:txBody>
          <a:bodyPr anchor="ctr">
            <a:normAutofit/>
          </a:bodyPr>
          <a:lstStyle/>
          <a:p>
            <a:pPr marL="0" indent="0">
              <a:buNone/>
            </a:pPr>
            <a:endParaRPr lang="en-US" sz="2200">
              <a:cs typeface="Calibri"/>
              <a:sym typeface="Times New Roman"/>
            </a:endParaRPr>
          </a:p>
          <a:p>
            <a:pPr marL="0" indent="0">
              <a:buNone/>
            </a:pPr>
            <a:r>
              <a:rPr lang="en-US" sz="2200"/>
              <a:t>Six groups of attributes based on:</a:t>
            </a:r>
          </a:p>
          <a:p>
            <a:r>
              <a:rPr lang="en-US" sz="2200"/>
              <a:t>URL properties </a:t>
            </a:r>
          </a:p>
          <a:p>
            <a:r>
              <a:rPr lang="en-US" sz="2200"/>
              <a:t>Domain Properties</a:t>
            </a:r>
          </a:p>
          <a:p>
            <a:r>
              <a:rPr lang="en-US" sz="2200"/>
              <a:t>URL directory properties. </a:t>
            </a:r>
          </a:p>
          <a:p>
            <a:r>
              <a:rPr lang="en-US" sz="2200"/>
              <a:t>URL file properties. </a:t>
            </a:r>
          </a:p>
          <a:p>
            <a:r>
              <a:rPr lang="en-US" sz="2200"/>
              <a:t>URL parameter properties </a:t>
            </a:r>
          </a:p>
          <a:p>
            <a:r>
              <a:rPr lang="en-US" sz="2200"/>
              <a:t>URL resolving data &amp; external </a:t>
            </a:r>
          </a:p>
          <a:p>
            <a:r>
              <a:rPr lang="en-US" sz="2200"/>
              <a:t>metrics.</a:t>
            </a:r>
          </a:p>
        </p:txBody>
      </p:sp>
    </p:spTree>
    <p:extLst>
      <p:ext uri="{BB962C8B-B14F-4D97-AF65-F5344CB8AC3E}">
        <p14:creationId xmlns:p14="http://schemas.microsoft.com/office/powerpoint/2010/main" val="102654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95E1B-987D-F048-89DD-D4C0B9D3227A}"/>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dirty="0">
                <a:latin typeface="+mj-lt"/>
                <a:ea typeface="+mj-ea"/>
                <a:cs typeface="+mj-cs"/>
              </a:rPr>
              <a:t>Details of Data Sets(</a:t>
            </a:r>
            <a:r>
              <a:rPr lang="en-US" kern="1200" dirty="0" err="1">
                <a:latin typeface="+mj-lt"/>
                <a:ea typeface="+mj-ea"/>
                <a:cs typeface="+mj-cs"/>
              </a:rPr>
              <a:t>cont</a:t>
            </a:r>
            <a:r>
              <a:rPr lang="en-US" kern="1200" dirty="0">
                <a:latin typeface="+mj-lt"/>
                <a:ea typeface="+mj-ea"/>
                <a:cs typeface="+mj-cs"/>
              </a:rPr>
              <a:t>)</a:t>
            </a:r>
          </a:p>
        </p:txBody>
      </p:sp>
      <p:cxnSp>
        <p:nvCxnSpPr>
          <p:cNvPr id="23" name="Straight Connector 2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C05043-EF99-5D4F-86D8-8C2D0C55B2A0}"/>
              </a:ext>
            </a:extLst>
          </p:cNvPr>
          <p:cNvSpPr>
            <a:spLocks noGrp="1"/>
          </p:cNvSpPr>
          <p:nvPr>
            <p:ph idx="1"/>
          </p:nvPr>
        </p:nvSpPr>
        <p:spPr>
          <a:xfrm>
            <a:off x="4911367" y="1089712"/>
            <a:ext cx="6377751" cy="2743200"/>
          </a:xfrm>
        </p:spPr>
        <p:txBody>
          <a:bodyPr vert="horz" lIns="91440" tIns="45720" rIns="91440" bIns="45720" rtlCol="0" anchor="b">
            <a:normAutofit fontScale="92500"/>
          </a:bodyPr>
          <a:lstStyle/>
          <a:p>
            <a:pPr marL="0"/>
            <a:r>
              <a:rPr lang="en-US" sz="2000" dirty="0"/>
              <a:t> </a:t>
            </a:r>
            <a:r>
              <a:rPr lang="en-US" sz="2200" b="1" dirty="0"/>
              <a:t>Dataset_full.csv</a:t>
            </a:r>
          </a:p>
          <a:p>
            <a:r>
              <a:rPr lang="en-US" sz="2200" dirty="0"/>
              <a:t>Total number of instances: 88,647 </a:t>
            </a:r>
          </a:p>
          <a:p>
            <a:r>
              <a:rPr lang="en-US" sz="2200" dirty="0"/>
              <a:t>Number of 0s: 58,000 </a:t>
            </a:r>
          </a:p>
          <a:p>
            <a:r>
              <a:rPr lang="en-US" sz="2200" dirty="0"/>
              <a:t>Number of 1s: 30,647 </a:t>
            </a:r>
          </a:p>
          <a:p>
            <a:r>
              <a:rPr lang="en-US" sz="2200" dirty="0"/>
              <a:t>Total number of features: 111</a:t>
            </a:r>
          </a:p>
          <a:p>
            <a:r>
              <a:rPr lang="en-US" sz="2200" dirty="0"/>
              <a:t>Reason to choose: Provides sufficient data for training, realistic accuracy &amp; maintains bias-variance tradeoff</a:t>
            </a:r>
          </a:p>
          <a:p>
            <a:pPr marL="0"/>
            <a:endParaRPr lang="en-US" sz="1600" dirty="0"/>
          </a:p>
        </p:txBody>
      </p:sp>
      <p:sp>
        <p:nvSpPr>
          <p:cNvPr id="9" name="TextBox 8">
            <a:extLst>
              <a:ext uri="{FF2B5EF4-FFF2-40B4-BE49-F238E27FC236}">
                <a16:creationId xmlns:a16="http://schemas.microsoft.com/office/drawing/2014/main" id="{B8CA2092-5448-D143-8AB0-1AAEE1E50FA7}"/>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Dataset_small.csv</a:t>
            </a:r>
          </a:p>
          <a:p>
            <a:pPr indent="-228600">
              <a:lnSpc>
                <a:spcPct val="90000"/>
              </a:lnSpc>
              <a:spcAft>
                <a:spcPts val="600"/>
              </a:spcAft>
              <a:buFont typeface="Arial" panose="020B0604020202020204" pitchFamily="34" charset="0"/>
              <a:buChar char="•"/>
            </a:pPr>
            <a:r>
              <a:rPr lang="en-US" sz="2000" dirty="0"/>
              <a:t>Total number of instances: 58,645 </a:t>
            </a:r>
          </a:p>
          <a:p>
            <a:pPr indent="-228600">
              <a:lnSpc>
                <a:spcPct val="90000"/>
              </a:lnSpc>
              <a:spcAft>
                <a:spcPts val="600"/>
              </a:spcAft>
              <a:buFont typeface="Arial" panose="020B0604020202020204" pitchFamily="34" charset="0"/>
              <a:buChar char="•"/>
            </a:pPr>
            <a:r>
              <a:rPr lang="en-US" sz="2000" dirty="0"/>
              <a:t>Number of 0s: 27,998</a:t>
            </a:r>
          </a:p>
          <a:p>
            <a:pPr indent="-228600">
              <a:lnSpc>
                <a:spcPct val="90000"/>
              </a:lnSpc>
              <a:spcAft>
                <a:spcPts val="600"/>
              </a:spcAft>
              <a:buFont typeface="Arial" panose="020B0604020202020204" pitchFamily="34" charset="0"/>
              <a:buChar char="•"/>
            </a:pPr>
            <a:r>
              <a:rPr lang="en-US" sz="2000" dirty="0"/>
              <a:t>Number of 1s: 30,647 Total</a:t>
            </a:r>
          </a:p>
          <a:p>
            <a:pPr indent="-228600">
              <a:lnSpc>
                <a:spcPct val="90000"/>
              </a:lnSpc>
              <a:spcAft>
                <a:spcPts val="600"/>
              </a:spcAft>
              <a:buFont typeface="Arial" panose="020B0604020202020204" pitchFamily="34" charset="0"/>
              <a:buChar char="•"/>
            </a:pPr>
            <a:r>
              <a:rPr lang="en-US" sz="2000" dirty="0"/>
              <a:t>Number of features: 111</a:t>
            </a:r>
          </a:p>
          <a:p>
            <a:pPr indent="-228600">
              <a:lnSpc>
                <a:spcPct val="90000"/>
              </a:lnSpc>
              <a:spcAft>
                <a:spcPts val="600"/>
              </a:spcAft>
              <a:buFont typeface="Arial" panose="020B0604020202020204" pitchFamily="34" charset="0"/>
              <a:buChar char="•"/>
            </a:pPr>
            <a:r>
              <a:rPr lang="en-US" sz="2000" dirty="0"/>
              <a:t>Reason to choose: More Balanced Classes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67387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95E1B-987D-F048-89DD-D4C0B9D3227A}"/>
              </a:ext>
            </a:extLst>
          </p:cNvPr>
          <p:cNvSpPr>
            <a:spLocks noGrp="1"/>
          </p:cNvSpPr>
          <p:nvPr>
            <p:ph type="title"/>
          </p:nvPr>
        </p:nvSpPr>
        <p:spPr>
          <a:xfrm>
            <a:off x="1166650" y="1332952"/>
            <a:ext cx="3926898" cy="3921176"/>
          </a:xfrm>
        </p:spPr>
        <p:txBody>
          <a:bodyPr anchor="ctr">
            <a:normAutofit/>
          </a:bodyPr>
          <a:lstStyle/>
          <a:p>
            <a:r>
              <a:rPr lang="en-US" sz="5400"/>
              <a:t>Approaches: </a:t>
            </a:r>
          </a:p>
        </p:txBody>
      </p:sp>
      <p:grpSp>
        <p:nvGrpSpPr>
          <p:cNvPr id="29" name="Group 28">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0"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BC05043-EF99-5D4F-86D8-8C2D0C55B2A0}"/>
              </a:ext>
            </a:extLst>
          </p:cNvPr>
          <p:cNvSpPr>
            <a:spLocks noGrp="1"/>
          </p:cNvSpPr>
          <p:nvPr>
            <p:ph idx="1"/>
          </p:nvPr>
        </p:nvSpPr>
        <p:spPr>
          <a:xfrm>
            <a:off x="6421120" y="499833"/>
            <a:ext cx="5100320" cy="5581226"/>
          </a:xfrm>
        </p:spPr>
        <p:txBody>
          <a:bodyPr anchor="ctr">
            <a:normAutofit lnSpcReduction="10000"/>
          </a:bodyPr>
          <a:lstStyle/>
          <a:p>
            <a:endParaRPr lang="en-US" sz="2200" dirty="0"/>
          </a:p>
          <a:p>
            <a:r>
              <a:rPr lang="en-US" sz="2200" dirty="0"/>
              <a:t>During the analysis the data set was found to consist ‘-1’</a:t>
            </a:r>
          </a:p>
          <a:p>
            <a:r>
              <a:rPr lang="en-US" sz="2200" dirty="0"/>
              <a:t>No description for ‘-1’ given.</a:t>
            </a:r>
          </a:p>
          <a:p>
            <a:r>
              <a:rPr lang="en-US" sz="2200" dirty="0"/>
              <a:t>Two schools of belief: </a:t>
            </a:r>
          </a:p>
          <a:p>
            <a:pPr marL="514350" indent="-514350">
              <a:buFont typeface="+mj-lt"/>
              <a:buAutoNum type="arabicPeriod"/>
            </a:pPr>
            <a:r>
              <a:rPr lang="en-US" sz="2200" dirty="0"/>
              <a:t>A considerable data involves -1. Removing such data will compromise the accuracy of the result, and hence the -1 should be considered.</a:t>
            </a:r>
          </a:p>
          <a:p>
            <a:pPr marL="514350" indent="-514350">
              <a:buFont typeface="+mj-lt"/>
              <a:buAutoNum type="arabicPeriod"/>
            </a:pPr>
            <a:r>
              <a:rPr lang="en-US" sz="2200" dirty="0"/>
              <a:t>The features mentioned in the data set do not make sense under negative values. For example, the length of the URL can never be negative. Hence, the negative values should be considered as missing data. </a:t>
            </a:r>
          </a:p>
          <a:p>
            <a:r>
              <a:rPr lang="en-US" sz="2200" dirty="0"/>
              <a:t>Generated two methodologies.</a:t>
            </a:r>
          </a:p>
          <a:p>
            <a:pPr marL="0" indent="0">
              <a:buNone/>
            </a:pPr>
            <a:endParaRPr lang="en-US" sz="2200" dirty="0"/>
          </a:p>
          <a:p>
            <a:pPr marL="514350" indent="-514350">
              <a:buFont typeface="+mj-lt"/>
              <a:buAutoNum type="arabicPeriod"/>
            </a:pPr>
            <a:endParaRPr lang="en-US" sz="2200" dirty="0"/>
          </a:p>
        </p:txBody>
      </p:sp>
    </p:spTree>
    <p:extLst>
      <p:ext uri="{BB962C8B-B14F-4D97-AF65-F5344CB8AC3E}">
        <p14:creationId xmlns:p14="http://schemas.microsoft.com/office/powerpoint/2010/main" val="78042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750</Words>
  <Application>Microsoft Macintosh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Discover Malicious Websites using Data Mining Algorithms</vt:lpstr>
      <vt:lpstr>Outline</vt:lpstr>
      <vt:lpstr>The 2003 Phishing Attack (ebay &amp; PayPal)</vt:lpstr>
      <vt:lpstr>What’s a Phishing website?</vt:lpstr>
      <vt:lpstr>Machine Learning Approach:</vt:lpstr>
      <vt:lpstr>Our Take: Introduction to Data Set</vt:lpstr>
      <vt:lpstr>Details of Data Sets</vt:lpstr>
      <vt:lpstr>Details of Data Sets(cont)</vt:lpstr>
      <vt:lpstr>Approaches: </vt:lpstr>
      <vt:lpstr>Method - II (inclusion of -1)</vt:lpstr>
      <vt:lpstr>Method – II: Data load, Manipulation and EDA</vt:lpstr>
      <vt:lpstr>Method – II (cont.)</vt:lpstr>
      <vt:lpstr>Method – II: Modeling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 Malicious Websites using Data Mining Algorithms</dc:title>
  <dc:creator>Microsoft Office User</dc:creator>
  <cp:lastModifiedBy>Microsoft Office User</cp:lastModifiedBy>
  <cp:revision>1</cp:revision>
  <dcterms:created xsi:type="dcterms:W3CDTF">2021-12-10T06:05:46Z</dcterms:created>
  <dcterms:modified xsi:type="dcterms:W3CDTF">2021-12-10T06:10:57Z</dcterms:modified>
</cp:coreProperties>
</file>