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8c7a972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8c7a972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058c7a972a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58c7a972a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58c7a972a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058c7a972a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58c7a972a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58c7a972a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058c7a972a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9" name="Google Shape;19;p2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12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3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3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3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3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13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3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3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13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3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4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9" name="Google Shape;11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4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4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6" name="Google Shape;126;p14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4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14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4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" name="Google Shape;132;p14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4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5" name="Google Shape;135;p14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4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" name="Google Shape;138;p14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4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4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" name="Google Shape;141;p14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4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14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" name="Google Shape;144;p14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14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45" name="Google Shape;45;p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49" name="Google Shape;49;p5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5476874" y="1671639"/>
            <a:ext cx="5876925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/>
              <a:t>DISCOVER MALICIOUS WEBSITES USING DATA MINING ALGORITHMS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5476875" y="3660774"/>
            <a:ext cx="5111750" cy="21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By (Team 2):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Srinivas Gutta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Sai Gowtham Ande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Manish Mapakshi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Pratibha Awasthi</a:t>
            </a:r>
            <a:endParaRPr/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67" name="Google Shape;2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6"/>
          <p:cNvSpPr txBox="1"/>
          <p:nvPr>
            <p:ph type="title"/>
          </p:nvPr>
        </p:nvSpPr>
        <p:spPr>
          <a:xfrm>
            <a:off x="2695353" y="72913"/>
            <a:ext cx="6496493" cy="77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RESULTS OBTAINED FOR MEAN IMPUTED DATA</a:t>
            </a:r>
            <a:endParaRPr sz="2400"/>
          </a:p>
        </p:txBody>
      </p:sp>
      <p:sp>
        <p:nvSpPr>
          <p:cNvPr id="270" name="Google Shape;270;p26"/>
          <p:cNvSpPr txBox="1"/>
          <p:nvPr/>
        </p:nvSpPr>
        <p:spPr>
          <a:xfrm>
            <a:off x="3891516" y="914348"/>
            <a:ext cx="4124804" cy="33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KNN Classifier hyperparameter tuning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6635971" y="1141139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884" y="1384583"/>
            <a:ext cx="5083430" cy="285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960" y="4424481"/>
            <a:ext cx="4937125" cy="186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82" name="Google Shape;2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3856456" y="50394"/>
            <a:ext cx="4326048" cy="53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KNN IMPUTED DATA</a:t>
            </a:r>
            <a:endParaRPr sz="2400"/>
          </a:p>
        </p:txBody>
      </p:sp>
      <p:sp>
        <p:nvSpPr>
          <p:cNvPr id="285" name="Google Shape;285;p27"/>
          <p:cNvSpPr txBox="1"/>
          <p:nvPr/>
        </p:nvSpPr>
        <p:spPr>
          <a:xfrm>
            <a:off x="532735" y="853128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49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b="1" lang="en-US" sz="1679">
                <a:solidFill>
                  <a:schemeClr val="dk1"/>
                </a:solidFill>
              </a:rPr>
              <a:t>Accuracy vs Features selected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547515" y="825683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 using RFECV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975" y="1335200"/>
            <a:ext cx="523732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450" y="1335200"/>
            <a:ext cx="54438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97" name="Google Shape;29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98" name="Google Shape;29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8"/>
          <p:cNvSpPr txBox="1"/>
          <p:nvPr>
            <p:ph type="title"/>
          </p:nvPr>
        </p:nvSpPr>
        <p:spPr>
          <a:xfrm>
            <a:off x="2695353" y="72913"/>
            <a:ext cx="6496493" cy="77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RESULTS OBTAINED FOR KNN IMPUTED DATA</a:t>
            </a:r>
            <a:endParaRPr sz="2400"/>
          </a:p>
        </p:txBody>
      </p:sp>
      <p:sp>
        <p:nvSpPr>
          <p:cNvPr id="300" name="Google Shape;300;p28"/>
          <p:cNvSpPr txBox="1"/>
          <p:nvPr/>
        </p:nvSpPr>
        <p:spPr>
          <a:xfrm>
            <a:off x="532735" y="1141140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Logistic Regression hyperparameter tuning</a:t>
            </a: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6635971" y="1141139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XGBoost hyperparameter tuning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68" y="1571484"/>
            <a:ext cx="3595332" cy="392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6358" y="1563261"/>
            <a:ext cx="3502602" cy="407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12" name="Google Shape;31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2695353" y="72913"/>
            <a:ext cx="6496493" cy="77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RESULTS OBTAINED FOR KNN IMPUTED DATA</a:t>
            </a:r>
            <a:endParaRPr sz="2400"/>
          </a:p>
        </p:txBody>
      </p:sp>
      <p:sp>
        <p:nvSpPr>
          <p:cNvPr id="315" name="Google Shape;315;p29"/>
          <p:cNvSpPr txBox="1"/>
          <p:nvPr/>
        </p:nvSpPr>
        <p:spPr>
          <a:xfrm>
            <a:off x="3041700" y="982538"/>
            <a:ext cx="511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Random Forest Classifier hyperparameter tuning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2604600" y="1146182"/>
            <a:ext cx="511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849" y="1481976"/>
            <a:ext cx="3855853" cy="45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315244" y="443311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METHOD – II: DATA LOAD, MANIPULATION AND EDA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838200" y="635635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20XX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PRESENTATION TITLE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grpSp>
        <p:nvGrpSpPr>
          <p:cNvPr id="331" name="Google Shape;331;p30"/>
          <p:cNvGrpSpPr/>
          <p:nvPr/>
        </p:nvGrpSpPr>
        <p:grpSpPr>
          <a:xfrm>
            <a:off x="483718" y="2014962"/>
            <a:ext cx="3730886" cy="3780974"/>
            <a:chOff x="606684" y="2223"/>
            <a:chExt cx="3730886" cy="3780974"/>
          </a:xfrm>
        </p:grpSpPr>
        <p:sp>
          <p:nvSpPr>
            <p:cNvPr id="332" name="Google Shape;332;p30"/>
            <p:cNvSpPr/>
            <p:nvPr/>
          </p:nvSpPr>
          <p:spPr>
            <a:xfrm>
              <a:off x="2277880" y="458402"/>
              <a:ext cx="354300" cy="915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2445355" y="502198"/>
              <a:ext cx="192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06684" y="2223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 txBox="1"/>
            <p:nvPr/>
          </p:nvSpPr>
          <p:spPr>
            <a:xfrm>
              <a:off x="606684" y="2223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1" lang="en-US" sz="1400" u="sng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Load &amp; Manipulation</a:t>
              </a: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443182" y="1004221"/>
              <a:ext cx="2057700" cy="354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 txBox="1"/>
            <p:nvPr/>
          </p:nvSpPr>
          <p:spPr>
            <a:xfrm>
              <a:off x="2419739" y="1179392"/>
              <a:ext cx="1047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664470" y="2223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 txBox="1"/>
            <p:nvPr/>
          </p:nvSpPr>
          <p:spPr>
            <a:xfrm>
              <a:off x="2664470" y="2223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Checking for NA. </a:t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277880" y="1846989"/>
              <a:ext cx="354300" cy="915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 txBox="1"/>
            <p:nvPr/>
          </p:nvSpPr>
          <p:spPr>
            <a:xfrm>
              <a:off x="2445355" y="1890785"/>
              <a:ext cx="192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06684" y="1390810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 txBox="1"/>
            <p:nvPr/>
          </p:nvSpPr>
          <p:spPr>
            <a:xfrm>
              <a:off x="606684" y="1390810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Later, unique values of data have been checked and printed. </a:t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443182" y="2392808"/>
              <a:ext cx="2057700" cy="354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2419739" y="2567979"/>
              <a:ext cx="1047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4470" y="1390810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2664470" y="1390810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1" lang="en-US" sz="1400" u="sng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Analysis:</a:t>
              </a: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277880" y="3235576"/>
              <a:ext cx="354300" cy="915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 txBox="1"/>
            <p:nvPr/>
          </p:nvSpPr>
          <p:spPr>
            <a:xfrm>
              <a:off x="2445355" y="3279372"/>
              <a:ext cx="192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06684" y="2779397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606684" y="2779397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 of data for 0s &amp; 1s.</a:t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664470" y="2779397"/>
              <a:ext cx="1673100" cy="1003800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 txBox="1"/>
            <p:nvPr/>
          </p:nvSpPr>
          <p:spPr>
            <a:xfrm>
              <a:off x="2664470" y="2779397"/>
              <a:ext cx="1673100" cy="10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050" lIns="81975" spcFirstLastPara="1" rIns="81975" wrap="square" tIns="86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Heat Map visualization</a:t>
              </a:r>
              <a:endParaRPr/>
            </a:p>
          </p:txBody>
        </p:sp>
      </p:grpSp>
      <p:pic>
        <p:nvPicPr>
          <p:cNvPr descr="A picture containing text&#10;&#10;Description automatically generated"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585" y="92261"/>
            <a:ext cx="6282787" cy="62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546966" y="746676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METHOD – II (CONT.)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546966" y="2223713"/>
            <a:ext cx="4654500" cy="4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</a:rPr>
              <a:t>Outliers:</a:t>
            </a:r>
            <a:endParaRPr sz="1800"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The outliers are detected using the z score. 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In this methodology, the threshold is kept to 3. 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Using IQR, the outliers are removed, and a new dataset is generated.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838200" y="635635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20XX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PRESENTATION TITLE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184" y="2388955"/>
            <a:ext cx="6532831" cy="241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958313" y="1054123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METHOD – II: MODELING &amp; APPLICATION OF K-FOLD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958313" y="2520456"/>
            <a:ext cx="5953200" cy="3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The accuracy is retrieved using three different models. They are: 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Decision Tree:  </a:t>
            </a:r>
            <a:r>
              <a:rPr lang="en-US" sz="1600">
                <a:solidFill>
                  <a:srgbClr val="000000"/>
                </a:solidFill>
              </a:rPr>
              <a:t>The accuracy found through decision tree is 95.65%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Random Forest: </a:t>
            </a:r>
            <a:r>
              <a:rPr lang="en-US" sz="1600">
                <a:solidFill>
                  <a:srgbClr val="000000"/>
                </a:solidFill>
              </a:rPr>
              <a:t>The accuracy found through Random Forest is 97.52% </a:t>
            </a:r>
            <a:endParaRPr>
              <a:solidFill>
                <a:srgbClr val="000000"/>
              </a:solidFill>
            </a:endParaRPr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KNN: </a:t>
            </a:r>
            <a:r>
              <a:rPr lang="en-US" sz="1600">
                <a:solidFill>
                  <a:srgbClr val="000000"/>
                </a:solidFill>
              </a:rPr>
              <a:t>The accuracy found was 97.29%.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It is concluded that the Random forest detected the best accuracy for method - II.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838200" y="635635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20XX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</a:rPr>
              <a:t>PRESENTATION TITLE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5815" y="1656579"/>
            <a:ext cx="4455755" cy="432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84" name="Google Shape;384;p33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385" name="Google Shape;385;p33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261867" y="466726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WHY THIS DATA SET?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73231" y="3074867"/>
            <a:ext cx="6817421" cy="23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</a:rPr>
              <a:t>To give you an idea: 74% of U.S. organizations experienced a successful phishing attack in 2020, a 14% increase from 2019. According to the FBI, phishing is the most common type of cybercrime. In 2020, they saw 12 times more phishing attacks than in 2016.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COVID-19 phishing scams likely accelerated the increase in 2020. The pandemic introduced new opportunities for scammers, and some estimate that drove up cybercrime by 600%!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885156" y="136525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SET DESCRIPTION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181" y="1960546"/>
            <a:ext cx="6147116" cy="10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914400" y="3826567"/>
            <a:ext cx="987949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Data set is divided into 6 Different parts as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whole URL properties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domain properties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directory properties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file properties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parameter properties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resolving data and external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197427" y="308472"/>
            <a:ext cx="16745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Flow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6" y="922375"/>
            <a:ext cx="6015210" cy="579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4711700" y="136525"/>
            <a:ext cx="2463800" cy="786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1</a:t>
            </a:r>
            <a:endParaRPr/>
          </a:p>
        </p:txBody>
      </p:sp>
      <p:sp>
        <p:nvSpPr>
          <p:cNvPr id="211" name="Google Shape;211;p21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2" name="Google Shape;212;p21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1560443" y="1620078"/>
            <a:ext cx="4535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40758" y="1929325"/>
            <a:ext cx="7081285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Dropping all the Columns whose value is Unique Throughout the column using Variance Threshold Method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Duplicate rows (if any)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-1’s to NAN values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0" y="0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796999" y="1204912"/>
            <a:ext cx="5111750" cy="136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Visualize the Missing data using a Heat map and bar chart using the Missing number library.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23" name="Google Shape;223;p22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126512"/>
            <a:ext cx="5836821" cy="451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06261"/>
            <a:ext cx="4764715" cy="431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47085" y="662837"/>
            <a:ext cx="6827874" cy="2766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 </a:t>
            </a:r>
            <a:endParaRPr/>
          </a:p>
        </p:txBody>
      </p:sp>
      <p:sp>
        <p:nvSpPr>
          <p:cNvPr id="232" name="Google Shape;2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1020726" y="808074"/>
            <a:ext cx="9505507" cy="692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Mean Imputed data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 using XGBoost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 Parameter Tuning of XGBoost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and Removal of Outliers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and Analysis of data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 by leveraging Hyperparameter tuning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Obtaining Optimal Results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KNN Imputed data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on Categorical Features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between dependent Feature and Independent feature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 using Recursive feature elimination with cross-validation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Standardization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 by leveraging Hyperparameter tuning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Obtaining Optimal Results 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48856" y="136525"/>
            <a:ext cx="4326048" cy="53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MEAN IMPUTED DATA</a:t>
            </a:r>
            <a:endParaRPr sz="2400"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554000" y="673913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/>
              <a:t>Feature Importance using XGBoost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42" name="Google Shape;242;p24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96" y="1039038"/>
            <a:ext cx="5302102" cy="366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480" y="1172682"/>
            <a:ext cx="6156607" cy="185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429000"/>
            <a:ext cx="6080087" cy="185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6208308" y="673913"/>
            <a:ext cx="5302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Outliers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3408436" y="80355"/>
            <a:ext cx="4326048" cy="53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MEAN IMPUTED DATA</a:t>
            </a:r>
            <a:endParaRPr sz="2400"/>
          </a:p>
        </p:txBody>
      </p:sp>
      <p:sp>
        <p:nvSpPr>
          <p:cNvPr id="254" name="Google Shape;254;p25"/>
          <p:cNvSpPr txBox="1"/>
          <p:nvPr/>
        </p:nvSpPr>
        <p:spPr>
          <a:xfrm>
            <a:off x="459710" y="946174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Removal of Outliers using IQR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/>
          </a:p>
        </p:txBody>
      </p:sp>
      <p:sp>
        <p:nvSpPr>
          <p:cNvPr id="256" name="Google Shape;256;p25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17" y="1597511"/>
            <a:ext cx="5233212" cy="145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79" y="3623478"/>
            <a:ext cx="4968174" cy="133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2153" y="1597511"/>
            <a:ext cx="3466215" cy="33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6467252" y="922961"/>
            <a:ext cx="609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between Phishing and other features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