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730"/>
    <a:srgbClr val="C43E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C2D574-38D0-E322-F9E1-378778EB4EFD}" v="830" dt="2024-04-22T18:53:32.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4/22/2024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0817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4/22/2024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8964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4/22/2024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32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4/22/2024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1853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4/22/2024</a:t>
            </a:fld>
            <a:endParaRPr lang="en-US" dirty="0"/>
          </a:p>
        </p:txBody>
      </p:sp>
    </p:spTree>
    <p:extLst>
      <p:ext uri="{BB962C8B-B14F-4D97-AF65-F5344CB8AC3E}">
        <p14:creationId xmlns:p14="http://schemas.microsoft.com/office/powerpoint/2010/main" val="319136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4/22/2024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0361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4/22/2024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27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4/22/2024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1722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4/22/2024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7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4/22/2024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79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4/22/2024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7337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4/22/2024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0306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180531" y="1346268"/>
            <a:ext cx="5274860" cy="3066706"/>
          </a:xfrm>
        </p:spPr>
        <p:txBody>
          <a:bodyPr anchor="b">
            <a:normAutofit/>
          </a:bodyPr>
          <a:lstStyle/>
          <a:p>
            <a:r>
              <a:rPr lang="en-US" err="1"/>
              <a:t>AIProbe</a:t>
            </a:r>
          </a:p>
        </p:txBody>
      </p:sp>
      <p:sp>
        <p:nvSpPr>
          <p:cNvPr id="3" name="Subtitle 2"/>
          <p:cNvSpPr>
            <a:spLocks noGrp="1"/>
          </p:cNvSpPr>
          <p:nvPr>
            <p:ph type="subTitle" idx="1"/>
          </p:nvPr>
        </p:nvSpPr>
        <p:spPr>
          <a:xfrm>
            <a:off x="1201212" y="4412974"/>
            <a:ext cx="4524024" cy="1576188"/>
          </a:xfrm>
        </p:spPr>
        <p:txBody>
          <a:bodyPr vert="horz" lIns="91440" tIns="45720" rIns="91440" bIns="45720" rtlCol="0" anchor="t">
            <a:normAutofit/>
          </a:bodyPr>
          <a:lstStyle/>
          <a:p>
            <a:r>
              <a:rPr lang="en-US"/>
              <a:t>Rahil Mehta</a:t>
            </a:r>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63578711-0856-29BB-E563-9FABBB6A510A}"/>
              </a:ext>
            </a:extLst>
          </p:cNvPr>
          <p:cNvPicPr>
            <a:picLocks noChangeAspect="1"/>
          </p:cNvPicPr>
          <p:nvPr/>
        </p:nvPicPr>
        <p:blipFill rotWithShape="1">
          <a:blip r:embed="rId2"/>
          <a:srcRect l="7345" r="19697" b="1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105448E-19D4-6060-890E-A842BA7556BD}"/>
              </a:ext>
            </a:extLst>
          </p:cNvPr>
          <p:cNvSpPr>
            <a:spLocks noGrp="1"/>
          </p:cNvSpPr>
          <p:nvPr>
            <p:ph type="title"/>
          </p:nvPr>
        </p:nvSpPr>
        <p:spPr>
          <a:xfrm>
            <a:off x="914400" y="442912"/>
            <a:ext cx="5411050" cy="1822123"/>
          </a:xfrm>
        </p:spPr>
        <p:txBody>
          <a:bodyPr anchor="b">
            <a:normAutofit/>
          </a:bodyPr>
          <a:lstStyle/>
          <a:p>
            <a:r>
              <a:rPr lang="en-US">
                <a:ea typeface="Meiryo"/>
              </a:rPr>
              <a:t>Reinforcement learning</a:t>
            </a:r>
            <a:endParaRPr lang="en-US"/>
          </a:p>
        </p:txBody>
      </p:sp>
      <p:sp>
        <p:nvSpPr>
          <p:cNvPr id="8" name="Content Placeholder 7">
            <a:extLst>
              <a:ext uri="{FF2B5EF4-FFF2-40B4-BE49-F238E27FC236}">
                <a16:creationId xmlns:a16="http://schemas.microsoft.com/office/drawing/2014/main" id="{7C213300-8F54-AADC-FF01-B5D940A94AC4}"/>
              </a:ext>
            </a:extLst>
          </p:cNvPr>
          <p:cNvSpPr>
            <a:spLocks noGrp="1"/>
          </p:cNvSpPr>
          <p:nvPr>
            <p:ph idx="1"/>
          </p:nvPr>
        </p:nvSpPr>
        <p:spPr>
          <a:xfrm>
            <a:off x="914400" y="2496720"/>
            <a:ext cx="5181599" cy="3467518"/>
          </a:xfrm>
        </p:spPr>
        <p:txBody>
          <a:bodyPr anchor="t">
            <a:normAutofit/>
          </a:bodyPr>
          <a:lstStyle/>
          <a:p>
            <a:r>
              <a:rPr lang="en-US" sz="1600" dirty="0">
                <a:solidFill>
                  <a:srgbClr val="0D0D0D"/>
                </a:solidFill>
                <a:ea typeface="+mn-lt"/>
                <a:cs typeface="+mn-lt"/>
              </a:rPr>
              <a:t>Reinforcement Learning (RL) is a branch of machine learning where an agent learns to make decisions by interacting with an environment. The agent performs actions and receives rewards or penalties, using these experiences to learn optimal behaviors over time.</a:t>
            </a:r>
            <a:endParaRPr lang="en-US" sz="1600" dirty="0"/>
          </a:p>
        </p:txBody>
      </p:sp>
      <p:sp>
        <p:nvSpPr>
          <p:cNvPr id="17" name="Freeform: Shape 1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Content Placeholder 3" descr="An Introduction to Reinforcement Learning | KNIME">
            <a:extLst>
              <a:ext uri="{FF2B5EF4-FFF2-40B4-BE49-F238E27FC236}">
                <a16:creationId xmlns:a16="http://schemas.microsoft.com/office/drawing/2014/main" id="{9FAD6CC0-2DBE-1183-FB5D-7AE30D0B91F9}"/>
              </a:ext>
            </a:extLst>
          </p:cNvPr>
          <p:cNvPicPr>
            <a:picLocks noChangeAspect="1"/>
          </p:cNvPicPr>
          <p:nvPr/>
        </p:nvPicPr>
        <p:blipFill rotWithShape="1">
          <a:blip r:embed="rId2"/>
          <a:srcRect l="359" r="-3" b="-3"/>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12705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8AEE-26E6-9BDB-B3E1-FF3176DFE7CF}"/>
              </a:ext>
            </a:extLst>
          </p:cNvPr>
          <p:cNvSpPr>
            <a:spLocks noGrp="1"/>
          </p:cNvSpPr>
          <p:nvPr>
            <p:ph type="title"/>
          </p:nvPr>
        </p:nvSpPr>
        <p:spPr/>
        <p:txBody>
          <a:bodyPr/>
          <a:lstStyle/>
          <a:p>
            <a:r>
              <a:rPr lang="en-US" dirty="0">
                <a:ea typeface="+mj-lt"/>
                <a:cs typeface="+mj-lt"/>
              </a:rPr>
              <a:t>RL Testing</a:t>
            </a:r>
            <a:endParaRPr lang="en-US" b="0" dirty="0">
              <a:solidFill>
                <a:srgbClr val="000000"/>
              </a:solidFill>
              <a:ea typeface="+mj-lt"/>
              <a:cs typeface="+mj-lt"/>
            </a:endParaRPr>
          </a:p>
        </p:txBody>
      </p:sp>
      <p:sp>
        <p:nvSpPr>
          <p:cNvPr id="3" name="Content Placeholder 2">
            <a:extLst>
              <a:ext uri="{FF2B5EF4-FFF2-40B4-BE49-F238E27FC236}">
                <a16:creationId xmlns:a16="http://schemas.microsoft.com/office/drawing/2014/main" id="{E8CE3732-969B-C2C0-B6E5-E10C5B6B4395}"/>
              </a:ext>
            </a:extLst>
          </p:cNvPr>
          <p:cNvSpPr>
            <a:spLocks noGrp="1"/>
          </p:cNvSpPr>
          <p:nvPr>
            <p:ph idx="1"/>
          </p:nvPr>
        </p:nvSpPr>
        <p:spPr>
          <a:xfrm>
            <a:off x="4897" y="2312276"/>
            <a:ext cx="12183722" cy="4108704"/>
          </a:xfrm>
        </p:spPr>
        <p:txBody>
          <a:bodyPr/>
          <a:lstStyle/>
          <a:p>
            <a:endParaRPr lang="en-US"/>
          </a:p>
        </p:txBody>
      </p:sp>
      <p:sp>
        <p:nvSpPr>
          <p:cNvPr id="24" name="Rectangle: Rounded Corners 23">
            <a:extLst>
              <a:ext uri="{FF2B5EF4-FFF2-40B4-BE49-F238E27FC236}">
                <a16:creationId xmlns:a16="http://schemas.microsoft.com/office/drawing/2014/main" id="{1A1E69DC-DE6E-9D01-C3AF-3EFA5067AB70}"/>
              </a:ext>
            </a:extLst>
          </p:cNvPr>
          <p:cNvSpPr/>
          <p:nvPr/>
        </p:nvSpPr>
        <p:spPr>
          <a:xfrm>
            <a:off x="1085778" y="3835242"/>
            <a:ext cx="1667101" cy="7496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Meiryo"/>
              </a:rPr>
              <a:t>AI Agent</a:t>
            </a:r>
            <a:endParaRPr lang="en-US" dirty="0">
              <a:solidFill>
                <a:schemeClr val="tx1"/>
              </a:solidFill>
            </a:endParaRPr>
          </a:p>
        </p:txBody>
      </p:sp>
      <p:sp>
        <p:nvSpPr>
          <p:cNvPr id="28" name="Rectangle: Rounded Corners 27">
            <a:extLst>
              <a:ext uri="{FF2B5EF4-FFF2-40B4-BE49-F238E27FC236}">
                <a16:creationId xmlns:a16="http://schemas.microsoft.com/office/drawing/2014/main" id="{9E814BBC-310D-9B14-732F-885D6704A823}"/>
              </a:ext>
            </a:extLst>
          </p:cNvPr>
          <p:cNvSpPr/>
          <p:nvPr/>
        </p:nvSpPr>
        <p:spPr>
          <a:xfrm>
            <a:off x="4184451" y="3835242"/>
            <a:ext cx="1781923" cy="7496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Environment</a:t>
            </a:r>
            <a:endParaRPr lang="en-US" dirty="0" err="1">
              <a:solidFill>
                <a:schemeClr val="tx1"/>
              </a:solidFill>
            </a:endParaRPr>
          </a:p>
        </p:txBody>
      </p:sp>
      <p:sp>
        <p:nvSpPr>
          <p:cNvPr id="29" name="Arrow: Right 28">
            <a:extLst>
              <a:ext uri="{FF2B5EF4-FFF2-40B4-BE49-F238E27FC236}">
                <a16:creationId xmlns:a16="http://schemas.microsoft.com/office/drawing/2014/main" id="{5EF1989E-ECA2-D541-9984-7B8D266CA9FD}"/>
              </a:ext>
            </a:extLst>
          </p:cNvPr>
          <p:cNvSpPr/>
          <p:nvPr/>
        </p:nvSpPr>
        <p:spPr>
          <a:xfrm>
            <a:off x="2866751" y="4128652"/>
            <a:ext cx="1210658" cy="162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ctor: Elbow 29">
            <a:extLst>
              <a:ext uri="{FF2B5EF4-FFF2-40B4-BE49-F238E27FC236}">
                <a16:creationId xmlns:a16="http://schemas.microsoft.com/office/drawing/2014/main" id="{44EA53D8-C0C9-E005-385F-FD6D105FAF54}"/>
              </a:ext>
            </a:extLst>
          </p:cNvPr>
          <p:cNvCxnSpPr/>
          <p:nvPr/>
        </p:nvCxnSpPr>
        <p:spPr>
          <a:xfrm>
            <a:off x="5972448" y="4211781"/>
            <a:ext cx="1496290" cy="95254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62E70776-1CE2-14AB-B117-D4D34028FCAB}"/>
              </a:ext>
            </a:extLst>
          </p:cNvPr>
          <p:cNvCxnSpPr>
            <a:cxnSpLocks/>
          </p:cNvCxnSpPr>
          <p:nvPr/>
        </p:nvCxnSpPr>
        <p:spPr>
          <a:xfrm flipV="1">
            <a:off x="5972447" y="3280112"/>
            <a:ext cx="1496290" cy="9421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B9B88327-3B35-A0FB-10AF-AD1E75228874}"/>
              </a:ext>
            </a:extLst>
          </p:cNvPr>
          <p:cNvSpPr/>
          <p:nvPr/>
        </p:nvSpPr>
        <p:spPr>
          <a:xfrm>
            <a:off x="173654" y="4128651"/>
            <a:ext cx="855754" cy="162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E4800CCA-5B92-7802-07DD-6F965E0F4F2A}"/>
              </a:ext>
            </a:extLst>
          </p:cNvPr>
          <p:cNvSpPr/>
          <p:nvPr/>
        </p:nvSpPr>
        <p:spPr>
          <a:xfrm>
            <a:off x="7473863" y="2954054"/>
            <a:ext cx="1544876" cy="657615"/>
          </a:xfrm>
          <a:prstGeom prst="roundRect">
            <a:avLst/>
          </a:prstGeom>
          <a:solidFill>
            <a:srgbClr val="7EC73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Successful</a:t>
            </a:r>
            <a:endParaRPr lang="en-US" dirty="0">
              <a:solidFill>
                <a:schemeClr val="tx1"/>
              </a:solidFill>
            </a:endParaRPr>
          </a:p>
        </p:txBody>
      </p:sp>
      <p:sp>
        <p:nvSpPr>
          <p:cNvPr id="35" name="Rectangle: Rounded Corners 34">
            <a:extLst>
              <a:ext uri="{FF2B5EF4-FFF2-40B4-BE49-F238E27FC236}">
                <a16:creationId xmlns:a16="http://schemas.microsoft.com/office/drawing/2014/main" id="{141CFC2E-ED20-A4D4-992A-B187EC2CDC37}"/>
              </a:ext>
            </a:extLst>
          </p:cNvPr>
          <p:cNvSpPr/>
          <p:nvPr/>
        </p:nvSpPr>
        <p:spPr>
          <a:xfrm>
            <a:off x="7473862" y="4843395"/>
            <a:ext cx="1691012" cy="647177"/>
          </a:xfrm>
          <a:prstGeom prst="roundRect">
            <a:avLst/>
          </a:prstGeom>
          <a:solidFill>
            <a:srgbClr val="C43E1C"/>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latin typeface="DDG_ProximaNova"/>
              </a:rPr>
              <a:t>Unsuccessful</a:t>
            </a:r>
            <a:endParaRPr lang="en-US">
              <a:solidFill>
                <a:schemeClr val="tx1"/>
              </a:solidFill>
              <a:ea typeface="Meiryo"/>
            </a:endParaRPr>
          </a:p>
        </p:txBody>
      </p:sp>
      <p:sp>
        <p:nvSpPr>
          <p:cNvPr id="36" name="Rectangle: Rounded Corners 35">
            <a:extLst>
              <a:ext uri="{FF2B5EF4-FFF2-40B4-BE49-F238E27FC236}">
                <a16:creationId xmlns:a16="http://schemas.microsoft.com/office/drawing/2014/main" id="{03B07359-446D-C8A3-B04B-E362DEDCA300}"/>
              </a:ext>
            </a:extLst>
          </p:cNvPr>
          <p:cNvSpPr/>
          <p:nvPr/>
        </p:nvSpPr>
        <p:spPr>
          <a:xfrm>
            <a:off x="10031260" y="3956137"/>
            <a:ext cx="1805835" cy="77243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a typeface="Meiryo"/>
              </a:rPr>
              <a:t>Achievable </a:t>
            </a:r>
            <a:endParaRPr lang="en-US" dirty="0">
              <a:solidFill>
                <a:schemeClr val="tx1"/>
              </a:solidFill>
            </a:endParaRPr>
          </a:p>
        </p:txBody>
      </p:sp>
      <p:sp>
        <p:nvSpPr>
          <p:cNvPr id="37" name="Rectangle: Rounded Corners 36">
            <a:extLst>
              <a:ext uri="{FF2B5EF4-FFF2-40B4-BE49-F238E27FC236}">
                <a16:creationId xmlns:a16="http://schemas.microsoft.com/office/drawing/2014/main" id="{F714A1A9-4180-CB82-47E6-A629FB751474}"/>
              </a:ext>
            </a:extLst>
          </p:cNvPr>
          <p:cNvSpPr/>
          <p:nvPr/>
        </p:nvSpPr>
        <p:spPr>
          <a:xfrm>
            <a:off x="10031259" y="5480136"/>
            <a:ext cx="1805835" cy="77243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Not Achievable</a:t>
            </a:r>
            <a:r>
              <a:rPr lang="en-US" dirty="0">
                <a:ea typeface="Meiryo"/>
              </a:rPr>
              <a:t> </a:t>
            </a:r>
            <a:endParaRPr lang="en-US" dirty="0"/>
          </a:p>
        </p:txBody>
      </p:sp>
      <p:cxnSp>
        <p:nvCxnSpPr>
          <p:cNvPr id="38" name="Connector: Elbow 37">
            <a:extLst>
              <a:ext uri="{FF2B5EF4-FFF2-40B4-BE49-F238E27FC236}">
                <a16:creationId xmlns:a16="http://schemas.microsoft.com/office/drawing/2014/main" id="{DA683995-F02A-3410-D8D8-04F000494B08}"/>
              </a:ext>
            </a:extLst>
          </p:cNvPr>
          <p:cNvCxnSpPr>
            <a:cxnSpLocks/>
          </p:cNvCxnSpPr>
          <p:nvPr/>
        </p:nvCxnSpPr>
        <p:spPr>
          <a:xfrm flipV="1">
            <a:off x="9166584" y="4417891"/>
            <a:ext cx="859551" cy="70202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51D8FB3-6003-2423-463F-F3C1F60F767A}"/>
              </a:ext>
            </a:extLst>
          </p:cNvPr>
          <p:cNvCxnSpPr>
            <a:cxnSpLocks/>
          </p:cNvCxnSpPr>
          <p:nvPr/>
        </p:nvCxnSpPr>
        <p:spPr>
          <a:xfrm>
            <a:off x="9166584" y="5119917"/>
            <a:ext cx="859551" cy="7437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E234E644-3C84-6F06-F2DF-09527939F5BE}"/>
              </a:ext>
            </a:extLst>
          </p:cNvPr>
          <p:cNvSpPr txBox="1"/>
          <p:nvPr/>
        </p:nvSpPr>
        <p:spPr>
          <a:xfrm>
            <a:off x="250520" y="3830876"/>
            <a:ext cx="70772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ea typeface="Meiryo"/>
              </a:rPr>
              <a:t>Task</a:t>
            </a:r>
            <a:endParaRPr lang="en-US" sz="1600" dirty="0"/>
          </a:p>
        </p:txBody>
      </p:sp>
      <p:sp>
        <p:nvSpPr>
          <p:cNvPr id="41" name="TextBox 40">
            <a:extLst>
              <a:ext uri="{FF2B5EF4-FFF2-40B4-BE49-F238E27FC236}">
                <a16:creationId xmlns:a16="http://schemas.microsoft.com/office/drawing/2014/main" id="{E0000112-7E57-D3A9-EEC7-1723915C01B1}"/>
              </a:ext>
            </a:extLst>
          </p:cNvPr>
          <p:cNvSpPr txBox="1"/>
          <p:nvPr/>
        </p:nvSpPr>
        <p:spPr>
          <a:xfrm>
            <a:off x="3048000" y="3830875"/>
            <a:ext cx="8956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ea typeface="Meiryo"/>
              </a:rPr>
              <a:t>Action</a:t>
            </a:r>
            <a:endParaRPr lang="en-US" sz="1600" dirty="0"/>
          </a:p>
        </p:txBody>
      </p:sp>
    </p:spTree>
    <p:extLst>
      <p:ext uri="{BB962C8B-B14F-4D97-AF65-F5344CB8AC3E}">
        <p14:creationId xmlns:p14="http://schemas.microsoft.com/office/powerpoint/2010/main" val="13320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A84D-8E7A-BB3B-7361-7A68D675CC95}"/>
              </a:ext>
            </a:extLst>
          </p:cNvPr>
          <p:cNvSpPr>
            <a:spLocks noGrp="1"/>
          </p:cNvSpPr>
          <p:nvPr>
            <p:ph type="title"/>
          </p:nvPr>
        </p:nvSpPr>
        <p:spPr/>
        <p:txBody>
          <a:bodyPr/>
          <a:lstStyle/>
          <a:p>
            <a:r>
              <a:rPr lang="en-US" dirty="0">
                <a:ea typeface="Meiryo"/>
              </a:rPr>
              <a:t>Proposed Solution</a:t>
            </a:r>
          </a:p>
        </p:txBody>
      </p:sp>
      <p:sp>
        <p:nvSpPr>
          <p:cNvPr id="3" name="Content Placeholder 2">
            <a:extLst>
              <a:ext uri="{FF2B5EF4-FFF2-40B4-BE49-F238E27FC236}">
                <a16:creationId xmlns:a16="http://schemas.microsoft.com/office/drawing/2014/main" id="{D310D5CE-EE2E-2DC5-1E5E-16F04E4B5E95}"/>
              </a:ext>
            </a:extLst>
          </p:cNvPr>
          <p:cNvSpPr>
            <a:spLocks noGrp="1"/>
          </p:cNvSpPr>
          <p:nvPr>
            <p:ph idx="1"/>
          </p:nvPr>
        </p:nvSpPr>
        <p:spPr>
          <a:xfrm>
            <a:off x="333610" y="2319149"/>
            <a:ext cx="11557612" cy="3978658"/>
          </a:xfrm>
        </p:spPr>
        <p:txBody>
          <a:bodyPr vert="horz" lIns="109728" tIns="109728" rIns="109728" bIns="91440" rtlCol="0" anchor="t">
            <a:noAutofit/>
          </a:bodyPr>
          <a:lstStyle/>
          <a:p>
            <a:pPr marL="285750" indent="-285750">
              <a:lnSpc>
                <a:spcPct val="120000"/>
              </a:lnSpc>
              <a:buFont typeface="Arial" panose="020B0503020204020204" pitchFamily="34" charset="0"/>
              <a:buChar char="•"/>
            </a:pPr>
            <a:endParaRPr lang="en-US" dirty="0">
              <a:ea typeface="+mn-lt"/>
              <a:cs typeface="+mn-lt"/>
            </a:endParaRPr>
          </a:p>
          <a:p>
            <a:pPr marL="285750" indent="-285750">
              <a:lnSpc>
                <a:spcPct val="120000"/>
              </a:lnSpc>
              <a:buFont typeface="Arial" panose="020B0503020204020204" pitchFamily="34" charset="0"/>
              <a:buChar char="•"/>
            </a:pPr>
            <a:endParaRPr lang="en-US" dirty="0">
              <a:ea typeface="+mn-lt"/>
              <a:cs typeface="+mn-lt"/>
            </a:endParaRPr>
          </a:p>
          <a:p>
            <a:pPr marL="285750" indent="-285750">
              <a:lnSpc>
                <a:spcPct val="120000"/>
              </a:lnSpc>
              <a:buFont typeface="Arial" panose="020B0503020204020204" pitchFamily="34" charset="0"/>
              <a:buChar char="•"/>
            </a:pPr>
            <a:endParaRPr lang="en-US" dirty="0">
              <a:ea typeface="+mn-lt"/>
              <a:cs typeface="+mn-lt"/>
            </a:endParaRPr>
          </a:p>
          <a:p>
            <a:pPr marL="285750" indent="-285750">
              <a:lnSpc>
                <a:spcPct val="120000"/>
              </a:lnSpc>
              <a:buFont typeface="Arial" panose="020B0503020204020204" pitchFamily="34" charset="0"/>
              <a:buChar char="•"/>
            </a:pPr>
            <a:r>
              <a:rPr lang="en-US" dirty="0">
                <a:ea typeface="+mn-lt"/>
                <a:cs typeface="+mn-lt"/>
              </a:rPr>
              <a:t>Environment State Utilization:</a:t>
            </a:r>
            <a:endParaRPr lang="en-US" dirty="0">
              <a:solidFill>
                <a:srgbClr val="404040"/>
              </a:solidFill>
              <a:ea typeface="+mn-lt"/>
              <a:cs typeface="+mn-lt"/>
            </a:endParaRPr>
          </a:p>
          <a:p>
            <a:pPr marL="285750" lvl="1" indent="-285750">
              <a:lnSpc>
                <a:spcPct val="120000"/>
              </a:lnSpc>
              <a:buFont typeface="Courier New" panose="020B0503020204020204" pitchFamily="34" charset="0"/>
              <a:buChar char="o"/>
            </a:pPr>
            <a:r>
              <a:rPr lang="en-US" dirty="0">
                <a:ea typeface="+mn-lt"/>
                <a:cs typeface="+mn-lt"/>
              </a:rPr>
              <a:t>Utilize the 'Environment State' to represent both the initial and final states of the environment post-instruction execution</a:t>
            </a:r>
            <a:endParaRPr lang="en-US">
              <a:ea typeface="Meiryo"/>
            </a:endParaRPr>
          </a:p>
          <a:p>
            <a:pPr marL="285750" indent="-285750">
              <a:lnSpc>
                <a:spcPct val="120000"/>
              </a:lnSpc>
              <a:buFont typeface="Arial" panose="020B0503020204020204" pitchFamily="34" charset="0"/>
              <a:buChar char="•"/>
            </a:pPr>
            <a:r>
              <a:rPr lang="en-US" dirty="0">
                <a:ea typeface="+mn-lt"/>
                <a:cs typeface="+mn-lt"/>
              </a:rPr>
              <a:t>Capability Assessment</a:t>
            </a:r>
            <a:r>
              <a:rPr lang="en-US" dirty="0">
                <a:solidFill>
                  <a:srgbClr val="404040"/>
                </a:solidFill>
                <a:ea typeface="+mn-lt"/>
                <a:cs typeface="+mn-lt"/>
              </a:rPr>
              <a:t>:</a:t>
            </a:r>
          </a:p>
          <a:p>
            <a:pPr marL="285750" lvl="1" indent="-285750">
              <a:lnSpc>
                <a:spcPct val="120000"/>
              </a:lnSpc>
              <a:buFont typeface="Courier New" panose="020B0503020204020204" pitchFamily="34" charset="0"/>
              <a:buChar char="o"/>
            </a:pPr>
            <a:r>
              <a:rPr lang="en-US" dirty="0">
                <a:solidFill>
                  <a:srgbClr val="404040"/>
                </a:solidFill>
                <a:ea typeface="+mn-lt"/>
                <a:cs typeface="+mn-lt"/>
              </a:rPr>
              <a:t>The difference between the initial and final states of the environment is used to evaluate the tasks achievability from the given action space.</a:t>
            </a:r>
            <a:endParaRPr lang="en-US" dirty="0">
              <a:ea typeface="Meiryo"/>
            </a:endParaRPr>
          </a:p>
          <a:p>
            <a:pPr marL="285750" indent="-285750">
              <a:buFont typeface="Arial" panose="020B0503020204020204" pitchFamily="34" charset="0"/>
              <a:buChar char="•"/>
            </a:pPr>
            <a:endParaRPr lang="en-US" dirty="0">
              <a:ea typeface="Meiryo"/>
            </a:endParaRPr>
          </a:p>
        </p:txBody>
      </p:sp>
      <p:sp>
        <p:nvSpPr>
          <p:cNvPr id="28" name="Rectangle: Rounded Corners 27">
            <a:extLst>
              <a:ext uri="{FF2B5EF4-FFF2-40B4-BE49-F238E27FC236}">
                <a16:creationId xmlns:a16="http://schemas.microsoft.com/office/drawing/2014/main" id="{6F6DA97A-2DCA-63D4-577A-AA5288FB6756}"/>
              </a:ext>
            </a:extLst>
          </p:cNvPr>
          <p:cNvSpPr/>
          <p:nvPr/>
        </p:nvSpPr>
        <p:spPr>
          <a:xfrm>
            <a:off x="1273669" y="2593078"/>
            <a:ext cx="1447896" cy="342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err="1">
                <a:solidFill>
                  <a:schemeClr val="tx1"/>
                </a:solidFill>
                <a:ea typeface="Meiryo"/>
              </a:rPr>
              <a:t>Fuzzer</a:t>
            </a:r>
          </a:p>
        </p:txBody>
      </p:sp>
      <p:sp>
        <p:nvSpPr>
          <p:cNvPr id="30" name="Rectangle: Rounded Corners 29">
            <a:extLst>
              <a:ext uri="{FF2B5EF4-FFF2-40B4-BE49-F238E27FC236}">
                <a16:creationId xmlns:a16="http://schemas.microsoft.com/office/drawing/2014/main" id="{9706D2CA-2F46-CC8D-76E0-E0DBAA552A1C}"/>
              </a:ext>
            </a:extLst>
          </p:cNvPr>
          <p:cNvSpPr/>
          <p:nvPr/>
        </p:nvSpPr>
        <p:spPr>
          <a:xfrm>
            <a:off x="3526835" y="2593078"/>
            <a:ext cx="1907184" cy="3425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Environment</a:t>
            </a:r>
            <a:endParaRPr lang="en-US" dirty="0" err="1">
              <a:solidFill>
                <a:schemeClr val="tx1"/>
              </a:solidFill>
            </a:endParaRPr>
          </a:p>
        </p:txBody>
      </p:sp>
      <p:sp>
        <p:nvSpPr>
          <p:cNvPr id="32" name="Arrow: Right 31">
            <a:extLst>
              <a:ext uri="{FF2B5EF4-FFF2-40B4-BE49-F238E27FC236}">
                <a16:creationId xmlns:a16="http://schemas.microsoft.com/office/drawing/2014/main" id="{02EE37A6-43A8-3B8D-4928-7480DBBD3FC1}"/>
              </a:ext>
            </a:extLst>
          </p:cNvPr>
          <p:cNvSpPr/>
          <p:nvPr/>
        </p:nvSpPr>
        <p:spPr>
          <a:xfrm>
            <a:off x="2939820" y="2677721"/>
            <a:ext cx="427782" cy="2150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F5736521-3DA6-6E65-313C-03BF3D334F13}"/>
              </a:ext>
            </a:extLst>
          </p:cNvPr>
          <p:cNvSpPr/>
          <p:nvPr/>
        </p:nvSpPr>
        <p:spPr>
          <a:xfrm>
            <a:off x="6022932" y="2609588"/>
            <a:ext cx="1649260" cy="344464"/>
          </a:xfrm>
          <a:prstGeom prst="roundRect">
            <a:avLst/>
          </a:prstGeom>
          <a:solidFill>
            <a:srgbClr val="7EC73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Final State</a:t>
            </a:r>
          </a:p>
        </p:txBody>
      </p:sp>
      <p:sp>
        <p:nvSpPr>
          <p:cNvPr id="40" name="Rectangle: Rounded Corners 39">
            <a:extLst>
              <a:ext uri="{FF2B5EF4-FFF2-40B4-BE49-F238E27FC236}">
                <a16:creationId xmlns:a16="http://schemas.microsoft.com/office/drawing/2014/main" id="{08A91C63-BD7C-F581-1AFA-DA9FECAB422B}"/>
              </a:ext>
            </a:extLst>
          </p:cNvPr>
          <p:cNvSpPr/>
          <p:nvPr/>
        </p:nvSpPr>
        <p:spPr>
          <a:xfrm>
            <a:off x="6022931" y="3089752"/>
            <a:ext cx="1649259" cy="344464"/>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DDG_ProximaNova"/>
                <a:ea typeface="Meiryo"/>
              </a:rPr>
              <a:t>Initial State</a:t>
            </a:r>
          </a:p>
        </p:txBody>
      </p:sp>
      <p:sp>
        <p:nvSpPr>
          <p:cNvPr id="43" name="Rectangle: Rounded Corners 42">
            <a:extLst>
              <a:ext uri="{FF2B5EF4-FFF2-40B4-BE49-F238E27FC236}">
                <a16:creationId xmlns:a16="http://schemas.microsoft.com/office/drawing/2014/main" id="{88B4D1B1-A019-163E-190C-F9D15A7C9CE5}"/>
              </a:ext>
            </a:extLst>
          </p:cNvPr>
          <p:cNvSpPr/>
          <p:nvPr/>
        </p:nvSpPr>
        <p:spPr>
          <a:xfrm>
            <a:off x="8779549" y="2768454"/>
            <a:ext cx="1649260" cy="344464"/>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Meiryo"/>
              </a:rPr>
              <a:t>Capability</a:t>
            </a:r>
          </a:p>
        </p:txBody>
      </p:sp>
      <p:cxnSp>
        <p:nvCxnSpPr>
          <p:cNvPr id="45" name="Connector: Elbow 44">
            <a:extLst>
              <a:ext uri="{FF2B5EF4-FFF2-40B4-BE49-F238E27FC236}">
                <a16:creationId xmlns:a16="http://schemas.microsoft.com/office/drawing/2014/main" id="{534853EC-B301-0C4F-EE17-9B7A225A5B89}"/>
              </a:ext>
            </a:extLst>
          </p:cNvPr>
          <p:cNvCxnSpPr/>
          <p:nvPr/>
        </p:nvCxnSpPr>
        <p:spPr>
          <a:xfrm>
            <a:off x="4455967" y="2923345"/>
            <a:ext cx="1644267" cy="34446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90F92354-6052-9366-E194-035156ADAAF7}"/>
              </a:ext>
            </a:extLst>
          </p:cNvPr>
          <p:cNvCxnSpPr>
            <a:cxnSpLocks/>
          </p:cNvCxnSpPr>
          <p:nvPr/>
        </p:nvCxnSpPr>
        <p:spPr>
          <a:xfrm flipV="1">
            <a:off x="5434771" y="2752400"/>
            <a:ext cx="606853" cy="20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A06186FD-DAA7-5952-AD29-F009819689A7}"/>
              </a:ext>
            </a:extLst>
          </p:cNvPr>
          <p:cNvCxnSpPr/>
          <p:nvPr/>
        </p:nvCxnSpPr>
        <p:spPr>
          <a:xfrm>
            <a:off x="7673601" y="2749421"/>
            <a:ext cx="1088590" cy="1715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8037006E-2363-4BE0-3604-EEB3DEDEB453}"/>
              </a:ext>
            </a:extLst>
          </p:cNvPr>
          <p:cNvCxnSpPr>
            <a:cxnSpLocks/>
          </p:cNvCxnSpPr>
          <p:nvPr/>
        </p:nvCxnSpPr>
        <p:spPr>
          <a:xfrm flipV="1">
            <a:off x="7673601" y="2921002"/>
            <a:ext cx="1088590" cy="36739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49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C2A9-CB79-80E5-2D2B-5A757A20122B}"/>
              </a:ext>
            </a:extLst>
          </p:cNvPr>
          <p:cNvSpPr>
            <a:spLocks noGrp="1"/>
          </p:cNvSpPr>
          <p:nvPr>
            <p:ph type="title"/>
          </p:nvPr>
        </p:nvSpPr>
        <p:spPr/>
        <p:txBody>
          <a:bodyPr/>
          <a:lstStyle/>
          <a:p>
            <a:r>
              <a:rPr lang="en-US" dirty="0">
                <a:ea typeface="Meiryo"/>
              </a:rPr>
              <a:t>Research Question</a:t>
            </a:r>
            <a:endParaRPr lang="en-US" dirty="0"/>
          </a:p>
        </p:txBody>
      </p:sp>
      <p:sp>
        <p:nvSpPr>
          <p:cNvPr id="3" name="Content Placeholder 2">
            <a:extLst>
              <a:ext uri="{FF2B5EF4-FFF2-40B4-BE49-F238E27FC236}">
                <a16:creationId xmlns:a16="http://schemas.microsoft.com/office/drawing/2014/main" id="{1796E0AB-276F-B662-C157-C3B6D54437D3}"/>
              </a:ext>
            </a:extLst>
          </p:cNvPr>
          <p:cNvSpPr>
            <a:spLocks noGrp="1"/>
          </p:cNvSpPr>
          <p:nvPr>
            <p:ph idx="1"/>
          </p:nvPr>
        </p:nvSpPr>
        <p:spPr>
          <a:xfrm>
            <a:off x="1920240" y="2312276"/>
            <a:ext cx="8770571" cy="3651504"/>
          </a:xfrm>
        </p:spPr>
        <p:txBody>
          <a:bodyPr vert="horz" lIns="109728" tIns="109728" rIns="109728" bIns="91440" rtlCol="0" anchor="t">
            <a:normAutofit/>
          </a:bodyPr>
          <a:lstStyle/>
          <a:p>
            <a:pPr marL="285750" indent="-285750">
              <a:buFont typeface="Arial" panose="020B0503020204020204" pitchFamily="34" charset="0"/>
              <a:buChar char="•"/>
            </a:pPr>
            <a:r>
              <a:rPr lang="en-US" sz="2400" dirty="0">
                <a:solidFill>
                  <a:srgbClr val="404040"/>
                </a:solidFill>
                <a:ea typeface="+mn-lt"/>
                <a:cs typeface="+mn-lt"/>
              </a:rPr>
              <a:t>Can a </a:t>
            </a:r>
            <a:r>
              <a:rPr lang="en-US" sz="2400" err="1">
                <a:solidFill>
                  <a:srgbClr val="404040"/>
                </a:solidFill>
                <a:ea typeface="+mn-lt"/>
                <a:cs typeface="+mn-lt"/>
              </a:rPr>
              <a:t>fuzzer</a:t>
            </a:r>
            <a:r>
              <a:rPr lang="en-US" sz="2400" dirty="0">
                <a:solidFill>
                  <a:srgbClr val="404040"/>
                </a:solidFill>
                <a:ea typeface="+mn-lt"/>
                <a:cs typeface="+mn-lt"/>
              </a:rPr>
              <a:t> be employed to not only generate actionable instructions but also help identify tasks that are achievable and not achievable by an AI agent, thereby identifying bugs or limitations in the AI environment?</a:t>
            </a:r>
            <a:endParaRPr lang="en-US" sz="2400" dirty="0">
              <a:solidFill>
                <a:srgbClr val="404040"/>
              </a:solidFill>
              <a:ea typeface="Meiryo"/>
            </a:endParaRPr>
          </a:p>
          <a:p>
            <a:pPr marL="285750" indent="-285750">
              <a:buFont typeface="Arial" panose="020B0503020204020204" pitchFamily="34" charset="0"/>
              <a:buChar char="•"/>
            </a:pPr>
            <a:endParaRPr lang="en-US" dirty="0">
              <a:ea typeface="Meiryo"/>
            </a:endParaRPr>
          </a:p>
          <a:p>
            <a:pPr marL="285750" indent="-285750">
              <a:buFont typeface="Arial" panose="020B0503020204020204" pitchFamily="34" charset="0"/>
              <a:buChar char="•"/>
            </a:pPr>
            <a:endParaRPr lang="en-US" dirty="0">
              <a:ea typeface="Meiryo"/>
            </a:endParaRPr>
          </a:p>
        </p:txBody>
      </p:sp>
    </p:spTree>
    <p:extLst>
      <p:ext uri="{BB962C8B-B14F-4D97-AF65-F5344CB8AC3E}">
        <p14:creationId xmlns:p14="http://schemas.microsoft.com/office/powerpoint/2010/main" val="302766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72D-FB9B-92CF-1392-94E17EA98AE6}"/>
              </a:ext>
            </a:extLst>
          </p:cNvPr>
          <p:cNvSpPr>
            <a:spLocks noGrp="1"/>
          </p:cNvSpPr>
          <p:nvPr>
            <p:ph type="title"/>
          </p:nvPr>
        </p:nvSpPr>
        <p:spPr/>
        <p:txBody>
          <a:bodyPr/>
          <a:lstStyle/>
          <a:p>
            <a:r>
              <a:rPr lang="en-US" dirty="0">
                <a:ea typeface="Meiryo"/>
              </a:rPr>
              <a:t>Evaluation Dataset &amp; Metrics</a:t>
            </a:r>
            <a:endParaRPr lang="en-US" dirty="0"/>
          </a:p>
          <a:p>
            <a:endParaRPr lang="en-US" dirty="0">
              <a:ea typeface="Meiryo"/>
            </a:endParaRPr>
          </a:p>
        </p:txBody>
      </p:sp>
      <p:sp>
        <p:nvSpPr>
          <p:cNvPr id="3" name="Content Placeholder 2">
            <a:extLst>
              <a:ext uri="{FF2B5EF4-FFF2-40B4-BE49-F238E27FC236}">
                <a16:creationId xmlns:a16="http://schemas.microsoft.com/office/drawing/2014/main" id="{9E887AB5-7B12-1673-2035-F7574CD30DDE}"/>
              </a:ext>
            </a:extLst>
          </p:cNvPr>
          <p:cNvSpPr>
            <a:spLocks noGrp="1"/>
          </p:cNvSpPr>
          <p:nvPr>
            <p:ph idx="1"/>
          </p:nvPr>
        </p:nvSpPr>
        <p:spPr/>
        <p:txBody>
          <a:bodyPr vert="horz" lIns="109728" tIns="109728" rIns="109728" bIns="91440" rtlCol="0" anchor="t">
            <a:normAutofit/>
          </a:bodyPr>
          <a:lstStyle/>
          <a:p>
            <a:pPr marL="342900" indent="-342900">
              <a:buFont typeface="Arial" panose="020B0503020204020204" pitchFamily="34" charset="0"/>
              <a:buChar char="•"/>
            </a:pPr>
            <a:r>
              <a:rPr lang="en-US" sz="2000" b="1">
                <a:ea typeface="Meiryo"/>
              </a:rPr>
              <a:t>Dataset </a:t>
            </a:r>
          </a:p>
          <a:p>
            <a:pPr marL="342900" lvl="4" indent="-342900">
              <a:buFont typeface="Courier New" panose="020B0503020204020204" pitchFamily="34" charset="0"/>
              <a:buChar char="o"/>
            </a:pPr>
            <a:r>
              <a:rPr lang="en-US" sz="1800" i="0">
                <a:ea typeface="Meiryo"/>
              </a:rPr>
              <a:t>Minigrid Enviroment </a:t>
            </a:r>
            <a:r>
              <a:rPr lang="en-US" sz="1600" i="0">
                <a:ea typeface="Meiryo"/>
              </a:rPr>
              <a:t> </a:t>
            </a:r>
          </a:p>
          <a:p>
            <a:pPr marL="342900" indent="-342900">
              <a:buFont typeface="Arial" panose="020B0503020204020204" pitchFamily="34" charset="0"/>
              <a:buChar char="•"/>
            </a:pPr>
            <a:r>
              <a:rPr lang="en-US" sz="2000" b="1">
                <a:ea typeface="+mn-lt"/>
                <a:cs typeface="+mn-lt"/>
              </a:rPr>
              <a:t>Metrics</a:t>
            </a:r>
            <a:endParaRPr lang="en-US" sz="2000" b="1">
              <a:ea typeface="Meiryo"/>
            </a:endParaRPr>
          </a:p>
          <a:p>
            <a:pPr marL="342900" lvl="1" indent="-342900">
              <a:buFont typeface="Courier New" panose="020B0503020204020204" pitchFamily="34" charset="0"/>
              <a:buChar char="o"/>
            </a:pPr>
            <a:r>
              <a:rPr lang="en-US" sz="1800">
                <a:ea typeface="Meiryo"/>
              </a:rPr>
              <a:t>Coverage</a:t>
            </a:r>
            <a:endParaRPr lang="en-US">
              <a:ea typeface="Meiryo"/>
            </a:endParaRPr>
          </a:p>
          <a:p>
            <a:pPr marL="342900" lvl="1" indent="-342900">
              <a:buFont typeface="Courier New" panose="020B0503020204020204" pitchFamily="34" charset="0"/>
              <a:buChar char="o"/>
            </a:pPr>
            <a:r>
              <a:rPr lang="en-US" sz="1800" dirty="0">
                <a:ea typeface="Meiryo"/>
              </a:rPr>
              <a:t>Actionability</a:t>
            </a:r>
          </a:p>
          <a:p>
            <a:pPr marL="342900" lvl="1" indent="-342900">
              <a:buFont typeface="Courier New" panose="020B0503020204020204" pitchFamily="34" charset="0"/>
              <a:buChar char="o"/>
            </a:pPr>
            <a:r>
              <a:rPr lang="en-US" sz="1800" dirty="0">
                <a:ea typeface="Meiryo"/>
              </a:rPr>
              <a:t>Diversity</a:t>
            </a:r>
          </a:p>
          <a:p>
            <a:pPr marL="342900" lvl="1" indent="-342900">
              <a:buFont typeface="Courier New" panose="020B0503020204020204" pitchFamily="34" charset="0"/>
              <a:buChar char="o"/>
            </a:pPr>
            <a:r>
              <a:rPr lang="en-US" sz="1800" dirty="0">
                <a:solidFill>
                  <a:srgbClr val="404040"/>
                </a:solidFill>
                <a:ea typeface="+mn-lt"/>
                <a:cs typeface="+mn-lt"/>
              </a:rPr>
              <a:t>Consistency</a:t>
            </a:r>
            <a:endParaRPr lang="en-US" sz="1800">
              <a:solidFill>
                <a:srgbClr val="404040"/>
              </a:solidFill>
              <a:ea typeface="Meiryo"/>
            </a:endParaRPr>
          </a:p>
        </p:txBody>
      </p:sp>
    </p:spTree>
    <p:extLst>
      <p:ext uri="{BB962C8B-B14F-4D97-AF65-F5344CB8AC3E}">
        <p14:creationId xmlns:p14="http://schemas.microsoft.com/office/powerpoint/2010/main" val="321639570"/>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F3424"/>
      </a:dk2>
      <a:lt2>
        <a:srgbClr val="E8E5E2"/>
      </a:lt2>
      <a:accent1>
        <a:srgbClr val="87A3CA"/>
      </a:accent1>
      <a:accent2>
        <a:srgbClr val="7677C3"/>
      </a:accent2>
      <a:accent3>
        <a:srgbClr val="A98FCD"/>
      </a:accent3>
      <a:accent4>
        <a:srgbClr val="B576C3"/>
      </a:accent4>
      <a:accent5>
        <a:srgbClr val="CD8FBE"/>
      </a:accent5>
      <a:accent6>
        <a:srgbClr val="C37690"/>
      </a:accent6>
      <a:hlink>
        <a:srgbClr val="987F5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SketchLinesVTI</vt:lpstr>
      <vt:lpstr>AIProbe</vt:lpstr>
      <vt:lpstr>Reinforcement learning</vt:lpstr>
      <vt:lpstr>RL Testing</vt:lpstr>
      <vt:lpstr>Proposed Solution</vt:lpstr>
      <vt:lpstr>Research Question</vt:lpstr>
      <vt:lpstr>Evaluation Dataset &amp; Metrics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421</cp:revision>
  <dcterms:created xsi:type="dcterms:W3CDTF">2024-04-21T23:26:32Z</dcterms:created>
  <dcterms:modified xsi:type="dcterms:W3CDTF">2024-04-22T18:53:54Z</dcterms:modified>
</cp:coreProperties>
</file>