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f0beee96c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f0beee96c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Suggesting Contextually Appropriate Tokens: Active Completion involves the Completion Engine not only validating and pruning the outputs from the Large Language Model (LLM) but also proactively suggesting additional tokens or completions that are contextually appropriate. This ensures that the patches not only avoid errors but also enhance the functionality and coherence of the code.</a:t>
            </a:r>
            <a:endParaRPr/>
          </a:p>
          <a:p>
            <a:pPr indent="-298450" lvl="0" marL="457200" rtl="0" algn="l">
              <a:spcBef>
                <a:spcPts val="0"/>
              </a:spcBef>
              <a:spcAft>
                <a:spcPts val="0"/>
              </a:spcAft>
              <a:buSzPts val="1100"/>
              <a:buAutoNum type="arabicPeriod"/>
            </a:pPr>
            <a:r>
              <a:t/>
            </a:r>
            <a:endParaRPr/>
          </a:p>
          <a:p>
            <a:pPr indent="0" lvl="0" marL="457200" rtl="0" algn="l">
              <a:spcBef>
                <a:spcPts val="0"/>
              </a:spcBef>
              <a:spcAft>
                <a:spcPts val="0"/>
              </a:spcAft>
              <a:buNone/>
            </a:pPr>
            <a:r>
              <a:rPr lang="en"/>
              <a:t>Enhancing Code Suggestions: By understanding the deeper structure and semantics of the code, such as data types, function signatures, and control structures, Active Completion can provide suggestions that fit seamlessly into the existing code. These suggestions are based on static and dynamic analysis of the codebase, ensuring that they are both syntactically correct and semantically meaningful.</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Guiding the LLM Towards Optimal Solutions: Active Completion influences the LLM’s subsequent outputs by providing it with feedback on the appropriateness of the suggested tokens. This guidance helps steer the LLM towards generating more accurate and contextually relevant patches in future iterations, improving the overall effectiveness of the automated program repair process.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f1b73d9b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f1b73d9b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f26ac4ad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f26ac4ad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f1b73d9b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df1b73d9b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f1b73d9b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f1b73d9b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f1b73d9b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df1b73d9b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f0beee96c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df0beee96c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f0beee96c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df0beee96c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f1b73d9b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f1b73d9b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f0beee96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df0beee96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0b62c762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0b62c762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df1b73d9bb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df1b73d9bb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df1b73d9b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df1b73d9b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df1b73d9b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df1b73d9b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df0beee96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df0beee96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df1b73d9b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df1b73d9b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df1b73d9b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df1b73d9b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df1b73d9b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df1b73d9b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f0beee96c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df0beee96c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df0beee96c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df0beee96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df0beee96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df0beee96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f0beee96c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f0beee96c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df1b73d9bb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df1b73d9b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df1b73d9b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df1b73d9b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df1b73d9b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df1b73d9b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df0beee96c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df0beee96c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df0beee96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df0beee96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df1b73d9bb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df1b73d9b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df1b73d9b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df1b73d9b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df1b73d9b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df1b73d9b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df1b73d9b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df1b73d9b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df0beee96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df0beee96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f0beee96c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f0beee96c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150">
                <a:solidFill>
                  <a:srgbClr val="0E0E0E"/>
                </a:solidFill>
              </a:rPr>
              <a:t>Why is the Patch Invalid?</a:t>
            </a:r>
            <a:endParaRPr b="1" sz="1150">
              <a:solidFill>
                <a:srgbClr val="0E0E0E"/>
              </a:solidFill>
            </a:endParaRPr>
          </a:p>
          <a:p>
            <a:pPr indent="0" lvl="0" marL="0" rtl="0" algn="l">
              <a:lnSpc>
                <a:spcPct val="115000"/>
              </a:lnSpc>
              <a:spcBef>
                <a:spcPts val="0"/>
              </a:spcBef>
              <a:spcAft>
                <a:spcPts val="0"/>
              </a:spcAft>
              <a:buClr>
                <a:schemeClr val="dk1"/>
              </a:buClr>
              <a:buSzPts val="1100"/>
              <a:buFont typeface="Arial"/>
              <a:buNone/>
            </a:pPr>
            <a:r>
              <a:rPr lang="en" sz="1050">
                <a:solidFill>
                  <a:srgbClr val="0E0E0E"/>
                </a:solidFill>
              </a:rPr>
              <a:t>The patch checks if the list is empty before attempting to access an element, which seems logically correct and would indeed prevent an IndexOutOfBoundsException if elements is not null. However, this patch will still throw a NullPointerException if elements is null because it attempts to call isEmpty() on a null object.</a:t>
            </a:r>
            <a:endParaRPr sz="1050">
              <a:solidFill>
                <a:srgbClr val="0E0E0E"/>
              </a:solidFill>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df0beee96c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df0beee96c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df26ac4ad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df26ac4ad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df1b73d9b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df1b73d9b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df1b73d9b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df1b73d9b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df1b73d9b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df1b73d9b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df0beee96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df0beee96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df0beee96c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df0beee96c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dada6a495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dada6a495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dada6a495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dada6a495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70b62c762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70b62c762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1bb1ffa30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1bb1ffa30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f0beee96c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f0beee96c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f0beee96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f0beee96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loop starts </a:t>
            </a:r>
            <a:r>
              <a:rPr lang="en"/>
              <a:t>applying the current generation as the input to the language model ( 1 ), which returns a search space of a mapping from a suggested next token to its probability.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Repilot then enters a token selection phase that repeatedly samples a token from the search space, check- ing its feasibility, and pruning the search space until a token is accepted. Every time a token is sampled, Repilot first checks if it hits the memorization ( 2 ),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which stores the tokens that are known to be feasible or infeasible. The memorization of infeasible tokens includes the use of a prefix tree data structure (Trie) discussed in. When the token hits the memorization and is infeasible, the search space is pruned by setting this token’s probability to zero ( 3 ),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the next sampling will run on the updated search space. In this way, the same token is not sampled again during the token selection phase. If the token misses the memorization, the search space is pruned under the guidance of the Completion Engine ( 4 ),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which we elaborate in. Provided that the sampled token is re- jected by the Completion Engine, Repilot zeroes out its probability. Otherwise, it is accepted and this token selection process terminates. The memorization gets updated in both cases ( 5 ).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a token is accepted ( 6 ), we further leverage the Completion Engine, trying to actively complete the token ( 7 ).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active completion, discussed in §4.4, may either produce more tokens or add noth- ing to the accepted token. Finally, Repilot appends all the newly generated tokens to the current generation and begins a new loop until a complete patch is generated. The loop stops when the model generates the special token end-token.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1bb1ffa3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1bb1ffa3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f0beee96c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f0beee96c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E0E0E"/>
              </a:buClr>
              <a:buSzPts val="1800"/>
              <a:buChar char="●"/>
            </a:pPr>
            <a:r>
              <a:rPr lang="en" sz="1800">
                <a:solidFill>
                  <a:srgbClr val="0E0E0E"/>
                </a:solidFill>
              </a:rPr>
              <a:t>Memorization involves storing information about previously encountered tokens and their validation outcomes. This includes recording which tokens have been deemed valid or invalid in specific code contexts, allowing the system to quickly reference past decisions.</a:t>
            </a:r>
            <a:endParaRPr sz="1800">
              <a:solidFill>
                <a:srgbClr val="0E0E0E"/>
              </a:solidFill>
            </a:endParaRPr>
          </a:p>
          <a:p>
            <a:pPr indent="-342900" lvl="0" marL="457200" rtl="0" algn="l">
              <a:lnSpc>
                <a:spcPct val="115000"/>
              </a:lnSpc>
              <a:spcBef>
                <a:spcPts val="0"/>
              </a:spcBef>
              <a:spcAft>
                <a:spcPts val="0"/>
              </a:spcAft>
              <a:buClr>
                <a:srgbClr val="0E0E0E"/>
              </a:buClr>
              <a:buSzPts val="1800"/>
              <a:buChar char="●"/>
            </a:pPr>
            <a:r>
              <a:rPr lang="en" sz="1800">
                <a:solidFill>
                  <a:srgbClr val="0E0E0E"/>
                </a:solidFill>
              </a:rPr>
              <a:t>By caching these outcomes, the system can rapidly determine the feasibility of tokens in similar future scenarios without needing to reprocess them entirely. This significantly speeds up the patch generation process, as the Completion Engine can reuse insights from previous evaluations.</a:t>
            </a:r>
            <a:endParaRPr sz="1800">
              <a:solidFill>
                <a:srgbClr val="0E0E0E"/>
              </a:solidFill>
            </a:endParaRPr>
          </a:p>
          <a:p>
            <a:pPr indent="-342900" lvl="0" marL="457200" rtl="0" algn="l">
              <a:lnSpc>
                <a:spcPct val="115000"/>
              </a:lnSpc>
              <a:spcBef>
                <a:spcPts val="0"/>
              </a:spcBef>
              <a:spcAft>
                <a:spcPts val="0"/>
              </a:spcAft>
              <a:buClr>
                <a:srgbClr val="0E0E0E"/>
              </a:buClr>
              <a:buSzPts val="1800"/>
              <a:buChar char="●"/>
            </a:pPr>
            <a:r>
              <a:rPr lang="en" sz="1800">
                <a:solidFill>
                  <a:srgbClr val="0E0E0E"/>
                </a:solidFill>
              </a:rPr>
              <a:t>Over time, this memorization helps the system learn from its past actions, reducing computational overhead and improving the efficiency of the token generation and pruning process. It also aids in fine-tuning the model’s predictive capabilities by providing a rich dataset of token outcomes to learn from.</a:t>
            </a:r>
            <a:endParaRPr sz="1800">
              <a:solidFill>
                <a:srgbClr val="0E0E0E"/>
              </a:solidFill>
            </a:endParaRPr>
          </a:p>
          <a:p>
            <a:pPr indent="0" lvl="0" marL="0" rtl="0" algn="l">
              <a:lnSpc>
                <a:spcPct val="150000"/>
              </a:lnSpc>
              <a:spcBef>
                <a:spcPts val="1200"/>
              </a:spcBef>
              <a:spcAft>
                <a:spcPts val="0"/>
              </a:spcAft>
              <a:buClr>
                <a:schemeClr val="dk1"/>
              </a:buClr>
              <a:buSzPts val="1100"/>
              <a:buFont typeface="Arial"/>
              <a:buNone/>
            </a:pPr>
            <a:r>
              <a:t/>
            </a:r>
            <a:endParaRPr sz="1800">
              <a:solidFill>
                <a:srgbClr val="202124"/>
              </a:solidFill>
            </a:endParaRPr>
          </a:p>
          <a:p>
            <a:pPr indent="0" lvl="0" marL="0" rtl="0" algn="l">
              <a:spcBef>
                <a:spcPts val="10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7.pn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7.png"/><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7.png"/><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7.png"/><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2175" y="941225"/>
            <a:ext cx="8520600" cy="152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2400"/>
              <a:t>Co-piloting</a:t>
            </a:r>
            <a:r>
              <a:rPr b="1" lang="en" sz="2400"/>
              <a:t> the Copilots: Fusing Large Language Models with Completion Engines for Automated Program Repair</a:t>
            </a:r>
            <a:endParaRPr b="1" sz="2400"/>
          </a:p>
        </p:txBody>
      </p:sp>
      <p:sp>
        <p:nvSpPr>
          <p:cNvPr id="55" name="Google Shape;55;p13"/>
          <p:cNvSpPr txBox="1"/>
          <p:nvPr>
            <p:ph idx="1" type="subTitle"/>
          </p:nvPr>
        </p:nvSpPr>
        <p:spPr>
          <a:xfrm>
            <a:off x="833250" y="2213550"/>
            <a:ext cx="7796100" cy="2625900"/>
          </a:xfrm>
          <a:prstGeom prst="rect">
            <a:avLst/>
          </a:prstGeom>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br>
              <a:rPr lang="en" sz="1600">
                <a:solidFill>
                  <a:srgbClr val="000000"/>
                </a:solidFill>
              </a:rPr>
            </a:br>
            <a:br>
              <a:rPr lang="en" sz="1600">
                <a:solidFill>
                  <a:srgbClr val="000000"/>
                </a:solidFill>
              </a:rPr>
            </a:br>
            <a:r>
              <a:rPr b="1" lang="en" sz="1600">
                <a:solidFill>
                  <a:srgbClr val="000000"/>
                </a:solidFill>
              </a:rPr>
              <a:t>Authors</a:t>
            </a:r>
            <a:r>
              <a:rPr lang="en" sz="1600">
                <a:solidFill>
                  <a:srgbClr val="000000"/>
                </a:solidFill>
              </a:rPr>
              <a:t> = [‘</a:t>
            </a:r>
            <a:r>
              <a:rPr i="1" lang="en" sz="1600">
                <a:solidFill>
                  <a:srgbClr val="85200C"/>
                </a:solidFill>
              </a:rPr>
              <a:t>Yuxiang Wei Chunqiu’, ‘Steven Xia’ , ‘Lingming Zhang’</a:t>
            </a:r>
            <a:r>
              <a:rPr lang="en" sz="1600">
                <a:solidFill>
                  <a:srgbClr val="000000"/>
                </a:solidFill>
              </a:rPr>
              <a:t>]</a:t>
            </a:r>
            <a:br>
              <a:rPr lang="en" sz="1600">
                <a:solidFill>
                  <a:srgbClr val="000000"/>
                </a:solidFill>
              </a:rPr>
            </a:br>
            <a:br>
              <a:rPr lang="en" sz="1600">
                <a:solidFill>
                  <a:srgbClr val="000000"/>
                </a:solidFill>
              </a:rPr>
            </a:br>
            <a:r>
              <a:rPr b="1" lang="en" sz="1600">
                <a:solidFill>
                  <a:srgbClr val="000000"/>
                </a:solidFill>
              </a:rPr>
              <a:t>Conference</a:t>
            </a:r>
            <a:r>
              <a:rPr lang="en" sz="1600">
                <a:solidFill>
                  <a:srgbClr val="000000"/>
                </a:solidFill>
              </a:rPr>
              <a:t> = “</a:t>
            </a:r>
            <a:r>
              <a:rPr i="1" lang="en" sz="1600">
                <a:solidFill>
                  <a:srgbClr val="85200C"/>
                </a:solidFill>
              </a:rPr>
              <a:t>ESEC/FSE 2023: Proceedings of the 31st ACM Joint European Software Engineering Conference and Symposium on the Foundations of Software Engineering</a:t>
            </a:r>
            <a:r>
              <a:rPr i="1" lang="en" sz="1600">
                <a:solidFill>
                  <a:srgbClr val="000000"/>
                </a:solidFill>
              </a:rPr>
              <a:t>”</a:t>
            </a:r>
            <a:r>
              <a:rPr i="1" lang="en" sz="1600">
                <a:solidFill>
                  <a:schemeClr val="dk1"/>
                </a:solidFill>
              </a:rPr>
              <a:t> </a:t>
            </a:r>
            <a:endParaRPr i="1" sz="1600">
              <a:solidFill>
                <a:schemeClr val="dk1"/>
              </a:solidFill>
            </a:endParaRPr>
          </a:p>
          <a:p>
            <a:pPr indent="0" lvl="0" marL="0" rtl="0" algn="l">
              <a:lnSpc>
                <a:spcPct val="80000"/>
              </a:lnSpc>
              <a:spcBef>
                <a:spcPts val="0"/>
              </a:spcBef>
              <a:spcAft>
                <a:spcPts val="0"/>
              </a:spcAft>
              <a:buNone/>
            </a:pPr>
            <a:r>
              <a:t/>
            </a:r>
            <a:endParaRPr i="1" sz="1600">
              <a:solidFill>
                <a:schemeClr val="dk1"/>
              </a:solidFill>
            </a:endParaRPr>
          </a:p>
          <a:p>
            <a:pPr indent="0" lvl="0" marL="0" rtl="0" algn="l">
              <a:lnSpc>
                <a:spcPct val="80000"/>
              </a:lnSpc>
              <a:spcBef>
                <a:spcPts val="0"/>
              </a:spcBef>
              <a:spcAft>
                <a:spcPts val="0"/>
              </a:spcAft>
              <a:buNone/>
            </a:pPr>
            <a:r>
              <a:rPr b="1" lang="en" sz="1600">
                <a:solidFill>
                  <a:schemeClr val="dk1"/>
                </a:solidFill>
              </a:rPr>
              <a:t>Presented By</a:t>
            </a:r>
            <a:r>
              <a:rPr lang="en" sz="1600">
                <a:solidFill>
                  <a:schemeClr val="dk1"/>
                </a:solidFill>
              </a:rPr>
              <a:t> = [ </a:t>
            </a:r>
            <a:r>
              <a:rPr i="1" lang="en" sz="1600">
                <a:solidFill>
                  <a:srgbClr val="85200C"/>
                </a:solidFill>
              </a:rPr>
              <a:t>‘Soon Song Cheok’ , ‘Aakash Kulkarni’</a:t>
            </a:r>
            <a:r>
              <a:rPr lang="en" sz="1600">
                <a:solidFill>
                  <a:srgbClr val="202124"/>
                </a:solidFill>
              </a:rPr>
              <a:t>]</a:t>
            </a:r>
            <a:endParaRPr sz="1600">
              <a:solidFill>
                <a:schemeClr val="dk1"/>
              </a:solidFill>
            </a:endParaRPr>
          </a:p>
          <a:p>
            <a:pPr indent="0" lvl="0" marL="0" rtl="0" algn="l">
              <a:lnSpc>
                <a:spcPct val="115000"/>
              </a:lnSpc>
              <a:spcBef>
                <a:spcPts val="1200"/>
              </a:spcBef>
              <a:spcAft>
                <a:spcPts val="0"/>
              </a:spcAft>
              <a:buNone/>
            </a:pPr>
            <a:r>
              <a:t/>
            </a:r>
            <a:endParaRPr sz="1200">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Completion Engine - Active Completion</a:t>
            </a:r>
            <a:endParaRPr/>
          </a:p>
        </p:txBody>
      </p:sp>
      <p:sp>
        <p:nvSpPr>
          <p:cNvPr id="116" name="Google Shape;116;p22"/>
          <p:cNvSpPr txBox="1"/>
          <p:nvPr>
            <p:ph idx="1" type="body"/>
          </p:nvPr>
        </p:nvSpPr>
        <p:spPr>
          <a:xfrm>
            <a:off x="311700" y="1074625"/>
            <a:ext cx="8520600" cy="37533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E0E0E"/>
              </a:buClr>
              <a:buSzPts val="1800"/>
              <a:buChar char="●"/>
            </a:pPr>
            <a:r>
              <a:rPr lang="en">
                <a:solidFill>
                  <a:srgbClr val="0E0E0E"/>
                </a:solidFill>
              </a:rPr>
              <a:t> Active Completion involves the Completion Engine not only validating and pruning the outputs from the LLM</a:t>
            </a:r>
            <a:endParaRPr>
              <a:solidFill>
                <a:srgbClr val="0E0E0E"/>
              </a:solidFill>
            </a:endParaRPr>
          </a:p>
          <a:p>
            <a:pPr indent="-342900" lvl="0" marL="457200" rtl="0" algn="l">
              <a:lnSpc>
                <a:spcPct val="150000"/>
              </a:lnSpc>
              <a:spcBef>
                <a:spcPts val="0"/>
              </a:spcBef>
              <a:spcAft>
                <a:spcPts val="0"/>
              </a:spcAft>
              <a:buClr>
                <a:srgbClr val="0E0E0E"/>
              </a:buClr>
              <a:buSzPts val="1800"/>
              <a:buChar char="●"/>
            </a:pPr>
            <a:r>
              <a:rPr lang="en">
                <a:solidFill>
                  <a:srgbClr val="0E0E0E"/>
                </a:solidFill>
              </a:rPr>
              <a:t>But also proactively suggesting additional tokens or completions that are contextually appropriate.</a:t>
            </a:r>
            <a:endParaRPr>
              <a:solidFill>
                <a:srgbClr val="0E0E0E"/>
              </a:solidFill>
            </a:endParaRPr>
          </a:p>
          <a:p>
            <a:pPr indent="-342900" lvl="0" marL="457200" rtl="0" algn="l">
              <a:lnSpc>
                <a:spcPct val="150000"/>
              </a:lnSpc>
              <a:spcBef>
                <a:spcPts val="0"/>
              </a:spcBef>
              <a:spcAft>
                <a:spcPts val="0"/>
              </a:spcAft>
              <a:buClr>
                <a:srgbClr val="0E0E0E"/>
              </a:buClr>
              <a:buSzPts val="1800"/>
              <a:buChar char="●"/>
            </a:pPr>
            <a:r>
              <a:rPr lang="en">
                <a:solidFill>
                  <a:srgbClr val="0E0E0E"/>
                </a:solidFill>
              </a:rPr>
              <a:t> Active Completion influences the LLMs subsequent outputs by providing it with feedback on the appropriateness of the suggested tokens. </a:t>
            </a:r>
            <a:endParaRPr>
              <a:solidFill>
                <a:srgbClr val="0E0E0E"/>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Research Questions</a:t>
            </a:r>
            <a:endParaRPr b="1"/>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RQ1: How does Repilot’s bug fixing capability compare with state-of-the-art APR techniques?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rgbClr val="000000"/>
                </a:solidFill>
              </a:rPr>
              <a:t>RQ2: How effective is Repilot in improving the compilation rate of patch generation?</a:t>
            </a:r>
            <a:endParaRPr>
              <a:solidFill>
                <a:srgbClr val="000000"/>
              </a:solidFill>
            </a:endParaRPr>
          </a:p>
          <a:p>
            <a:pPr indent="0" lvl="0" marL="0" rtl="0" algn="l">
              <a:spcBef>
                <a:spcPts val="1200"/>
              </a:spcBef>
              <a:spcAft>
                <a:spcPts val="0"/>
              </a:spcAft>
              <a:buClr>
                <a:schemeClr val="dk1"/>
              </a:buClr>
              <a:buSzPts val="1100"/>
              <a:buFont typeface="Arial"/>
              <a:buNone/>
            </a:pPr>
            <a:r>
              <a:rPr lang="en">
                <a:solidFill>
                  <a:srgbClr val="000000"/>
                </a:solidFill>
              </a:rPr>
              <a:t>RQ3: Are all components of Repilot making positive contributions to its effectiveness?</a:t>
            </a:r>
            <a:endParaRPr>
              <a:solidFill>
                <a:srgbClr val="000000"/>
              </a:solidFill>
            </a:endParaRPr>
          </a:p>
          <a:p>
            <a:pPr indent="0" lvl="0" marL="0" rtl="0" algn="l">
              <a:spcBef>
                <a:spcPts val="1200"/>
              </a:spcBef>
              <a:spcAft>
                <a:spcPts val="1200"/>
              </a:spcAft>
              <a:buNone/>
            </a:pPr>
            <a:r>
              <a:rPr lang="en">
                <a:solidFill>
                  <a:schemeClr val="dk1"/>
                </a:solidFill>
              </a:rPr>
              <a:t>RQ4: Can Repilot generalize to different subjects of bugs and models?</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Research Questions</a:t>
            </a:r>
            <a:endParaRPr b="1"/>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FF0000"/>
                </a:solidFill>
              </a:rPr>
              <a:t>RQ1: How does Repilot’s bug fixing capability compare with state-of-the-art APR techniques?</a:t>
            </a:r>
            <a:endParaRPr>
              <a:solidFill>
                <a:srgbClr val="FF0000"/>
              </a:solidFill>
            </a:endParaRPr>
          </a:p>
          <a:p>
            <a:pPr indent="0" lvl="0" marL="0" rtl="0" algn="l">
              <a:spcBef>
                <a:spcPts val="1200"/>
              </a:spcBef>
              <a:spcAft>
                <a:spcPts val="0"/>
              </a:spcAft>
              <a:buClr>
                <a:schemeClr val="dk1"/>
              </a:buClr>
              <a:buSzPts val="1100"/>
              <a:buFont typeface="Arial"/>
              <a:buNone/>
            </a:pPr>
            <a:r>
              <a:rPr lang="en">
                <a:solidFill>
                  <a:srgbClr val="000000"/>
                </a:solidFill>
              </a:rPr>
              <a:t>RQ2: How effective is Repilot in improving the compilation rate of patch generation?</a:t>
            </a:r>
            <a:endParaRPr>
              <a:solidFill>
                <a:srgbClr val="000000"/>
              </a:solidFill>
            </a:endParaRPr>
          </a:p>
          <a:p>
            <a:pPr indent="0" lvl="0" marL="0" rtl="0" algn="l">
              <a:spcBef>
                <a:spcPts val="1200"/>
              </a:spcBef>
              <a:spcAft>
                <a:spcPts val="0"/>
              </a:spcAft>
              <a:buClr>
                <a:schemeClr val="dk1"/>
              </a:buClr>
              <a:buSzPts val="1100"/>
              <a:buFont typeface="Arial"/>
              <a:buNone/>
            </a:pPr>
            <a:r>
              <a:rPr lang="en">
                <a:solidFill>
                  <a:srgbClr val="000000"/>
                </a:solidFill>
              </a:rPr>
              <a:t>RQ3: Are all components of Repilot making positive contributions to its effectiveness?</a:t>
            </a:r>
            <a:endParaRPr>
              <a:solidFill>
                <a:srgbClr val="000000"/>
              </a:solidFill>
            </a:endParaRPr>
          </a:p>
          <a:p>
            <a:pPr indent="0" lvl="0" marL="0" rtl="0" algn="l">
              <a:spcBef>
                <a:spcPts val="1200"/>
              </a:spcBef>
              <a:spcAft>
                <a:spcPts val="1200"/>
              </a:spcAft>
              <a:buNone/>
            </a:pPr>
            <a:r>
              <a:rPr lang="en">
                <a:solidFill>
                  <a:schemeClr val="dk1"/>
                </a:solidFill>
              </a:rPr>
              <a:t>RQ4: Can Repilot generalize to different subjects of bugs and models?</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Research Questions</a:t>
            </a:r>
            <a:endParaRPr b="1"/>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000000"/>
                </a:solidFill>
              </a:rPr>
              <a:t>RQ1: How does Repilot’s bug fixing capability compare with state-of-the-art APR techniques?</a:t>
            </a:r>
            <a:endParaRPr>
              <a:solidFill>
                <a:srgbClr val="000000"/>
              </a:solidFill>
            </a:endParaRPr>
          </a:p>
          <a:p>
            <a:pPr indent="0" lvl="0" marL="0" rtl="0" algn="l">
              <a:spcBef>
                <a:spcPts val="1200"/>
              </a:spcBef>
              <a:spcAft>
                <a:spcPts val="0"/>
              </a:spcAft>
              <a:buClr>
                <a:schemeClr val="dk1"/>
              </a:buClr>
              <a:buSzPts val="1100"/>
              <a:buFont typeface="Arial"/>
              <a:buNone/>
            </a:pPr>
            <a:r>
              <a:rPr lang="en">
                <a:solidFill>
                  <a:srgbClr val="FF0000"/>
                </a:solidFill>
              </a:rPr>
              <a:t>RQ2: How effective is Repilot in improving the compilation rate of patch generation?</a:t>
            </a:r>
            <a:endParaRPr>
              <a:solidFill>
                <a:srgbClr val="FF0000"/>
              </a:solidFill>
            </a:endParaRPr>
          </a:p>
          <a:p>
            <a:pPr indent="0" lvl="0" marL="0" rtl="0" algn="l">
              <a:spcBef>
                <a:spcPts val="1200"/>
              </a:spcBef>
              <a:spcAft>
                <a:spcPts val="0"/>
              </a:spcAft>
              <a:buClr>
                <a:schemeClr val="dk1"/>
              </a:buClr>
              <a:buSzPts val="1100"/>
              <a:buFont typeface="Arial"/>
              <a:buNone/>
            </a:pPr>
            <a:r>
              <a:rPr lang="en">
                <a:solidFill>
                  <a:srgbClr val="000000"/>
                </a:solidFill>
              </a:rPr>
              <a:t>RQ3: Are all components of Repilot making positive contributions to its effectiveness?</a:t>
            </a:r>
            <a:endParaRPr>
              <a:solidFill>
                <a:srgbClr val="000000"/>
              </a:solidFill>
            </a:endParaRPr>
          </a:p>
          <a:p>
            <a:pPr indent="0" lvl="0" marL="0" rtl="0" algn="l">
              <a:spcBef>
                <a:spcPts val="1200"/>
              </a:spcBef>
              <a:spcAft>
                <a:spcPts val="1200"/>
              </a:spcAft>
              <a:buNone/>
            </a:pPr>
            <a:r>
              <a:rPr lang="en">
                <a:solidFill>
                  <a:schemeClr val="dk1"/>
                </a:solidFill>
              </a:rPr>
              <a:t>RQ4: Can Repilot generalize to different subjects of bugs and models?</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Research Questions</a:t>
            </a:r>
            <a:endParaRPr b="1"/>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000000"/>
                </a:solidFill>
              </a:rPr>
              <a:t>RQ1: How does Repilot’s bug fixing capability compare with state-of-the-art APR techniques?</a:t>
            </a:r>
            <a:endParaRPr>
              <a:solidFill>
                <a:srgbClr val="000000"/>
              </a:solidFill>
            </a:endParaRPr>
          </a:p>
          <a:p>
            <a:pPr indent="0" lvl="0" marL="0" rtl="0" algn="l">
              <a:spcBef>
                <a:spcPts val="1200"/>
              </a:spcBef>
              <a:spcAft>
                <a:spcPts val="0"/>
              </a:spcAft>
              <a:buClr>
                <a:schemeClr val="dk1"/>
              </a:buClr>
              <a:buSzPts val="1100"/>
              <a:buFont typeface="Arial"/>
              <a:buNone/>
            </a:pPr>
            <a:r>
              <a:rPr lang="en">
                <a:solidFill>
                  <a:srgbClr val="000000"/>
                </a:solidFill>
              </a:rPr>
              <a:t>RQ2: How effective is Repilot in improving the compilation rate of patch generation?</a:t>
            </a:r>
            <a:endParaRPr>
              <a:solidFill>
                <a:srgbClr val="000000"/>
              </a:solidFill>
            </a:endParaRPr>
          </a:p>
          <a:p>
            <a:pPr indent="0" lvl="0" marL="0" rtl="0" algn="l">
              <a:spcBef>
                <a:spcPts val="1200"/>
              </a:spcBef>
              <a:spcAft>
                <a:spcPts val="0"/>
              </a:spcAft>
              <a:buClr>
                <a:schemeClr val="dk1"/>
              </a:buClr>
              <a:buSzPts val="1100"/>
              <a:buFont typeface="Arial"/>
              <a:buNone/>
            </a:pPr>
            <a:r>
              <a:rPr lang="en">
                <a:solidFill>
                  <a:srgbClr val="FF0000"/>
                </a:solidFill>
              </a:rPr>
              <a:t>RQ3: Are all components of Repilot making positive contributions to its effectiveness?</a:t>
            </a:r>
            <a:endParaRPr>
              <a:solidFill>
                <a:srgbClr val="FF0000"/>
              </a:solidFill>
            </a:endParaRPr>
          </a:p>
          <a:p>
            <a:pPr indent="0" lvl="0" marL="0" rtl="0" algn="l">
              <a:spcBef>
                <a:spcPts val="1200"/>
              </a:spcBef>
              <a:spcAft>
                <a:spcPts val="1200"/>
              </a:spcAft>
              <a:buNone/>
            </a:pPr>
            <a:r>
              <a:rPr lang="en">
                <a:solidFill>
                  <a:schemeClr val="dk1"/>
                </a:solidFill>
              </a:rPr>
              <a:t>RQ4: Can Repilot generalize to different subjects of bugs and models?</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Research Questions</a:t>
            </a:r>
            <a:endParaRPr b="1"/>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000000"/>
                </a:solidFill>
              </a:rPr>
              <a:t>RQ1: How does Repilot’s bug fixing capability compare with state-of-the-art APR techniques?</a:t>
            </a:r>
            <a:endParaRPr>
              <a:solidFill>
                <a:srgbClr val="000000"/>
              </a:solidFill>
            </a:endParaRPr>
          </a:p>
          <a:p>
            <a:pPr indent="0" lvl="0" marL="0" rtl="0" algn="l">
              <a:spcBef>
                <a:spcPts val="1200"/>
              </a:spcBef>
              <a:spcAft>
                <a:spcPts val="0"/>
              </a:spcAft>
              <a:buClr>
                <a:schemeClr val="dk1"/>
              </a:buClr>
              <a:buSzPts val="1100"/>
              <a:buFont typeface="Arial"/>
              <a:buNone/>
            </a:pPr>
            <a:r>
              <a:rPr lang="en">
                <a:solidFill>
                  <a:srgbClr val="000000"/>
                </a:solidFill>
              </a:rPr>
              <a:t>RQ2: How effective is Repilot in improving the compilation rate of patch generation?</a:t>
            </a:r>
            <a:endParaRPr>
              <a:solidFill>
                <a:srgbClr val="000000"/>
              </a:solidFill>
            </a:endParaRPr>
          </a:p>
          <a:p>
            <a:pPr indent="0" lvl="0" marL="0" rtl="0" algn="l">
              <a:spcBef>
                <a:spcPts val="1200"/>
              </a:spcBef>
              <a:spcAft>
                <a:spcPts val="0"/>
              </a:spcAft>
              <a:buClr>
                <a:schemeClr val="dk1"/>
              </a:buClr>
              <a:buSzPts val="1100"/>
              <a:buFont typeface="Arial"/>
              <a:buNone/>
            </a:pPr>
            <a:r>
              <a:rPr lang="en">
                <a:solidFill>
                  <a:srgbClr val="000000"/>
                </a:solidFill>
              </a:rPr>
              <a:t>RQ3: Are all components of Repilot making positive contributions to its effectiveness?</a:t>
            </a:r>
            <a:endParaRPr>
              <a:solidFill>
                <a:srgbClr val="000000"/>
              </a:solidFill>
            </a:endParaRPr>
          </a:p>
          <a:p>
            <a:pPr indent="0" lvl="0" marL="0" rtl="0" algn="l">
              <a:spcBef>
                <a:spcPts val="1200"/>
              </a:spcBef>
              <a:spcAft>
                <a:spcPts val="1200"/>
              </a:spcAft>
              <a:buNone/>
            </a:pPr>
            <a:r>
              <a:rPr lang="en">
                <a:solidFill>
                  <a:srgbClr val="FF0000"/>
                </a:solidFill>
              </a:rPr>
              <a:t>RQ4: Can Repilot generalize to different subjects of bugs and models?</a:t>
            </a:r>
            <a:endParaRPr>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Evaluation Setup</a:t>
            </a:r>
            <a:endParaRPr b="1"/>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Single-hunk repair setting</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Assume Perfect Fault Localization</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Evaluation Setup</a:t>
            </a:r>
            <a:endParaRPr b="1"/>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Single-hunk repair setting</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Assume Perfect Fault Localization</a:t>
            </a:r>
            <a:endParaRPr>
              <a:solidFill>
                <a:srgbClr val="000000"/>
              </a:solidFill>
            </a:endParaRPr>
          </a:p>
        </p:txBody>
      </p:sp>
      <p:sp>
        <p:nvSpPr>
          <p:cNvPr id="159" name="Google Shape;159;p29"/>
          <p:cNvSpPr txBox="1"/>
          <p:nvPr>
            <p:ph idx="1" type="body"/>
          </p:nvPr>
        </p:nvSpPr>
        <p:spPr>
          <a:xfrm>
            <a:off x="311700" y="3148450"/>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Defects4J 1.2 </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Defects4J 2.0</a:t>
            </a:r>
            <a:endParaRPr>
              <a:solidFill>
                <a:srgbClr val="000000"/>
              </a:solidFill>
            </a:endParaRPr>
          </a:p>
        </p:txBody>
      </p:sp>
      <p:sp>
        <p:nvSpPr>
          <p:cNvPr id="160" name="Google Shape;160;p29"/>
          <p:cNvSpPr txBox="1"/>
          <p:nvPr>
            <p:ph type="title"/>
          </p:nvPr>
        </p:nvSpPr>
        <p:spPr>
          <a:xfrm>
            <a:off x="311700" y="24410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Datasets Used</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Evaluation Setup</a:t>
            </a:r>
            <a:endParaRPr b="1"/>
          </a:p>
        </p:txBody>
      </p:sp>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Single-hunk repair setting</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Assume Perfect Fault Localization</a:t>
            </a:r>
            <a:endParaRPr>
              <a:solidFill>
                <a:srgbClr val="000000"/>
              </a:solidFill>
            </a:endParaRPr>
          </a:p>
        </p:txBody>
      </p:sp>
      <p:sp>
        <p:nvSpPr>
          <p:cNvPr id="167" name="Google Shape;167;p30"/>
          <p:cNvSpPr txBox="1"/>
          <p:nvPr>
            <p:ph idx="1" type="body"/>
          </p:nvPr>
        </p:nvSpPr>
        <p:spPr>
          <a:xfrm>
            <a:off x="311700" y="3148450"/>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Defects4J 1.2 (135 bugs) </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Defects4J 2.0 (138 bugs)</a:t>
            </a:r>
            <a:endParaRPr>
              <a:solidFill>
                <a:srgbClr val="000000"/>
              </a:solidFill>
            </a:endParaRPr>
          </a:p>
        </p:txBody>
      </p:sp>
      <p:sp>
        <p:nvSpPr>
          <p:cNvPr id="168" name="Google Shape;168;p30"/>
          <p:cNvSpPr txBox="1"/>
          <p:nvPr>
            <p:ph type="title"/>
          </p:nvPr>
        </p:nvSpPr>
        <p:spPr>
          <a:xfrm>
            <a:off x="311700" y="24410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Datasets Used</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Evaluation Metrics</a:t>
            </a:r>
            <a:endParaRPr b="1"/>
          </a:p>
        </p:txBody>
      </p:sp>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000"/>
              </a:buClr>
              <a:buSzPts val="1800"/>
              <a:buChar char="●"/>
            </a:pPr>
            <a:r>
              <a:rPr b="1" lang="en">
                <a:solidFill>
                  <a:srgbClr val="000000"/>
                </a:solidFill>
              </a:rPr>
              <a:t>Plausible Patches</a:t>
            </a:r>
            <a:r>
              <a:rPr lang="en">
                <a:solidFill>
                  <a:srgbClr val="000000"/>
                </a:solidFill>
              </a:rPr>
              <a:t>: Patches that passed all test </a:t>
            </a:r>
            <a:r>
              <a:rPr lang="en">
                <a:solidFill>
                  <a:srgbClr val="000000"/>
                </a:solidFill>
              </a:rPr>
              <a:t>cases but violated user intent</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a:solidFill>
                  <a:srgbClr val="000000"/>
                </a:solidFill>
              </a:rPr>
              <a:t>Correct Patches:</a:t>
            </a:r>
            <a:r>
              <a:rPr lang="en">
                <a:solidFill>
                  <a:srgbClr val="000000"/>
                </a:solidFill>
              </a:rPr>
              <a:t> Patches that are semantically equivalent to the developer patches</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a:solidFill>
                  <a:srgbClr val="000000"/>
                </a:solidFill>
              </a:rPr>
              <a:t>Patch compilation Rates</a:t>
            </a:r>
            <a:r>
              <a:rPr lang="en">
                <a:solidFill>
                  <a:srgbClr val="000000"/>
                </a:solidFill>
              </a:rPr>
              <a:t>: Percentage of the compilatable patches in all generated patches</a:t>
            </a:r>
            <a:endParaRPr b="1">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t>Introduction</a:t>
            </a:r>
            <a:endParaRPr sz="302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1000"/>
              </a:spcBef>
              <a:spcAft>
                <a:spcPts val="0"/>
              </a:spcAft>
              <a:buClr>
                <a:schemeClr val="dk1"/>
              </a:buClr>
              <a:buSzPts val="1800"/>
              <a:buChar char="●"/>
            </a:pPr>
            <a:r>
              <a:rPr lang="en">
                <a:solidFill>
                  <a:schemeClr val="dk1"/>
                </a:solidFill>
              </a:rPr>
              <a:t>Automatic Program Repair (APR) existed for some time now. But there is no APR which can fix all the patches right. </a:t>
            </a:r>
            <a:endParaRPr>
              <a:solidFill>
                <a:srgbClr val="000000"/>
              </a:solidFill>
            </a:endParaRPr>
          </a:p>
          <a:p>
            <a:pPr indent="-342900" lvl="0" marL="457200" rtl="0" algn="l">
              <a:lnSpc>
                <a:spcPct val="150000"/>
              </a:lnSpc>
              <a:spcBef>
                <a:spcPts val="1200"/>
              </a:spcBef>
              <a:spcAft>
                <a:spcPts val="0"/>
              </a:spcAft>
              <a:buClr>
                <a:srgbClr val="000000"/>
              </a:buClr>
              <a:buSzPts val="1800"/>
              <a:buChar char="●"/>
            </a:pPr>
            <a:r>
              <a:rPr lang="en">
                <a:solidFill>
                  <a:srgbClr val="000000"/>
                </a:solidFill>
              </a:rPr>
              <a:t>Template based</a:t>
            </a:r>
            <a:r>
              <a:rPr lang="en">
                <a:solidFill>
                  <a:srgbClr val="000000"/>
                </a:solidFill>
              </a:rPr>
              <a:t> APR tools which uses templates, they </a:t>
            </a:r>
            <a:r>
              <a:rPr lang="en">
                <a:solidFill>
                  <a:schemeClr val="dk1"/>
                </a:solidFill>
              </a:rPr>
              <a:t>can only fix the bug types within the preset templates and cannot generalize to new bug types</a:t>
            </a:r>
            <a:endParaRPr>
              <a:solidFill>
                <a:schemeClr val="dk1"/>
              </a:solidFill>
            </a:endParaRPr>
          </a:p>
          <a:p>
            <a:pPr indent="-342900" lvl="0" marL="457200" rtl="0" algn="l">
              <a:lnSpc>
                <a:spcPct val="150000"/>
              </a:lnSpc>
              <a:spcBef>
                <a:spcPts val="1200"/>
              </a:spcBef>
              <a:spcAft>
                <a:spcPts val="1200"/>
              </a:spcAft>
              <a:buClr>
                <a:srgbClr val="000000"/>
              </a:buClr>
              <a:buSzPts val="1800"/>
              <a:buChar char="●"/>
            </a:pPr>
            <a:r>
              <a:rPr lang="en">
                <a:solidFill>
                  <a:srgbClr val="000000"/>
                </a:solidFill>
              </a:rPr>
              <a:t>Then there are </a:t>
            </a:r>
            <a:r>
              <a:rPr lang="en">
                <a:solidFill>
                  <a:schemeClr val="dk1"/>
                </a:solidFill>
              </a:rPr>
              <a:t>Neural Machine Translation (NMT) models to translate buggy code into correct code by learning from pairs of buggy and fixed code scraped from open-source commits. But it depends on the training set size and also may contain irrelevant or noisy commits</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Evaluation Metrics</a:t>
            </a:r>
            <a:endParaRPr b="1"/>
          </a:p>
        </p:txBody>
      </p:sp>
      <p:sp>
        <p:nvSpPr>
          <p:cNvPr id="180" name="Google Shape;18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FF0000"/>
              </a:buClr>
              <a:buSzPts val="1800"/>
              <a:buChar char="●"/>
            </a:pPr>
            <a:r>
              <a:rPr b="1" lang="en">
                <a:solidFill>
                  <a:srgbClr val="FF0000"/>
                </a:solidFill>
              </a:rPr>
              <a:t>Plausible Patches</a:t>
            </a:r>
            <a:r>
              <a:rPr lang="en">
                <a:solidFill>
                  <a:srgbClr val="FF0000"/>
                </a:solidFill>
              </a:rPr>
              <a:t>: Patches that passed all test cases but violated user intent</a:t>
            </a:r>
            <a:endParaRPr>
              <a:solidFill>
                <a:srgbClr val="FF0000"/>
              </a:solidFill>
            </a:endParaRPr>
          </a:p>
          <a:p>
            <a:pPr indent="-342900" lvl="0" marL="457200" rtl="0" algn="l">
              <a:lnSpc>
                <a:spcPct val="150000"/>
              </a:lnSpc>
              <a:spcBef>
                <a:spcPts val="0"/>
              </a:spcBef>
              <a:spcAft>
                <a:spcPts val="0"/>
              </a:spcAft>
              <a:buClr>
                <a:srgbClr val="000000"/>
              </a:buClr>
              <a:buSzPts val="1800"/>
              <a:buChar char="●"/>
            </a:pPr>
            <a:r>
              <a:rPr b="1" lang="en">
                <a:solidFill>
                  <a:srgbClr val="000000"/>
                </a:solidFill>
              </a:rPr>
              <a:t>Correct Patches:</a:t>
            </a:r>
            <a:r>
              <a:rPr lang="en">
                <a:solidFill>
                  <a:srgbClr val="000000"/>
                </a:solidFill>
              </a:rPr>
              <a:t> Patches that are semantically equivalent to the developer patches</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a:solidFill>
                  <a:srgbClr val="000000"/>
                </a:solidFill>
              </a:rPr>
              <a:t>Patch compilation Rates</a:t>
            </a:r>
            <a:r>
              <a:rPr lang="en">
                <a:solidFill>
                  <a:srgbClr val="000000"/>
                </a:solidFill>
              </a:rPr>
              <a:t>: Percentage of the compilatable patches in all generated patches</a:t>
            </a:r>
            <a:endParaRPr b="1">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Evaluation Metrics</a:t>
            </a:r>
            <a:endParaRPr b="1"/>
          </a:p>
        </p:txBody>
      </p:sp>
      <p:sp>
        <p:nvSpPr>
          <p:cNvPr id="186" name="Google Shape;18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000"/>
              </a:buClr>
              <a:buSzPts val="1800"/>
              <a:buChar char="●"/>
            </a:pPr>
            <a:r>
              <a:rPr b="1" lang="en">
                <a:solidFill>
                  <a:srgbClr val="000000"/>
                </a:solidFill>
              </a:rPr>
              <a:t>Plausible Patches</a:t>
            </a:r>
            <a:r>
              <a:rPr lang="en">
                <a:solidFill>
                  <a:srgbClr val="000000"/>
                </a:solidFill>
              </a:rPr>
              <a:t>: Patches that passed all test cases but violated user intent</a:t>
            </a:r>
            <a:endParaRPr>
              <a:solidFill>
                <a:srgbClr val="000000"/>
              </a:solidFill>
            </a:endParaRPr>
          </a:p>
          <a:p>
            <a:pPr indent="-342900" lvl="0" marL="457200" rtl="0" algn="l">
              <a:lnSpc>
                <a:spcPct val="150000"/>
              </a:lnSpc>
              <a:spcBef>
                <a:spcPts val="0"/>
              </a:spcBef>
              <a:spcAft>
                <a:spcPts val="0"/>
              </a:spcAft>
              <a:buClr>
                <a:srgbClr val="FF0000"/>
              </a:buClr>
              <a:buSzPts val="1800"/>
              <a:buChar char="●"/>
            </a:pPr>
            <a:r>
              <a:rPr b="1" lang="en">
                <a:solidFill>
                  <a:srgbClr val="FF0000"/>
                </a:solidFill>
              </a:rPr>
              <a:t>Correct Patches:</a:t>
            </a:r>
            <a:r>
              <a:rPr lang="en">
                <a:solidFill>
                  <a:srgbClr val="FF0000"/>
                </a:solidFill>
              </a:rPr>
              <a:t> Patches that are semantically equivalent to the developer patches</a:t>
            </a:r>
            <a:endParaRPr>
              <a:solidFill>
                <a:srgbClr val="FF0000"/>
              </a:solidFill>
            </a:endParaRPr>
          </a:p>
          <a:p>
            <a:pPr indent="-342900" lvl="0" marL="457200" rtl="0" algn="l">
              <a:lnSpc>
                <a:spcPct val="150000"/>
              </a:lnSpc>
              <a:spcBef>
                <a:spcPts val="0"/>
              </a:spcBef>
              <a:spcAft>
                <a:spcPts val="0"/>
              </a:spcAft>
              <a:buClr>
                <a:srgbClr val="000000"/>
              </a:buClr>
              <a:buSzPts val="1800"/>
              <a:buChar char="●"/>
            </a:pPr>
            <a:r>
              <a:rPr b="1" lang="en">
                <a:solidFill>
                  <a:srgbClr val="000000"/>
                </a:solidFill>
              </a:rPr>
              <a:t>Patch compilation Rates</a:t>
            </a:r>
            <a:r>
              <a:rPr lang="en">
                <a:solidFill>
                  <a:srgbClr val="000000"/>
                </a:solidFill>
              </a:rPr>
              <a:t>: Percentage of the compilatable patches in all generated patches</a:t>
            </a:r>
            <a:endParaRPr b="1">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Evaluation Metrics</a:t>
            </a:r>
            <a:endParaRPr b="1"/>
          </a:p>
        </p:txBody>
      </p:sp>
      <p:sp>
        <p:nvSpPr>
          <p:cNvPr id="192" name="Google Shape;19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000"/>
              </a:buClr>
              <a:buSzPts val="1800"/>
              <a:buChar char="●"/>
            </a:pPr>
            <a:r>
              <a:rPr b="1" lang="en">
                <a:solidFill>
                  <a:srgbClr val="000000"/>
                </a:solidFill>
              </a:rPr>
              <a:t>Plausible Patches</a:t>
            </a:r>
            <a:r>
              <a:rPr lang="en">
                <a:solidFill>
                  <a:srgbClr val="000000"/>
                </a:solidFill>
              </a:rPr>
              <a:t>: Patches that passed all test cases but violated user intent</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a:solidFill>
                  <a:srgbClr val="000000"/>
                </a:solidFill>
              </a:rPr>
              <a:t>Correct Patches:</a:t>
            </a:r>
            <a:r>
              <a:rPr lang="en">
                <a:solidFill>
                  <a:srgbClr val="000000"/>
                </a:solidFill>
              </a:rPr>
              <a:t> Patches that are semantically equivalent to the developer patches</a:t>
            </a:r>
            <a:endParaRPr>
              <a:solidFill>
                <a:srgbClr val="000000"/>
              </a:solidFill>
            </a:endParaRPr>
          </a:p>
          <a:p>
            <a:pPr indent="-342900" lvl="0" marL="457200" rtl="0" algn="l">
              <a:lnSpc>
                <a:spcPct val="150000"/>
              </a:lnSpc>
              <a:spcBef>
                <a:spcPts val="0"/>
              </a:spcBef>
              <a:spcAft>
                <a:spcPts val="0"/>
              </a:spcAft>
              <a:buClr>
                <a:srgbClr val="FF0000"/>
              </a:buClr>
              <a:buSzPts val="1800"/>
              <a:buChar char="●"/>
            </a:pPr>
            <a:r>
              <a:rPr b="1" lang="en">
                <a:solidFill>
                  <a:srgbClr val="FF0000"/>
                </a:solidFill>
              </a:rPr>
              <a:t>Patch compilation Rates</a:t>
            </a:r>
            <a:r>
              <a:rPr lang="en">
                <a:solidFill>
                  <a:srgbClr val="FF0000"/>
                </a:solidFill>
              </a:rPr>
              <a:t>: Percentage of the compilatable patches in all generated patches</a:t>
            </a:r>
            <a:endParaRPr b="1">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rPr b="1" lang="en" sz="1800"/>
              <a:t>RQ1: How does Repilot’s bug fixing capability compare with state-of-the-art APR techniques?</a:t>
            </a:r>
            <a:endParaRPr b="1"/>
          </a:p>
          <a:p>
            <a:pPr indent="0" lvl="0" marL="0" rtl="0" algn="l">
              <a:lnSpc>
                <a:spcPct val="115000"/>
              </a:lnSpc>
              <a:spcBef>
                <a:spcPts val="1200"/>
              </a:spcBef>
              <a:spcAft>
                <a:spcPts val="1200"/>
              </a:spcAft>
              <a:buNone/>
            </a:pPr>
            <a:r>
              <a:t/>
            </a:r>
            <a:endParaRPr b="1" sz="2688"/>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rPr b="1" lang="en" sz="1800"/>
              <a:t>RQ1: How does Repilot’s bug fixing capability compare with state-of-the-art APR techniques?</a:t>
            </a:r>
            <a:endParaRPr b="1"/>
          </a:p>
          <a:p>
            <a:pPr indent="0" lvl="0" marL="0" rtl="0" algn="l">
              <a:lnSpc>
                <a:spcPct val="115000"/>
              </a:lnSpc>
              <a:spcBef>
                <a:spcPts val="1200"/>
              </a:spcBef>
              <a:spcAft>
                <a:spcPts val="1200"/>
              </a:spcAft>
              <a:buNone/>
            </a:pPr>
            <a:r>
              <a:t/>
            </a:r>
            <a:endParaRPr b="1" sz="2688"/>
          </a:p>
        </p:txBody>
      </p:sp>
      <p:sp>
        <p:nvSpPr>
          <p:cNvPr id="203" name="Google Shape;203;p36"/>
          <p:cNvSpPr txBox="1"/>
          <p:nvPr>
            <p:ph idx="1" type="body"/>
          </p:nvPr>
        </p:nvSpPr>
        <p:spPr>
          <a:xfrm>
            <a:off x="311700" y="1152475"/>
            <a:ext cx="22881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2000">
                <a:solidFill>
                  <a:srgbClr val="000000"/>
                </a:solidFill>
              </a:rPr>
              <a:t>NMT based :</a:t>
            </a:r>
            <a:endParaRPr b="1" sz="2000">
              <a:solidFill>
                <a:srgbClr val="000000"/>
              </a:solidFill>
            </a:endParaRPr>
          </a:p>
          <a:p>
            <a:pPr indent="0" lvl="0" marL="0" rtl="0" algn="l">
              <a:lnSpc>
                <a:spcPct val="150000"/>
              </a:lnSpc>
              <a:spcBef>
                <a:spcPts val="1200"/>
              </a:spcBef>
              <a:spcAft>
                <a:spcPts val="1200"/>
              </a:spcAft>
              <a:buNone/>
            </a:pPr>
            <a:r>
              <a:rPr lang="en">
                <a:solidFill>
                  <a:srgbClr val="000000"/>
                </a:solidFill>
              </a:rPr>
              <a:t>CoCoNut</a:t>
            </a:r>
            <a:br>
              <a:rPr lang="en">
                <a:solidFill>
                  <a:srgbClr val="000000"/>
                </a:solidFill>
              </a:rPr>
            </a:br>
            <a:r>
              <a:rPr lang="en">
                <a:solidFill>
                  <a:srgbClr val="000000"/>
                </a:solidFill>
              </a:rPr>
              <a:t>DLFix</a:t>
            </a:r>
            <a:br>
              <a:rPr lang="en">
                <a:solidFill>
                  <a:srgbClr val="000000"/>
                </a:solidFill>
              </a:rPr>
            </a:br>
            <a:r>
              <a:rPr lang="en">
                <a:solidFill>
                  <a:srgbClr val="000000"/>
                </a:solidFill>
              </a:rPr>
              <a:t>CURE</a:t>
            </a:r>
            <a:br>
              <a:rPr lang="en">
                <a:solidFill>
                  <a:srgbClr val="000000"/>
                </a:solidFill>
              </a:rPr>
            </a:br>
            <a:r>
              <a:rPr lang="en">
                <a:solidFill>
                  <a:srgbClr val="000000"/>
                </a:solidFill>
              </a:rPr>
              <a:t>RewardRepair</a:t>
            </a:r>
            <a:br>
              <a:rPr lang="en">
                <a:solidFill>
                  <a:srgbClr val="000000"/>
                </a:solidFill>
              </a:rPr>
            </a:br>
            <a:r>
              <a:rPr lang="en">
                <a:solidFill>
                  <a:srgbClr val="000000"/>
                </a:solidFill>
              </a:rPr>
              <a:t>Recorder</a:t>
            </a: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rPr b="1" lang="en" sz="1800"/>
              <a:t>RQ1: How does Repilot’s bug fixing capability compare with state-of-the-art APR techniques?</a:t>
            </a:r>
            <a:endParaRPr b="1"/>
          </a:p>
          <a:p>
            <a:pPr indent="0" lvl="0" marL="0" rtl="0" algn="l">
              <a:lnSpc>
                <a:spcPct val="115000"/>
              </a:lnSpc>
              <a:spcBef>
                <a:spcPts val="1200"/>
              </a:spcBef>
              <a:spcAft>
                <a:spcPts val="1200"/>
              </a:spcAft>
              <a:buNone/>
            </a:pPr>
            <a:r>
              <a:t/>
            </a:r>
            <a:endParaRPr b="1" sz="2688"/>
          </a:p>
        </p:txBody>
      </p:sp>
      <p:sp>
        <p:nvSpPr>
          <p:cNvPr id="209" name="Google Shape;209;p37"/>
          <p:cNvSpPr txBox="1"/>
          <p:nvPr>
            <p:ph idx="1" type="body"/>
          </p:nvPr>
        </p:nvSpPr>
        <p:spPr>
          <a:xfrm>
            <a:off x="311700" y="1152475"/>
            <a:ext cx="22881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2000">
                <a:solidFill>
                  <a:srgbClr val="000000"/>
                </a:solidFill>
              </a:rPr>
              <a:t>NMT based :</a:t>
            </a:r>
            <a:endParaRPr b="1" sz="2000">
              <a:solidFill>
                <a:srgbClr val="000000"/>
              </a:solidFill>
            </a:endParaRPr>
          </a:p>
          <a:p>
            <a:pPr indent="0" lvl="0" marL="0" rtl="0" algn="l">
              <a:lnSpc>
                <a:spcPct val="150000"/>
              </a:lnSpc>
              <a:spcBef>
                <a:spcPts val="1200"/>
              </a:spcBef>
              <a:spcAft>
                <a:spcPts val="1200"/>
              </a:spcAft>
              <a:buNone/>
            </a:pPr>
            <a:r>
              <a:rPr lang="en">
                <a:solidFill>
                  <a:srgbClr val="000000"/>
                </a:solidFill>
              </a:rPr>
              <a:t>CoCoNut</a:t>
            </a:r>
            <a:br>
              <a:rPr lang="en">
                <a:solidFill>
                  <a:srgbClr val="000000"/>
                </a:solidFill>
              </a:rPr>
            </a:br>
            <a:r>
              <a:rPr lang="en">
                <a:solidFill>
                  <a:srgbClr val="000000"/>
                </a:solidFill>
              </a:rPr>
              <a:t>DLFix</a:t>
            </a:r>
            <a:br>
              <a:rPr lang="en">
                <a:solidFill>
                  <a:srgbClr val="000000"/>
                </a:solidFill>
              </a:rPr>
            </a:br>
            <a:r>
              <a:rPr lang="en">
                <a:solidFill>
                  <a:srgbClr val="000000"/>
                </a:solidFill>
              </a:rPr>
              <a:t>CURE</a:t>
            </a:r>
            <a:br>
              <a:rPr lang="en">
                <a:solidFill>
                  <a:srgbClr val="000000"/>
                </a:solidFill>
              </a:rPr>
            </a:br>
            <a:r>
              <a:rPr lang="en">
                <a:solidFill>
                  <a:srgbClr val="000000"/>
                </a:solidFill>
              </a:rPr>
              <a:t>RewardRepair</a:t>
            </a:r>
            <a:br>
              <a:rPr lang="en">
                <a:solidFill>
                  <a:srgbClr val="000000"/>
                </a:solidFill>
              </a:rPr>
            </a:br>
            <a:r>
              <a:rPr lang="en">
                <a:solidFill>
                  <a:srgbClr val="000000"/>
                </a:solidFill>
              </a:rPr>
              <a:t>Recorder</a:t>
            </a:r>
            <a:endParaRPr>
              <a:solidFill>
                <a:srgbClr val="000000"/>
              </a:solidFill>
            </a:endParaRPr>
          </a:p>
        </p:txBody>
      </p:sp>
      <p:sp>
        <p:nvSpPr>
          <p:cNvPr id="210" name="Google Shape;210;p37"/>
          <p:cNvSpPr txBox="1"/>
          <p:nvPr>
            <p:ph idx="1" type="body"/>
          </p:nvPr>
        </p:nvSpPr>
        <p:spPr>
          <a:xfrm>
            <a:off x="2978700" y="1152475"/>
            <a:ext cx="22881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2000">
                <a:solidFill>
                  <a:srgbClr val="000000"/>
                </a:solidFill>
              </a:rPr>
              <a:t>Template Based:</a:t>
            </a:r>
            <a:endParaRPr b="1" sz="2000">
              <a:solidFill>
                <a:srgbClr val="000000"/>
              </a:solidFill>
            </a:endParaRPr>
          </a:p>
          <a:p>
            <a:pPr indent="0" lvl="0" marL="0" rtl="0" algn="l">
              <a:lnSpc>
                <a:spcPct val="150000"/>
              </a:lnSpc>
              <a:spcBef>
                <a:spcPts val="1200"/>
              </a:spcBef>
              <a:spcAft>
                <a:spcPts val="1200"/>
              </a:spcAft>
              <a:buNone/>
            </a:pPr>
            <a:r>
              <a:rPr lang="en">
                <a:solidFill>
                  <a:srgbClr val="000000"/>
                </a:solidFill>
              </a:rPr>
              <a:t>PraPR</a:t>
            </a:r>
            <a:br>
              <a:rPr lang="en">
                <a:solidFill>
                  <a:srgbClr val="000000"/>
                </a:solidFill>
              </a:rPr>
            </a:br>
            <a:r>
              <a:rPr lang="en">
                <a:solidFill>
                  <a:srgbClr val="000000"/>
                </a:solidFill>
              </a:rPr>
              <a:t>TBar</a:t>
            </a:r>
            <a:endParaRPr>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rPr b="1" lang="en" sz="1800"/>
              <a:t>RQ1: How does Repilot’s bug fixing capability compare with state-of-the-art APR techniques?</a:t>
            </a:r>
            <a:endParaRPr b="1"/>
          </a:p>
          <a:p>
            <a:pPr indent="0" lvl="0" marL="0" rtl="0" algn="l">
              <a:lnSpc>
                <a:spcPct val="115000"/>
              </a:lnSpc>
              <a:spcBef>
                <a:spcPts val="1200"/>
              </a:spcBef>
              <a:spcAft>
                <a:spcPts val="1200"/>
              </a:spcAft>
              <a:buNone/>
            </a:pPr>
            <a:r>
              <a:t/>
            </a:r>
            <a:endParaRPr b="1" sz="2688"/>
          </a:p>
        </p:txBody>
      </p:sp>
      <p:sp>
        <p:nvSpPr>
          <p:cNvPr id="216" name="Google Shape;216;p38"/>
          <p:cNvSpPr txBox="1"/>
          <p:nvPr>
            <p:ph idx="1" type="body"/>
          </p:nvPr>
        </p:nvSpPr>
        <p:spPr>
          <a:xfrm>
            <a:off x="311700" y="1152475"/>
            <a:ext cx="22881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2000">
                <a:solidFill>
                  <a:srgbClr val="000000"/>
                </a:solidFill>
              </a:rPr>
              <a:t>NMT based :</a:t>
            </a:r>
            <a:endParaRPr b="1" sz="2000">
              <a:solidFill>
                <a:srgbClr val="000000"/>
              </a:solidFill>
            </a:endParaRPr>
          </a:p>
          <a:p>
            <a:pPr indent="0" lvl="0" marL="0" rtl="0" algn="l">
              <a:lnSpc>
                <a:spcPct val="150000"/>
              </a:lnSpc>
              <a:spcBef>
                <a:spcPts val="1200"/>
              </a:spcBef>
              <a:spcAft>
                <a:spcPts val="1200"/>
              </a:spcAft>
              <a:buNone/>
            </a:pPr>
            <a:r>
              <a:rPr lang="en">
                <a:solidFill>
                  <a:srgbClr val="000000"/>
                </a:solidFill>
              </a:rPr>
              <a:t>CoCoNut</a:t>
            </a:r>
            <a:br>
              <a:rPr lang="en">
                <a:solidFill>
                  <a:srgbClr val="000000"/>
                </a:solidFill>
              </a:rPr>
            </a:br>
            <a:r>
              <a:rPr lang="en">
                <a:solidFill>
                  <a:srgbClr val="000000"/>
                </a:solidFill>
              </a:rPr>
              <a:t>DLFix</a:t>
            </a:r>
            <a:br>
              <a:rPr lang="en">
                <a:solidFill>
                  <a:srgbClr val="000000"/>
                </a:solidFill>
              </a:rPr>
            </a:br>
            <a:r>
              <a:rPr lang="en">
                <a:solidFill>
                  <a:srgbClr val="000000"/>
                </a:solidFill>
              </a:rPr>
              <a:t>CURE</a:t>
            </a:r>
            <a:br>
              <a:rPr lang="en">
                <a:solidFill>
                  <a:srgbClr val="000000"/>
                </a:solidFill>
              </a:rPr>
            </a:br>
            <a:r>
              <a:rPr lang="en">
                <a:solidFill>
                  <a:srgbClr val="000000"/>
                </a:solidFill>
              </a:rPr>
              <a:t>RewardRepair</a:t>
            </a:r>
            <a:br>
              <a:rPr lang="en">
                <a:solidFill>
                  <a:srgbClr val="000000"/>
                </a:solidFill>
              </a:rPr>
            </a:br>
            <a:r>
              <a:rPr lang="en">
                <a:solidFill>
                  <a:srgbClr val="000000"/>
                </a:solidFill>
              </a:rPr>
              <a:t>Recorder</a:t>
            </a:r>
            <a:endParaRPr>
              <a:solidFill>
                <a:srgbClr val="000000"/>
              </a:solidFill>
            </a:endParaRPr>
          </a:p>
        </p:txBody>
      </p:sp>
      <p:sp>
        <p:nvSpPr>
          <p:cNvPr id="217" name="Google Shape;217;p38"/>
          <p:cNvSpPr txBox="1"/>
          <p:nvPr>
            <p:ph idx="1" type="body"/>
          </p:nvPr>
        </p:nvSpPr>
        <p:spPr>
          <a:xfrm>
            <a:off x="2978700" y="1152475"/>
            <a:ext cx="22881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2000">
                <a:solidFill>
                  <a:srgbClr val="000000"/>
                </a:solidFill>
              </a:rPr>
              <a:t>Template Based:</a:t>
            </a:r>
            <a:endParaRPr b="1" sz="2000">
              <a:solidFill>
                <a:srgbClr val="000000"/>
              </a:solidFill>
            </a:endParaRPr>
          </a:p>
          <a:p>
            <a:pPr indent="0" lvl="0" marL="0" rtl="0" algn="l">
              <a:lnSpc>
                <a:spcPct val="150000"/>
              </a:lnSpc>
              <a:spcBef>
                <a:spcPts val="1200"/>
              </a:spcBef>
              <a:spcAft>
                <a:spcPts val="1200"/>
              </a:spcAft>
              <a:buNone/>
            </a:pPr>
            <a:r>
              <a:rPr lang="en">
                <a:solidFill>
                  <a:srgbClr val="000000"/>
                </a:solidFill>
              </a:rPr>
              <a:t>PraPR</a:t>
            </a:r>
            <a:br>
              <a:rPr lang="en">
                <a:solidFill>
                  <a:srgbClr val="000000"/>
                </a:solidFill>
              </a:rPr>
            </a:br>
            <a:r>
              <a:rPr lang="en">
                <a:solidFill>
                  <a:srgbClr val="000000"/>
                </a:solidFill>
              </a:rPr>
              <a:t>TBar</a:t>
            </a:r>
            <a:endParaRPr>
              <a:solidFill>
                <a:srgbClr val="000000"/>
              </a:solidFill>
            </a:endParaRPr>
          </a:p>
        </p:txBody>
      </p:sp>
      <p:sp>
        <p:nvSpPr>
          <p:cNvPr id="218" name="Google Shape;218;p38"/>
          <p:cNvSpPr txBox="1"/>
          <p:nvPr>
            <p:ph idx="1" type="body"/>
          </p:nvPr>
        </p:nvSpPr>
        <p:spPr>
          <a:xfrm>
            <a:off x="5721900" y="1152475"/>
            <a:ext cx="34818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2000">
                <a:solidFill>
                  <a:srgbClr val="000000"/>
                </a:solidFill>
              </a:rPr>
              <a:t>LLM Based:</a:t>
            </a:r>
            <a:endParaRPr b="1" sz="2000">
              <a:solidFill>
                <a:srgbClr val="000000"/>
              </a:solidFill>
            </a:endParaRPr>
          </a:p>
          <a:p>
            <a:pPr indent="0" lvl="0" marL="0" rtl="0" algn="l">
              <a:lnSpc>
                <a:spcPct val="150000"/>
              </a:lnSpc>
              <a:spcBef>
                <a:spcPts val="1200"/>
              </a:spcBef>
              <a:spcAft>
                <a:spcPts val="0"/>
              </a:spcAft>
              <a:buNone/>
            </a:pPr>
            <a:r>
              <a:rPr lang="en">
                <a:solidFill>
                  <a:srgbClr val="000000"/>
                </a:solidFill>
              </a:rPr>
              <a:t>Alpha Repair</a:t>
            </a:r>
            <a:endParaRPr>
              <a:solidFill>
                <a:srgbClr val="000000"/>
              </a:solidFill>
            </a:endParaRPr>
          </a:p>
          <a:p>
            <a:pPr indent="0" lvl="0" marL="0" rtl="0" algn="l">
              <a:lnSpc>
                <a:spcPct val="150000"/>
              </a:lnSpc>
              <a:spcBef>
                <a:spcPts val="1200"/>
              </a:spcBef>
              <a:spcAft>
                <a:spcPts val="1200"/>
              </a:spcAft>
              <a:buNone/>
            </a:pPr>
            <a:r>
              <a:rPr b="1" lang="en">
                <a:solidFill>
                  <a:srgbClr val="000000"/>
                </a:solidFill>
              </a:rPr>
              <a:t>Repilot (proposed approach)</a:t>
            </a:r>
            <a:endParaRPr b="1">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1800"/>
              <a:t>RQ1: How does Repilot’s bug fixing capability compare with state-of-the-art APR techniques?</a:t>
            </a:r>
            <a:endParaRPr b="1"/>
          </a:p>
        </p:txBody>
      </p:sp>
      <p:sp>
        <p:nvSpPr>
          <p:cNvPr id="224" name="Google Shape;224;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5" name="Google Shape;225;p39"/>
          <p:cNvPicPr preferRelativeResize="0"/>
          <p:nvPr/>
        </p:nvPicPr>
        <p:blipFill>
          <a:blip r:embed="rId3">
            <a:alphaModFix/>
          </a:blip>
          <a:stretch>
            <a:fillRect/>
          </a:stretch>
        </p:blipFill>
        <p:spPr>
          <a:xfrm>
            <a:off x="1615700" y="1196425"/>
            <a:ext cx="5356887" cy="3416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1800"/>
              <a:t>RQ1: How does Repilot’s bug fixing capability compare with state-of-the-art APR techniques?</a:t>
            </a:r>
            <a:endParaRPr b="1"/>
          </a:p>
          <a:p>
            <a:pPr indent="0" lvl="0" marL="0" rtl="0" algn="l">
              <a:spcBef>
                <a:spcPts val="1200"/>
              </a:spcBef>
              <a:spcAft>
                <a:spcPts val="0"/>
              </a:spcAft>
              <a:buNone/>
            </a:pPr>
            <a:r>
              <a:t/>
            </a:r>
            <a:endParaRPr b="1"/>
          </a:p>
        </p:txBody>
      </p:sp>
      <p:sp>
        <p:nvSpPr>
          <p:cNvPr id="231" name="Google Shape;231;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Repilot achieves the new state-of-the-art result of 66 correct bug fixes on Defects4J 1.2, outperforming all previous APR tools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Repilot is able to fix the highest number of bugs 50 on Defects4J 2.0</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Repilot has better bug fixing capability compare with other APR techniques on both dataset.</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1800"/>
              <a:t>RQ2: How effective is Repilot in improving the compilation rate of patch generation?</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t>Introduction</a:t>
            </a:r>
            <a:endParaRPr sz="302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1000"/>
              </a:spcBef>
              <a:spcAft>
                <a:spcPts val="0"/>
              </a:spcAft>
              <a:buClr>
                <a:srgbClr val="000000"/>
              </a:buClr>
              <a:buSzPts val="1800"/>
              <a:buChar char="●"/>
            </a:pPr>
            <a:r>
              <a:rPr lang="en">
                <a:solidFill>
                  <a:srgbClr val="000000"/>
                </a:solidFill>
              </a:rPr>
              <a:t>Out of all APR techniques </a:t>
            </a:r>
            <a:r>
              <a:rPr b="1" i="1" lang="en">
                <a:solidFill>
                  <a:srgbClr val="000000"/>
                </a:solidFill>
              </a:rPr>
              <a:t>Large Language Models (LLMs)</a:t>
            </a:r>
            <a:r>
              <a:rPr lang="en">
                <a:solidFill>
                  <a:srgbClr val="000000"/>
                </a:solidFill>
              </a:rPr>
              <a:t> have shown to generate better patches then the existing APR techniques. </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chemeClr val="dk1"/>
                </a:solidFill>
              </a:rPr>
              <a:t>The reason is that modern LLMs often include large amounts of available open-source code repositories as part of their training dataset.</a:t>
            </a:r>
            <a:endParaRPr>
              <a:solidFill>
                <a:srgbClr val="000000"/>
              </a:solidFill>
            </a:endParaRPr>
          </a:p>
          <a:p>
            <a:pPr indent="-342900" lvl="0" marL="457200" rtl="0" algn="l">
              <a:lnSpc>
                <a:spcPct val="150000"/>
              </a:lnSpc>
              <a:spcBef>
                <a:spcPts val="1000"/>
              </a:spcBef>
              <a:spcAft>
                <a:spcPts val="1200"/>
              </a:spcAft>
              <a:buClr>
                <a:srgbClr val="000000"/>
              </a:buClr>
              <a:buSzPts val="1800"/>
              <a:buChar char="●"/>
            </a:pPr>
            <a:r>
              <a:rPr lang="en">
                <a:solidFill>
                  <a:srgbClr val="000000"/>
                </a:solidFill>
              </a:rPr>
              <a:t>But even with LLMs, the patches generated are not always correct for the given context or situation. </a:t>
            </a:r>
            <a:endParaRPr>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1800"/>
              <a:t>RQ2: How effective is Repilot in improving the compilation rate of patch generation?</a:t>
            </a:r>
            <a:endParaRPr b="1"/>
          </a:p>
        </p:txBody>
      </p:sp>
      <p:sp>
        <p:nvSpPr>
          <p:cNvPr id="242" name="Google Shape;242;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solidFill>
                  <a:schemeClr val="dk1"/>
                </a:solidFill>
              </a:rPr>
              <a:t>APR Tools</a:t>
            </a:r>
            <a:r>
              <a:rPr lang="en">
                <a:solidFill>
                  <a:schemeClr val="dk1"/>
                </a:solidFill>
              </a:rPr>
              <a:t>:</a:t>
            </a:r>
            <a:endParaRPr>
              <a:solidFill>
                <a:schemeClr val="dk1"/>
              </a:solidFill>
            </a:endParaRPr>
          </a:p>
          <a:p>
            <a:pPr indent="-342900" lvl="0" marL="457200" rtl="0" algn="l">
              <a:lnSpc>
                <a:spcPct val="150000"/>
              </a:lnSpc>
              <a:spcBef>
                <a:spcPts val="1200"/>
              </a:spcBef>
              <a:spcAft>
                <a:spcPts val="0"/>
              </a:spcAft>
              <a:buClr>
                <a:schemeClr val="dk1"/>
              </a:buClr>
              <a:buSzPts val="1800"/>
              <a:buChar char="●"/>
            </a:pPr>
            <a:r>
              <a:rPr lang="en">
                <a:solidFill>
                  <a:schemeClr val="dk1"/>
                </a:solidFill>
              </a:rPr>
              <a:t>SequenceR</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CoCoNut</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CURE</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AlphaRepair</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RewardRepair</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b="1" lang="en">
                <a:solidFill>
                  <a:schemeClr val="dk1"/>
                </a:solidFill>
              </a:rPr>
              <a:t>Repilot (current approach)</a:t>
            </a:r>
            <a:endParaRPr b="1">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1800"/>
              <a:t>RQ2: How effective is Repilot in improving the compilation rate of patch generation?</a:t>
            </a:r>
            <a:endParaRPr b="1"/>
          </a:p>
        </p:txBody>
      </p:sp>
      <p:sp>
        <p:nvSpPr>
          <p:cNvPr id="248" name="Google Shape;248;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solidFill>
                  <a:schemeClr val="dk1"/>
                </a:solidFill>
              </a:rPr>
              <a:t>Compare tools’ patch compilation rate at different number of patches:</a:t>
            </a:r>
            <a:endParaRPr>
              <a:solidFill>
                <a:schemeClr val="dk1"/>
              </a:solidFill>
            </a:endParaRPr>
          </a:p>
          <a:p>
            <a:pPr indent="-342900" lvl="0" marL="457200" rtl="0" algn="l">
              <a:lnSpc>
                <a:spcPct val="150000"/>
              </a:lnSpc>
              <a:spcBef>
                <a:spcPts val="1200"/>
              </a:spcBef>
              <a:spcAft>
                <a:spcPts val="0"/>
              </a:spcAft>
              <a:buClr>
                <a:schemeClr val="dk1"/>
              </a:buClr>
              <a:buSzPts val="1800"/>
              <a:buChar char="●"/>
            </a:pPr>
            <a:r>
              <a:rPr lang="en">
                <a:solidFill>
                  <a:schemeClr val="dk1"/>
                </a:solidFill>
              </a:rPr>
              <a:t>Top-30 patches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Top-100 patches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Top-1000 patches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Top-5000 patches</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1800"/>
              <a:t>RQ2: How effective is Repilot in improving the compilation rate of patch generation?</a:t>
            </a:r>
            <a:endParaRPr b="1"/>
          </a:p>
        </p:txBody>
      </p:sp>
      <p:pic>
        <p:nvPicPr>
          <p:cNvPr id="254" name="Google Shape;254;p44"/>
          <p:cNvPicPr preferRelativeResize="0"/>
          <p:nvPr/>
        </p:nvPicPr>
        <p:blipFill>
          <a:blip r:embed="rId3">
            <a:alphaModFix/>
          </a:blip>
          <a:stretch>
            <a:fillRect/>
          </a:stretch>
        </p:blipFill>
        <p:spPr>
          <a:xfrm>
            <a:off x="1354750" y="900500"/>
            <a:ext cx="6218256" cy="3578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1800"/>
              <a:t>RQ2: How effective is Repilot in improving the compilation rate of patch generation?</a:t>
            </a:r>
            <a:endParaRPr b="1"/>
          </a:p>
        </p:txBody>
      </p:sp>
      <p:sp>
        <p:nvSpPr>
          <p:cNvPr id="260" name="Google Shape;260;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E0E0E"/>
              </a:buClr>
              <a:buSzPts val="1800"/>
              <a:buChar char="●"/>
            </a:pPr>
            <a:r>
              <a:rPr lang="en">
                <a:solidFill>
                  <a:srgbClr val="0E0E0E"/>
                </a:solidFill>
              </a:rPr>
              <a:t>Repilot has the highest patch compilation rate out of the other APR tools, implying Repilot generates more compilable patches.</a:t>
            </a:r>
            <a:endParaRPr>
              <a:solidFill>
                <a:srgbClr val="0E0E0E"/>
              </a:solidFill>
            </a:endParaRPr>
          </a:p>
          <a:p>
            <a:pPr indent="-342900" lvl="0" marL="457200" rtl="0" algn="l">
              <a:lnSpc>
                <a:spcPct val="150000"/>
              </a:lnSpc>
              <a:spcBef>
                <a:spcPts val="0"/>
              </a:spcBef>
              <a:spcAft>
                <a:spcPts val="0"/>
              </a:spcAft>
              <a:buClr>
                <a:srgbClr val="0E0E0E"/>
              </a:buClr>
              <a:buSzPts val="1800"/>
              <a:buChar char="●"/>
            </a:pPr>
            <a:r>
              <a:rPr lang="en">
                <a:solidFill>
                  <a:srgbClr val="0E0E0E"/>
                </a:solidFill>
              </a:rPr>
              <a:t>Repilot also maintain its compilation rate with higher number of generated patches, unlike other APR tools which drop significantly with higher number of </a:t>
            </a:r>
            <a:r>
              <a:rPr lang="en">
                <a:solidFill>
                  <a:srgbClr val="0E0E0E"/>
                </a:solidFill>
              </a:rPr>
              <a:t>generated</a:t>
            </a:r>
            <a:r>
              <a:rPr lang="en">
                <a:solidFill>
                  <a:srgbClr val="0E0E0E"/>
                </a:solidFill>
              </a:rPr>
              <a:t> patches. </a:t>
            </a:r>
            <a:endParaRPr>
              <a:solidFill>
                <a:srgbClr val="0E0E0E"/>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1800"/>
              <a:t>RQ3: Are all components of Repilot making positive contributions to its effectiveness?</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1800"/>
              <a:t>RQ3: Are all components of Repilot making positive contributions to its effectiveness?</a:t>
            </a:r>
            <a:endParaRPr b="1"/>
          </a:p>
        </p:txBody>
      </p:sp>
      <p:sp>
        <p:nvSpPr>
          <p:cNvPr id="271" name="Google Shape;271;p47"/>
          <p:cNvSpPr txBox="1"/>
          <p:nvPr>
            <p:ph idx="1" type="body"/>
          </p:nvPr>
        </p:nvSpPr>
        <p:spPr>
          <a:xfrm>
            <a:off x="1351650" y="1208050"/>
            <a:ext cx="7588800" cy="377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 using only the base LLM for patch synthesis.</a:t>
            </a:r>
            <a:endParaRPr>
              <a:solidFill>
                <a:srgbClr val="000000"/>
              </a:solidFill>
            </a:endParaRPr>
          </a:p>
          <a:p>
            <a:pPr indent="0" lvl="0" marL="0" rtl="0" algn="l">
              <a:spcBef>
                <a:spcPts val="1200"/>
              </a:spcBef>
              <a:spcAft>
                <a:spcPts val="1200"/>
              </a:spcAft>
              <a:buNone/>
            </a:pPr>
            <a:r>
              <a:t/>
            </a:r>
            <a:endParaRPr>
              <a:solidFill>
                <a:srgbClr val="000000"/>
              </a:solidFill>
            </a:endParaRPr>
          </a:p>
        </p:txBody>
      </p:sp>
      <p:pic>
        <p:nvPicPr>
          <p:cNvPr id="272" name="Google Shape;272;p47"/>
          <p:cNvPicPr preferRelativeResize="0"/>
          <p:nvPr/>
        </p:nvPicPr>
        <p:blipFill>
          <a:blip r:embed="rId3">
            <a:alphaModFix/>
          </a:blip>
          <a:stretch>
            <a:fillRect/>
          </a:stretch>
        </p:blipFill>
        <p:spPr>
          <a:xfrm>
            <a:off x="251775" y="1297000"/>
            <a:ext cx="1150575" cy="400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1800"/>
              <a:t>RQ3: Are all components of Repilot making positive contributions to its effectiveness?</a:t>
            </a:r>
            <a:endParaRPr b="1"/>
          </a:p>
        </p:txBody>
      </p:sp>
      <p:sp>
        <p:nvSpPr>
          <p:cNvPr id="278" name="Google Shape;278;p48"/>
          <p:cNvSpPr txBox="1"/>
          <p:nvPr>
            <p:ph idx="1" type="body"/>
          </p:nvPr>
        </p:nvSpPr>
        <p:spPr>
          <a:xfrm>
            <a:off x="1351650" y="1208050"/>
            <a:ext cx="7588800" cy="377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 using only the base LLM for patch synthesis.</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rPr lang="en">
                <a:solidFill>
                  <a:srgbClr val="000000"/>
                </a:solidFill>
              </a:rPr>
              <a:t>: Include Completion Engine to prune infeasible tokens.</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pic>
        <p:nvPicPr>
          <p:cNvPr id="279" name="Google Shape;279;p48"/>
          <p:cNvPicPr preferRelativeResize="0"/>
          <p:nvPr/>
        </p:nvPicPr>
        <p:blipFill>
          <a:blip r:embed="rId3">
            <a:alphaModFix/>
          </a:blip>
          <a:stretch>
            <a:fillRect/>
          </a:stretch>
        </p:blipFill>
        <p:spPr>
          <a:xfrm>
            <a:off x="251775" y="1297000"/>
            <a:ext cx="1150575" cy="400200"/>
          </a:xfrm>
          <a:prstGeom prst="rect">
            <a:avLst/>
          </a:prstGeom>
          <a:noFill/>
          <a:ln>
            <a:noFill/>
          </a:ln>
        </p:spPr>
      </p:pic>
      <p:pic>
        <p:nvPicPr>
          <p:cNvPr id="280" name="Google Shape;280;p48"/>
          <p:cNvPicPr preferRelativeResize="0"/>
          <p:nvPr/>
        </p:nvPicPr>
        <p:blipFill>
          <a:blip r:embed="rId4">
            <a:alphaModFix/>
          </a:blip>
          <a:stretch>
            <a:fillRect/>
          </a:stretch>
        </p:blipFill>
        <p:spPr>
          <a:xfrm>
            <a:off x="249416" y="2171548"/>
            <a:ext cx="1155294" cy="400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1800"/>
              <a:t>RQ3: Are all components of Repilot making positive contributions to its effectiveness?</a:t>
            </a:r>
            <a:endParaRPr b="1"/>
          </a:p>
        </p:txBody>
      </p:sp>
      <p:sp>
        <p:nvSpPr>
          <p:cNvPr id="286" name="Google Shape;286;p49"/>
          <p:cNvSpPr txBox="1"/>
          <p:nvPr>
            <p:ph idx="1" type="body"/>
          </p:nvPr>
        </p:nvSpPr>
        <p:spPr>
          <a:xfrm>
            <a:off x="1351650" y="1208050"/>
            <a:ext cx="7588800" cy="377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 using only the base LLM for patch synthesis.</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rPr lang="en">
                <a:solidFill>
                  <a:srgbClr val="000000"/>
                </a:solidFill>
              </a:rPr>
              <a:t>: Include Completion Engine to prune infeasible tokens.</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rPr lang="en">
                <a:solidFill>
                  <a:srgbClr val="000000"/>
                </a:solidFill>
              </a:rPr>
              <a:t>: Include Completion Engine for pruning and Memorization </a:t>
            </a:r>
            <a:endParaRPr>
              <a:solidFill>
                <a:srgbClr val="000000"/>
              </a:solidFill>
            </a:endParaRPr>
          </a:p>
        </p:txBody>
      </p:sp>
      <p:pic>
        <p:nvPicPr>
          <p:cNvPr id="287" name="Google Shape;287;p49"/>
          <p:cNvPicPr preferRelativeResize="0"/>
          <p:nvPr/>
        </p:nvPicPr>
        <p:blipFill>
          <a:blip r:embed="rId3">
            <a:alphaModFix/>
          </a:blip>
          <a:stretch>
            <a:fillRect/>
          </a:stretch>
        </p:blipFill>
        <p:spPr>
          <a:xfrm>
            <a:off x="251775" y="1297000"/>
            <a:ext cx="1150575" cy="400200"/>
          </a:xfrm>
          <a:prstGeom prst="rect">
            <a:avLst/>
          </a:prstGeom>
          <a:noFill/>
          <a:ln>
            <a:noFill/>
          </a:ln>
        </p:spPr>
      </p:pic>
      <p:pic>
        <p:nvPicPr>
          <p:cNvPr id="288" name="Google Shape;288;p49"/>
          <p:cNvPicPr preferRelativeResize="0"/>
          <p:nvPr/>
        </p:nvPicPr>
        <p:blipFill>
          <a:blip r:embed="rId4">
            <a:alphaModFix/>
          </a:blip>
          <a:stretch>
            <a:fillRect/>
          </a:stretch>
        </p:blipFill>
        <p:spPr>
          <a:xfrm>
            <a:off x="249416" y="2171548"/>
            <a:ext cx="1155294" cy="400200"/>
          </a:xfrm>
          <a:prstGeom prst="rect">
            <a:avLst/>
          </a:prstGeom>
          <a:noFill/>
          <a:ln>
            <a:noFill/>
          </a:ln>
        </p:spPr>
      </p:pic>
      <p:pic>
        <p:nvPicPr>
          <p:cNvPr id="289" name="Google Shape;289;p49"/>
          <p:cNvPicPr preferRelativeResize="0"/>
          <p:nvPr/>
        </p:nvPicPr>
        <p:blipFill>
          <a:blip r:embed="rId5">
            <a:alphaModFix/>
          </a:blip>
          <a:stretch>
            <a:fillRect/>
          </a:stretch>
        </p:blipFill>
        <p:spPr>
          <a:xfrm>
            <a:off x="255873" y="3129473"/>
            <a:ext cx="1142389" cy="4002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1800"/>
              <a:t>RQ3: Are all components of Repilot making positive contributions to its effectiveness?</a:t>
            </a:r>
            <a:endParaRPr b="1"/>
          </a:p>
        </p:txBody>
      </p:sp>
      <p:sp>
        <p:nvSpPr>
          <p:cNvPr id="295" name="Google Shape;295;p50"/>
          <p:cNvSpPr txBox="1"/>
          <p:nvPr>
            <p:ph idx="1" type="body"/>
          </p:nvPr>
        </p:nvSpPr>
        <p:spPr>
          <a:xfrm>
            <a:off x="1351650" y="1208050"/>
            <a:ext cx="7588800" cy="377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 using only the base LLM for patch synthesis.</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rPr lang="en">
                <a:solidFill>
                  <a:srgbClr val="000000"/>
                </a:solidFill>
              </a:rPr>
              <a:t>: Include Completion Engine to prune infeasible tokens.</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rPr lang="en">
                <a:solidFill>
                  <a:srgbClr val="000000"/>
                </a:solidFill>
              </a:rPr>
              <a:t>: Include Completion Engine for pruning and Memorization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rPr lang="en">
                <a:solidFill>
                  <a:srgbClr val="000000"/>
                </a:solidFill>
              </a:rPr>
              <a:t>: Include Completion Engine, Memorization and Active Completion.</a:t>
            </a:r>
            <a:endParaRPr>
              <a:solidFill>
                <a:srgbClr val="000000"/>
              </a:solidFill>
            </a:endParaRPr>
          </a:p>
        </p:txBody>
      </p:sp>
      <p:pic>
        <p:nvPicPr>
          <p:cNvPr id="296" name="Google Shape;296;p50"/>
          <p:cNvPicPr preferRelativeResize="0"/>
          <p:nvPr/>
        </p:nvPicPr>
        <p:blipFill>
          <a:blip r:embed="rId3">
            <a:alphaModFix/>
          </a:blip>
          <a:stretch>
            <a:fillRect/>
          </a:stretch>
        </p:blipFill>
        <p:spPr>
          <a:xfrm>
            <a:off x="251775" y="1297000"/>
            <a:ext cx="1150575" cy="400200"/>
          </a:xfrm>
          <a:prstGeom prst="rect">
            <a:avLst/>
          </a:prstGeom>
          <a:noFill/>
          <a:ln>
            <a:noFill/>
          </a:ln>
        </p:spPr>
      </p:pic>
      <p:pic>
        <p:nvPicPr>
          <p:cNvPr id="297" name="Google Shape;297;p50"/>
          <p:cNvPicPr preferRelativeResize="0"/>
          <p:nvPr/>
        </p:nvPicPr>
        <p:blipFill>
          <a:blip r:embed="rId4">
            <a:alphaModFix/>
          </a:blip>
          <a:stretch>
            <a:fillRect/>
          </a:stretch>
        </p:blipFill>
        <p:spPr>
          <a:xfrm>
            <a:off x="249416" y="2171548"/>
            <a:ext cx="1155294" cy="400200"/>
          </a:xfrm>
          <a:prstGeom prst="rect">
            <a:avLst/>
          </a:prstGeom>
          <a:noFill/>
          <a:ln>
            <a:noFill/>
          </a:ln>
        </p:spPr>
      </p:pic>
      <p:pic>
        <p:nvPicPr>
          <p:cNvPr id="298" name="Google Shape;298;p50"/>
          <p:cNvPicPr preferRelativeResize="0"/>
          <p:nvPr/>
        </p:nvPicPr>
        <p:blipFill>
          <a:blip r:embed="rId5">
            <a:alphaModFix/>
          </a:blip>
          <a:stretch>
            <a:fillRect/>
          </a:stretch>
        </p:blipFill>
        <p:spPr>
          <a:xfrm>
            <a:off x="255873" y="3129473"/>
            <a:ext cx="1142389" cy="400200"/>
          </a:xfrm>
          <a:prstGeom prst="rect">
            <a:avLst/>
          </a:prstGeom>
          <a:noFill/>
          <a:ln>
            <a:noFill/>
          </a:ln>
        </p:spPr>
      </p:pic>
      <p:pic>
        <p:nvPicPr>
          <p:cNvPr id="299" name="Google Shape;299;p50"/>
          <p:cNvPicPr preferRelativeResize="0"/>
          <p:nvPr/>
        </p:nvPicPr>
        <p:blipFill>
          <a:blip r:embed="rId6">
            <a:alphaModFix/>
          </a:blip>
          <a:stretch>
            <a:fillRect/>
          </a:stretch>
        </p:blipFill>
        <p:spPr>
          <a:xfrm>
            <a:off x="304813" y="4087398"/>
            <a:ext cx="1044500" cy="4117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1800"/>
              <a:t>RQ3: Are all components of Repilot making positive contributions to its effectiveness?</a:t>
            </a:r>
            <a:endParaRPr b="1"/>
          </a:p>
        </p:txBody>
      </p:sp>
      <p:sp>
        <p:nvSpPr>
          <p:cNvPr id="305" name="Google Shape;305;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rgbClr val="000000"/>
              </a:solidFill>
            </a:endParaRPr>
          </a:p>
        </p:txBody>
      </p:sp>
      <p:pic>
        <p:nvPicPr>
          <p:cNvPr id="306" name="Google Shape;306;p51"/>
          <p:cNvPicPr preferRelativeResize="0"/>
          <p:nvPr/>
        </p:nvPicPr>
        <p:blipFill>
          <a:blip r:embed="rId3">
            <a:alphaModFix/>
          </a:blip>
          <a:stretch>
            <a:fillRect/>
          </a:stretch>
        </p:blipFill>
        <p:spPr>
          <a:xfrm>
            <a:off x="1079575" y="1606762"/>
            <a:ext cx="6336150" cy="2507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t>Example of Invalid Patch</a:t>
            </a:r>
            <a:endParaRPr sz="3020"/>
          </a:p>
        </p:txBody>
      </p:sp>
      <p:pic>
        <p:nvPicPr>
          <p:cNvPr id="73" name="Google Shape;73;p16"/>
          <p:cNvPicPr preferRelativeResize="0"/>
          <p:nvPr/>
        </p:nvPicPr>
        <p:blipFill>
          <a:blip r:embed="rId3">
            <a:alphaModFix/>
          </a:blip>
          <a:stretch>
            <a:fillRect/>
          </a:stretch>
        </p:blipFill>
        <p:spPr>
          <a:xfrm>
            <a:off x="311700" y="1288513"/>
            <a:ext cx="4135649" cy="1534725"/>
          </a:xfrm>
          <a:prstGeom prst="rect">
            <a:avLst/>
          </a:prstGeom>
          <a:noFill/>
          <a:ln>
            <a:noFill/>
          </a:ln>
        </p:spPr>
      </p:pic>
      <p:pic>
        <p:nvPicPr>
          <p:cNvPr id="74" name="Google Shape;74;p16"/>
          <p:cNvPicPr preferRelativeResize="0"/>
          <p:nvPr/>
        </p:nvPicPr>
        <p:blipFill>
          <a:blip r:embed="rId4">
            <a:alphaModFix/>
          </a:blip>
          <a:stretch>
            <a:fillRect/>
          </a:stretch>
        </p:blipFill>
        <p:spPr>
          <a:xfrm>
            <a:off x="5018550" y="1057475"/>
            <a:ext cx="4009298" cy="1996826"/>
          </a:xfrm>
          <a:prstGeom prst="rect">
            <a:avLst/>
          </a:prstGeom>
          <a:noFill/>
          <a:ln>
            <a:noFill/>
          </a:ln>
        </p:spPr>
      </p:pic>
      <p:cxnSp>
        <p:nvCxnSpPr>
          <p:cNvPr id="75" name="Google Shape;75;p16"/>
          <p:cNvCxnSpPr>
            <a:stCxn id="73" idx="3"/>
            <a:endCxn id="74" idx="1"/>
          </p:cNvCxnSpPr>
          <p:nvPr/>
        </p:nvCxnSpPr>
        <p:spPr>
          <a:xfrm>
            <a:off x="4447349" y="2055875"/>
            <a:ext cx="571200" cy="0"/>
          </a:xfrm>
          <a:prstGeom prst="straightConnector1">
            <a:avLst/>
          </a:prstGeom>
          <a:noFill/>
          <a:ln cap="flat" cmpd="sng" w="9525">
            <a:solidFill>
              <a:schemeClr val="dk2"/>
            </a:solidFill>
            <a:prstDash val="solid"/>
            <a:round/>
            <a:headEnd len="med" w="med" type="none"/>
            <a:tailEnd len="med" w="med" type="triangle"/>
          </a:ln>
        </p:spPr>
      </p:cxnSp>
      <p:pic>
        <p:nvPicPr>
          <p:cNvPr id="76" name="Google Shape;76;p16"/>
          <p:cNvPicPr preferRelativeResize="0"/>
          <p:nvPr/>
        </p:nvPicPr>
        <p:blipFill>
          <a:blip r:embed="rId5">
            <a:alphaModFix/>
          </a:blip>
          <a:stretch>
            <a:fillRect/>
          </a:stretch>
        </p:blipFill>
        <p:spPr>
          <a:xfrm>
            <a:off x="2597925" y="3094050"/>
            <a:ext cx="3681884" cy="1833751"/>
          </a:xfrm>
          <a:prstGeom prst="rect">
            <a:avLst/>
          </a:prstGeom>
          <a:noFill/>
          <a:ln>
            <a:noFill/>
          </a:ln>
        </p:spPr>
      </p:pic>
      <p:cxnSp>
        <p:nvCxnSpPr>
          <p:cNvPr id="77" name="Google Shape;77;p16"/>
          <p:cNvCxnSpPr>
            <a:stCxn id="74" idx="2"/>
            <a:endCxn id="76" idx="3"/>
          </p:cNvCxnSpPr>
          <p:nvPr/>
        </p:nvCxnSpPr>
        <p:spPr>
          <a:xfrm flipH="1">
            <a:off x="6279799" y="3054301"/>
            <a:ext cx="743400" cy="956700"/>
          </a:xfrm>
          <a:prstGeom prst="straightConnector1">
            <a:avLst/>
          </a:prstGeom>
          <a:noFill/>
          <a:ln cap="flat" cmpd="sng" w="9525">
            <a:solidFill>
              <a:schemeClr val="dk2"/>
            </a:solidFill>
            <a:prstDash val="solid"/>
            <a:round/>
            <a:headEnd len="med" w="med" type="none"/>
            <a:tailEnd len="med" w="med" type="triangle"/>
          </a:ln>
        </p:spPr>
      </p:cxnSp>
      <p:sp>
        <p:nvSpPr>
          <p:cNvPr id="78" name="Google Shape;78;p16"/>
          <p:cNvSpPr txBox="1"/>
          <p:nvPr/>
        </p:nvSpPr>
        <p:spPr>
          <a:xfrm>
            <a:off x="1640850" y="2736650"/>
            <a:ext cx="882300" cy="1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Bug</a:t>
            </a:r>
            <a:endParaRPr sz="1800">
              <a:solidFill>
                <a:schemeClr val="dk2"/>
              </a:solidFill>
            </a:endParaRPr>
          </a:p>
        </p:txBody>
      </p:sp>
      <p:sp>
        <p:nvSpPr>
          <p:cNvPr id="79" name="Google Shape;79;p16"/>
          <p:cNvSpPr txBox="1"/>
          <p:nvPr/>
        </p:nvSpPr>
        <p:spPr>
          <a:xfrm>
            <a:off x="7197900" y="2965150"/>
            <a:ext cx="1946100" cy="1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LLM Patch</a:t>
            </a:r>
            <a:endParaRPr sz="1800">
              <a:solidFill>
                <a:schemeClr val="dk2"/>
              </a:solidFill>
            </a:endParaRPr>
          </a:p>
        </p:txBody>
      </p:sp>
      <p:sp>
        <p:nvSpPr>
          <p:cNvPr id="80" name="Google Shape;80;p16"/>
          <p:cNvSpPr txBox="1"/>
          <p:nvPr/>
        </p:nvSpPr>
        <p:spPr>
          <a:xfrm>
            <a:off x="3742410" y="4751775"/>
            <a:ext cx="1392900" cy="4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Right Patch</a:t>
            </a:r>
            <a:endParaRPr sz="1800">
              <a:solidFill>
                <a:schemeClr val="dk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1800"/>
              <a:t>RQ3: Are all components of Repilot making positive contributions to its effectiveness?</a:t>
            </a:r>
            <a:endParaRPr b="1"/>
          </a:p>
        </p:txBody>
      </p:sp>
      <p:sp>
        <p:nvSpPr>
          <p:cNvPr id="312" name="Google Shape;312;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Pruning</a:t>
            </a:r>
            <a:r>
              <a:rPr lang="en">
                <a:solidFill>
                  <a:schemeClr val="dk1"/>
                </a:solidFill>
              </a:rPr>
              <a:t> </a:t>
            </a:r>
            <a:r>
              <a:rPr lang="en">
                <a:solidFill>
                  <a:schemeClr val="dk1"/>
                </a:solidFill>
              </a:rPr>
              <a:t>contribute</a:t>
            </a:r>
            <a:r>
              <a:rPr lang="en">
                <a:solidFill>
                  <a:schemeClr val="dk1"/>
                </a:solidFill>
              </a:rPr>
              <a:t> to higher patch compilation rate, number of plausible </a:t>
            </a:r>
            <a:r>
              <a:rPr lang="en">
                <a:solidFill>
                  <a:schemeClr val="dk1"/>
                </a:solidFill>
              </a:rPr>
              <a:t>patches</a:t>
            </a:r>
            <a:r>
              <a:rPr lang="en">
                <a:solidFill>
                  <a:schemeClr val="dk1"/>
                </a:solidFill>
              </a:rPr>
              <a:t> and number of correct patches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Memorization contribute to faster generation time</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Active Completion contribute to overall performance of APR</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faster generation time</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higher patch compilation rate</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higher number of plausible patches</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higher number of correct patches</a:t>
            </a:r>
            <a:endParaRPr>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1800"/>
              <a:t>RQ4: Can Repilot generalize to different subjects of bugs and models?</a:t>
            </a:r>
            <a:endParaRPr b="1" sz="1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4"/>
          <p:cNvSpPr txBox="1"/>
          <p:nvPr>
            <p:ph idx="1" type="body"/>
          </p:nvPr>
        </p:nvSpPr>
        <p:spPr>
          <a:xfrm>
            <a:off x="219550" y="1134400"/>
            <a:ext cx="2801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dk1"/>
                </a:solidFill>
              </a:rPr>
              <a:t>Notation:</a:t>
            </a:r>
            <a:endParaRPr b="1">
              <a:solidFill>
                <a:srgbClr val="000000"/>
              </a:solidFill>
            </a:endParaRPr>
          </a:p>
        </p:txBody>
      </p:sp>
      <p:sp>
        <p:nvSpPr>
          <p:cNvPr id="323" name="Google Shape;323;p5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1800"/>
              <a:t>RQ4: Can Repilot generalize to different subjects of bugs and models?</a:t>
            </a:r>
            <a:endParaRPr b="1" sz="1800"/>
          </a:p>
        </p:txBody>
      </p:sp>
      <p:pic>
        <p:nvPicPr>
          <p:cNvPr id="324" name="Google Shape;324;p54"/>
          <p:cNvPicPr preferRelativeResize="0"/>
          <p:nvPr/>
        </p:nvPicPr>
        <p:blipFill>
          <a:blip r:embed="rId3">
            <a:alphaModFix/>
          </a:blip>
          <a:stretch>
            <a:fillRect/>
          </a:stretch>
        </p:blipFill>
        <p:spPr>
          <a:xfrm>
            <a:off x="362925" y="1719450"/>
            <a:ext cx="1150575" cy="400200"/>
          </a:xfrm>
          <a:prstGeom prst="rect">
            <a:avLst/>
          </a:prstGeom>
          <a:noFill/>
          <a:ln>
            <a:noFill/>
          </a:ln>
        </p:spPr>
      </p:pic>
      <p:pic>
        <p:nvPicPr>
          <p:cNvPr id="325" name="Google Shape;325;p54"/>
          <p:cNvPicPr preferRelativeResize="0"/>
          <p:nvPr/>
        </p:nvPicPr>
        <p:blipFill>
          <a:blip r:embed="rId4">
            <a:alphaModFix/>
          </a:blip>
          <a:stretch>
            <a:fillRect/>
          </a:stretch>
        </p:blipFill>
        <p:spPr>
          <a:xfrm>
            <a:off x="362913" y="2281323"/>
            <a:ext cx="1044500" cy="41170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5"/>
          <p:cNvSpPr txBox="1"/>
          <p:nvPr>
            <p:ph idx="1" type="body"/>
          </p:nvPr>
        </p:nvSpPr>
        <p:spPr>
          <a:xfrm>
            <a:off x="219550" y="1134400"/>
            <a:ext cx="2801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dk1"/>
                </a:solidFill>
              </a:rPr>
              <a:t>Notation:</a:t>
            </a:r>
            <a:endParaRPr b="1">
              <a:solidFill>
                <a:srgbClr val="000000"/>
              </a:solidFill>
            </a:endParaRPr>
          </a:p>
        </p:txBody>
      </p:sp>
      <p:sp>
        <p:nvSpPr>
          <p:cNvPr id="331" name="Google Shape;331;p5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1800"/>
              <a:t>RQ4: Can Repilot generalize to different subjects of bugs and models?</a:t>
            </a:r>
            <a:endParaRPr b="1" sz="1800"/>
          </a:p>
        </p:txBody>
      </p:sp>
      <p:sp>
        <p:nvSpPr>
          <p:cNvPr id="332" name="Google Shape;332;p55"/>
          <p:cNvSpPr txBox="1"/>
          <p:nvPr>
            <p:ph idx="1" type="body"/>
          </p:nvPr>
        </p:nvSpPr>
        <p:spPr>
          <a:xfrm>
            <a:off x="2861225" y="1100575"/>
            <a:ext cx="2801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Datasets used:</a:t>
            </a:r>
            <a:endParaRPr b="1">
              <a:solidFill>
                <a:schemeClr val="dk1"/>
              </a:solidFill>
            </a:endParaRPr>
          </a:p>
          <a:p>
            <a:pPr indent="0" lvl="0" marL="0" rtl="0" algn="l">
              <a:spcBef>
                <a:spcPts val="1200"/>
              </a:spcBef>
              <a:spcAft>
                <a:spcPts val="0"/>
              </a:spcAft>
              <a:buNone/>
            </a:pPr>
            <a:r>
              <a:rPr lang="en">
                <a:solidFill>
                  <a:schemeClr val="dk1"/>
                </a:solidFill>
              </a:rPr>
              <a:t>Defects4J 1.2</a:t>
            </a:r>
            <a:endParaRPr>
              <a:solidFill>
                <a:schemeClr val="dk1"/>
              </a:solidFill>
            </a:endParaRPr>
          </a:p>
          <a:p>
            <a:pPr indent="0" lvl="0" marL="0" rtl="0" algn="l">
              <a:spcBef>
                <a:spcPts val="1200"/>
              </a:spcBef>
              <a:spcAft>
                <a:spcPts val="1200"/>
              </a:spcAft>
              <a:buNone/>
            </a:pPr>
            <a:r>
              <a:rPr lang="en">
                <a:solidFill>
                  <a:schemeClr val="dk1"/>
                </a:solidFill>
              </a:rPr>
              <a:t>Defects4J 2.0</a:t>
            </a:r>
            <a:endParaRPr b="1">
              <a:solidFill>
                <a:srgbClr val="000000"/>
              </a:solidFill>
            </a:endParaRPr>
          </a:p>
        </p:txBody>
      </p:sp>
      <p:pic>
        <p:nvPicPr>
          <p:cNvPr id="333" name="Google Shape;333;p55"/>
          <p:cNvPicPr preferRelativeResize="0"/>
          <p:nvPr/>
        </p:nvPicPr>
        <p:blipFill>
          <a:blip r:embed="rId3">
            <a:alphaModFix/>
          </a:blip>
          <a:stretch>
            <a:fillRect/>
          </a:stretch>
        </p:blipFill>
        <p:spPr>
          <a:xfrm>
            <a:off x="362925" y="1719450"/>
            <a:ext cx="1150575" cy="400200"/>
          </a:xfrm>
          <a:prstGeom prst="rect">
            <a:avLst/>
          </a:prstGeom>
          <a:noFill/>
          <a:ln>
            <a:noFill/>
          </a:ln>
        </p:spPr>
      </p:pic>
      <p:pic>
        <p:nvPicPr>
          <p:cNvPr id="334" name="Google Shape;334;p55"/>
          <p:cNvPicPr preferRelativeResize="0"/>
          <p:nvPr/>
        </p:nvPicPr>
        <p:blipFill>
          <a:blip r:embed="rId4">
            <a:alphaModFix/>
          </a:blip>
          <a:stretch>
            <a:fillRect/>
          </a:stretch>
        </p:blipFill>
        <p:spPr>
          <a:xfrm>
            <a:off x="362913" y="2281323"/>
            <a:ext cx="1044500" cy="41170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6"/>
          <p:cNvSpPr txBox="1"/>
          <p:nvPr>
            <p:ph idx="1" type="body"/>
          </p:nvPr>
        </p:nvSpPr>
        <p:spPr>
          <a:xfrm>
            <a:off x="219550" y="1134400"/>
            <a:ext cx="2801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dk1"/>
                </a:solidFill>
              </a:rPr>
              <a:t>Notation:</a:t>
            </a:r>
            <a:endParaRPr b="1">
              <a:solidFill>
                <a:srgbClr val="000000"/>
              </a:solidFill>
            </a:endParaRPr>
          </a:p>
        </p:txBody>
      </p:sp>
      <p:sp>
        <p:nvSpPr>
          <p:cNvPr id="340" name="Google Shape;340;p5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1800"/>
              <a:t>RQ4: Can Repilot generalize to different subjects of bugs and models?</a:t>
            </a:r>
            <a:endParaRPr b="1" sz="1800"/>
          </a:p>
        </p:txBody>
      </p:sp>
      <p:sp>
        <p:nvSpPr>
          <p:cNvPr id="341" name="Google Shape;341;p56"/>
          <p:cNvSpPr txBox="1"/>
          <p:nvPr>
            <p:ph idx="1" type="body"/>
          </p:nvPr>
        </p:nvSpPr>
        <p:spPr>
          <a:xfrm>
            <a:off x="2861225" y="1100575"/>
            <a:ext cx="2801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Datasets used:</a:t>
            </a:r>
            <a:endParaRPr b="1">
              <a:solidFill>
                <a:schemeClr val="dk1"/>
              </a:solidFill>
            </a:endParaRPr>
          </a:p>
          <a:p>
            <a:pPr indent="0" lvl="0" marL="0" rtl="0" algn="l">
              <a:spcBef>
                <a:spcPts val="1200"/>
              </a:spcBef>
              <a:spcAft>
                <a:spcPts val="0"/>
              </a:spcAft>
              <a:buNone/>
            </a:pPr>
            <a:r>
              <a:rPr lang="en">
                <a:solidFill>
                  <a:schemeClr val="dk1"/>
                </a:solidFill>
              </a:rPr>
              <a:t>Defects4J 1.2</a:t>
            </a:r>
            <a:endParaRPr>
              <a:solidFill>
                <a:schemeClr val="dk1"/>
              </a:solidFill>
            </a:endParaRPr>
          </a:p>
          <a:p>
            <a:pPr indent="0" lvl="0" marL="0" rtl="0" algn="l">
              <a:spcBef>
                <a:spcPts val="1200"/>
              </a:spcBef>
              <a:spcAft>
                <a:spcPts val="1200"/>
              </a:spcAft>
              <a:buNone/>
            </a:pPr>
            <a:r>
              <a:rPr lang="en">
                <a:solidFill>
                  <a:schemeClr val="dk1"/>
                </a:solidFill>
              </a:rPr>
              <a:t>Defects4J 2.0</a:t>
            </a:r>
            <a:endParaRPr b="1">
              <a:solidFill>
                <a:srgbClr val="000000"/>
              </a:solidFill>
            </a:endParaRPr>
          </a:p>
        </p:txBody>
      </p:sp>
      <p:sp>
        <p:nvSpPr>
          <p:cNvPr id="342" name="Google Shape;342;p56"/>
          <p:cNvSpPr txBox="1"/>
          <p:nvPr>
            <p:ph idx="1" type="body"/>
          </p:nvPr>
        </p:nvSpPr>
        <p:spPr>
          <a:xfrm>
            <a:off x="6031200" y="1100575"/>
            <a:ext cx="2801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LLM models used:</a:t>
            </a:r>
            <a:endParaRPr b="1">
              <a:solidFill>
                <a:schemeClr val="dk1"/>
              </a:solidFill>
            </a:endParaRPr>
          </a:p>
          <a:p>
            <a:pPr indent="0" lvl="0" marL="0" rtl="0" algn="l">
              <a:spcBef>
                <a:spcPts val="1200"/>
              </a:spcBef>
              <a:spcAft>
                <a:spcPts val="0"/>
              </a:spcAft>
              <a:buNone/>
            </a:pPr>
            <a:r>
              <a:rPr lang="en">
                <a:solidFill>
                  <a:schemeClr val="dk1"/>
                </a:solidFill>
              </a:rPr>
              <a:t>CodeT5</a:t>
            </a:r>
            <a:endParaRPr>
              <a:solidFill>
                <a:schemeClr val="dk1"/>
              </a:solidFill>
            </a:endParaRPr>
          </a:p>
          <a:p>
            <a:pPr indent="0" lvl="0" marL="0" rtl="0" algn="l">
              <a:spcBef>
                <a:spcPts val="1200"/>
              </a:spcBef>
              <a:spcAft>
                <a:spcPts val="0"/>
              </a:spcAft>
              <a:buNone/>
            </a:pPr>
            <a:r>
              <a:rPr lang="en">
                <a:solidFill>
                  <a:schemeClr val="dk1"/>
                </a:solidFill>
              </a:rPr>
              <a:t>Incoder-6.7B</a:t>
            </a:r>
            <a:endParaRPr>
              <a:solidFill>
                <a:schemeClr val="dk1"/>
              </a:solidFill>
            </a:endParaRPr>
          </a:p>
          <a:p>
            <a:pPr indent="0" lvl="0" marL="0" rtl="0" algn="l">
              <a:spcBef>
                <a:spcPts val="1200"/>
              </a:spcBef>
              <a:spcAft>
                <a:spcPts val="1200"/>
              </a:spcAft>
              <a:buNone/>
            </a:pPr>
            <a:r>
              <a:t/>
            </a:r>
            <a:endParaRPr>
              <a:solidFill>
                <a:srgbClr val="000000"/>
              </a:solidFill>
            </a:endParaRPr>
          </a:p>
        </p:txBody>
      </p:sp>
      <p:pic>
        <p:nvPicPr>
          <p:cNvPr id="343" name="Google Shape;343;p56"/>
          <p:cNvPicPr preferRelativeResize="0"/>
          <p:nvPr/>
        </p:nvPicPr>
        <p:blipFill>
          <a:blip r:embed="rId3">
            <a:alphaModFix/>
          </a:blip>
          <a:stretch>
            <a:fillRect/>
          </a:stretch>
        </p:blipFill>
        <p:spPr>
          <a:xfrm>
            <a:off x="362925" y="1719450"/>
            <a:ext cx="1150575" cy="400200"/>
          </a:xfrm>
          <a:prstGeom prst="rect">
            <a:avLst/>
          </a:prstGeom>
          <a:noFill/>
          <a:ln>
            <a:noFill/>
          </a:ln>
        </p:spPr>
      </p:pic>
      <p:pic>
        <p:nvPicPr>
          <p:cNvPr id="344" name="Google Shape;344;p56"/>
          <p:cNvPicPr preferRelativeResize="0"/>
          <p:nvPr/>
        </p:nvPicPr>
        <p:blipFill>
          <a:blip r:embed="rId4">
            <a:alphaModFix/>
          </a:blip>
          <a:stretch>
            <a:fillRect/>
          </a:stretch>
        </p:blipFill>
        <p:spPr>
          <a:xfrm>
            <a:off x="362913" y="2281323"/>
            <a:ext cx="1044500" cy="41170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1800"/>
              <a:t>RQ4: Can Repilot generalize to different subjects of bugs and models?</a:t>
            </a:r>
            <a:endParaRPr b="1"/>
          </a:p>
        </p:txBody>
      </p:sp>
      <p:pic>
        <p:nvPicPr>
          <p:cNvPr id="350" name="Google Shape;350;p57"/>
          <p:cNvPicPr preferRelativeResize="0"/>
          <p:nvPr/>
        </p:nvPicPr>
        <p:blipFill>
          <a:blip r:embed="rId3">
            <a:alphaModFix/>
          </a:blip>
          <a:stretch>
            <a:fillRect/>
          </a:stretch>
        </p:blipFill>
        <p:spPr>
          <a:xfrm>
            <a:off x="101625" y="1689150"/>
            <a:ext cx="8940749" cy="23430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1800"/>
              <a:t>RQ4: Can Repilot generalize to different subjects of bugs and models?</a:t>
            </a:r>
            <a:endParaRPr b="1"/>
          </a:p>
        </p:txBody>
      </p:sp>
      <p:sp>
        <p:nvSpPr>
          <p:cNvPr id="356" name="Google Shape;356;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Repilot is able to generalize across different subjects of bugs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Repilot is able to generalize across different models</a:t>
            </a:r>
            <a:endParaRPr>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Conclusion</a:t>
            </a:r>
            <a:endParaRPr b="1"/>
          </a:p>
        </p:txBody>
      </p:sp>
      <p:sp>
        <p:nvSpPr>
          <p:cNvPr id="362" name="Google Shape;362;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E0E0E"/>
              </a:buClr>
              <a:buSzPts val="1800"/>
              <a:buChar char="●"/>
            </a:pPr>
            <a:r>
              <a:rPr lang="en">
                <a:solidFill>
                  <a:srgbClr val="0E0E0E"/>
                </a:solidFill>
              </a:rPr>
              <a:t>The authors proposed Repilot — the first APR approach to combining the direct usage of LLMs (e.g., CodeT5 and InCoder) with on-the-fly guidance provided by Completion Engines. </a:t>
            </a:r>
            <a:endParaRPr>
              <a:solidFill>
                <a:srgbClr val="0E0E0E"/>
              </a:solidFill>
            </a:endParaRPr>
          </a:p>
          <a:p>
            <a:pPr indent="-342900" lvl="0" marL="457200" rtl="0" algn="l">
              <a:lnSpc>
                <a:spcPct val="150000"/>
              </a:lnSpc>
              <a:spcBef>
                <a:spcPts val="0"/>
              </a:spcBef>
              <a:spcAft>
                <a:spcPts val="0"/>
              </a:spcAft>
              <a:buClr>
                <a:srgbClr val="0E0E0E"/>
              </a:buClr>
              <a:buSzPts val="1800"/>
              <a:buChar char="●"/>
            </a:pPr>
            <a:r>
              <a:rPr lang="en">
                <a:solidFill>
                  <a:srgbClr val="0E0E0E"/>
                </a:solidFill>
              </a:rPr>
              <a:t>The evaluation on a subset of the widely-studied Defects4J 1.2 and 2.0 datasets, and it shows Repilot is able to achieve the state-of-the-art results. </a:t>
            </a:r>
            <a:endParaRPr>
              <a:solidFill>
                <a:srgbClr val="0E0E0E"/>
              </a:solidFill>
            </a:endParaRPr>
          </a:p>
          <a:p>
            <a:pPr indent="-342900" lvl="0" marL="457200" rtl="0" algn="l">
              <a:lnSpc>
                <a:spcPct val="150000"/>
              </a:lnSpc>
              <a:spcBef>
                <a:spcPts val="0"/>
              </a:spcBef>
              <a:spcAft>
                <a:spcPts val="0"/>
              </a:spcAft>
              <a:buClr>
                <a:srgbClr val="0E0E0E"/>
              </a:buClr>
              <a:buSzPts val="1800"/>
              <a:buChar char="●"/>
            </a:pPr>
            <a:r>
              <a:rPr lang="en">
                <a:solidFill>
                  <a:srgbClr val="0E0E0E"/>
                </a:solidFill>
              </a:rPr>
              <a:t>Repilot </a:t>
            </a:r>
            <a:r>
              <a:rPr lang="en">
                <a:solidFill>
                  <a:srgbClr val="0E0E0E"/>
                </a:solidFill>
              </a:rPr>
              <a:t>is able to generate more valid and compilable patches than prior tools.</a:t>
            </a:r>
            <a:endParaRPr>
              <a:solidFill>
                <a:srgbClr val="0E0E0E"/>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Discussion Points (DP)</a:t>
            </a:r>
            <a:endParaRPr/>
          </a:p>
        </p:txBody>
      </p:sp>
      <p:sp>
        <p:nvSpPr>
          <p:cNvPr id="368" name="Google Shape;368;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b="1" lang="en">
                <a:solidFill>
                  <a:schemeClr val="dk1"/>
                </a:solidFill>
              </a:rPr>
              <a:t>DP1</a:t>
            </a:r>
            <a:r>
              <a:rPr lang="en">
                <a:solidFill>
                  <a:schemeClr val="dk1"/>
                </a:solidFill>
              </a:rPr>
              <a:t>: Only </a:t>
            </a:r>
            <a:r>
              <a:rPr lang="en">
                <a:solidFill>
                  <a:schemeClr val="dk1"/>
                </a:solidFill>
              </a:rPr>
              <a:t>applic</a:t>
            </a:r>
            <a:r>
              <a:rPr lang="en">
                <a:solidFill>
                  <a:srgbClr val="0E0E0E"/>
                </a:solidFill>
              </a:rPr>
              <a:t>able</a:t>
            </a:r>
            <a:r>
              <a:rPr lang="en">
                <a:solidFill>
                  <a:srgbClr val="0E0E0E"/>
                </a:solidFill>
              </a:rPr>
              <a:t> to language with </a:t>
            </a:r>
            <a:r>
              <a:rPr lang="en">
                <a:solidFill>
                  <a:srgbClr val="0E0E0E"/>
                </a:solidFill>
              </a:rPr>
              <a:t>static</a:t>
            </a:r>
            <a:r>
              <a:rPr lang="en">
                <a:solidFill>
                  <a:srgbClr val="0E0E0E"/>
                </a:solidFill>
              </a:rPr>
              <a:t> checking support</a:t>
            </a:r>
            <a:endParaRPr>
              <a:solidFill>
                <a:srgbClr val="0E0E0E"/>
              </a:solidFill>
            </a:endParaRPr>
          </a:p>
          <a:p>
            <a:pPr indent="-342900" lvl="0" marL="457200" rtl="0" algn="l">
              <a:lnSpc>
                <a:spcPct val="150000"/>
              </a:lnSpc>
              <a:spcBef>
                <a:spcPts val="0"/>
              </a:spcBef>
              <a:spcAft>
                <a:spcPts val="0"/>
              </a:spcAft>
              <a:buClr>
                <a:srgbClr val="0E0E0E"/>
              </a:buClr>
              <a:buSzPts val="1800"/>
              <a:buChar char="●"/>
            </a:pPr>
            <a:r>
              <a:rPr b="1" lang="en">
                <a:solidFill>
                  <a:srgbClr val="0E0E0E"/>
                </a:solidFill>
              </a:rPr>
              <a:t>DP2</a:t>
            </a:r>
            <a:r>
              <a:rPr lang="en">
                <a:solidFill>
                  <a:srgbClr val="0E0E0E"/>
                </a:solidFill>
              </a:rPr>
              <a:t>: Repilot can be used with other LLMs, Repilot is a like a framework on top of the LLMs</a:t>
            </a:r>
            <a:endParaRPr>
              <a:solidFill>
                <a:srgbClr val="0E0E0E"/>
              </a:solidFill>
            </a:endParaRPr>
          </a:p>
          <a:p>
            <a:pPr indent="-342900" lvl="0" marL="457200" rtl="0" algn="l">
              <a:lnSpc>
                <a:spcPct val="150000"/>
              </a:lnSpc>
              <a:spcBef>
                <a:spcPts val="0"/>
              </a:spcBef>
              <a:spcAft>
                <a:spcPts val="0"/>
              </a:spcAft>
              <a:buClr>
                <a:srgbClr val="0E0E0E"/>
              </a:buClr>
              <a:buSzPts val="1800"/>
              <a:buChar char="●"/>
            </a:pPr>
            <a:r>
              <a:rPr b="1" lang="en">
                <a:solidFill>
                  <a:srgbClr val="0E0E0E"/>
                </a:solidFill>
              </a:rPr>
              <a:t>DP3</a:t>
            </a:r>
            <a:r>
              <a:rPr lang="en">
                <a:solidFill>
                  <a:srgbClr val="0E0E0E"/>
                </a:solidFill>
              </a:rPr>
              <a:t>: The LLM model used also influences the patches generated here. So, the better quality LLM can give better performance.</a:t>
            </a:r>
            <a:endParaRPr>
              <a:solidFill>
                <a:srgbClr val="0E0E0E"/>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Q&amp;A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Problem Statement</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1200"/>
              </a:spcBef>
              <a:spcAft>
                <a:spcPts val="0"/>
              </a:spcAft>
              <a:buClr>
                <a:srgbClr val="202124"/>
              </a:buClr>
              <a:buSzPts val="1800"/>
              <a:buChar char="●"/>
            </a:pPr>
            <a:r>
              <a:rPr b="1" i="1" lang="en">
                <a:solidFill>
                  <a:srgbClr val="202124"/>
                </a:solidFill>
              </a:rPr>
              <a:t>LLMs treat programs as sequences of tokens</a:t>
            </a:r>
            <a:r>
              <a:rPr lang="en">
                <a:solidFill>
                  <a:srgbClr val="202124"/>
                </a:solidFill>
              </a:rPr>
              <a:t>, meaning that they are ignorant of the underlying semantics constraints of the target programming language.</a:t>
            </a:r>
            <a:endParaRPr>
              <a:solidFill>
                <a:srgbClr val="202124"/>
              </a:solidFill>
            </a:endParaRPr>
          </a:p>
          <a:p>
            <a:pPr indent="-342900" lvl="0" marL="457200" rtl="0" algn="l">
              <a:lnSpc>
                <a:spcPct val="150000"/>
              </a:lnSpc>
              <a:spcBef>
                <a:spcPts val="1000"/>
              </a:spcBef>
              <a:spcAft>
                <a:spcPts val="0"/>
              </a:spcAft>
              <a:buClr>
                <a:srgbClr val="202124"/>
              </a:buClr>
              <a:buSzPts val="1800"/>
              <a:buChar char="●"/>
            </a:pPr>
            <a:r>
              <a:rPr lang="en">
                <a:solidFill>
                  <a:srgbClr val="202124"/>
                </a:solidFill>
              </a:rPr>
              <a:t>This results in plenty of statically invalid generated patches, impeding the practicality of the technique.</a:t>
            </a:r>
            <a:endParaRPr>
              <a:solidFill>
                <a:srgbClr val="202124"/>
              </a:solidFill>
            </a:endParaRPr>
          </a:p>
          <a:p>
            <a:pPr indent="-342900" lvl="0" marL="457200" rtl="0" algn="l">
              <a:lnSpc>
                <a:spcPct val="150000"/>
              </a:lnSpc>
              <a:spcBef>
                <a:spcPts val="1200"/>
              </a:spcBef>
              <a:spcAft>
                <a:spcPts val="1000"/>
              </a:spcAft>
              <a:buClr>
                <a:srgbClr val="202124"/>
              </a:buClr>
              <a:buSzPts val="1800"/>
              <a:buChar char="●"/>
            </a:pPr>
            <a:r>
              <a:rPr lang="en">
                <a:solidFill>
                  <a:srgbClr val="202124"/>
                </a:solidFill>
              </a:rPr>
              <a:t>Like in the previous example, they are more likely to give the patches which are right </a:t>
            </a:r>
            <a:r>
              <a:rPr lang="en">
                <a:solidFill>
                  <a:srgbClr val="202124"/>
                </a:solidFill>
              </a:rPr>
              <a:t>syntactically</a:t>
            </a:r>
            <a:r>
              <a:rPr lang="en">
                <a:solidFill>
                  <a:srgbClr val="202124"/>
                </a:solidFill>
              </a:rPr>
              <a:t>, but not semantically. </a:t>
            </a:r>
            <a:endParaRPr>
              <a:solidFill>
                <a:srgbClr val="20212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Solution</a:t>
            </a:r>
            <a:endParaRPr/>
          </a:p>
        </p:txBody>
      </p:sp>
      <p:sp>
        <p:nvSpPr>
          <p:cNvPr id="92" name="Google Shape;92;p18"/>
          <p:cNvSpPr txBox="1"/>
          <p:nvPr>
            <p:ph idx="1" type="body"/>
          </p:nvPr>
        </p:nvSpPr>
        <p:spPr>
          <a:xfrm>
            <a:off x="311700" y="1074625"/>
            <a:ext cx="8520600" cy="37533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1000"/>
              </a:spcBef>
              <a:spcAft>
                <a:spcPts val="0"/>
              </a:spcAft>
              <a:buClr>
                <a:srgbClr val="0E0E0E"/>
              </a:buClr>
              <a:buSzPts val="1800"/>
              <a:buChar char="●"/>
            </a:pPr>
            <a:r>
              <a:rPr lang="en">
                <a:solidFill>
                  <a:srgbClr val="0E0E0E"/>
                </a:solidFill>
              </a:rPr>
              <a:t>The paper aims to improve APR by addressing the limitations of LLMs that generate syntactically correct but often semantically incorrect patches. </a:t>
            </a:r>
            <a:endParaRPr>
              <a:solidFill>
                <a:srgbClr val="0E0E0E"/>
              </a:solidFill>
            </a:endParaRPr>
          </a:p>
          <a:p>
            <a:pPr indent="-342900" lvl="0" marL="457200" rtl="0" algn="l">
              <a:lnSpc>
                <a:spcPct val="150000"/>
              </a:lnSpc>
              <a:spcBef>
                <a:spcPts val="1000"/>
              </a:spcBef>
              <a:spcAft>
                <a:spcPts val="1000"/>
              </a:spcAft>
              <a:buClr>
                <a:srgbClr val="0E0E0E"/>
              </a:buClr>
              <a:buSzPts val="1800"/>
              <a:buChar char="●"/>
            </a:pPr>
            <a:r>
              <a:rPr b="1" i="1" lang="en">
                <a:solidFill>
                  <a:srgbClr val="0E0E0E"/>
                </a:solidFill>
              </a:rPr>
              <a:t>“Repilot”</a:t>
            </a:r>
            <a:r>
              <a:rPr i="1" lang="en">
                <a:solidFill>
                  <a:srgbClr val="0E0E0E"/>
                </a:solidFill>
              </a:rPr>
              <a:t> </a:t>
            </a:r>
            <a:r>
              <a:rPr lang="en">
                <a:solidFill>
                  <a:srgbClr val="0E0E0E"/>
                </a:solidFill>
              </a:rPr>
              <a:t>enhances automated program repair by fusing LLMs with a Completion Engine to generate more accurate and contextually appropriate software patches.</a:t>
            </a:r>
            <a:endParaRPr>
              <a:solidFill>
                <a:srgbClr val="20212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3473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220"/>
              <a:t>Approach</a:t>
            </a:r>
            <a:endParaRPr sz="3220"/>
          </a:p>
        </p:txBody>
      </p:sp>
      <p:pic>
        <p:nvPicPr>
          <p:cNvPr id="98" name="Google Shape;98;p19"/>
          <p:cNvPicPr preferRelativeResize="0"/>
          <p:nvPr/>
        </p:nvPicPr>
        <p:blipFill rotWithShape="1">
          <a:blip r:embed="rId3">
            <a:alphaModFix/>
          </a:blip>
          <a:srcRect b="0" l="0" r="-3241" t="-3241"/>
          <a:stretch/>
        </p:blipFill>
        <p:spPr>
          <a:xfrm>
            <a:off x="146550" y="1286275"/>
            <a:ext cx="8792300" cy="2938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Completion Engine - Pruning</a:t>
            </a:r>
            <a:endParaRPr/>
          </a:p>
        </p:txBody>
      </p:sp>
      <p:sp>
        <p:nvSpPr>
          <p:cNvPr id="104" name="Google Shape;104;p20"/>
          <p:cNvSpPr txBox="1"/>
          <p:nvPr>
            <p:ph idx="1" type="body"/>
          </p:nvPr>
        </p:nvSpPr>
        <p:spPr>
          <a:xfrm>
            <a:off x="311700" y="1074625"/>
            <a:ext cx="8520600" cy="375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E0E0E"/>
              </a:buClr>
              <a:buSzPts val="1800"/>
              <a:buChar char="●"/>
            </a:pPr>
            <a:r>
              <a:rPr lang="en">
                <a:solidFill>
                  <a:srgbClr val="0E0E0E"/>
                </a:solidFill>
              </a:rPr>
              <a:t>Each token generated by the LLM is assessed for its syntactical and semantical correctness within the context of the existing code, using static analysis and rules derived from the programming language’s syntax and semantics.</a:t>
            </a:r>
            <a:endParaRPr>
              <a:solidFill>
                <a:srgbClr val="0E0E0E"/>
              </a:solidFill>
            </a:endParaRPr>
          </a:p>
          <a:p>
            <a:pPr indent="-342900" lvl="0" marL="457200" rtl="0" algn="l">
              <a:spcBef>
                <a:spcPts val="0"/>
              </a:spcBef>
              <a:spcAft>
                <a:spcPts val="0"/>
              </a:spcAft>
              <a:buClr>
                <a:srgbClr val="0E0E0E"/>
              </a:buClr>
              <a:buSzPts val="1800"/>
              <a:buChar char="●"/>
            </a:pPr>
            <a:r>
              <a:rPr lang="en">
                <a:solidFill>
                  <a:srgbClr val="0E0E0E"/>
                </a:solidFill>
              </a:rPr>
              <a:t>Tokens that violate syntactic rules or do not fit semantically within the code context are pruned or discarded, preventing them from becoming part of the final patch.</a:t>
            </a:r>
            <a:endParaRPr>
              <a:solidFill>
                <a:srgbClr val="0E0E0E"/>
              </a:solidFill>
            </a:endParaRPr>
          </a:p>
          <a:p>
            <a:pPr indent="-342900" lvl="0" marL="457200" rtl="0" algn="l">
              <a:spcBef>
                <a:spcPts val="0"/>
              </a:spcBef>
              <a:spcAft>
                <a:spcPts val="0"/>
              </a:spcAft>
              <a:buClr>
                <a:srgbClr val="0E0E0E"/>
              </a:buClr>
              <a:buSzPts val="1800"/>
              <a:buChar char="●"/>
            </a:pPr>
            <a:r>
              <a:rPr lang="en">
                <a:solidFill>
                  <a:srgbClr val="0E0E0E"/>
                </a:solidFill>
              </a:rPr>
              <a:t>The pruning process influences the probability distributions used by the LLM for future token generations, steering the model away from similar invalid suggestions and enhancing the overall accuracy of the generated patches</a:t>
            </a:r>
            <a:endParaRPr>
              <a:solidFill>
                <a:srgbClr val="0E0E0E"/>
              </a:solidFill>
            </a:endParaRPr>
          </a:p>
          <a:p>
            <a:pPr indent="0" lvl="0" marL="0" rtl="0" algn="l">
              <a:lnSpc>
                <a:spcPct val="150000"/>
              </a:lnSpc>
              <a:spcBef>
                <a:spcPts val="1200"/>
              </a:spcBef>
              <a:spcAft>
                <a:spcPts val="1000"/>
              </a:spcAft>
              <a:buNone/>
            </a:pPr>
            <a:r>
              <a:t/>
            </a:r>
            <a:endParaRPr>
              <a:solidFill>
                <a:srgbClr val="0E0E0E"/>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Memorization</a:t>
            </a:r>
            <a:endParaRPr/>
          </a:p>
        </p:txBody>
      </p:sp>
      <p:sp>
        <p:nvSpPr>
          <p:cNvPr id="110" name="Google Shape;110;p21"/>
          <p:cNvSpPr txBox="1"/>
          <p:nvPr>
            <p:ph idx="1" type="body"/>
          </p:nvPr>
        </p:nvSpPr>
        <p:spPr>
          <a:xfrm>
            <a:off x="311700" y="1074625"/>
            <a:ext cx="8520600" cy="375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E0E0E"/>
              </a:buClr>
              <a:buSzPts val="1800"/>
              <a:buChar char="●"/>
            </a:pPr>
            <a:r>
              <a:rPr lang="en">
                <a:solidFill>
                  <a:srgbClr val="0E0E0E"/>
                </a:solidFill>
              </a:rPr>
              <a:t>Memorization involves storing information about previously encountered tokens and their validation outcomes. </a:t>
            </a:r>
            <a:endParaRPr>
              <a:solidFill>
                <a:srgbClr val="0E0E0E"/>
              </a:solidFill>
            </a:endParaRPr>
          </a:p>
          <a:p>
            <a:pPr indent="-342900" lvl="0" marL="457200" rtl="0" algn="l">
              <a:spcBef>
                <a:spcPts val="1000"/>
              </a:spcBef>
              <a:spcAft>
                <a:spcPts val="0"/>
              </a:spcAft>
              <a:buClr>
                <a:srgbClr val="0E0E0E"/>
              </a:buClr>
              <a:buSzPts val="1800"/>
              <a:buChar char="●"/>
            </a:pPr>
            <a:r>
              <a:rPr lang="en">
                <a:solidFill>
                  <a:srgbClr val="0E0E0E"/>
                </a:solidFill>
              </a:rPr>
              <a:t>By caching these outcomes, the system can rapidly determine the feasibility of tokens in similar future scenarios without needing to reprocess them entirely.</a:t>
            </a:r>
            <a:endParaRPr>
              <a:solidFill>
                <a:srgbClr val="0E0E0E"/>
              </a:solidFill>
            </a:endParaRPr>
          </a:p>
          <a:p>
            <a:pPr indent="-342900" lvl="0" marL="457200" rtl="0" algn="l">
              <a:spcBef>
                <a:spcPts val="1000"/>
              </a:spcBef>
              <a:spcAft>
                <a:spcPts val="1000"/>
              </a:spcAft>
              <a:buClr>
                <a:srgbClr val="0E0E0E"/>
              </a:buClr>
              <a:buSzPts val="1800"/>
              <a:buChar char="●"/>
            </a:pPr>
            <a:r>
              <a:rPr lang="en">
                <a:solidFill>
                  <a:srgbClr val="0E0E0E"/>
                </a:solidFill>
              </a:rPr>
              <a:t>Over time, this memorization helps the system learn from its past actions, reducing computational overhead and improving the efficiency of the token generation and pruning process. </a:t>
            </a:r>
            <a:endParaRPr>
              <a:solidFill>
                <a:srgbClr val="202124"/>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