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1e633cf44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1e633cf44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1e633cf4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1e633cf4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1e633cf44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1e633cf44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1e633cf44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1e633cf44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1e633cf44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1e633cf44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1e633cf44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1e633cf44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ef03716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ef03716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ef03716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ef03716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ef03716f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ef03716f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ef03716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ef03716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f27365e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f27365e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ef03716f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ef03716f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f27365ef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f27365e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1e633cf44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1e633cf44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000"/>
              <a:t>“When the Code becomes a Crime Scene”</a:t>
            </a:r>
            <a:endParaRPr sz="3000"/>
          </a:p>
          <a:p>
            <a:pPr indent="0" lvl="0" marL="0" rtl="0" algn="ctr">
              <a:spcBef>
                <a:spcPts val="0"/>
              </a:spcBef>
              <a:spcAft>
                <a:spcPts val="0"/>
              </a:spcAft>
              <a:buClr>
                <a:schemeClr val="dk1"/>
              </a:buClr>
              <a:buSzPts val="1100"/>
              <a:buFont typeface="Arial"/>
              <a:buNone/>
            </a:pPr>
            <a:r>
              <a:rPr lang="en" sz="3000"/>
              <a:t>Towards Dark Web Threat Intelligence with</a:t>
            </a:r>
            <a:endParaRPr sz="3000"/>
          </a:p>
          <a:p>
            <a:pPr indent="0" lvl="0" marL="0" rtl="0" algn="ctr">
              <a:spcBef>
                <a:spcPts val="0"/>
              </a:spcBef>
              <a:spcAft>
                <a:spcPts val="0"/>
              </a:spcAft>
              <a:buNone/>
            </a:pPr>
            <a:r>
              <a:rPr lang="en" sz="3000"/>
              <a:t>Software Quality Metrics</a:t>
            </a:r>
            <a:endParaRPr sz="3000"/>
          </a:p>
        </p:txBody>
      </p:sp>
      <p:sp>
        <p:nvSpPr>
          <p:cNvPr id="55" name="Google Shape;55;p13"/>
          <p:cNvSpPr txBox="1"/>
          <p:nvPr>
            <p:ph idx="1" type="subTitle"/>
          </p:nvPr>
        </p:nvSpPr>
        <p:spPr>
          <a:xfrm>
            <a:off x="340975" y="33172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chemeClr val="dk1"/>
                </a:solidFill>
              </a:rPr>
              <a:t>Presented by: Chen Tse, Chen &amp; Chieh Huang</a:t>
            </a:r>
            <a:endParaRPr sz="2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rPr>
              <a:t>Model Comparison:</a:t>
            </a:r>
            <a:endParaRPr>
              <a:solidFill>
                <a:schemeClr val="dk1"/>
              </a:solidFill>
            </a:endParaRPr>
          </a:p>
          <a:p>
            <a:pPr indent="0" lvl="0" marL="0" rtl="0" algn="l">
              <a:spcBef>
                <a:spcPts val="1200"/>
              </a:spcBef>
              <a:spcAft>
                <a:spcPts val="1200"/>
              </a:spcAft>
              <a:buNone/>
            </a:pPr>
            <a:r>
              <a:rPr lang="en">
                <a:solidFill>
                  <a:schemeClr val="dk1"/>
                </a:solidFill>
              </a:rPr>
              <a:t>Random forest classifier has the best performance on both where the target variable consists of the 26 different illicit activities(66% </a:t>
            </a:r>
            <a:r>
              <a:rPr lang="en">
                <a:solidFill>
                  <a:schemeClr val="dk1"/>
                </a:solidFill>
              </a:rPr>
              <a:t>accuracy</a:t>
            </a:r>
            <a:r>
              <a:rPr lang="en">
                <a:solidFill>
                  <a:schemeClr val="dk1"/>
                </a:solidFill>
              </a:rPr>
              <a:t>), and the high granularity categorization(3 different illicit activities)(81% accuracy).</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he research questions addressed</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RQ1: To what extent can online illegal activities be classified based on source code metrics and website appearance parameters?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The analysis showed the important on both software code metrics and website appearance parameters are crucial for predicting a dark web page. These two features have predictive power and should be considered when classifying dark web pages.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research questions addressed</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RQ2: Which classifier outperform when classifying illicit online activities?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The Random Forest algorithm classifier outperforms the other classifiers in </a:t>
            </a:r>
            <a:r>
              <a:rPr lang="en">
                <a:solidFill>
                  <a:schemeClr val="dk1"/>
                </a:solidFill>
              </a:rPr>
              <a:t>classifying</a:t>
            </a:r>
            <a:r>
              <a:rPr lang="en">
                <a:solidFill>
                  <a:schemeClr val="dk1"/>
                </a:solidFill>
              </a:rPr>
              <a:t> suspicious, normal, and unknown webpage.</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Novelty</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This study provides a novel approach to classifying illicit activities of dark web pages using software code metrics and website appearance parameters, and plans to improve the dataset’s quality by crawling and labeling new pages and analyzing additional characteristics of the source code.</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1283"/>
              </a:lnSpc>
              <a:spcBef>
                <a:spcPts val="600"/>
              </a:spcBef>
              <a:spcAft>
                <a:spcPts val="0"/>
              </a:spcAft>
              <a:buNone/>
            </a:pPr>
            <a:r>
              <a:rPr lang="en">
                <a:solidFill>
                  <a:schemeClr val="dk1"/>
                </a:solidFill>
                <a:highlight>
                  <a:srgbClr val="FFFFFF"/>
                </a:highlight>
              </a:rPr>
              <a:t>Illicit Darkweb Classification via Natural-language Processing: Classifying Illicit Content of Webpages based on Textual Information</a:t>
            </a:r>
            <a:endParaRPr>
              <a:solidFill>
                <a:schemeClr val="dk1"/>
              </a:solidFill>
              <a:highlight>
                <a:srgbClr val="FFFFFF"/>
              </a:highlight>
            </a:endParaRPr>
          </a:p>
          <a:p>
            <a:pPr indent="0" lvl="0" marL="190500" rtl="0" algn="l">
              <a:lnSpc>
                <a:spcPct val="91283"/>
              </a:lnSpc>
              <a:spcBef>
                <a:spcPts val="900"/>
              </a:spcBef>
              <a:spcAft>
                <a:spcPts val="900"/>
              </a:spcAft>
              <a:buNone/>
            </a:pPr>
            <a:r>
              <a:t/>
            </a:r>
            <a:endParaRPr sz="2400">
              <a:solidFill>
                <a:schemeClr val="dk1"/>
              </a:solidFill>
              <a:highlight>
                <a:srgbClr val="FFFFFF"/>
              </a:highlight>
            </a:endParaRPr>
          </a:p>
        </p:txBody>
      </p:sp>
      <p:pic>
        <p:nvPicPr>
          <p:cNvPr id="137" name="Google Shape;137;p26"/>
          <p:cNvPicPr preferRelativeResize="0"/>
          <p:nvPr/>
        </p:nvPicPr>
        <p:blipFill>
          <a:blip r:embed="rId3">
            <a:alphaModFix/>
          </a:blip>
          <a:stretch>
            <a:fillRect/>
          </a:stretch>
        </p:blipFill>
        <p:spPr>
          <a:xfrm>
            <a:off x="2994363" y="2008500"/>
            <a:ext cx="3155274" cy="3060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 and </a:t>
            </a:r>
            <a:r>
              <a:rPr lang="en"/>
              <a:t>Discussion</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marR="114300" rtl="0" algn="l">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Authentication issue: This kind of detection method cannot get through the website that provides an authentication service, as it can only scan the cover page information.</a:t>
            </a:r>
            <a:endParaRPr>
              <a:solidFill>
                <a:schemeClr val="dk1"/>
              </a:solidFill>
              <a:highlight>
                <a:srgbClr val="FFFFFF"/>
              </a:highlight>
              <a:latin typeface="Roboto"/>
              <a:ea typeface="Roboto"/>
              <a:cs typeface="Roboto"/>
              <a:sym typeface="Roboto"/>
            </a:endParaRPr>
          </a:p>
          <a:p>
            <a:pPr indent="-342900" lvl="0" marL="457200" marR="114300" rtl="0" algn="l">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Privacy issue: The reason some people use the dark web is the privacy issue, especially in some countries that execute some speech limitation policies. This new technique may affect those people who want to get out of being control.</a:t>
            </a:r>
            <a:endParaRPr>
              <a:solidFill>
                <a:schemeClr val="dk1"/>
              </a:solidFill>
              <a:highlight>
                <a:srgbClr val="FFFFFF"/>
              </a:highlight>
              <a:latin typeface="Roboto"/>
              <a:ea typeface="Roboto"/>
              <a:cs typeface="Roboto"/>
              <a:sym typeface="Roboto"/>
            </a:endParaRPr>
          </a:p>
          <a:p>
            <a:pPr indent="-342900" lvl="0" marL="457200" marR="114300" rtl="0" algn="l">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Updating issue: The ability to identify illegal activities with high accuracy it’s due to having a good dataset, so need to keep updating to keep high accuracy.</a:t>
            </a:r>
            <a:endParaRPr>
              <a:solidFill>
                <a:schemeClr val="dk1"/>
              </a:solidFill>
              <a:highlight>
                <a:srgbClr val="FFFFFF"/>
              </a:highlight>
              <a:latin typeface="Roboto"/>
              <a:ea typeface="Roboto"/>
              <a:cs typeface="Roboto"/>
              <a:sym typeface="Roboto"/>
            </a:endParaRPr>
          </a:p>
          <a:p>
            <a:pPr indent="-342900" lvl="0" marL="457200" marR="114300" rtl="0" algn="l">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Contextual</a:t>
            </a:r>
            <a:r>
              <a:rPr lang="en">
                <a:solidFill>
                  <a:schemeClr val="dk1"/>
                </a:solidFill>
                <a:highlight>
                  <a:srgbClr val="FFFFFF"/>
                </a:highlight>
                <a:latin typeface="Roboto"/>
                <a:ea typeface="Roboto"/>
                <a:cs typeface="Roboto"/>
                <a:sym typeface="Roboto"/>
              </a:rPr>
              <a:t> understanding issue: May not grasp the deeper </a:t>
            </a:r>
            <a:r>
              <a:rPr lang="en">
                <a:solidFill>
                  <a:schemeClr val="dk1"/>
                </a:solidFill>
                <a:highlight>
                  <a:srgbClr val="FFFFFF"/>
                </a:highlight>
                <a:latin typeface="Roboto"/>
                <a:ea typeface="Roboto"/>
                <a:cs typeface="Roboto"/>
                <a:sym typeface="Roboto"/>
              </a:rPr>
              <a:t>contextual</a:t>
            </a:r>
            <a:r>
              <a:rPr lang="en">
                <a:solidFill>
                  <a:schemeClr val="dk1"/>
                </a:solidFill>
                <a:highlight>
                  <a:srgbClr val="FFFFFF"/>
                </a:highlight>
                <a:latin typeface="Roboto"/>
                <a:ea typeface="Roboto"/>
                <a:cs typeface="Roboto"/>
                <a:sym typeface="Roboto"/>
              </a:rPr>
              <a:t> nuances of communication often used in illicit transactions.</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Dark Web</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What is the dark web?</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The dark web is a hidden portion of the internet not indexed by standard search engines and accessible only through special software that ensures anonymity and privacy.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Facilitating a range of illegal activities, including drug trafficking, weapons sales, and other forms of cybercrime.</a:t>
            </a:r>
            <a:endParaRPr>
              <a:solidFill>
                <a:schemeClr val="dk1"/>
              </a:solidFill>
            </a:endParaRPr>
          </a:p>
        </p:txBody>
      </p:sp>
      <p:pic>
        <p:nvPicPr>
          <p:cNvPr descr="Tor browser FAQ: What is it and how does it protect your privacy? - CNET" id="62" name="Google Shape;62;p14"/>
          <p:cNvPicPr preferRelativeResize="0"/>
          <p:nvPr/>
        </p:nvPicPr>
        <p:blipFill>
          <a:blip r:embed="rId3">
            <a:alphaModFix/>
          </a:blip>
          <a:stretch>
            <a:fillRect/>
          </a:stretch>
        </p:blipFill>
        <p:spPr>
          <a:xfrm>
            <a:off x="5964400" y="300150"/>
            <a:ext cx="2207900" cy="165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 Addressed</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Existing Challenges: Web monitoring heavily relies on Natural Language Processing (NLP), which is limited by its dependence on textual data that can vary widely.</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Generalization Issues: Fail to effectively monitor content in various languages and dialects, reducing their effectiveness across different regional specifics.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for the Study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chemeClr val="dk1"/>
                </a:solidFill>
              </a:rPr>
              <a:t>Law Enforcement Needs: Need for better tools to monitor and combat dark web activities.</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None/>
            </a:pPr>
            <a:r>
              <a:rPr lang="en">
                <a:solidFill>
                  <a:schemeClr val="dk1"/>
                </a:solidFill>
              </a:rPr>
              <a:t>Limitations of Text-Based Analysis: Reliance on NLP techniques can miss non-textual cues and context, limiting the ability to detect more subtle forms of illegal activities.</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100000"/>
              <a:buFont typeface="Arial"/>
              <a:buNone/>
            </a:pPr>
            <a:r>
              <a:rPr lang="en">
                <a:solidFill>
                  <a:schemeClr val="dk1"/>
                </a:solidFill>
              </a:rPr>
              <a:t>Goal: Aims to develop a more robust, language-independent method using software  metrics and web appearance parameters.</a:t>
            </a:r>
            <a:endParaRPr sz="11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Innovative Approach: Use of software quality metrics and website appearance parameters as new indicators to detect illegal activities on the dark web.</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Tools Used: Utilize SonarQube for collecting over 40 different metrics from dark web pages, providing a broader detection scope.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Proposed Solution</a:t>
            </a:r>
            <a:endParaRPr/>
          </a:p>
        </p:txBody>
      </p:sp>
      <p:pic>
        <p:nvPicPr>
          <p:cNvPr id="86" name="Google Shape;86;p18"/>
          <p:cNvPicPr preferRelativeResize="0"/>
          <p:nvPr/>
        </p:nvPicPr>
        <p:blipFill>
          <a:blip r:embed="rId3">
            <a:alphaModFix/>
          </a:blip>
          <a:stretch>
            <a:fillRect/>
          </a:stretch>
        </p:blipFill>
        <p:spPr>
          <a:xfrm>
            <a:off x="1985400" y="1017725"/>
            <a:ext cx="5173204"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Data Collection: Analysis of 10,367 dark web pages to collect data on various software and site characteristics.</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rPr lang="en">
                <a:solidFill>
                  <a:schemeClr val="dk1"/>
                </a:solidFill>
              </a:rPr>
              <a:t>Metrics Used: Key metrics include code complexity, lines of code, documentation quality, and website layout features.</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Machine Learning Models: Machine learning models to classify web pages based on the collected metrics, aiming to identify potential illegal activities.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Practical Significance</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Advantages Over Traditional Methods:</a:t>
            </a:r>
            <a:endParaRPr/>
          </a:p>
          <a:p>
            <a:pPr indent="-334327" lvl="0" marL="457200" rtl="0" algn="l">
              <a:spcBef>
                <a:spcPts val="1200"/>
              </a:spcBef>
              <a:spcAft>
                <a:spcPts val="0"/>
              </a:spcAft>
              <a:buSzPct val="100000"/>
              <a:buAutoNum type="alphaLcPeriod"/>
            </a:pPr>
            <a:r>
              <a:rPr lang="en">
                <a:solidFill>
                  <a:schemeClr val="dk1"/>
                </a:solidFill>
              </a:rPr>
              <a:t>Comprehensive Coverage: Emphasize that unlike text-based analysis, proposed method analyzes structural and technical aspects of websites, providing a more comprehensive coverage.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34327" lvl="0" marL="457200" rtl="0" algn="l">
              <a:spcBef>
                <a:spcPts val="1200"/>
              </a:spcBef>
              <a:spcAft>
                <a:spcPts val="0"/>
              </a:spcAft>
              <a:buSzPct val="100000"/>
              <a:buAutoNum type="alphaLcPeriod"/>
            </a:pPr>
            <a:r>
              <a:rPr lang="en">
                <a:solidFill>
                  <a:schemeClr val="dk1"/>
                </a:solidFill>
              </a:rPr>
              <a:t>Language Independence: Making it universally applicable across different regions without the need for linguistic adaptation.</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34327" lvl="0" marL="457200" rtl="0" algn="l">
              <a:spcBef>
                <a:spcPts val="1200"/>
              </a:spcBef>
              <a:spcAft>
                <a:spcPts val="0"/>
              </a:spcAft>
              <a:buSzPct val="100000"/>
              <a:buAutoNum type="alphaLcPeriod"/>
            </a:pPr>
            <a:r>
              <a:rPr lang="en">
                <a:solidFill>
                  <a:schemeClr val="dk1"/>
                </a:solidFill>
              </a:rPr>
              <a:t>Scalability and Adaptability: Can be dynamically adapted and scaled, unlike NLP models that need extensive retraining to adapt to new languages or dialects.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Result</a:t>
            </a:r>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rPr>
              <a:t>Feature Importance:</a:t>
            </a:r>
            <a:endParaRPr sz="1800">
              <a:solidFill>
                <a:schemeClr val="dk1"/>
              </a:solidFill>
            </a:endParaRPr>
          </a:p>
          <a:p>
            <a:pPr indent="0" lvl="0" marL="0" rtl="0" algn="l">
              <a:spcBef>
                <a:spcPts val="1200"/>
              </a:spcBef>
              <a:spcAft>
                <a:spcPts val="0"/>
              </a:spcAft>
              <a:buNone/>
            </a:pPr>
            <a:r>
              <a:rPr lang="en" sz="1800">
                <a:solidFill>
                  <a:schemeClr val="dk1"/>
                </a:solidFill>
              </a:rPr>
              <a:t>Both the website appearance and software metrics appear in the list of the 10 most relevant features. </a:t>
            </a:r>
            <a:endParaRPr sz="1800">
              <a:solidFill>
                <a:schemeClr val="dk1"/>
              </a:solidFill>
            </a:endParaRPr>
          </a:p>
          <a:p>
            <a:pPr indent="0" lvl="0" marL="0" rtl="0" algn="l">
              <a:spcBef>
                <a:spcPts val="1200"/>
              </a:spcBef>
              <a:spcAft>
                <a:spcPts val="1200"/>
              </a:spcAft>
              <a:buNone/>
            </a:pPr>
            <a:r>
              <a:rPr lang="en" sz="1800">
                <a:solidFill>
                  <a:schemeClr val="dk1"/>
                </a:solidFill>
              </a:rPr>
              <a:t>The figure also shows that dark web pages cannot be classified based on only 1 or 2 features, otherwise they would be  possibly compromising classification accuracy.</a:t>
            </a:r>
            <a:endParaRPr>
              <a:solidFill>
                <a:schemeClr val="dk1"/>
              </a:solidFill>
            </a:endParaRPr>
          </a:p>
        </p:txBody>
      </p:sp>
      <p:sp>
        <p:nvSpPr>
          <p:cNvPr id="105" name="Google Shape;105;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4571998" y="601177"/>
            <a:ext cx="4323400" cy="404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