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3" r:id="rId4"/>
    <p:sldId id="264" r:id="rId5"/>
    <p:sldId id="258" r:id="rId6"/>
    <p:sldId id="259" r:id="rId7"/>
    <p:sldId id="260" r:id="rId8"/>
    <p:sldId id="268" r:id="rId9"/>
    <p:sldId id="261" r:id="rId10"/>
    <p:sldId id="262"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94660"/>
  </p:normalViewPr>
  <p:slideViewPr>
    <p:cSldViewPr snapToGrid="0">
      <p:cViewPr>
        <p:scale>
          <a:sx n="75" d="100"/>
          <a:sy n="75" d="100"/>
        </p:scale>
        <p:origin x="5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DCF-55CF-6B0D-B193-7CAD5135A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2AABCC-2FEB-88AD-BF86-17F843D24A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15CE55-C16D-CA47-C1F6-599954EA7870}"/>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5" name="Footer Placeholder 4">
            <a:extLst>
              <a:ext uri="{FF2B5EF4-FFF2-40B4-BE49-F238E27FC236}">
                <a16:creationId xmlns:a16="http://schemas.microsoft.com/office/drawing/2014/main" id="{8531B30B-FE26-D7BA-72E8-1CA83AB591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EA31B-DE8F-D86E-EBB0-627345D4387C}"/>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278034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1A9B-C81F-60E2-285B-0B292E2598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F3E2E9-E9B0-7B0F-2A45-AEB87F4F6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F168F7-7F38-9DB0-B2A6-23F429021096}"/>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5" name="Footer Placeholder 4">
            <a:extLst>
              <a:ext uri="{FF2B5EF4-FFF2-40B4-BE49-F238E27FC236}">
                <a16:creationId xmlns:a16="http://schemas.microsoft.com/office/drawing/2014/main" id="{4BA238FC-7315-A024-0D9A-A8377AEEB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A4717-4012-5D51-F39D-7E4736B7578C}"/>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205852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F8513-A373-E0D2-4BE4-8F8A441D2A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4F40E0-2047-256C-A8F2-F514978F0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68C3B-EFEA-493A-7A18-D2CB7C9EB108}"/>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5" name="Footer Placeholder 4">
            <a:extLst>
              <a:ext uri="{FF2B5EF4-FFF2-40B4-BE49-F238E27FC236}">
                <a16:creationId xmlns:a16="http://schemas.microsoft.com/office/drawing/2014/main" id="{EA0E108F-BAB6-8B16-3849-DFB2739262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7D561-7E23-3CD8-1BB4-BC4A5793CA16}"/>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89018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8B78-5318-F37C-CEBE-5A99706C38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0CD96F-0780-C191-5013-D74588F20A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A1097-F2D9-1B15-DDF8-F5AEB0425EBE}"/>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5" name="Footer Placeholder 4">
            <a:extLst>
              <a:ext uri="{FF2B5EF4-FFF2-40B4-BE49-F238E27FC236}">
                <a16:creationId xmlns:a16="http://schemas.microsoft.com/office/drawing/2014/main" id="{0597F0BB-09D7-822D-B141-E9A922A92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BE299-EEA9-4094-E37E-4DD064D494B5}"/>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349062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49BC-519E-D83E-C275-2FA543D97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0FF330-5FEE-DC24-14E5-9CA2ABDA3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298FFA-BDE0-6431-CEF7-85481D4741D0}"/>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5" name="Footer Placeholder 4">
            <a:extLst>
              <a:ext uri="{FF2B5EF4-FFF2-40B4-BE49-F238E27FC236}">
                <a16:creationId xmlns:a16="http://schemas.microsoft.com/office/drawing/2014/main" id="{C657E5BF-1CF9-6628-1DAC-68E564A13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42BE3-02F8-0663-19BC-4BDD4248B198}"/>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235220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486D-7A60-1A73-2FE9-C68E1E5160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26D04C-BC7C-B070-7EB7-44178CE72C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D8DEC5-70C6-A986-BD3B-22885A301A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917617-F0CA-075F-5D81-444D5E35A5CA}"/>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6" name="Footer Placeholder 5">
            <a:extLst>
              <a:ext uri="{FF2B5EF4-FFF2-40B4-BE49-F238E27FC236}">
                <a16:creationId xmlns:a16="http://schemas.microsoft.com/office/drawing/2014/main" id="{6583CE5B-BE59-C824-804F-38FBBFC3E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6C4E1-00AB-6315-8BD1-70648D2B2A02}"/>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243457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4D09-ED16-222D-D569-6C2791ADFA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EE82E1-EA54-8ECA-7F4B-1EC0A7EB4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B2E7D-507C-8389-977A-48CAD84CD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8D259D-F9DA-15B7-3E1F-580904F5C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47F03-5DD6-9588-BB23-CFD7569A61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C255D1-198C-4D3A-0079-0A077D2687DC}"/>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8" name="Footer Placeholder 7">
            <a:extLst>
              <a:ext uri="{FF2B5EF4-FFF2-40B4-BE49-F238E27FC236}">
                <a16:creationId xmlns:a16="http://schemas.microsoft.com/office/drawing/2014/main" id="{BEDF5CF9-59EB-64D4-5FB4-9188ABAD03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213927-93DE-23BE-2B95-5B2AED5DBF10}"/>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49279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B5AA-E1A1-C5C5-C455-92F9211F54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370B21-2604-9BE5-1E0A-99DE28E9C44C}"/>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4" name="Footer Placeholder 3">
            <a:extLst>
              <a:ext uri="{FF2B5EF4-FFF2-40B4-BE49-F238E27FC236}">
                <a16:creationId xmlns:a16="http://schemas.microsoft.com/office/drawing/2014/main" id="{1E5B6293-C79A-6140-1FA0-41EFAF43BD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1568EE-500D-129E-47C1-74116B7BCFCC}"/>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367426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0BD6FD-2504-06F3-59EF-7BBA769C62A6}"/>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3" name="Footer Placeholder 2">
            <a:extLst>
              <a:ext uri="{FF2B5EF4-FFF2-40B4-BE49-F238E27FC236}">
                <a16:creationId xmlns:a16="http://schemas.microsoft.com/office/drawing/2014/main" id="{93239586-557A-E768-3D1C-C112B3B489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044978-1D4D-E7DD-1257-118C8BEB449A}"/>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404371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E4DC-BF80-1F4E-B205-07E79FAE0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BD5002-44F9-6107-CA67-C8BF1E451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915292-FA3E-2912-2878-B5C43EB52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25AF1-3C30-8254-9919-FCB41B18A2EC}"/>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6" name="Footer Placeholder 5">
            <a:extLst>
              <a:ext uri="{FF2B5EF4-FFF2-40B4-BE49-F238E27FC236}">
                <a16:creationId xmlns:a16="http://schemas.microsoft.com/office/drawing/2014/main" id="{D9E1C51E-5133-4977-8E0A-00C2A9F320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6C9875-0CAF-3AA3-8585-5758F779D69C}"/>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184326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813E-1E60-3964-1F2B-55B10328A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39ECBD-EF92-412E-737B-1C4720F04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302DCB-8E51-C841-8F10-E0BDFCBAA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6F611-A8AC-05AF-2E1E-0D09708E23D9}"/>
              </a:ext>
            </a:extLst>
          </p:cNvPr>
          <p:cNvSpPr>
            <a:spLocks noGrp="1"/>
          </p:cNvSpPr>
          <p:nvPr>
            <p:ph type="dt" sz="half" idx="10"/>
          </p:nvPr>
        </p:nvSpPr>
        <p:spPr/>
        <p:txBody>
          <a:bodyPr/>
          <a:lstStyle/>
          <a:p>
            <a:fld id="{4C45E18E-9EFC-4BB6-A3D9-A5EF5DBB9354}" type="datetimeFigureOut">
              <a:rPr lang="en-IN" smtClean="0"/>
              <a:t>21-05-2024</a:t>
            </a:fld>
            <a:endParaRPr lang="en-IN"/>
          </a:p>
        </p:txBody>
      </p:sp>
      <p:sp>
        <p:nvSpPr>
          <p:cNvPr id="6" name="Footer Placeholder 5">
            <a:extLst>
              <a:ext uri="{FF2B5EF4-FFF2-40B4-BE49-F238E27FC236}">
                <a16:creationId xmlns:a16="http://schemas.microsoft.com/office/drawing/2014/main" id="{689AD269-BC65-4C92-156B-B93532630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BA7F0-00A2-158C-6661-C9687A8B96CD}"/>
              </a:ext>
            </a:extLst>
          </p:cNvPr>
          <p:cNvSpPr>
            <a:spLocks noGrp="1"/>
          </p:cNvSpPr>
          <p:nvPr>
            <p:ph type="sldNum" sz="quarter" idx="12"/>
          </p:nvPr>
        </p:nvSpPr>
        <p:spPr/>
        <p:txBody>
          <a:bodyPr/>
          <a:lstStyle/>
          <a:p>
            <a:fld id="{4C423EAB-1A29-46E8-B04B-A5C130A5C969}" type="slidenum">
              <a:rPr lang="en-IN" smtClean="0"/>
              <a:t>‹#›</a:t>
            </a:fld>
            <a:endParaRPr lang="en-IN"/>
          </a:p>
        </p:txBody>
      </p:sp>
    </p:spTree>
    <p:extLst>
      <p:ext uri="{BB962C8B-B14F-4D97-AF65-F5344CB8AC3E}">
        <p14:creationId xmlns:p14="http://schemas.microsoft.com/office/powerpoint/2010/main" val="1561590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E3700-3C8F-04B3-ED16-AFB13D6A2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BB79E9-5C93-EEB4-D631-54B8634F45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7145C-9C3B-D628-D1AC-04BCADABB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5E18E-9EFC-4BB6-A3D9-A5EF5DBB9354}" type="datetimeFigureOut">
              <a:rPr lang="en-IN" smtClean="0"/>
              <a:t>21-05-2024</a:t>
            </a:fld>
            <a:endParaRPr lang="en-IN"/>
          </a:p>
        </p:txBody>
      </p:sp>
      <p:sp>
        <p:nvSpPr>
          <p:cNvPr id="5" name="Footer Placeholder 4">
            <a:extLst>
              <a:ext uri="{FF2B5EF4-FFF2-40B4-BE49-F238E27FC236}">
                <a16:creationId xmlns:a16="http://schemas.microsoft.com/office/drawing/2014/main" id="{09F72912-E111-893B-8F50-976498F74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C513B1-FBFC-8BA0-1051-7CBE75B98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23EAB-1A29-46E8-B04B-A5C130A5C969}" type="slidenum">
              <a:rPr lang="en-IN" smtClean="0"/>
              <a:t>‹#›</a:t>
            </a:fld>
            <a:endParaRPr lang="en-IN"/>
          </a:p>
        </p:txBody>
      </p:sp>
    </p:spTree>
    <p:extLst>
      <p:ext uri="{BB962C8B-B14F-4D97-AF65-F5344CB8AC3E}">
        <p14:creationId xmlns:p14="http://schemas.microsoft.com/office/powerpoint/2010/main" val="300681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6B3F-C52E-C003-A0C7-B526C0012DF8}"/>
              </a:ext>
            </a:extLst>
          </p:cNvPr>
          <p:cNvSpPr>
            <a:spLocks noGrp="1"/>
          </p:cNvSpPr>
          <p:nvPr>
            <p:ph type="ctrTitle"/>
          </p:nvPr>
        </p:nvSpPr>
        <p:spPr/>
        <p:txBody>
          <a:bodyPr/>
          <a:lstStyle/>
          <a:p>
            <a:r>
              <a:rPr lang="en-US" dirty="0"/>
              <a:t>Software Architecture Challenges for ML Systems</a:t>
            </a:r>
            <a:endParaRPr lang="en-IN" dirty="0"/>
          </a:p>
        </p:txBody>
      </p:sp>
      <p:sp>
        <p:nvSpPr>
          <p:cNvPr id="3" name="Subtitle 2">
            <a:extLst>
              <a:ext uri="{FF2B5EF4-FFF2-40B4-BE49-F238E27FC236}">
                <a16:creationId xmlns:a16="http://schemas.microsoft.com/office/drawing/2014/main" id="{6255A7C1-BD42-3AE9-5C70-1ABD12F62219}"/>
              </a:ext>
            </a:extLst>
          </p:cNvPr>
          <p:cNvSpPr>
            <a:spLocks noGrp="1"/>
          </p:cNvSpPr>
          <p:nvPr>
            <p:ph type="subTitle" idx="1"/>
          </p:nvPr>
        </p:nvSpPr>
        <p:spPr/>
        <p:txBody>
          <a:bodyPr/>
          <a:lstStyle/>
          <a:p>
            <a:r>
              <a:rPr lang="en-IN" dirty="0"/>
              <a:t>Grace A. Lewis, </a:t>
            </a:r>
            <a:r>
              <a:rPr lang="en-IN" dirty="0" err="1"/>
              <a:t>Ipek</a:t>
            </a:r>
            <a:r>
              <a:rPr lang="en-IN" dirty="0"/>
              <a:t> </a:t>
            </a:r>
            <a:r>
              <a:rPr lang="en-IN" dirty="0" err="1"/>
              <a:t>Ozkaya</a:t>
            </a:r>
            <a:r>
              <a:rPr lang="en-IN" dirty="0"/>
              <a:t>, </a:t>
            </a:r>
            <a:r>
              <a:rPr lang="en-IN" dirty="0" err="1"/>
              <a:t>Xiwei</a:t>
            </a:r>
            <a:r>
              <a:rPr lang="en-IN" dirty="0"/>
              <a:t> Xu</a:t>
            </a:r>
          </a:p>
        </p:txBody>
      </p:sp>
    </p:spTree>
    <p:extLst>
      <p:ext uri="{BB962C8B-B14F-4D97-AF65-F5344CB8AC3E}">
        <p14:creationId xmlns:p14="http://schemas.microsoft.com/office/powerpoint/2010/main" val="379680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F4DC-08FA-773B-947C-644544ED0AB8}"/>
              </a:ext>
            </a:extLst>
          </p:cNvPr>
          <p:cNvSpPr>
            <a:spLocks noGrp="1"/>
          </p:cNvSpPr>
          <p:nvPr>
            <p:ph type="title"/>
          </p:nvPr>
        </p:nvSpPr>
        <p:spPr/>
        <p:txBody>
          <a:bodyPr>
            <a:normAutofit/>
          </a:bodyPr>
          <a:lstStyle/>
          <a:p>
            <a:r>
              <a:rPr lang="en-IN" sz="2800" b="0" i="1" dirty="0">
                <a:solidFill>
                  <a:srgbClr val="000000"/>
                </a:solidFill>
                <a:effectLst/>
                <a:latin typeface="NimbusRomNo9L-ReguItal"/>
              </a:rPr>
              <a:t>Co-Architecting and Co-Versioning</a:t>
            </a:r>
            <a:r>
              <a:rPr lang="en-IN" sz="2800" dirty="0"/>
              <a:t> </a:t>
            </a:r>
          </a:p>
        </p:txBody>
      </p:sp>
      <p:sp>
        <p:nvSpPr>
          <p:cNvPr id="3" name="Content Placeholder 2">
            <a:extLst>
              <a:ext uri="{FF2B5EF4-FFF2-40B4-BE49-F238E27FC236}">
                <a16:creationId xmlns:a16="http://schemas.microsoft.com/office/drawing/2014/main" id="{A0E87A91-8FCD-B2D6-43CE-EE215952B43D}"/>
              </a:ext>
            </a:extLst>
          </p:cNvPr>
          <p:cNvSpPr>
            <a:spLocks noGrp="1"/>
          </p:cNvSpPr>
          <p:nvPr>
            <p:ph idx="1"/>
          </p:nvPr>
        </p:nvSpPr>
        <p:spPr/>
        <p:txBody>
          <a:bodyPr/>
          <a:lstStyle/>
          <a:p>
            <a:r>
              <a:rPr lang="en-US" dirty="0"/>
              <a:t>Co-Architecting: Both pipeline and system architectures need to be developed and sustained in sync such that design decisions are driven by both system and model requirements </a:t>
            </a:r>
          </a:p>
          <a:p>
            <a:r>
              <a:rPr lang="en-US" dirty="0"/>
              <a:t>Co-Versioning: Versioning in ML systems needs to provide traceability from training dataset to parameters to model to evaluation dataset to results to deployed model </a:t>
            </a:r>
          </a:p>
          <a:p>
            <a:pPr lvl="1"/>
            <a:r>
              <a:rPr lang="en-US" dirty="0"/>
              <a:t>Key practice for maintenance and evolution</a:t>
            </a:r>
            <a:endParaRPr lang="en-IN" dirty="0"/>
          </a:p>
        </p:txBody>
      </p:sp>
    </p:spTree>
    <p:extLst>
      <p:ext uri="{BB962C8B-B14F-4D97-AF65-F5344CB8AC3E}">
        <p14:creationId xmlns:p14="http://schemas.microsoft.com/office/powerpoint/2010/main" val="310869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ECF5-04F8-AC36-5EF4-4736CDE54F88}"/>
              </a:ext>
            </a:extLst>
          </p:cNvPr>
          <p:cNvSpPr>
            <a:spLocks noGrp="1"/>
          </p:cNvSpPr>
          <p:nvPr>
            <p:ph type="title"/>
          </p:nvPr>
        </p:nvSpPr>
        <p:spPr/>
        <p:txBody>
          <a:bodyPr/>
          <a:lstStyle/>
          <a:p>
            <a:r>
              <a:rPr lang="en-IN" dirty="0"/>
              <a:t> Assumptions</a:t>
            </a:r>
          </a:p>
        </p:txBody>
      </p:sp>
      <p:sp>
        <p:nvSpPr>
          <p:cNvPr id="3" name="Content Placeholder 2">
            <a:extLst>
              <a:ext uri="{FF2B5EF4-FFF2-40B4-BE49-F238E27FC236}">
                <a16:creationId xmlns:a16="http://schemas.microsoft.com/office/drawing/2014/main" id="{ACB1D8EF-2104-4494-9624-8ED9E9465CD2}"/>
              </a:ext>
            </a:extLst>
          </p:cNvPr>
          <p:cNvSpPr>
            <a:spLocks noGrp="1"/>
          </p:cNvSpPr>
          <p:nvPr>
            <p:ph idx="1"/>
          </p:nvPr>
        </p:nvSpPr>
        <p:spPr/>
        <p:txBody>
          <a:bodyPr/>
          <a:lstStyle/>
          <a:p>
            <a:r>
              <a:rPr lang="en-US" dirty="0"/>
              <a:t>The paper assumes consistent availability of high-quality data, which may not always be the case.</a:t>
            </a:r>
          </a:p>
          <a:p>
            <a:endParaRPr lang="en-US" dirty="0"/>
          </a:p>
          <a:p>
            <a:r>
              <a:rPr lang="en-US" dirty="0"/>
              <a:t>The paper assumes that organizations are prepared to adopt CI/CD practices tailored for ML systems.</a:t>
            </a:r>
          </a:p>
          <a:p>
            <a:pPr marL="0" indent="0">
              <a:buNone/>
            </a:pPr>
            <a:endParaRPr lang="en-US" dirty="0"/>
          </a:p>
          <a:p>
            <a:r>
              <a:rPr lang="en-US" dirty="0"/>
              <a:t>The paper assumes sufficient resources for monitoring and maintaining ML systems.</a:t>
            </a:r>
            <a:endParaRPr lang="en-IN" dirty="0"/>
          </a:p>
        </p:txBody>
      </p:sp>
    </p:spTree>
    <p:extLst>
      <p:ext uri="{BB962C8B-B14F-4D97-AF65-F5344CB8AC3E}">
        <p14:creationId xmlns:p14="http://schemas.microsoft.com/office/powerpoint/2010/main" val="47210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8B6B-1BA4-C69B-8A99-0D518549A64B}"/>
              </a:ext>
            </a:extLst>
          </p:cNvPr>
          <p:cNvSpPr>
            <a:spLocks noGrp="1"/>
          </p:cNvSpPr>
          <p:nvPr>
            <p:ph type="title"/>
          </p:nvPr>
        </p:nvSpPr>
        <p:spPr/>
        <p:txBody>
          <a:bodyPr/>
          <a:lstStyle/>
          <a:p>
            <a:r>
              <a:rPr lang="en-US" b="0" i="0" dirty="0">
                <a:solidFill>
                  <a:srgbClr val="2D3B45"/>
                </a:solidFill>
                <a:effectLst/>
                <a:highlight>
                  <a:srgbClr val="FFFFFF"/>
                </a:highlight>
                <a:latin typeface="Lato Extended"/>
              </a:rPr>
              <a:t>Discussion</a:t>
            </a:r>
            <a:endParaRPr lang="en-IN" dirty="0"/>
          </a:p>
        </p:txBody>
      </p:sp>
      <p:sp>
        <p:nvSpPr>
          <p:cNvPr id="3" name="Content Placeholder 2">
            <a:extLst>
              <a:ext uri="{FF2B5EF4-FFF2-40B4-BE49-F238E27FC236}">
                <a16:creationId xmlns:a16="http://schemas.microsoft.com/office/drawing/2014/main" id="{C3474787-84F6-C3A9-6B56-9B7F6ED94DB0}"/>
              </a:ext>
            </a:extLst>
          </p:cNvPr>
          <p:cNvSpPr>
            <a:spLocks noGrp="1"/>
          </p:cNvSpPr>
          <p:nvPr>
            <p:ph idx="1"/>
          </p:nvPr>
        </p:nvSpPr>
        <p:spPr/>
        <p:txBody>
          <a:bodyPr/>
          <a:lstStyle/>
          <a:p>
            <a:pPr algn="l" rtl="0" fontAlgn="base">
              <a:buFont typeface="Arial" panose="020B0604020202020204" pitchFamily="34" charset="0"/>
              <a:buChar char="•"/>
            </a:pPr>
            <a:r>
              <a:rPr lang="en-US" sz="3200" b="0" i="0" dirty="0">
                <a:solidFill>
                  <a:srgbClr val="0D0D0D"/>
                </a:solidFill>
                <a:effectLst/>
                <a:highlight>
                  <a:srgbClr val="FFFFFF"/>
                </a:highlight>
              </a:rPr>
              <a:t>Considering the rapid pace of advancements in ML and AI technologies, how might these changes impact the longevity and relevance of the proposed architectural practices? </a:t>
            </a:r>
            <a:endParaRPr lang="en-US" sz="3200" b="0" i="0" dirty="0">
              <a:solidFill>
                <a:srgbClr val="000000"/>
              </a:solidFill>
              <a:effectLst/>
              <a:highlight>
                <a:srgbClr val="FFFFFF"/>
              </a:highlight>
            </a:endParaRPr>
          </a:p>
          <a:p>
            <a:pPr algn="l" rtl="0" fontAlgn="base">
              <a:buFont typeface="Arial" panose="020B0604020202020204" pitchFamily="34" charset="0"/>
              <a:buChar char="•"/>
            </a:pPr>
            <a:r>
              <a:rPr lang="en-US" sz="3200" b="0" i="0" dirty="0">
                <a:solidFill>
                  <a:srgbClr val="0D0D0D"/>
                </a:solidFill>
                <a:effectLst/>
                <a:highlight>
                  <a:srgbClr val="FFFFFF"/>
                </a:highlight>
              </a:rPr>
              <a:t>How might increasing regulatory requirements around data security and ML operations impact the architectural design of ML systems?</a:t>
            </a:r>
          </a:p>
          <a:p>
            <a:pPr algn="l" rtl="0" fontAlgn="base">
              <a:buFont typeface="Arial" panose="020B0604020202020204" pitchFamily="34" charset="0"/>
              <a:buChar char="•"/>
            </a:pPr>
            <a:r>
              <a:rPr lang="en-US" sz="3200" b="0" i="0" dirty="0">
                <a:solidFill>
                  <a:srgbClr val="0D0D0D"/>
                </a:solidFill>
                <a:effectLst/>
                <a:highlight>
                  <a:srgbClr val="FFFFFF"/>
                </a:highlight>
              </a:rPr>
              <a:t>Any specific challenges for legacy systems while Implementing Modern ML Architectures ?</a:t>
            </a:r>
            <a:endParaRPr lang="en-US" sz="3200" b="0" i="0" dirty="0">
              <a:solidFill>
                <a:srgbClr val="000000"/>
              </a:solidFill>
              <a:effectLst/>
              <a:highlight>
                <a:srgbClr val="FFFFFF"/>
              </a:highlight>
            </a:endParaRPr>
          </a:p>
          <a:p>
            <a:endParaRPr lang="en-IN" dirty="0"/>
          </a:p>
        </p:txBody>
      </p:sp>
    </p:spTree>
    <p:extLst>
      <p:ext uri="{BB962C8B-B14F-4D97-AF65-F5344CB8AC3E}">
        <p14:creationId xmlns:p14="http://schemas.microsoft.com/office/powerpoint/2010/main" val="39629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C290-52D7-7654-AC9A-DD3E809F5548}"/>
              </a:ext>
            </a:extLst>
          </p:cNvPr>
          <p:cNvSpPr>
            <a:spLocks noGrp="1"/>
          </p:cNvSpPr>
          <p:nvPr>
            <p:ph type="title"/>
          </p:nvPr>
        </p:nvSpPr>
        <p:spPr/>
        <p:txBody>
          <a:bodyPr/>
          <a:lstStyle/>
          <a:p>
            <a:r>
              <a:rPr lang="en-IN" dirty="0"/>
              <a:t>Introduction</a:t>
            </a:r>
          </a:p>
        </p:txBody>
      </p:sp>
      <p:pic>
        <p:nvPicPr>
          <p:cNvPr id="5" name="Content Placeholder 4">
            <a:extLst>
              <a:ext uri="{FF2B5EF4-FFF2-40B4-BE49-F238E27FC236}">
                <a16:creationId xmlns:a16="http://schemas.microsoft.com/office/drawing/2014/main" id="{8A043694-0AEB-D548-8DE4-F9EF8CCB0E48}"/>
              </a:ext>
            </a:extLst>
          </p:cNvPr>
          <p:cNvPicPr>
            <a:picLocks noGrp="1" noChangeAspect="1"/>
          </p:cNvPicPr>
          <p:nvPr>
            <p:ph idx="1"/>
          </p:nvPr>
        </p:nvPicPr>
        <p:blipFill>
          <a:blip r:embed="rId2"/>
          <a:stretch>
            <a:fillRect/>
          </a:stretch>
        </p:blipFill>
        <p:spPr>
          <a:xfrm>
            <a:off x="838200" y="2097380"/>
            <a:ext cx="10515600" cy="3807828"/>
          </a:xfrm>
        </p:spPr>
      </p:pic>
    </p:spTree>
    <p:extLst>
      <p:ext uri="{BB962C8B-B14F-4D97-AF65-F5344CB8AC3E}">
        <p14:creationId xmlns:p14="http://schemas.microsoft.com/office/powerpoint/2010/main" val="10249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8F76-8151-EF9D-A642-A54DECD3605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4B80C64-15A0-407C-5899-AE29DF55AF47}"/>
              </a:ext>
            </a:extLst>
          </p:cNvPr>
          <p:cNvPicPr>
            <a:picLocks noGrp="1" noChangeAspect="1"/>
          </p:cNvPicPr>
          <p:nvPr>
            <p:ph idx="1"/>
          </p:nvPr>
        </p:nvPicPr>
        <p:blipFill>
          <a:blip r:embed="rId2"/>
          <a:stretch>
            <a:fillRect/>
          </a:stretch>
        </p:blipFill>
        <p:spPr>
          <a:xfrm>
            <a:off x="1045254" y="802770"/>
            <a:ext cx="10101492" cy="5252460"/>
          </a:xfrm>
        </p:spPr>
      </p:pic>
    </p:spTree>
    <p:extLst>
      <p:ext uri="{BB962C8B-B14F-4D97-AF65-F5344CB8AC3E}">
        <p14:creationId xmlns:p14="http://schemas.microsoft.com/office/powerpoint/2010/main" val="27859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DB75-6647-C987-6BB8-8F3FB93CE843}"/>
              </a:ext>
            </a:extLst>
          </p:cNvPr>
          <p:cNvSpPr>
            <a:spLocks noGrp="1"/>
          </p:cNvSpPr>
          <p:nvPr>
            <p:ph type="title"/>
          </p:nvPr>
        </p:nvSpPr>
        <p:spPr/>
        <p:txBody>
          <a:bodyPr/>
          <a:lstStyle/>
          <a:p>
            <a:r>
              <a:rPr lang="en-IN" sz="4400" dirty="0"/>
              <a:t>Challenge 1: </a:t>
            </a:r>
            <a:r>
              <a:rPr lang="en-US" dirty="0"/>
              <a:t>Adapting Software Architecture Practices for ML Systems</a:t>
            </a:r>
            <a:endParaRPr lang="en-IN" dirty="0"/>
          </a:p>
        </p:txBody>
      </p:sp>
      <p:sp>
        <p:nvSpPr>
          <p:cNvPr id="3" name="Content Placeholder 2">
            <a:extLst>
              <a:ext uri="{FF2B5EF4-FFF2-40B4-BE49-F238E27FC236}">
                <a16:creationId xmlns:a16="http://schemas.microsoft.com/office/drawing/2014/main" id="{EF13D1B5-5238-BC4E-3067-D94BC936E6A3}"/>
              </a:ext>
            </a:extLst>
          </p:cNvPr>
          <p:cNvSpPr>
            <a:spLocks noGrp="1"/>
          </p:cNvSpPr>
          <p:nvPr>
            <p:ph idx="1"/>
          </p:nvPr>
        </p:nvSpPr>
        <p:spPr>
          <a:xfrm>
            <a:off x="838200" y="2578100"/>
            <a:ext cx="10515600" cy="3598862"/>
          </a:xfrm>
        </p:spPr>
        <p:txBody>
          <a:bodyPr/>
          <a:lstStyle/>
          <a:p>
            <a:r>
              <a:rPr lang="en-IN" dirty="0"/>
              <a:t>Data-Dependent Behaviour</a:t>
            </a:r>
          </a:p>
          <a:p>
            <a:r>
              <a:rPr lang="en-IN" dirty="0"/>
              <a:t>Continuous Learning and Adaptation</a:t>
            </a:r>
          </a:p>
          <a:p>
            <a:r>
              <a:rPr lang="en-IN" dirty="0"/>
              <a:t>Handling Uncertainty and Volatility</a:t>
            </a:r>
          </a:p>
        </p:txBody>
      </p:sp>
    </p:spTree>
    <p:extLst>
      <p:ext uri="{BB962C8B-B14F-4D97-AF65-F5344CB8AC3E}">
        <p14:creationId xmlns:p14="http://schemas.microsoft.com/office/powerpoint/2010/main" val="290460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EB82-C653-886E-7C0B-377847C37C0A}"/>
              </a:ext>
            </a:extLst>
          </p:cNvPr>
          <p:cNvSpPr>
            <a:spLocks noGrp="1"/>
          </p:cNvSpPr>
          <p:nvPr>
            <p:ph type="title"/>
          </p:nvPr>
        </p:nvSpPr>
        <p:spPr/>
        <p:txBody>
          <a:bodyPr>
            <a:normAutofit/>
          </a:bodyPr>
          <a:lstStyle/>
          <a:p>
            <a:r>
              <a:rPr lang="en-IN" sz="4000" dirty="0"/>
              <a:t>Challenge 2:</a:t>
            </a:r>
            <a:r>
              <a:rPr lang="en-US" sz="4000" dirty="0"/>
              <a:t> Failures Related to Architecturally Significant Requirements</a:t>
            </a:r>
            <a:endParaRPr lang="en-IN" dirty="0"/>
          </a:p>
        </p:txBody>
      </p:sp>
      <p:sp>
        <p:nvSpPr>
          <p:cNvPr id="3" name="Content Placeholder 2">
            <a:extLst>
              <a:ext uri="{FF2B5EF4-FFF2-40B4-BE49-F238E27FC236}">
                <a16:creationId xmlns:a16="http://schemas.microsoft.com/office/drawing/2014/main" id="{2B5E53F7-A5F4-9ED1-6F01-3C7974133844}"/>
              </a:ext>
            </a:extLst>
          </p:cNvPr>
          <p:cNvSpPr>
            <a:spLocks noGrp="1"/>
          </p:cNvSpPr>
          <p:nvPr>
            <p:ph idx="1"/>
          </p:nvPr>
        </p:nvSpPr>
        <p:spPr>
          <a:xfrm>
            <a:off x="838200" y="2498292"/>
            <a:ext cx="10515600" cy="1998230"/>
          </a:xfrm>
        </p:spPr>
        <p:txBody>
          <a:bodyPr>
            <a:normAutofit/>
          </a:bodyPr>
          <a:lstStyle/>
          <a:p>
            <a:pPr marL="0" indent="0">
              <a:buNone/>
            </a:pPr>
            <a:r>
              <a:rPr lang="en-US" dirty="0"/>
              <a:t>The unique and critical quality attributes (QAs) that machine learning (ML) systems require but Traditional software architecture practices do not fully address these specialized needs, necessitating the development of new or adapted architectural patterns and tactics. </a:t>
            </a:r>
            <a:endParaRPr lang="en-IN" dirty="0"/>
          </a:p>
        </p:txBody>
      </p:sp>
    </p:spTree>
    <p:extLst>
      <p:ext uri="{BB962C8B-B14F-4D97-AF65-F5344CB8AC3E}">
        <p14:creationId xmlns:p14="http://schemas.microsoft.com/office/powerpoint/2010/main" val="260559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D7BC-2714-26D5-B981-1F8A414C621D}"/>
              </a:ext>
            </a:extLst>
          </p:cNvPr>
          <p:cNvSpPr>
            <a:spLocks noGrp="1"/>
          </p:cNvSpPr>
          <p:nvPr>
            <p:ph type="title"/>
          </p:nvPr>
        </p:nvSpPr>
        <p:spPr/>
        <p:txBody>
          <a:bodyPr>
            <a:normAutofit/>
          </a:bodyPr>
          <a:lstStyle/>
          <a:p>
            <a:r>
              <a:rPr lang="en-US" dirty="0"/>
              <a:t>Understand High-Priority Quality Attributes</a:t>
            </a:r>
            <a:br>
              <a:rPr lang="en-US" dirty="0"/>
            </a:br>
            <a:r>
              <a:rPr lang="en-US" dirty="0"/>
              <a:t>of ML-Enabled Systems</a:t>
            </a:r>
            <a:endParaRPr lang="en-IN" dirty="0"/>
          </a:p>
        </p:txBody>
      </p:sp>
      <p:sp>
        <p:nvSpPr>
          <p:cNvPr id="3" name="Content Placeholder 2">
            <a:extLst>
              <a:ext uri="{FF2B5EF4-FFF2-40B4-BE49-F238E27FC236}">
                <a16:creationId xmlns:a16="http://schemas.microsoft.com/office/drawing/2014/main" id="{BF2EB5DE-866C-800E-F4BB-0707131DA828}"/>
              </a:ext>
            </a:extLst>
          </p:cNvPr>
          <p:cNvSpPr>
            <a:spLocks noGrp="1"/>
          </p:cNvSpPr>
          <p:nvPr>
            <p:ph idx="1"/>
          </p:nvPr>
        </p:nvSpPr>
        <p:spPr/>
        <p:txBody>
          <a:bodyPr>
            <a:normAutofit/>
          </a:bodyPr>
          <a:lstStyle/>
          <a:p>
            <a:r>
              <a:rPr lang="en-IN" sz="4000" dirty="0"/>
              <a:t>Quality Attributes (QAs)</a:t>
            </a:r>
          </a:p>
          <a:p>
            <a:pPr lvl="1"/>
            <a:r>
              <a:rPr lang="en-IN" sz="4000" dirty="0"/>
              <a:t>Explainability</a:t>
            </a:r>
          </a:p>
          <a:p>
            <a:pPr lvl="1"/>
            <a:r>
              <a:rPr lang="en-IN" sz="4000" dirty="0"/>
              <a:t>Data Centricity</a:t>
            </a:r>
          </a:p>
          <a:p>
            <a:pPr lvl="1"/>
            <a:r>
              <a:rPr lang="en-IN" sz="4000" dirty="0"/>
              <a:t>Verifiability</a:t>
            </a:r>
          </a:p>
          <a:p>
            <a:pPr lvl="1"/>
            <a:r>
              <a:rPr lang="en-IN" sz="4000" dirty="0"/>
              <a:t>Monitorability</a:t>
            </a:r>
          </a:p>
          <a:p>
            <a:pPr lvl="1"/>
            <a:r>
              <a:rPr lang="en-IN" sz="4000" dirty="0"/>
              <a:t>Observability</a:t>
            </a:r>
          </a:p>
          <a:p>
            <a:pPr lvl="1"/>
            <a:r>
              <a:rPr lang="en-IN" sz="4000" dirty="0"/>
              <a:t>Fault Tolerance</a:t>
            </a:r>
          </a:p>
        </p:txBody>
      </p:sp>
    </p:spTree>
    <p:extLst>
      <p:ext uri="{BB962C8B-B14F-4D97-AF65-F5344CB8AC3E}">
        <p14:creationId xmlns:p14="http://schemas.microsoft.com/office/powerpoint/2010/main" val="22223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5D66-34F6-0BAB-10D0-495449E3F918}"/>
              </a:ext>
            </a:extLst>
          </p:cNvPr>
          <p:cNvSpPr>
            <a:spLocks noGrp="1"/>
          </p:cNvSpPr>
          <p:nvPr>
            <p:ph type="title"/>
          </p:nvPr>
        </p:nvSpPr>
        <p:spPr/>
        <p:txBody>
          <a:bodyPr>
            <a:normAutofit/>
          </a:bodyPr>
          <a:lstStyle/>
          <a:p>
            <a:r>
              <a:rPr lang="en-IN" sz="4000" dirty="0"/>
              <a:t>Challenge 3 : Lack of Monitorability</a:t>
            </a:r>
          </a:p>
        </p:txBody>
      </p:sp>
      <p:sp>
        <p:nvSpPr>
          <p:cNvPr id="3" name="Content Placeholder 2">
            <a:extLst>
              <a:ext uri="{FF2B5EF4-FFF2-40B4-BE49-F238E27FC236}">
                <a16:creationId xmlns:a16="http://schemas.microsoft.com/office/drawing/2014/main" id="{41B13576-BBC0-C1D0-1D18-F4A696E2AE4D}"/>
              </a:ext>
            </a:extLst>
          </p:cNvPr>
          <p:cNvSpPr>
            <a:spLocks noGrp="1"/>
          </p:cNvSpPr>
          <p:nvPr>
            <p:ph idx="1"/>
          </p:nvPr>
        </p:nvSpPr>
        <p:spPr/>
        <p:txBody>
          <a:bodyPr>
            <a:normAutofit/>
          </a:bodyPr>
          <a:lstStyle/>
          <a:p>
            <a:r>
              <a:rPr lang="en-US" dirty="0"/>
              <a:t>While monitorability is not a QA that is specific to ML systems, it is key to the proper operation and sustainment of ML systems. Unlike traditional software systems, ML systems require continuous monitoring to ensure they are functioning correctly and delivering accurate results over time.</a:t>
            </a:r>
          </a:p>
        </p:txBody>
      </p:sp>
    </p:spTree>
    <p:extLst>
      <p:ext uri="{BB962C8B-B14F-4D97-AF65-F5344CB8AC3E}">
        <p14:creationId xmlns:p14="http://schemas.microsoft.com/office/powerpoint/2010/main" val="169771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C321-A12C-CC28-C1B1-C87A9C84745B}"/>
              </a:ext>
            </a:extLst>
          </p:cNvPr>
          <p:cNvSpPr>
            <a:spLocks noGrp="1"/>
          </p:cNvSpPr>
          <p:nvPr>
            <p:ph type="title"/>
          </p:nvPr>
        </p:nvSpPr>
        <p:spPr/>
        <p:txBody>
          <a:bodyPr/>
          <a:lstStyle/>
          <a:p>
            <a:r>
              <a:rPr lang="en-US" dirty="0"/>
              <a:t>Decouple Different Aspects of Monitorability</a:t>
            </a:r>
            <a:endParaRPr lang="en-IN" dirty="0"/>
          </a:p>
        </p:txBody>
      </p:sp>
      <p:sp>
        <p:nvSpPr>
          <p:cNvPr id="3" name="Content Placeholder 2">
            <a:extLst>
              <a:ext uri="{FF2B5EF4-FFF2-40B4-BE49-F238E27FC236}">
                <a16:creationId xmlns:a16="http://schemas.microsoft.com/office/drawing/2014/main" id="{4B0B7517-F85B-B6B2-7DF8-3815B2EACEBE}"/>
              </a:ext>
            </a:extLst>
          </p:cNvPr>
          <p:cNvSpPr>
            <a:spLocks noGrp="1"/>
          </p:cNvSpPr>
          <p:nvPr>
            <p:ph idx="1"/>
          </p:nvPr>
        </p:nvSpPr>
        <p:spPr/>
        <p:txBody>
          <a:bodyPr/>
          <a:lstStyle/>
          <a:p>
            <a:r>
              <a:rPr lang="en-US" dirty="0"/>
              <a:t>Understand what different monitoring techniques will be needed for data quality vs. model quality vs. software quality vs. service quality </a:t>
            </a:r>
          </a:p>
          <a:p>
            <a:r>
              <a:rPr lang="en-US" dirty="0"/>
              <a:t>Explore relationship between monitorability to self-adaptation in ML systems	</a:t>
            </a:r>
          </a:p>
          <a:p>
            <a:pPr lvl="1"/>
            <a:r>
              <a:rPr lang="en-US" dirty="0"/>
              <a:t>of ML — ML models self-adapt to system changes (one of the goals of </a:t>
            </a:r>
            <a:r>
              <a:rPr lang="en-US" dirty="0" err="1"/>
              <a:t>MLOps</a:t>
            </a:r>
            <a:r>
              <a:rPr lang="en-US" dirty="0"/>
              <a:t>)  </a:t>
            </a:r>
          </a:p>
          <a:p>
            <a:pPr lvl="1"/>
            <a:r>
              <a:rPr lang="en-US" dirty="0"/>
              <a:t>for ML — ML system adapts to changes that affect quality of service (QoS) </a:t>
            </a:r>
          </a:p>
          <a:p>
            <a:pPr lvl="1"/>
            <a:r>
              <a:rPr lang="en-US" dirty="0"/>
              <a:t>by ML — system uses ML techniques to adapt (some of this research is already happening in the self-adaptive systems community)</a:t>
            </a:r>
            <a:endParaRPr lang="en-IN" dirty="0"/>
          </a:p>
        </p:txBody>
      </p:sp>
    </p:spTree>
    <p:extLst>
      <p:ext uri="{BB962C8B-B14F-4D97-AF65-F5344CB8AC3E}">
        <p14:creationId xmlns:p14="http://schemas.microsoft.com/office/powerpoint/2010/main" val="252233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B8C-F9D7-BCEE-F2B6-A361DA647186}"/>
              </a:ext>
            </a:extLst>
          </p:cNvPr>
          <p:cNvSpPr>
            <a:spLocks noGrp="1"/>
          </p:cNvSpPr>
          <p:nvPr>
            <p:ph type="title"/>
          </p:nvPr>
        </p:nvSpPr>
        <p:spPr/>
        <p:txBody>
          <a:bodyPr/>
          <a:lstStyle/>
          <a:p>
            <a:r>
              <a:rPr lang="en-IN" dirty="0"/>
              <a:t>Challenge 4: </a:t>
            </a:r>
            <a:r>
              <a:rPr lang="en-US" dirty="0"/>
              <a:t>Lack of Recognizing Two Related Architectures in Play</a:t>
            </a:r>
            <a:endParaRPr lang="en-IN" dirty="0"/>
          </a:p>
        </p:txBody>
      </p:sp>
      <p:sp>
        <p:nvSpPr>
          <p:cNvPr id="3" name="Content Placeholder 2">
            <a:extLst>
              <a:ext uri="{FF2B5EF4-FFF2-40B4-BE49-F238E27FC236}">
                <a16:creationId xmlns:a16="http://schemas.microsoft.com/office/drawing/2014/main" id="{ABF63361-13CC-289A-A80D-22E813D7EDAC}"/>
              </a:ext>
            </a:extLst>
          </p:cNvPr>
          <p:cNvSpPr>
            <a:spLocks noGrp="1"/>
          </p:cNvSpPr>
          <p:nvPr>
            <p:ph idx="1"/>
          </p:nvPr>
        </p:nvSpPr>
        <p:spPr/>
        <p:txBody>
          <a:bodyPr/>
          <a:lstStyle/>
          <a:p>
            <a:r>
              <a:rPr lang="en-US" dirty="0"/>
              <a:t>This challenge arises from the complex and intertwined relationship between the ML models and the systems that support their development, deployment, and maintenance.</a:t>
            </a:r>
          </a:p>
          <a:p>
            <a:r>
              <a:rPr lang="en-US" dirty="0"/>
              <a:t>An ML system has two software architectures that need to be developed and sustained in sync. </a:t>
            </a:r>
          </a:p>
          <a:p>
            <a:pPr lvl="1"/>
            <a:r>
              <a:rPr lang="en-US" dirty="0"/>
              <a:t>Architecture of the pipeline that produces the ML model (or other AI components if applicable) </a:t>
            </a:r>
          </a:p>
          <a:p>
            <a:pPr lvl="1"/>
            <a:r>
              <a:rPr lang="en-US" dirty="0"/>
              <a:t> Architecture of the system which uses and interacts with the AI/ML component</a:t>
            </a:r>
            <a:endParaRPr lang="en-IN" dirty="0"/>
          </a:p>
        </p:txBody>
      </p:sp>
    </p:spTree>
    <p:extLst>
      <p:ext uri="{BB962C8B-B14F-4D97-AF65-F5344CB8AC3E}">
        <p14:creationId xmlns:p14="http://schemas.microsoft.com/office/powerpoint/2010/main" val="4131926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513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 Extended</vt:lpstr>
      <vt:lpstr>NimbusRomNo9L-ReguItal</vt:lpstr>
      <vt:lpstr>Office Theme</vt:lpstr>
      <vt:lpstr>Software Architecture Challenges for ML Systems</vt:lpstr>
      <vt:lpstr>Introduction</vt:lpstr>
      <vt:lpstr>PowerPoint Presentation</vt:lpstr>
      <vt:lpstr>Challenge 1: Adapting Software Architecture Practices for ML Systems</vt:lpstr>
      <vt:lpstr>Challenge 2: Failures Related to Architecturally Significant Requirements</vt:lpstr>
      <vt:lpstr>Understand High-Priority Quality Attributes of ML-Enabled Systems</vt:lpstr>
      <vt:lpstr>Challenge 3 : Lack of Monitorability</vt:lpstr>
      <vt:lpstr>Decouple Different Aspects of Monitorability</vt:lpstr>
      <vt:lpstr>Challenge 4: Lack of Recognizing Two Related Architectures in Play</vt:lpstr>
      <vt:lpstr>Co-Architecting and Co-Versioning </vt:lpstr>
      <vt:lpstr> Assumptions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Challenges for ML Systems</dc:title>
  <dc:creator>Rahil Mehta</dc:creator>
  <cp:lastModifiedBy>Rahil Mehta</cp:lastModifiedBy>
  <cp:revision>3</cp:revision>
  <dcterms:created xsi:type="dcterms:W3CDTF">2024-05-22T02:40:43Z</dcterms:created>
  <dcterms:modified xsi:type="dcterms:W3CDTF">2024-05-22T19:39:46Z</dcterms:modified>
</cp:coreProperties>
</file>