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9144000" cy="5143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hANt1R8AiuGAExev7gvyiT5GMA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C4E3FB-B3BA-4FED-A62F-DD442072A463}" v="1" dt="2025-02-19T15:01:48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00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9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1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3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4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5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6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7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8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9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>
            <a:spLocks noGrp="1"/>
          </p:cNvSpPr>
          <p:nvPr>
            <p:ph type="title"/>
          </p:nvPr>
        </p:nvSpPr>
        <p:spPr>
          <a:xfrm>
            <a:off x="435932" y="409142"/>
            <a:ext cx="475488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>
                <a:solidFill>
                  <a:srgbClr val="1F1B6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body" idx="1"/>
          </p:nvPr>
        </p:nvSpPr>
        <p:spPr>
          <a:xfrm>
            <a:off x="378782" y="1534098"/>
            <a:ext cx="5251450" cy="258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ftr" idx="11"/>
          </p:nvPr>
        </p:nvSpPr>
        <p:spPr>
          <a:xfrm>
            <a:off x="123082" y="4946288"/>
            <a:ext cx="365759" cy="15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sldNum" idx="12"/>
          </p:nvPr>
        </p:nvSpPr>
        <p:spPr>
          <a:xfrm>
            <a:off x="8913631" y="4967323"/>
            <a:ext cx="170806" cy="1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57785" lvl="0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785" lvl="1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785" lvl="2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7785" lvl="3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7785" lvl="4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7785" lvl="5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7785" lvl="6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785" lvl="7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7785" lvl="8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785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>
            <a:spLocks noGrp="1"/>
          </p:cNvSpPr>
          <p:nvPr>
            <p:ph type="title"/>
          </p:nvPr>
        </p:nvSpPr>
        <p:spPr>
          <a:xfrm>
            <a:off x="435932" y="409142"/>
            <a:ext cx="475488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>
                <a:solidFill>
                  <a:srgbClr val="1F1B6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ftr" idx="11"/>
          </p:nvPr>
        </p:nvSpPr>
        <p:spPr>
          <a:xfrm>
            <a:off x="123082" y="4946288"/>
            <a:ext cx="365759" cy="15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2"/>
          <p:cNvSpPr txBox="1">
            <a:spLocks noGrp="1"/>
          </p:cNvSpPr>
          <p:nvPr>
            <p:ph type="sldNum" idx="12"/>
          </p:nvPr>
        </p:nvSpPr>
        <p:spPr>
          <a:xfrm>
            <a:off x="8913631" y="4967323"/>
            <a:ext cx="170806" cy="1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57785" lvl="0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785" lvl="1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785" lvl="2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7785" lvl="3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7785" lvl="4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7785" lvl="5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7785" lvl="6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785" lvl="7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7785" lvl="8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785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3"/>
          <p:cNvSpPr txBox="1"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>
                <a:solidFill>
                  <a:srgbClr val="1F1B6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ftr" idx="11"/>
          </p:nvPr>
        </p:nvSpPr>
        <p:spPr>
          <a:xfrm>
            <a:off x="123082" y="4946288"/>
            <a:ext cx="365759" cy="15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sldNum" idx="12"/>
          </p:nvPr>
        </p:nvSpPr>
        <p:spPr>
          <a:xfrm>
            <a:off x="8913631" y="4967323"/>
            <a:ext cx="170806" cy="1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57785" lvl="0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785" lvl="1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785" lvl="2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7785" lvl="3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7785" lvl="4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7785" lvl="5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7785" lvl="6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785" lvl="7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7785" lvl="8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785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/>
          <p:nvPr/>
        </p:nvSpPr>
        <p:spPr>
          <a:xfrm>
            <a:off x="477519" y="4978400"/>
            <a:ext cx="101600" cy="91440"/>
          </a:xfrm>
          <a:custGeom>
            <a:avLst/>
            <a:gdLst/>
            <a:ahLst/>
            <a:cxnLst/>
            <a:rect l="l" t="t" r="r" b="b"/>
            <a:pathLst>
              <a:path w="101600" h="91439" extrusionOk="0">
                <a:moveTo>
                  <a:pt x="50800" y="0"/>
                </a:moveTo>
                <a:lnTo>
                  <a:pt x="31027" y="3593"/>
                </a:lnTo>
                <a:lnTo>
                  <a:pt x="14879" y="13392"/>
                </a:lnTo>
                <a:lnTo>
                  <a:pt x="3992" y="27924"/>
                </a:lnTo>
                <a:lnTo>
                  <a:pt x="0" y="45720"/>
                </a:lnTo>
                <a:lnTo>
                  <a:pt x="3992" y="63515"/>
                </a:lnTo>
                <a:lnTo>
                  <a:pt x="14879" y="78047"/>
                </a:lnTo>
                <a:lnTo>
                  <a:pt x="31027" y="87846"/>
                </a:lnTo>
                <a:lnTo>
                  <a:pt x="50800" y="91440"/>
                </a:lnTo>
                <a:lnTo>
                  <a:pt x="70572" y="87846"/>
                </a:lnTo>
                <a:lnTo>
                  <a:pt x="86720" y="78047"/>
                </a:lnTo>
                <a:lnTo>
                  <a:pt x="97607" y="63515"/>
                </a:lnTo>
                <a:lnTo>
                  <a:pt x="101600" y="45720"/>
                </a:lnTo>
                <a:lnTo>
                  <a:pt x="97607" y="27924"/>
                </a:lnTo>
                <a:lnTo>
                  <a:pt x="86720" y="13392"/>
                </a:lnTo>
                <a:lnTo>
                  <a:pt x="70572" y="3593"/>
                </a:lnTo>
                <a:lnTo>
                  <a:pt x="50800" y="0"/>
                </a:lnTo>
                <a:close/>
              </a:path>
            </a:pathLst>
          </a:custGeom>
          <a:solidFill>
            <a:srgbClr val="EE334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" name="Google Shape;42;p34"/>
          <p:cNvSpPr/>
          <p:nvPr/>
        </p:nvSpPr>
        <p:spPr>
          <a:xfrm>
            <a:off x="375919" y="4978400"/>
            <a:ext cx="101600" cy="91440"/>
          </a:xfrm>
          <a:custGeom>
            <a:avLst/>
            <a:gdLst/>
            <a:ahLst/>
            <a:cxnLst/>
            <a:rect l="l" t="t" r="r" b="b"/>
            <a:pathLst>
              <a:path w="101600" h="91439" extrusionOk="0">
                <a:moveTo>
                  <a:pt x="50800" y="0"/>
                </a:moveTo>
                <a:lnTo>
                  <a:pt x="31027" y="3593"/>
                </a:lnTo>
                <a:lnTo>
                  <a:pt x="14879" y="13392"/>
                </a:lnTo>
                <a:lnTo>
                  <a:pt x="3992" y="27924"/>
                </a:lnTo>
                <a:lnTo>
                  <a:pt x="0" y="45720"/>
                </a:lnTo>
                <a:lnTo>
                  <a:pt x="3992" y="63515"/>
                </a:lnTo>
                <a:lnTo>
                  <a:pt x="14879" y="78047"/>
                </a:lnTo>
                <a:lnTo>
                  <a:pt x="31027" y="87846"/>
                </a:lnTo>
                <a:lnTo>
                  <a:pt x="50800" y="91440"/>
                </a:lnTo>
                <a:lnTo>
                  <a:pt x="70572" y="87846"/>
                </a:lnTo>
                <a:lnTo>
                  <a:pt x="86720" y="78047"/>
                </a:lnTo>
                <a:lnTo>
                  <a:pt x="97607" y="63515"/>
                </a:lnTo>
                <a:lnTo>
                  <a:pt x="101600" y="45720"/>
                </a:lnTo>
                <a:lnTo>
                  <a:pt x="97607" y="27924"/>
                </a:lnTo>
                <a:lnTo>
                  <a:pt x="86720" y="13392"/>
                </a:lnTo>
                <a:lnTo>
                  <a:pt x="70572" y="3593"/>
                </a:lnTo>
                <a:lnTo>
                  <a:pt x="50800" y="0"/>
                </a:lnTo>
                <a:close/>
              </a:path>
            </a:pathLst>
          </a:custGeom>
          <a:solidFill>
            <a:srgbClr val="0E356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3" name="Google Shape;43;p34"/>
          <p:cNvSpPr/>
          <p:nvPr/>
        </p:nvSpPr>
        <p:spPr>
          <a:xfrm>
            <a:off x="274319" y="4978400"/>
            <a:ext cx="101600" cy="91440"/>
          </a:xfrm>
          <a:custGeom>
            <a:avLst/>
            <a:gdLst/>
            <a:ahLst/>
            <a:cxnLst/>
            <a:rect l="l" t="t" r="r" b="b"/>
            <a:pathLst>
              <a:path w="101600" h="91439" extrusionOk="0">
                <a:moveTo>
                  <a:pt x="50800" y="0"/>
                </a:moveTo>
                <a:lnTo>
                  <a:pt x="31027" y="3593"/>
                </a:lnTo>
                <a:lnTo>
                  <a:pt x="14879" y="13392"/>
                </a:lnTo>
                <a:lnTo>
                  <a:pt x="3992" y="27924"/>
                </a:lnTo>
                <a:lnTo>
                  <a:pt x="0" y="45720"/>
                </a:lnTo>
                <a:lnTo>
                  <a:pt x="3992" y="63515"/>
                </a:lnTo>
                <a:lnTo>
                  <a:pt x="14879" y="78047"/>
                </a:lnTo>
                <a:lnTo>
                  <a:pt x="31027" y="87846"/>
                </a:lnTo>
                <a:lnTo>
                  <a:pt x="50800" y="91440"/>
                </a:lnTo>
                <a:lnTo>
                  <a:pt x="70572" y="87846"/>
                </a:lnTo>
                <a:lnTo>
                  <a:pt x="86720" y="78047"/>
                </a:lnTo>
                <a:lnTo>
                  <a:pt x="97607" y="63515"/>
                </a:lnTo>
                <a:lnTo>
                  <a:pt x="101600" y="45720"/>
                </a:lnTo>
                <a:lnTo>
                  <a:pt x="97607" y="27924"/>
                </a:lnTo>
                <a:lnTo>
                  <a:pt x="86720" y="13392"/>
                </a:lnTo>
                <a:lnTo>
                  <a:pt x="70572" y="3593"/>
                </a:lnTo>
                <a:lnTo>
                  <a:pt x="50800" y="0"/>
                </a:lnTo>
                <a:close/>
              </a:path>
            </a:pathLst>
          </a:custGeom>
          <a:solidFill>
            <a:srgbClr val="00A1D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" name="Google Shape;44;p34"/>
          <p:cNvSpPr/>
          <p:nvPr/>
        </p:nvSpPr>
        <p:spPr>
          <a:xfrm>
            <a:off x="172719" y="4978400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 extrusionOk="0">
                <a:moveTo>
                  <a:pt x="45719" y="0"/>
                </a:moveTo>
                <a:lnTo>
                  <a:pt x="27924" y="3593"/>
                </a:lnTo>
                <a:lnTo>
                  <a:pt x="13392" y="13392"/>
                </a:lnTo>
                <a:lnTo>
                  <a:pt x="3593" y="27924"/>
                </a:lnTo>
                <a:lnTo>
                  <a:pt x="0" y="45720"/>
                </a:lnTo>
                <a:lnTo>
                  <a:pt x="3593" y="63515"/>
                </a:lnTo>
                <a:lnTo>
                  <a:pt x="13392" y="78047"/>
                </a:lnTo>
                <a:lnTo>
                  <a:pt x="27924" y="87846"/>
                </a:lnTo>
                <a:lnTo>
                  <a:pt x="45719" y="91440"/>
                </a:lnTo>
                <a:lnTo>
                  <a:pt x="63515" y="87846"/>
                </a:lnTo>
                <a:lnTo>
                  <a:pt x="78047" y="78047"/>
                </a:lnTo>
                <a:lnTo>
                  <a:pt x="87846" y="63515"/>
                </a:lnTo>
                <a:lnTo>
                  <a:pt x="91439" y="45720"/>
                </a:lnTo>
                <a:lnTo>
                  <a:pt x="87846" y="27924"/>
                </a:lnTo>
                <a:lnTo>
                  <a:pt x="78047" y="13392"/>
                </a:lnTo>
                <a:lnTo>
                  <a:pt x="63515" y="3593"/>
                </a:lnTo>
                <a:lnTo>
                  <a:pt x="45719" y="0"/>
                </a:lnTo>
                <a:close/>
              </a:path>
            </a:pathLst>
          </a:custGeom>
          <a:solidFill>
            <a:srgbClr val="6CC24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" name="Google Shape;45;p34"/>
          <p:cNvSpPr/>
          <p:nvPr/>
        </p:nvSpPr>
        <p:spPr>
          <a:xfrm>
            <a:off x="71119" y="4978400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 extrusionOk="0">
                <a:moveTo>
                  <a:pt x="45720" y="0"/>
                </a:moveTo>
                <a:lnTo>
                  <a:pt x="27924" y="3593"/>
                </a:lnTo>
                <a:lnTo>
                  <a:pt x="13392" y="13392"/>
                </a:lnTo>
                <a:lnTo>
                  <a:pt x="3593" y="27924"/>
                </a:lnTo>
                <a:lnTo>
                  <a:pt x="0" y="45720"/>
                </a:lnTo>
                <a:lnTo>
                  <a:pt x="3593" y="63515"/>
                </a:lnTo>
                <a:lnTo>
                  <a:pt x="13392" y="78047"/>
                </a:lnTo>
                <a:lnTo>
                  <a:pt x="27924" y="87846"/>
                </a:lnTo>
                <a:lnTo>
                  <a:pt x="45720" y="91440"/>
                </a:lnTo>
                <a:lnTo>
                  <a:pt x="63515" y="87846"/>
                </a:lnTo>
                <a:lnTo>
                  <a:pt x="78047" y="78047"/>
                </a:lnTo>
                <a:lnTo>
                  <a:pt x="87846" y="63515"/>
                </a:lnTo>
                <a:lnTo>
                  <a:pt x="91440" y="45720"/>
                </a:lnTo>
                <a:lnTo>
                  <a:pt x="87846" y="27924"/>
                </a:lnTo>
                <a:lnTo>
                  <a:pt x="78047" y="13392"/>
                </a:lnTo>
                <a:lnTo>
                  <a:pt x="63515" y="3593"/>
                </a:lnTo>
                <a:lnTo>
                  <a:pt x="45720" y="0"/>
                </a:lnTo>
                <a:close/>
              </a:path>
            </a:pathLst>
          </a:custGeom>
          <a:solidFill>
            <a:srgbClr val="FFDA2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46" name="Google Shape;46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95921" y="4978400"/>
            <a:ext cx="294626" cy="111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484631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34"/>
          <p:cNvSpPr txBox="1">
            <a:spLocks noGrp="1"/>
          </p:cNvSpPr>
          <p:nvPr>
            <p:ph type="title"/>
          </p:nvPr>
        </p:nvSpPr>
        <p:spPr>
          <a:xfrm>
            <a:off x="435932" y="409142"/>
            <a:ext cx="475488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>
                <a:solidFill>
                  <a:srgbClr val="1F1B6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ftr" idx="11"/>
          </p:nvPr>
        </p:nvSpPr>
        <p:spPr>
          <a:xfrm>
            <a:off x="123082" y="4946288"/>
            <a:ext cx="365759" cy="15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sldNum" idx="12"/>
          </p:nvPr>
        </p:nvSpPr>
        <p:spPr>
          <a:xfrm>
            <a:off x="8913631" y="4967323"/>
            <a:ext cx="170806" cy="1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57785" lvl="0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785" lvl="1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785" lvl="2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7785" lvl="3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7785" lvl="4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7785" lvl="5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7785" lvl="6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785" lvl="7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7785" lvl="8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785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5"/>
          <p:cNvSpPr/>
          <p:nvPr/>
        </p:nvSpPr>
        <p:spPr>
          <a:xfrm>
            <a:off x="477519" y="4978400"/>
            <a:ext cx="101600" cy="91440"/>
          </a:xfrm>
          <a:custGeom>
            <a:avLst/>
            <a:gdLst/>
            <a:ahLst/>
            <a:cxnLst/>
            <a:rect l="l" t="t" r="r" b="b"/>
            <a:pathLst>
              <a:path w="101600" h="91439" extrusionOk="0">
                <a:moveTo>
                  <a:pt x="50800" y="0"/>
                </a:moveTo>
                <a:lnTo>
                  <a:pt x="31027" y="3593"/>
                </a:lnTo>
                <a:lnTo>
                  <a:pt x="14879" y="13392"/>
                </a:lnTo>
                <a:lnTo>
                  <a:pt x="3992" y="27924"/>
                </a:lnTo>
                <a:lnTo>
                  <a:pt x="0" y="45720"/>
                </a:lnTo>
                <a:lnTo>
                  <a:pt x="3992" y="63515"/>
                </a:lnTo>
                <a:lnTo>
                  <a:pt x="14879" y="78047"/>
                </a:lnTo>
                <a:lnTo>
                  <a:pt x="31027" y="87846"/>
                </a:lnTo>
                <a:lnTo>
                  <a:pt x="50800" y="91440"/>
                </a:lnTo>
                <a:lnTo>
                  <a:pt x="70572" y="87846"/>
                </a:lnTo>
                <a:lnTo>
                  <a:pt x="86720" y="78047"/>
                </a:lnTo>
                <a:lnTo>
                  <a:pt x="97607" y="63515"/>
                </a:lnTo>
                <a:lnTo>
                  <a:pt x="101600" y="45720"/>
                </a:lnTo>
                <a:lnTo>
                  <a:pt x="97607" y="27924"/>
                </a:lnTo>
                <a:lnTo>
                  <a:pt x="86720" y="13392"/>
                </a:lnTo>
                <a:lnTo>
                  <a:pt x="70572" y="3593"/>
                </a:lnTo>
                <a:lnTo>
                  <a:pt x="50800" y="0"/>
                </a:lnTo>
                <a:close/>
              </a:path>
            </a:pathLst>
          </a:custGeom>
          <a:solidFill>
            <a:srgbClr val="EE334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4" name="Google Shape;54;p35"/>
          <p:cNvSpPr/>
          <p:nvPr/>
        </p:nvSpPr>
        <p:spPr>
          <a:xfrm>
            <a:off x="375919" y="4978400"/>
            <a:ext cx="101600" cy="91440"/>
          </a:xfrm>
          <a:custGeom>
            <a:avLst/>
            <a:gdLst/>
            <a:ahLst/>
            <a:cxnLst/>
            <a:rect l="l" t="t" r="r" b="b"/>
            <a:pathLst>
              <a:path w="101600" h="91439" extrusionOk="0">
                <a:moveTo>
                  <a:pt x="50800" y="0"/>
                </a:moveTo>
                <a:lnTo>
                  <a:pt x="31027" y="3593"/>
                </a:lnTo>
                <a:lnTo>
                  <a:pt x="14879" y="13392"/>
                </a:lnTo>
                <a:lnTo>
                  <a:pt x="3992" y="27924"/>
                </a:lnTo>
                <a:lnTo>
                  <a:pt x="0" y="45720"/>
                </a:lnTo>
                <a:lnTo>
                  <a:pt x="3992" y="63515"/>
                </a:lnTo>
                <a:lnTo>
                  <a:pt x="14879" y="78047"/>
                </a:lnTo>
                <a:lnTo>
                  <a:pt x="31027" y="87846"/>
                </a:lnTo>
                <a:lnTo>
                  <a:pt x="50800" y="91440"/>
                </a:lnTo>
                <a:lnTo>
                  <a:pt x="70572" y="87846"/>
                </a:lnTo>
                <a:lnTo>
                  <a:pt x="86720" y="78047"/>
                </a:lnTo>
                <a:lnTo>
                  <a:pt x="97607" y="63515"/>
                </a:lnTo>
                <a:lnTo>
                  <a:pt x="101600" y="45720"/>
                </a:lnTo>
                <a:lnTo>
                  <a:pt x="97607" y="27924"/>
                </a:lnTo>
                <a:lnTo>
                  <a:pt x="86720" y="13392"/>
                </a:lnTo>
                <a:lnTo>
                  <a:pt x="70572" y="3593"/>
                </a:lnTo>
                <a:lnTo>
                  <a:pt x="50800" y="0"/>
                </a:lnTo>
                <a:close/>
              </a:path>
            </a:pathLst>
          </a:custGeom>
          <a:solidFill>
            <a:srgbClr val="0E356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5" name="Google Shape;55;p35"/>
          <p:cNvSpPr/>
          <p:nvPr/>
        </p:nvSpPr>
        <p:spPr>
          <a:xfrm>
            <a:off x="274319" y="4978400"/>
            <a:ext cx="101600" cy="91440"/>
          </a:xfrm>
          <a:custGeom>
            <a:avLst/>
            <a:gdLst/>
            <a:ahLst/>
            <a:cxnLst/>
            <a:rect l="l" t="t" r="r" b="b"/>
            <a:pathLst>
              <a:path w="101600" h="91439" extrusionOk="0">
                <a:moveTo>
                  <a:pt x="50800" y="0"/>
                </a:moveTo>
                <a:lnTo>
                  <a:pt x="31027" y="3593"/>
                </a:lnTo>
                <a:lnTo>
                  <a:pt x="14879" y="13392"/>
                </a:lnTo>
                <a:lnTo>
                  <a:pt x="3992" y="27924"/>
                </a:lnTo>
                <a:lnTo>
                  <a:pt x="0" y="45720"/>
                </a:lnTo>
                <a:lnTo>
                  <a:pt x="3992" y="63515"/>
                </a:lnTo>
                <a:lnTo>
                  <a:pt x="14879" y="78047"/>
                </a:lnTo>
                <a:lnTo>
                  <a:pt x="31027" y="87846"/>
                </a:lnTo>
                <a:lnTo>
                  <a:pt x="50800" y="91440"/>
                </a:lnTo>
                <a:lnTo>
                  <a:pt x="70572" y="87846"/>
                </a:lnTo>
                <a:lnTo>
                  <a:pt x="86720" y="78047"/>
                </a:lnTo>
                <a:lnTo>
                  <a:pt x="97607" y="63515"/>
                </a:lnTo>
                <a:lnTo>
                  <a:pt x="101600" y="45720"/>
                </a:lnTo>
                <a:lnTo>
                  <a:pt x="97607" y="27924"/>
                </a:lnTo>
                <a:lnTo>
                  <a:pt x="86720" y="13392"/>
                </a:lnTo>
                <a:lnTo>
                  <a:pt x="70572" y="3593"/>
                </a:lnTo>
                <a:lnTo>
                  <a:pt x="50800" y="0"/>
                </a:lnTo>
                <a:close/>
              </a:path>
            </a:pathLst>
          </a:custGeom>
          <a:solidFill>
            <a:srgbClr val="00A1D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6" name="Google Shape;56;p35"/>
          <p:cNvSpPr/>
          <p:nvPr/>
        </p:nvSpPr>
        <p:spPr>
          <a:xfrm>
            <a:off x="172719" y="4978400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 extrusionOk="0">
                <a:moveTo>
                  <a:pt x="45719" y="0"/>
                </a:moveTo>
                <a:lnTo>
                  <a:pt x="27924" y="3593"/>
                </a:lnTo>
                <a:lnTo>
                  <a:pt x="13392" y="13392"/>
                </a:lnTo>
                <a:lnTo>
                  <a:pt x="3593" y="27924"/>
                </a:lnTo>
                <a:lnTo>
                  <a:pt x="0" y="45720"/>
                </a:lnTo>
                <a:lnTo>
                  <a:pt x="3593" y="63515"/>
                </a:lnTo>
                <a:lnTo>
                  <a:pt x="13392" y="78047"/>
                </a:lnTo>
                <a:lnTo>
                  <a:pt x="27924" y="87846"/>
                </a:lnTo>
                <a:lnTo>
                  <a:pt x="45719" y="91440"/>
                </a:lnTo>
                <a:lnTo>
                  <a:pt x="63515" y="87846"/>
                </a:lnTo>
                <a:lnTo>
                  <a:pt x="78047" y="78047"/>
                </a:lnTo>
                <a:lnTo>
                  <a:pt x="87846" y="63515"/>
                </a:lnTo>
                <a:lnTo>
                  <a:pt x="91439" y="45720"/>
                </a:lnTo>
                <a:lnTo>
                  <a:pt x="87846" y="27924"/>
                </a:lnTo>
                <a:lnTo>
                  <a:pt x="78047" y="13392"/>
                </a:lnTo>
                <a:lnTo>
                  <a:pt x="63515" y="3593"/>
                </a:lnTo>
                <a:lnTo>
                  <a:pt x="45719" y="0"/>
                </a:lnTo>
                <a:close/>
              </a:path>
            </a:pathLst>
          </a:custGeom>
          <a:solidFill>
            <a:srgbClr val="6CC24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7" name="Google Shape;57;p35"/>
          <p:cNvSpPr/>
          <p:nvPr/>
        </p:nvSpPr>
        <p:spPr>
          <a:xfrm>
            <a:off x="71119" y="4978400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 extrusionOk="0">
                <a:moveTo>
                  <a:pt x="45720" y="0"/>
                </a:moveTo>
                <a:lnTo>
                  <a:pt x="27924" y="3593"/>
                </a:lnTo>
                <a:lnTo>
                  <a:pt x="13392" y="13392"/>
                </a:lnTo>
                <a:lnTo>
                  <a:pt x="3593" y="27924"/>
                </a:lnTo>
                <a:lnTo>
                  <a:pt x="0" y="45720"/>
                </a:lnTo>
                <a:lnTo>
                  <a:pt x="3593" y="63515"/>
                </a:lnTo>
                <a:lnTo>
                  <a:pt x="13392" y="78047"/>
                </a:lnTo>
                <a:lnTo>
                  <a:pt x="27924" y="87846"/>
                </a:lnTo>
                <a:lnTo>
                  <a:pt x="45720" y="91440"/>
                </a:lnTo>
                <a:lnTo>
                  <a:pt x="63515" y="87846"/>
                </a:lnTo>
                <a:lnTo>
                  <a:pt x="78047" y="78047"/>
                </a:lnTo>
                <a:lnTo>
                  <a:pt x="87846" y="63515"/>
                </a:lnTo>
                <a:lnTo>
                  <a:pt x="91440" y="45720"/>
                </a:lnTo>
                <a:lnTo>
                  <a:pt x="87846" y="27924"/>
                </a:lnTo>
                <a:lnTo>
                  <a:pt x="78047" y="13392"/>
                </a:lnTo>
                <a:lnTo>
                  <a:pt x="63515" y="3593"/>
                </a:lnTo>
                <a:lnTo>
                  <a:pt x="45720" y="0"/>
                </a:lnTo>
                <a:close/>
              </a:path>
            </a:pathLst>
          </a:custGeom>
          <a:solidFill>
            <a:srgbClr val="FFDA2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58" name="Google Shape;58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95921" y="4978400"/>
            <a:ext cx="294626" cy="111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36575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123082" y="4946288"/>
            <a:ext cx="365759" cy="15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sldNum" idx="12"/>
          </p:nvPr>
        </p:nvSpPr>
        <p:spPr>
          <a:xfrm>
            <a:off x="8913631" y="4967323"/>
            <a:ext cx="170806" cy="1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57785" lvl="0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785" lvl="1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785" lvl="2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7785" lvl="3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7785" lvl="4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7785" lvl="5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7785" lvl="6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785" lvl="7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7785" lvl="8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785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/>
          <p:nvPr/>
        </p:nvSpPr>
        <p:spPr>
          <a:xfrm>
            <a:off x="477519" y="4978400"/>
            <a:ext cx="101600" cy="91440"/>
          </a:xfrm>
          <a:custGeom>
            <a:avLst/>
            <a:gdLst/>
            <a:ahLst/>
            <a:cxnLst/>
            <a:rect l="l" t="t" r="r" b="b"/>
            <a:pathLst>
              <a:path w="101600" h="91439" extrusionOk="0">
                <a:moveTo>
                  <a:pt x="50800" y="0"/>
                </a:moveTo>
                <a:lnTo>
                  <a:pt x="31027" y="3593"/>
                </a:lnTo>
                <a:lnTo>
                  <a:pt x="14879" y="13392"/>
                </a:lnTo>
                <a:lnTo>
                  <a:pt x="3992" y="27924"/>
                </a:lnTo>
                <a:lnTo>
                  <a:pt x="0" y="45720"/>
                </a:lnTo>
                <a:lnTo>
                  <a:pt x="3992" y="63515"/>
                </a:lnTo>
                <a:lnTo>
                  <a:pt x="14879" y="78047"/>
                </a:lnTo>
                <a:lnTo>
                  <a:pt x="31027" y="87846"/>
                </a:lnTo>
                <a:lnTo>
                  <a:pt x="50800" y="91440"/>
                </a:lnTo>
                <a:lnTo>
                  <a:pt x="70572" y="87846"/>
                </a:lnTo>
                <a:lnTo>
                  <a:pt x="86720" y="78047"/>
                </a:lnTo>
                <a:lnTo>
                  <a:pt x="97607" y="63515"/>
                </a:lnTo>
                <a:lnTo>
                  <a:pt x="101600" y="45720"/>
                </a:lnTo>
                <a:lnTo>
                  <a:pt x="97607" y="27924"/>
                </a:lnTo>
                <a:lnTo>
                  <a:pt x="86720" y="13392"/>
                </a:lnTo>
                <a:lnTo>
                  <a:pt x="70572" y="3593"/>
                </a:lnTo>
                <a:lnTo>
                  <a:pt x="50800" y="0"/>
                </a:lnTo>
                <a:close/>
              </a:path>
            </a:pathLst>
          </a:custGeom>
          <a:solidFill>
            <a:srgbClr val="EE334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Google Shape;11;p30"/>
          <p:cNvSpPr/>
          <p:nvPr/>
        </p:nvSpPr>
        <p:spPr>
          <a:xfrm>
            <a:off x="375919" y="4978400"/>
            <a:ext cx="101600" cy="91440"/>
          </a:xfrm>
          <a:custGeom>
            <a:avLst/>
            <a:gdLst/>
            <a:ahLst/>
            <a:cxnLst/>
            <a:rect l="l" t="t" r="r" b="b"/>
            <a:pathLst>
              <a:path w="101600" h="91439" extrusionOk="0">
                <a:moveTo>
                  <a:pt x="50800" y="0"/>
                </a:moveTo>
                <a:lnTo>
                  <a:pt x="31027" y="3593"/>
                </a:lnTo>
                <a:lnTo>
                  <a:pt x="14879" y="13392"/>
                </a:lnTo>
                <a:lnTo>
                  <a:pt x="3992" y="27924"/>
                </a:lnTo>
                <a:lnTo>
                  <a:pt x="0" y="45720"/>
                </a:lnTo>
                <a:lnTo>
                  <a:pt x="3992" y="63515"/>
                </a:lnTo>
                <a:lnTo>
                  <a:pt x="14879" y="78047"/>
                </a:lnTo>
                <a:lnTo>
                  <a:pt x="31027" y="87846"/>
                </a:lnTo>
                <a:lnTo>
                  <a:pt x="50800" y="91440"/>
                </a:lnTo>
                <a:lnTo>
                  <a:pt x="70572" y="87846"/>
                </a:lnTo>
                <a:lnTo>
                  <a:pt x="86720" y="78047"/>
                </a:lnTo>
                <a:lnTo>
                  <a:pt x="97607" y="63515"/>
                </a:lnTo>
                <a:lnTo>
                  <a:pt x="101600" y="45720"/>
                </a:lnTo>
                <a:lnTo>
                  <a:pt x="97607" y="27924"/>
                </a:lnTo>
                <a:lnTo>
                  <a:pt x="86720" y="13392"/>
                </a:lnTo>
                <a:lnTo>
                  <a:pt x="70572" y="3593"/>
                </a:lnTo>
                <a:lnTo>
                  <a:pt x="50800" y="0"/>
                </a:lnTo>
                <a:close/>
              </a:path>
            </a:pathLst>
          </a:custGeom>
          <a:solidFill>
            <a:srgbClr val="0E356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Google Shape;12;p30"/>
          <p:cNvSpPr/>
          <p:nvPr/>
        </p:nvSpPr>
        <p:spPr>
          <a:xfrm>
            <a:off x="274319" y="4978400"/>
            <a:ext cx="101600" cy="91440"/>
          </a:xfrm>
          <a:custGeom>
            <a:avLst/>
            <a:gdLst/>
            <a:ahLst/>
            <a:cxnLst/>
            <a:rect l="l" t="t" r="r" b="b"/>
            <a:pathLst>
              <a:path w="101600" h="91439" extrusionOk="0">
                <a:moveTo>
                  <a:pt x="50800" y="0"/>
                </a:moveTo>
                <a:lnTo>
                  <a:pt x="31027" y="3593"/>
                </a:lnTo>
                <a:lnTo>
                  <a:pt x="14879" y="13392"/>
                </a:lnTo>
                <a:lnTo>
                  <a:pt x="3992" y="27924"/>
                </a:lnTo>
                <a:lnTo>
                  <a:pt x="0" y="45720"/>
                </a:lnTo>
                <a:lnTo>
                  <a:pt x="3992" y="63515"/>
                </a:lnTo>
                <a:lnTo>
                  <a:pt x="14879" y="78047"/>
                </a:lnTo>
                <a:lnTo>
                  <a:pt x="31027" y="87846"/>
                </a:lnTo>
                <a:lnTo>
                  <a:pt x="50800" y="91440"/>
                </a:lnTo>
                <a:lnTo>
                  <a:pt x="70572" y="87846"/>
                </a:lnTo>
                <a:lnTo>
                  <a:pt x="86720" y="78047"/>
                </a:lnTo>
                <a:lnTo>
                  <a:pt x="97607" y="63515"/>
                </a:lnTo>
                <a:lnTo>
                  <a:pt x="101600" y="45720"/>
                </a:lnTo>
                <a:lnTo>
                  <a:pt x="97607" y="27924"/>
                </a:lnTo>
                <a:lnTo>
                  <a:pt x="86720" y="13392"/>
                </a:lnTo>
                <a:lnTo>
                  <a:pt x="70572" y="3593"/>
                </a:lnTo>
                <a:lnTo>
                  <a:pt x="50800" y="0"/>
                </a:lnTo>
                <a:close/>
              </a:path>
            </a:pathLst>
          </a:custGeom>
          <a:solidFill>
            <a:srgbClr val="00A1D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Google Shape;13;p30"/>
          <p:cNvSpPr/>
          <p:nvPr/>
        </p:nvSpPr>
        <p:spPr>
          <a:xfrm>
            <a:off x="172719" y="4978400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 extrusionOk="0">
                <a:moveTo>
                  <a:pt x="45719" y="0"/>
                </a:moveTo>
                <a:lnTo>
                  <a:pt x="27924" y="3593"/>
                </a:lnTo>
                <a:lnTo>
                  <a:pt x="13392" y="13392"/>
                </a:lnTo>
                <a:lnTo>
                  <a:pt x="3593" y="27924"/>
                </a:lnTo>
                <a:lnTo>
                  <a:pt x="0" y="45720"/>
                </a:lnTo>
                <a:lnTo>
                  <a:pt x="3593" y="63515"/>
                </a:lnTo>
                <a:lnTo>
                  <a:pt x="13392" y="78047"/>
                </a:lnTo>
                <a:lnTo>
                  <a:pt x="27924" y="87846"/>
                </a:lnTo>
                <a:lnTo>
                  <a:pt x="45719" y="91440"/>
                </a:lnTo>
                <a:lnTo>
                  <a:pt x="63515" y="87846"/>
                </a:lnTo>
                <a:lnTo>
                  <a:pt x="78047" y="78047"/>
                </a:lnTo>
                <a:lnTo>
                  <a:pt x="87846" y="63515"/>
                </a:lnTo>
                <a:lnTo>
                  <a:pt x="91439" y="45720"/>
                </a:lnTo>
                <a:lnTo>
                  <a:pt x="87846" y="27924"/>
                </a:lnTo>
                <a:lnTo>
                  <a:pt x="78047" y="13392"/>
                </a:lnTo>
                <a:lnTo>
                  <a:pt x="63515" y="3593"/>
                </a:lnTo>
                <a:lnTo>
                  <a:pt x="45719" y="0"/>
                </a:lnTo>
                <a:close/>
              </a:path>
            </a:pathLst>
          </a:custGeom>
          <a:solidFill>
            <a:srgbClr val="6CC24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Google Shape;14;p30"/>
          <p:cNvSpPr/>
          <p:nvPr/>
        </p:nvSpPr>
        <p:spPr>
          <a:xfrm>
            <a:off x="71119" y="4978400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 extrusionOk="0">
                <a:moveTo>
                  <a:pt x="45720" y="0"/>
                </a:moveTo>
                <a:lnTo>
                  <a:pt x="27924" y="3593"/>
                </a:lnTo>
                <a:lnTo>
                  <a:pt x="13392" y="13392"/>
                </a:lnTo>
                <a:lnTo>
                  <a:pt x="3593" y="27924"/>
                </a:lnTo>
                <a:lnTo>
                  <a:pt x="0" y="45720"/>
                </a:lnTo>
                <a:lnTo>
                  <a:pt x="3593" y="63515"/>
                </a:lnTo>
                <a:lnTo>
                  <a:pt x="13392" y="78047"/>
                </a:lnTo>
                <a:lnTo>
                  <a:pt x="27924" y="87846"/>
                </a:lnTo>
                <a:lnTo>
                  <a:pt x="45720" y="91440"/>
                </a:lnTo>
                <a:lnTo>
                  <a:pt x="63515" y="87846"/>
                </a:lnTo>
                <a:lnTo>
                  <a:pt x="78047" y="78047"/>
                </a:lnTo>
                <a:lnTo>
                  <a:pt x="87846" y="63515"/>
                </a:lnTo>
                <a:lnTo>
                  <a:pt x="91440" y="45720"/>
                </a:lnTo>
                <a:lnTo>
                  <a:pt x="87846" y="27924"/>
                </a:lnTo>
                <a:lnTo>
                  <a:pt x="78047" y="13392"/>
                </a:lnTo>
                <a:lnTo>
                  <a:pt x="63515" y="3593"/>
                </a:lnTo>
                <a:lnTo>
                  <a:pt x="45720" y="0"/>
                </a:lnTo>
                <a:close/>
              </a:path>
            </a:pathLst>
          </a:custGeom>
          <a:solidFill>
            <a:srgbClr val="FFDA2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5" name="Google Shape;15;p3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95921" y="4978400"/>
            <a:ext cx="294626" cy="11175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0"/>
          <p:cNvSpPr txBox="1">
            <a:spLocks noGrp="1"/>
          </p:cNvSpPr>
          <p:nvPr>
            <p:ph type="title"/>
          </p:nvPr>
        </p:nvSpPr>
        <p:spPr>
          <a:xfrm>
            <a:off x="435932" y="409142"/>
            <a:ext cx="475488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1F1B6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body" idx="1"/>
          </p:nvPr>
        </p:nvSpPr>
        <p:spPr>
          <a:xfrm>
            <a:off x="378782" y="1534098"/>
            <a:ext cx="5251450" cy="258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30"/>
          <p:cNvSpPr txBox="1">
            <a:spLocks noGrp="1"/>
          </p:cNvSpPr>
          <p:nvPr>
            <p:ph type="ftr" idx="11"/>
          </p:nvPr>
        </p:nvSpPr>
        <p:spPr>
          <a:xfrm>
            <a:off x="123082" y="4946288"/>
            <a:ext cx="365759" cy="15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0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sldNum" idx="12"/>
          </p:nvPr>
        </p:nvSpPr>
        <p:spPr>
          <a:xfrm>
            <a:off x="8913631" y="4967323"/>
            <a:ext cx="170806" cy="1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57785" lvl="0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785" lvl="1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785" lvl="2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7785" lvl="3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57785" lvl="4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7785" lvl="5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7785" lvl="6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7785" lvl="7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7785" lvl="8" indent="0">
              <a:lnSpc>
                <a:spcPct val="100000"/>
              </a:lnSpc>
              <a:spcBef>
                <a:spcPts val="0"/>
              </a:spcBef>
              <a:buNone/>
              <a:defRPr sz="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785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rxPi5a1o6aTb8rztsmm6evFZcRkTA4RE/view?usp=sharing" TargetMode="Externa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rive.google.com/file/d/1Niv3ENdJ45Z1zrOgZtEydMkcYCWu8XuV/view?usp=sharing" TargetMode="Externa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rive.google.com/file/d/12asw_Ok2NRy4-ngHUzu3T0ZTJLsEdbE7/view?usp=sharing" TargetMode="Externa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rive.google.com/file/d/1r5CC7kgZa7ZCk2ILkElnMO7nxwP0PitH/view?usp=sharing" TargetMode="Externa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rive.google.com/file/d/19LzRzM0bNeGHwyyu1v6j1aWRq5XO1oLC/view?usp=sharing" TargetMode="Externa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utomationexercise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utomationexercise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rive.google.com/drive/folders/15e3HKYT4AbdVeNMOVd8EFFDN3H-UIjh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eqres.in/api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hyperlink" Target="https://drive.google.com/drive/folders/1SYhm_7jz2E6Dl5iasMZPUlBBHfyuhMPv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/>
        </p:nvSpPr>
        <p:spPr>
          <a:xfrm>
            <a:off x="135782" y="4958988"/>
            <a:ext cx="340360" cy="13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latin typeface="Calibri"/>
                <a:ea typeface="Calibri"/>
                <a:cs typeface="Calibri"/>
                <a:sym typeface="Calibri"/>
              </a:rPr>
              <a:t>Public</a:t>
            </a:r>
            <a:endParaRPr sz="105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095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"/>
          <p:cNvSpPr/>
          <p:nvPr/>
        </p:nvSpPr>
        <p:spPr>
          <a:xfrm>
            <a:off x="0" y="21590"/>
            <a:ext cx="9144000" cy="5140960"/>
          </a:xfrm>
          <a:custGeom>
            <a:avLst/>
            <a:gdLst/>
            <a:ahLst/>
            <a:cxnLst/>
            <a:rect l="l" t="t" r="r" b="b"/>
            <a:pathLst>
              <a:path w="9144000" h="5140960" extrusionOk="0">
                <a:moveTo>
                  <a:pt x="9144000" y="0"/>
                </a:moveTo>
                <a:lnTo>
                  <a:pt x="0" y="0"/>
                </a:lnTo>
                <a:lnTo>
                  <a:pt x="0" y="5140960"/>
                </a:lnTo>
                <a:lnTo>
                  <a:pt x="9144000" y="514096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>
              <a:alpha val="5294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0" name="Google Shape;70;p1"/>
          <p:cNvSpPr txBox="1">
            <a:spLocks noGrp="1"/>
          </p:cNvSpPr>
          <p:nvPr>
            <p:ph type="title"/>
          </p:nvPr>
        </p:nvSpPr>
        <p:spPr>
          <a:xfrm>
            <a:off x="4256818" y="1938146"/>
            <a:ext cx="305816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Wipro Limited</a:t>
            </a:r>
            <a:endParaRPr sz="3600"/>
          </a:p>
        </p:txBody>
      </p:sp>
      <p:sp>
        <p:nvSpPr>
          <p:cNvPr id="71" name="Google Shape;71;p1"/>
          <p:cNvSpPr txBox="1"/>
          <p:nvPr/>
        </p:nvSpPr>
        <p:spPr>
          <a:xfrm>
            <a:off x="4256817" y="2628088"/>
            <a:ext cx="3957954" cy="73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rgbClr val="1F1B61"/>
                </a:solidFill>
                <a:latin typeface="Arial"/>
                <a:ea typeface="Arial"/>
                <a:cs typeface="Arial"/>
                <a:sym typeface="Arial"/>
              </a:rPr>
              <a:t>Manish Kumar Singh</a:t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None/>
            </a:pPr>
            <a:r>
              <a:rPr lang="en-US" sz="1450" b="1">
                <a:solidFill>
                  <a:srgbClr val="1F1B61"/>
                </a:solidFill>
                <a:latin typeface="Arial"/>
                <a:ea typeface="Arial"/>
                <a:cs typeface="Arial"/>
                <a:sym typeface="Arial"/>
              </a:rPr>
              <a:t>February 03, 2025</a:t>
            </a:r>
            <a:endParaRPr sz="14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3947159" y="1579879"/>
            <a:ext cx="6350" cy="1993900"/>
          </a:xfrm>
          <a:custGeom>
            <a:avLst/>
            <a:gdLst/>
            <a:ahLst/>
            <a:cxnLst/>
            <a:rect l="l" t="t" r="r" b="b"/>
            <a:pathLst>
              <a:path w="6350" h="1993900" extrusionOk="0">
                <a:moveTo>
                  <a:pt x="6350" y="0"/>
                </a:moveTo>
                <a:lnTo>
                  <a:pt x="0" y="19939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73" name="Google Shape;7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0480" y="1381759"/>
            <a:ext cx="2377439" cy="2377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10"/>
          <p:cNvGrpSpPr/>
          <p:nvPr/>
        </p:nvGrpSpPr>
        <p:grpSpPr>
          <a:xfrm>
            <a:off x="617443" y="183837"/>
            <a:ext cx="7903525" cy="2140316"/>
            <a:chOff x="312643" y="431487"/>
            <a:chExt cx="7903525" cy="2140316"/>
          </a:xfrm>
        </p:grpSpPr>
        <p:sp>
          <p:nvSpPr>
            <p:cNvPr id="190" name="Google Shape;190;p10"/>
            <p:cNvSpPr/>
            <p:nvPr/>
          </p:nvSpPr>
          <p:spPr>
            <a:xfrm>
              <a:off x="312643" y="431487"/>
              <a:ext cx="7903525" cy="214031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0"/>
            <p:cNvSpPr txBox="1"/>
            <p:nvPr/>
          </p:nvSpPr>
          <p:spPr>
            <a:xfrm>
              <a:off x="417125" y="535969"/>
              <a:ext cx="7694561" cy="1931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1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Module 1: Debugging Logical Errors in Loops and fixing</a:t>
              </a:r>
              <a:endParaRPr/>
            </a:p>
            <a:p>
              <a:pPr marL="0" lvl="0" indent="0" algn="l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br>
                <a:rPr lang="en-US" sz="1400" b="1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400" b="1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Overview</a:t>
              </a:r>
              <a:endParaRPr/>
            </a:p>
            <a:p>
              <a:pPr marL="0" lvl="0" indent="0" algn="l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br>
                <a:rPr lang="en-US" sz="1400" b="1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400" b="1" i="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&gt;  </a:t>
              </a:r>
              <a:r>
                <a:rPr lang="en-US" sz="1400" b="0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Logical errors in loops can cause incorrect results such as exceeding bounds or incorrect calculations.</a:t>
              </a:r>
              <a:endParaRPr/>
            </a:p>
            <a:p>
              <a:pPr marL="0" lvl="0" indent="0" algn="l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br>
                <a:rPr lang="en-US" sz="1400" b="0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400" b="1" i="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&gt;  </a:t>
              </a:r>
              <a:r>
                <a:rPr lang="en-US" sz="1400" b="0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Reverse debugging in GDB helps trace how the loop state evolved.</a:t>
              </a:r>
              <a:br>
                <a:rPr lang="en-US" sz="1400" b="1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sz="1400">
                <a:solidFill>
                  <a:schemeClr val="lt1"/>
                </a:solidFill>
              </a:endParaRPr>
            </a:p>
          </p:txBody>
        </p:sp>
      </p:grpSp>
      <p:pic>
        <p:nvPicPr>
          <p:cNvPr id="192" name="Google Shape;19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932" y="2343150"/>
            <a:ext cx="4133276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69208" y="2343150"/>
            <a:ext cx="4269992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285750"/>
            <a:ext cx="5638800" cy="3236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1"/>
          <p:cNvPicPr preferRelativeResize="0"/>
          <p:nvPr/>
        </p:nvPicPr>
        <p:blipFill rotWithShape="1">
          <a:blip r:embed="rId4">
            <a:alphaModFix/>
          </a:blip>
          <a:srcRect l="2561" r="3751"/>
          <a:stretch/>
        </p:blipFill>
        <p:spPr>
          <a:xfrm>
            <a:off x="609600" y="3528820"/>
            <a:ext cx="56388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1"/>
          <p:cNvSpPr txBox="1"/>
          <p:nvPr/>
        </p:nvSpPr>
        <p:spPr>
          <a:xfrm>
            <a:off x="7010400" y="2202418"/>
            <a:ext cx="1133644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Me!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01" name="Google Shape;201;p11"/>
          <p:cNvSpPr txBox="1"/>
          <p:nvPr/>
        </p:nvSpPr>
        <p:spPr>
          <a:xfrm>
            <a:off x="6291813" y="1358900"/>
            <a:ext cx="203132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      To See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  The gdb o/p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     Module.1 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"/>
          <p:cNvSpPr txBox="1">
            <a:spLocks noGrp="1"/>
          </p:cNvSpPr>
          <p:nvPr>
            <p:ph type="subTitle" idx="1"/>
          </p:nvPr>
        </p:nvSpPr>
        <p:spPr>
          <a:xfrm>
            <a:off x="152401" y="209550"/>
            <a:ext cx="8839198" cy="16619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Module 2: Debugging Null Pointer Dereference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Overview</a:t>
            </a:r>
            <a:endParaRPr/>
          </a:p>
          <a:p>
            <a:pPr marL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Null pointer dereferences occur when a program accesses memory using a null pointer, causing segmentation faults.</a:t>
            </a:r>
            <a:endParaRPr/>
          </a:p>
          <a:p>
            <a:pPr marL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Reverse debugging helps trace where the null assignment occurred.     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1" y="1675017"/>
            <a:ext cx="4495800" cy="287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8201" y="1675017"/>
            <a:ext cx="4343398" cy="287793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2"/>
          <p:cNvSpPr txBox="1"/>
          <p:nvPr/>
        </p:nvSpPr>
        <p:spPr>
          <a:xfrm>
            <a:off x="2918342" y="4552950"/>
            <a:ext cx="3307316" cy="307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To see gdb o/p of Module.2 :- </a:t>
            </a:r>
            <a:r>
              <a:rPr lang="en-US" sz="14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Me!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/>
          <p:nvPr/>
        </p:nvSpPr>
        <p:spPr>
          <a:xfrm>
            <a:off x="381000" y="209550"/>
            <a:ext cx="8382000" cy="12003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Module 3: Memory Corruption in Dynamic Arrays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Overview</a:t>
            </a:r>
            <a:endParaRPr/>
          </a:p>
          <a:p>
            <a:pPr marL="0" lvl="0" indent="-1143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Buffer overflows can corrupt memory.</a:t>
            </a:r>
            <a:endParaRPr/>
          </a:p>
          <a:p>
            <a:pPr marL="0" lvl="0" indent="-1143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Reverse debugging helps identify out-of-bounds writes.</a:t>
            </a:r>
            <a:endParaRPr/>
          </a:p>
        </p:txBody>
      </p:sp>
      <p:pic>
        <p:nvPicPr>
          <p:cNvPr id="215" name="Google Shape;21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428750"/>
            <a:ext cx="41910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1428750"/>
            <a:ext cx="41910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3"/>
          <p:cNvSpPr txBox="1"/>
          <p:nvPr/>
        </p:nvSpPr>
        <p:spPr>
          <a:xfrm>
            <a:off x="2286000" y="4089056"/>
            <a:ext cx="4495800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To see gdb o/p of Module.3 :- </a:t>
            </a:r>
            <a:r>
              <a:rPr lang="en-US" sz="18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Me!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/>
          <p:cNvSpPr txBox="1"/>
          <p:nvPr/>
        </p:nvSpPr>
        <p:spPr>
          <a:xfrm>
            <a:off x="381000" y="57151"/>
            <a:ext cx="8382000" cy="12003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Module 4: Debugging Race Conditions in Multithreaded Code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Overview</a:t>
            </a:r>
            <a:endParaRPr/>
          </a:p>
          <a:p>
            <a:pPr marL="0" lvl="0" indent="-1143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Race conditions cause nondeterministic bugs.</a:t>
            </a:r>
            <a:endParaRPr/>
          </a:p>
          <a:p>
            <a:pPr marL="0" lvl="0" indent="-1143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Use reverse debugging to trace simultaneous thread access.</a:t>
            </a:r>
            <a:endParaRPr/>
          </a:p>
        </p:txBody>
      </p:sp>
      <p:pic>
        <p:nvPicPr>
          <p:cNvPr id="223" name="Google Shape;22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257481"/>
            <a:ext cx="4191000" cy="3371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1257481"/>
            <a:ext cx="4191000" cy="337167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4"/>
          <p:cNvSpPr txBox="1"/>
          <p:nvPr/>
        </p:nvSpPr>
        <p:spPr>
          <a:xfrm>
            <a:off x="2286000" y="4629150"/>
            <a:ext cx="4572000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To see gdb o/p of Module.4 :- </a:t>
            </a:r>
            <a:r>
              <a:rPr lang="en-US" sz="18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Me!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/>
          <p:nvPr/>
        </p:nvSpPr>
        <p:spPr>
          <a:xfrm>
            <a:off x="457200" y="209550"/>
            <a:ext cx="822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Module 5: Recursive Function Debugging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Overview</a:t>
            </a:r>
            <a:endParaRPr/>
          </a:p>
          <a:p>
            <a:pPr marL="0" lvl="0" indent="-1143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Recursive functions can cause stack overflow if improperly terminated.</a:t>
            </a:r>
            <a:endParaRPr/>
          </a:p>
          <a:p>
            <a:pPr marL="0" lvl="0" indent="-1143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/>
              <a:t>Reverse debugging helps locate incorrect base cases.</a:t>
            </a:r>
            <a:endParaRPr/>
          </a:p>
        </p:txBody>
      </p:sp>
      <p:pic>
        <p:nvPicPr>
          <p:cNvPr id="231" name="Google Shape;23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424116"/>
            <a:ext cx="4114800" cy="2200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1424115"/>
            <a:ext cx="4114800" cy="2200897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5"/>
          <p:cNvSpPr txBox="1"/>
          <p:nvPr/>
        </p:nvSpPr>
        <p:spPr>
          <a:xfrm>
            <a:off x="2286000" y="3624497"/>
            <a:ext cx="4572000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To see gdb o/p of Module.5 :- </a:t>
            </a:r>
            <a:r>
              <a:rPr lang="en-US" sz="18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Me!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>
            <a:spLocks noGrp="1"/>
          </p:cNvSpPr>
          <p:nvPr>
            <p:ph type="title"/>
          </p:nvPr>
        </p:nvSpPr>
        <p:spPr>
          <a:xfrm>
            <a:off x="663164" y="961128"/>
            <a:ext cx="313499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</a:rPr>
              <a:t>Key highlights</a:t>
            </a:r>
            <a:endParaRPr sz="3600"/>
          </a:p>
        </p:txBody>
      </p:sp>
      <p:sp>
        <p:nvSpPr>
          <p:cNvPr id="239" name="Google Shape;239;p16"/>
          <p:cNvSpPr txBox="1">
            <a:spLocks noGrp="1"/>
          </p:cNvSpPr>
          <p:nvPr>
            <p:ph type="ftr" idx="11"/>
          </p:nvPr>
        </p:nvSpPr>
        <p:spPr>
          <a:xfrm>
            <a:off x="123082" y="4946288"/>
            <a:ext cx="365759" cy="15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Public</a:t>
            </a:r>
            <a:endParaRPr/>
          </a:p>
        </p:txBody>
      </p:sp>
      <p:sp>
        <p:nvSpPr>
          <p:cNvPr id="240" name="Google Shape;240;p16"/>
          <p:cNvSpPr txBox="1">
            <a:spLocks noGrp="1"/>
          </p:cNvSpPr>
          <p:nvPr>
            <p:ph type="sldNum" idx="12"/>
          </p:nvPr>
        </p:nvSpPr>
        <p:spPr>
          <a:xfrm>
            <a:off x="8913631" y="4967323"/>
            <a:ext cx="170806" cy="1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0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41" name="Google Shape;241;p16"/>
          <p:cNvSpPr txBox="1"/>
          <p:nvPr/>
        </p:nvSpPr>
        <p:spPr>
          <a:xfrm>
            <a:off x="7887050" y="4974156"/>
            <a:ext cx="93345" cy="127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Arial"/>
                <a:ea typeface="Arial"/>
                <a:cs typeface="Arial"/>
                <a:sym typeface="Arial"/>
              </a:rPr>
              <a:t>©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17"/>
          <p:cNvGrpSpPr/>
          <p:nvPr/>
        </p:nvGrpSpPr>
        <p:grpSpPr>
          <a:xfrm>
            <a:off x="815339" y="57150"/>
            <a:ext cx="5608320" cy="4876800"/>
            <a:chOff x="358139" y="0"/>
            <a:chExt cx="5608320" cy="4876800"/>
          </a:xfrm>
        </p:grpSpPr>
        <p:sp>
          <p:nvSpPr>
            <p:cNvPr id="247" name="Google Shape;247;p17"/>
            <p:cNvSpPr/>
            <p:nvPr/>
          </p:nvSpPr>
          <p:spPr>
            <a:xfrm>
              <a:off x="358139" y="0"/>
              <a:ext cx="4876800" cy="48768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2796539" y="487888"/>
              <a:ext cx="3169920" cy="9632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7"/>
            <p:cNvSpPr txBox="1"/>
            <p:nvPr/>
          </p:nvSpPr>
          <p:spPr>
            <a:xfrm>
              <a:off x="2801241" y="492590"/>
              <a:ext cx="3160516" cy="8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500"/>
                <a:buFont typeface="Arial"/>
                <a:buNone/>
              </a:pPr>
              <a:r>
                <a:rPr lang="en-US" sz="500" b="1" i="0">
                  <a:latin typeface="Calibri"/>
                  <a:ea typeface="Calibri"/>
                  <a:cs typeface="Calibri"/>
                  <a:sym typeface="Calibri"/>
                </a:rPr>
                <a:t>Cross-Debugging</a:t>
              </a:r>
              <a:endParaRPr sz="500"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2796539" y="596250"/>
              <a:ext cx="3169920" cy="9632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7"/>
            <p:cNvSpPr txBox="1"/>
            <p:nvPr/>
          </p:nvSpPr>
          <p:spPr>
            <a:xfrm>
              <a:off x="2801241" y="600952"/>
              <a:ext cx="3160516" cy="8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500"/>
                <a:buFont typeface="Arial"/>
                <a:buNone/>
              </a:pPr>
              <a:r>
                <a:rPr lang="en-US" sz="500" b="0" i="0">
                  <a:latin typeface="Calibri"/>
                  <a:ea typeface="Calibri"/>
                  <a:cs typeface="Calibri"/>
                  <a:sym typeface="Calibri"/>
                </a:rPr>
                <a:t>Debug programs running on a different architecture using cross-debugging tools like gdbserver.</a:t>
              </a:r>
              <a:endParaRPr sz="500"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2796539" y="704611"/>
              <a:ext cx="3169920" cy="9632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7"/>
            <p:cNvSpPr txBox="1"/>
            <p:nvPr/>
          </p:nvSpPr>
          <p:spPr>
            <a:xfrm>
              <a:off x="2801241" y="709313"/>
              <a:ext cx="3160516" cy="8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500"/>
                <a:buFont typeface="Arial"/>
                <a:buNone/>
              </a:pPr>
              <a:r>
                <a:rPr lang="en-US" sz="500" b="0" i="0">
                  <a:latin typeface="Calibri"/>
                  <a:ea typeface="Calibri"/>
                  <a:cs typeface="Calibri"/>
                  <a:sym typeface="Calibri"/>
                </a:rPr>
                <a:t>Analyze code running on embedded systems from a host machine.</a:t>
              </a:r>
              <a:endParaRPr sz="500"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2796539" y="812973"/>
              <a:ext cx="3169920" cy="9632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 txBox="1"/>
            <p:nvPr/>
          </p:nvSpPr>
          <p:spPr>
            <a:xfrm>
              <a:off x="2801241" y="817675"/>
              <a:ext cx="3160516" cy="8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500"/>
                <a:buFont typeface="Arial"/>
                <a:buNone/>
              </a:pPr>
              <a:r>
                <a:rPr lang="en-US" sz="500" b="1" i="0">
                  <a:latin typeface="Calibri"/>
                  <a:ea typeface="Calibri"/>
                  <a:cs typeface="Calibri"/>
                  <a:sym typeface="Calibri"/>
                </a:rPr>
                <a:t>Real-Time Debugging</a:t>
              </a:r>
              <a:endParaRPr sz="500"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2796539" y="921335"/>
              <a:ext cx="3169920" cy="9632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 txBox="1"/>
            <p:nvPr/>
          </p:nvSpPr>
          <p:spPr>
            <a:xfrm>
              <a:off x="2801241" y="926037"/>
              <a:ext cx="3160516" cy="8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500"/>
                <a:buFont typeface="Arial"/>
                <a:buNone/>
              </a:pPr>
              <a:r>
                <a:rPr lang="en-US" sz="500" b="0" i="0">
                  <a:latin typeface="Calibri"/>
                  <a:ea typeface="Calibri"/>
                  <a:cs typeface="Calibri"/>
                  <a:sym typeface="Calibri"/>
                </a:rPr>
                <a:t>Debug time-sensitive applications without halting the entire system.</a:t>
              </a:r>
              <a:endParaRPr sz="500"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2796539" y="1029697"/>
              <a:ext cx="3169920" cy="9632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7"/>
            <p:cNvSpPr txBox="1"/>
            <p:nvPr/>
          </p:nvSpPr>
          <p:spPr>
            <a:xfrm>
              <a:off x="2801241" y="1034399"/>
              <a:ext cx="3160516" cy="8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500"/>
                <a:buFont typeface="Arial"/>
                <a:buNone/>
              </a:pPr>
              <a:r>
                <a:rPr lang="en-US" sz="500" b="0" i="0">
                  <a:latin typeface="Calibri"/>
                  <a:ea typeface="Calibri"/>
                  <a:cs typeface="Calibri"/>
                  <a:sym typeface="Calibri"/>
                </a:rPr>
                <a:t>Monitor real-time data with minimal intrusion using hardware breakpoints.</a:t>
              </a:r>
              <a:endParaRPr sz="500"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2796539" y="1138058"/>
              <a:ext cx="3169920" cy="9632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7"/>
            <p:cNvSpPr txBox="1"/>
            <p:nvPr/>
          </p:nvSpPr>
          <p:spPr>
            <a:xfrm>
              <a:off x="2801241" y="1142760"/>
              <a:ext cx="3160516" cy="8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500"/>
                <a:buFont typeface="Arial"/>
                <a:buNone/>
              </a:pPr>
              <a:r>
                <a:rPr lang="en-US" sz="500" b="1" i="0">
                  <a:latin typeface="Calibri"/>
                  <a:ea typeface="Calibri"/>
                  <a:cs typeface="Calibri"/>
                  <a:sym typeface="Calibri"/>
                </a:rPr>
                <a:t>Remote Debugging</a:t>
              </a:r>
              <a:endParaRPr sz="500"/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2796539" y="1246420"/>
              <a:ext cx="3169920" cy="9632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7"/>
            <p:cNvSpPr txBox="1"/>
            <p:nvPr/>
          </p:nvSpPr>
          <p:spPr>
            <a:xfrm>
              <a:off x="2801241" y="1251122"/>
              <a:ext cx="3160516" cy="8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500"/>
                <a:buFont typeface="Arial"/>
                <a:buNone/>
              </a:pPr>
              <a:r>
                <a:rPr lang="en-US" sz="500" b="0" i="0">
                  <a:latin typeface="Calibri"/>
                  <a:ea typeface="Calibri"/>
                  <a:cs typeface="Calibri"/>
                  <a:sym typeface="Calibri"/>
                </a:rPr>
                <a:t>Connect GDB to embedded devices using protocols like JTAG, SWD, or over serial/TCP/IP.</a:t>
              </a:r>
              <a:endParaRPr sz="500"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2796539" y="1354782"/>
              <a:ext cx="3169920" cy="9632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7"/>
            <p:cNvSpPr txBox="1"/>
            <p:nvPr/>
          </p:nvSpPr>
          <p:spPr>
            <a:xfrm>
              <a:off x="2801241" y="1359484"/>
              <a:ext cx="3160516" cy="8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500"/>
                <a:buFont typeface="Arial"/>
                <a:buNone/>
              </a:pPr>
              <a:r>
                <a:rPr lang="en-US" sz="500" b="0" i="0">
                  <a:latin typeface="Calibri"/>
                  <a:ea typeface="Calibri"/>
                  <a:cs typeface="Calibri"/>
                  <a:sym typeface="Calibri"/>
                </a:rPr>
                <a:t>Debug applications directly on the target hardware.</a:t>
              </a:r>
              <a:endParaRPr sz="500"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2796539" y="1463144"/>
              <a:ext cx="3169920" cy="9632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7"/>
            <p:cNvSpPr txBox="1"/>
            <p:nvPr/>
          </p:nvSpPr>
          <p:spPr>
            <a:xfrm>
              <a:off x="2801241" y="1467846"/>
              <a:ext cx="3160516" cy="8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500"/>
                <a:buFont typeface="Arial"/>
                <a:buNone/>
              </a:pPr>
              <a:r>
                <a:rPr lang="en-US" sz="500" b="1" i="0">
                  <a:latin typeface="Calibri"/>
                  <a:ea typeface="Calibri"/>
                  <a:cs typeface="Calibri"/>
                  <a:sym typeface="Calibri"/>
                </a:rPr>
                <a:t>Reverse Debugging</a:t>
              </a:r>
              <a:endParaRPr sz="500"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2796539" y="1571505"/>
              <a:ext cx="3169920" cy="9632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7"/>
            <p:cNvSpPr txBox="1"/>
            <p:nvPr/>
          </p:nvSpPr>
          <p:spPr>
            <a:xfrm>
              <a:off x="2801241" y="1576207"/>
              <a:ext cx="3160516" cy="8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500"/>
                <a:buFont typeface="Arial"/>
                <a:buNone/>
              </a:pPr>
              <a:r>
                <a:rPr lang="en-US" sz="500" b="0" i="0">
                  <a:latin typeface="Calibri"/>
                  <a:ea typeface="Calibri"/>
                  <a:cs typeface="Calibri"/>
                  <a:sym typeface="Calibri"/>
                </a:rPr>
                <a:t>Step backward in time to identify the root cause of bugs in embedded systems.</a:t>
              </a:r>
              <a:endParaRPr sz="500"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2796539" y="1679867"/>
              <a:ext cx="3169920" cy="9632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7"/>
            <p:cNvSpPr txBox="1"/>
            <p:nvPr/>
          </p:nvSpPr>
          <p:spPr>
            <a:xfrm>
              <a:off x="2801241" y="1684569"/>
              <a:ext cx="3160516" cy="8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500"/>
                <a:buFont typeface="Arial"/>
                <a:buNone/>
              </a:pPr>
              <a:r>
                <a:rPr lang="en-US" sz="500" b="0" i="0">
                  <a:latin typeface="Calibri"/>
                  <a:ea typeface="Calibri"/>
                  <a:cs typeface="Calibri"/>
                  <a:sym typeface="Calibri"/>
                </a:rPr>
                <a:t>Useful for debugging hard-to-reproduce errors.</a:t>
              </a:r>
              <a:endParaRPr sz="500"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2796539" y="1788229"/>
              <a:ext cx="3169920" cy="9632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7"/>
            <p:cNvSpPr txBox="1"/>
            <p:nvPr/>
          </p:nvSpPr>
          <p:spPr>
            <a:xfrm>
              <a:off x="2801241" y="1792931"/>
              <a:ext cx="3160516" cy="8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500"/>
                <a:buFont typeface="Arial"/>
                <a:buNone/>
              </a:pPr>
              <a:r>
                <a:rPr lang="en-US" sz="500" b="1" i="0">
                  <a:latin typeface="Calibri"/>
                  <a:ea typeface="Calibri"/>
                  <a:cs typeface="Calibri"/>
                  <a:sym typeface="Calibri"/>
                </a:rPr>
                <a:t>Memory Inspection and Corruption Detection</a:t>
              </a:r>
              <a:endParaRPr sz="500"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2796539" y="1896591"/>
              <a:ext cx="3169920" cy="9632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7"/>
            <p:cNvSpPr txBox="1"/>
            <p:nvPr/>
          </p:nvSpPr>
          <p:spPr>
            <a:xfrm>
              <a:off x="2801241" y="1901293"/>
              <a:ext cx="3160516" cy="8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500"/>
                <a:buFont typeface="Arial"/>
                <a:buNone/>
              </a:pPr>
              <a:r>
                <a:rPr lang="en-US" sz="500" b="0" i="0">
                  <a:latin typeface="Calibri"/>
                  <a:ea typeface="Calibri"/>
                  <a:cs typeface="Calibri"/>
                  <a:sym typeface="Calibri"/>
                </a:rPr>
                <a:t>Examine and manipulate memory regions in embedded devices.</a:t>
              </a:r>
              <a:endParaRPr sz="500"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2796539" y="2004952"/>
              <a:ext cx="3169920" cy="9632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7"/>
            <p:cNvSpPr txBox="1"/>
            <p:nvPr/>
          </p:nvSpPr>
          <p:spPr>
            <a:xfrm>
              <a:off x="2801241" y="2009654"/>
              <a:ext cx="3160516" cy="8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500"/>
                <a:buFont typeface="Arial"/>
                <a:buNone/>
              </a:pPr>
              <a:r>
                <a:rPr lang="en-US" sz="500" b="0" i="0">
                  <a:latin typeface="Calibri"/>
                  <a:ea typeface="Calibri"/>
                  <a:cs typeface="Calibri"/>
                  <a:sym typeface="Calibri"/>
                </a:rPr>
                <a:t>Debug memory-mapped peripherals and identify corruption or misaligned accesses.</a:t>
              </a:r>
              <a:endParaRPr sz="500"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2796539" y="2113314"/>
              <a:ext cx="3169920" cy="9632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7"/>
            <p:cNvSpPr txBox="1"/>
            <p:nvPr/>
          </p:nvSpPr>
          <p:spPr>
            <a:xfrm>
              <a:off x="2801241" y="2118016"/>
              <a:ext cx="3160516" cy="8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500"/>
                <a:buFont typeface="Arial"/>
                <a:buNone/>
              </a:pPr>
              <a:r>
                <a:rPr lang="en-US" sz="500" b="1" i="0">
                  <a:latin typeface="Calibri"/>
                  <a:ea typeface="Calibri"/>
                  <a:cs typeface="Calibri"/>
                  <a:sym typeface="Calibri"/>
                </a:rPr>
                <a:t>Breakpoint Flexibility</a:t>
              </a:r>
              <a:endParaRPr sz="500"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2796539" y="2221676"/>
              <a:ext cx="3169920" cy="9632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7"/>
            <p:cNvSpPr txBox="1"/>
            <p:nvPr/>
          </p:nvSpPr>
          <p:spPr>
            <a:xfrm>
              <a:off x="2801241" y="2226378"/>
              <a:ext cx="3160516" cy="8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500"/>
                <a:buFont typeface="Arial"/>
                <a:buNone/>
              </a:pPr>
              <a:r>
                <a:rPr lang="en-US" sz="500" b="0" i="0">
                  <a:latin typeface="Calibri"/>
                  <a:ea typeface="Calibri"/>
                  <a:cs typeface="Calibri"/>
                  <a:sym typeface="Calibri"/>
                </a:rPr>
                <a:t>Use hardware breakpoints for debugging read-only memory (e.g., Flash).</a:t>
              </a:r>
              <a:endParaRPr sz="500"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2796539" y="2330038"/>
              <a:ext cx="3169920" cy="9632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7"/>
            <p:cNvSpPr txBox="1"/>
            <p:nvPr/>
          </p:nvSpPr>
          <p:spPr>
            <a:xfrm>
              <a:off x="2801241" y="2334740"/>
              <a:ext cx="3160516" cy="8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500"/>
                <a:buFont typeface="Arial"/>
                <a:buNone/>
              </a:pPr>
              <a:r>
                <a:rPr lang="en-US" sz="500" b="0" i="0">
                  <a:latin typeface="Calibri"/>
                  <a:ea typeface="Calibri"/>
                  <a:cs typeface="Calibri"/>
                  <a:sym typeface="Calibri"/>
                </a:rPr>
                <a:t>Conditional and watchpoint support for observing variable or register changes.</a:t>
              </a:r>
              <a:endParaRPr sz="500"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2796539" y="2438399"/>
              <a:ext cx="3169920" cy="9632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7"/>
            <p:cNvSpPr txBox="1"/>
            <p:nvPr/>
          </p:nvSpPr>
          <p:spPr>
            <a:xfrm>
              <a:off x="2801241" y="2443101"/>
              <a:ext cx="3160516" cy="8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500"/>
                <a:buFont typeface="Arial"/>
                <a:buNone/>
              </a:pPr>
              <a:r>
                <a:rPr lang="en-US" sz="500" b="1" i="0">
                  <a:latin typeface="Calibri"/>
                  <a:ea typeface="Calibri"/>
                  <a:cs typeface="Calibri"/>
                  <a:sym typeface="Calibri"/>
                </a:rPr>
                <a:t>Debugging Interrupts and ISR</a:t>
              </a:r>
              <a:endParaRPr sz="500"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2796539" y="2546761"/>
              <a:ext cx="3169920" cy="9632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7"/>
            <p:cNvSpPr txBox="1"/>
            <p:nvPr/>
          </p:nvSpPr>
          <p:spPr>
            <a:xfrm>
              <a:off x="2801241" y="2551463"/>
              <a:ext cx="3160516" cy="8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500"/>
                <a:buFont typeface="Arial"/>
                <a:buNone/>
              </a:pPr>
              <a:r>
                <a:rPr lang="en-US" sz="500" b="0" i="0">
                  <a:latin typeface="Calibri"/>
                  <a:ea typeface="Calibri"/>
                  <a:cs typeface="Calibri"/>
                  <a:sym typeface="Calibri"/>
                </a:rPr>
                <a:t>Analyze interrupt service routines (ISRs) and trace how interrupts affect program behavior.</a:t>
              </a:r>
              <a:endParaRPr sz="500"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2796539" y="2655123"/>
              <a:ext cx="3169920" cy="9632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7"/>
            <p:cNvSpPr txBox="1"/>
            <p:nvPr/>
          </p:nvSpPr>
          <p:spPr>
            <a:xfrm>
              <a:off x="2801241" y="2659825"/>
              <a:ext cx="3160516" cy="8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500"/>
                <a:buFont typeface="Arial"/>
                <a:buNone/>
              </a:pPr>
              <a:r>
                <a:rPr lang="en-US" sz="500" b="0" i="0">
                  <a:latin typeface="Calibri"/>
                  <a:ea typeface="Calibri"/>
                  <a:cs typeface="Calibri"/>
                  <a:sym typeface="Calibri"/>
                </a:rPr>
                <a:t>Manage nested interrupt debugging with stack inspection.</a:t>
              </a:r>
              <a:endParaRPr sz="500"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2796539" y="2763485"/>
              <a:ext cx="3169920" cy="9632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7"/>
            <p:cNvSpPr txBox="1"/>
            <p:nvPr/>
          </p:nvSpPr>
          <p:spPr>
            <a:xfrm>
              <a:off x="2801241" y="2768187"/>
              <a:ext cx="3160516" cy="8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500"/>
                <a:buFont typeface="Arial"/>
                <a:buNone/>
              </a:pPr>
              <a:r>
                <a:rPr lang="en-US" sz="500" b="1" i="0">
                  <a:latin typeface="Calibri"/>
                  <a:ea typeface="Calibri"/>
                  <a:cs typeface="Calibri"/>
                  <a:sym typeface="Calibri"/>
                </a:rPr>
                <a:t>Low-Level Register Debugging</a:t>
              </a:r>
              <a:endParaRPr sz="500"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2796539" y="2871847"/>
              <a:ext cx="3169920" cy="9632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7"/>
            <p:cNvSpPr txBox="1"/>
            <p:nvPr/>
          </p:nvSpPr>
          <p:spPr>
            <a:xfrm>
              <a:off x="2801241" y="2876549"/>
              <a:ext cx="3160516" cy="8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500"/>
                <a:buFont typeface="Arial"/>
                <a:buNone/>
              </a:pPr>
              <a:r>
                <a:rPr lang="en-US" sz="500" b="0" i="0">
                  <a:latin typeface="Calibri"/>
                  <a:ea typeface="Calibri"/>
                  <a:cs typeface="Calibri"/>
                  <a:sym typeface="Calibri"/>
                </a:rPr>
                <a:t>Access and modify CPU registers, I/O registers, and special-function registers directly.</a:t>
              </a:r>
              <a:endParaRPr sz="500"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2796539" y="2980208"/>
              <a:ext cx="3169920" cy="9632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7"/>
            <p:cNvSpPr txBox="1"/>
            <p:nvPr/>
          </p:nvSpPr>
          <p:spPr>
            <a:xfrm>
              <a:off x="2801241" y="2984910"/>
              <a:ext cx="3160516" cy="8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500"/>
                <a:buFont typeface="Arial"/>
                <a:buNone/>
              </a:pPr>
              <a:r>
                <a:rPr lang="en-US" sz="500" b="0" i="0">
                  <a:latin typeface="Calibri"/>
                  <a:ea typeface="Calibri"/>
                  <a:cs typeface="Calibri"/>
                  <a:sym typeface="Calibri"/>
                </a:rPr>
                <a:t>Debug issues related to clock configuration, peripherals, and initialization.</a:t>
              </a:r>
              <a:endParaRPr sz="500"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2796539" y="3088570"/>
              <a:ext cx="3169920" cy="9632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7"/>
            <p:cNvSpPr txBox="1"/>
            <p:nvPr/>
          </p:nvSpPr>
          <p:spPr>
            <a:xfrm>
              <a:off x="2801241" y="3093272"/>
              <a:ext cx="3160516" cy="8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500"/>
                <a:buFont typeface="Arial"/>
                <a:buNone/>
              </a:pPr>
              <a:r>
                <a:rPr lang="en-US" sz="500" b="1" i="0">
                  <a:latin typeface="Calibri"/>
                  <a:ea typeface="Calibri"/>
                  <a:cs typeface="Calibri"/>
                  <a:sym typeface="Calibri"/>
                </a:rPr>
                <a:t>Shared Library and Firmware Debugging</a:t>
              </a:r>
              <a:endParaRPr sz="500"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2796539" y="3196932"/>
              <a:ext cx="3169920" cy="9632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7"/>
            <p:cNvSpPr txBox="1"/>
            <p:nvPr/>
          </p:nvSpPr>
          <p:spPr>
            <a:xfrm>
              <a:off x="2801241" y="3201634"/>
              <a:ext cx="3160516" cy="8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500"/>
                <a:buFont typeface="Arial"/>
                <a:buNone/>
              </a:pPr>
              <a:r>
                <a:rPr lang="en-US" sz="500" b="0" i="0">
                  <a:latin typeface="Calibri"/>
                  <a:ea typeface="Calibri"/>
                  <a:cs typeface="Calibri"/>
                  <a:sym typeface="Calibri"/>
                </a:rPr>
                <a:t>Debug shared libraries or dynamically linked firmware components.</a:t>
              </a:r>
              <a:endParaRPr sz="500"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2796539" y="3305294"/>
              <a:ext cx="3169920" cy="9632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7"/>
            <p:cNvSpPr txBox="1"/>
            <p:nvPr/>
          </p:nvSpPr>
          <p:spPr>
            <a:xfrm>
              <a:off x="2801241" y="3309996"/>
              <a:ext cx="3160516" cy="8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500"/>
                <a:buFont typeface="Arial"/>
                <a:buNone/>
              </a:pPr>
              <a:r>
                <a:rPr lang="en-US" sz="500" b="0" i="0">
                  <a:latin typeface="Calibri"/>
                  <a:ea typeface="Calibri"/>
                  <a:cs typeface="Calibri"/>
                  <a:sym typeface="Calibri"/>
                </a:rPr>
                <a:t>Test bootloaders or multi-stage initialization processes.</a:t>
              </a:r>
              <a:endParaRPr sz="500"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2796539" y="3413655"/>
              <a:ext cx="3169920" cy="9632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7"/>
            <p:cNvSpPr txBox="1"/>
            <p:nvPr/>
          </p:nvSpPr>
          <p:spPr>
            <a:xfrm>
              <a:off x="2801241" y="3418357"/>
              <a:ext cx="3160516" cy="8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500"/>
                <a:buFont typeface="Arial"/>
                <a:buNone/>
              </a:pPr>
              <a:r>
                <a:rPr lang="en-US" sz="500" b="1" i="0">
                  <a:latin typeface="Calibri"/>
                  <a:ea typeface="Calibri"/>
                  <a:cs typeface="Calibri"/>
                  <a:sym typeface="Calibri"/>
                </a:rPr>
                <a:t>Scripting for Automation</a:t>
              </a:r>
              <a:endParaRPr sz="500"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2796539" y="3522017"/>
              <a:ext cx="3169920" cy="9632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7"/>
            <p:cNvSpPr txBox="1"/>
            <p:nvPr/>
          </p:nvSpPr>
          <p:spPr>
            <a:xfrm>
              <a:off x="2801241" y="3526719"/>
              <a:ext cx="3160516" cy="8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500"/>
                <a:buFont typeface="Arial"/>
                <a:buNone/>
              </a:pPr>
              <a:r>
                <a:rPr lang="en-US" sz="500" b="0" i="0">
                  <a:latin typeface="Calibri"/>
                  <a:ea typeface="Calibri"/>
                  <a:cs typeface="Calibri"/>
                  <a:sym typeface="Calibri"/>
                </a:rPr>
                <a:t>Use GDB scripting to automate repetitive debugging tasks.</a:t>
              </a:r>
              <a:endParaRPr sz="500"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2796539" y="3630379"/>
              <a:ext cx="3169920" cy="9632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7"/>
            <p:cNvSpPr txBox="1"/>
            <p:nvPr/>
          </p:nvSpPr>
          <p:spPr>
            <a:xfrm>
              <a:off x="2801241" y="3635081"/>
              <a:ext cx="3160516" cy="8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500"/>
                <a:buFont typeface="Arial"/>
                <a:buNone/>
              </a:pPr>
              <a:r>
                <a:rPr lang="en-US" sz="500" b="0" i="0">
                  <a:latin typeface="Calibri"/>
                  <a:ea typeface="Calibri"/>
                  <a:cs typeface="Calibri"/>
                  <a:sym typeface="Calibri"/>
                </a:rPr>
                <a:t>Streamline embedded testing workflows with custom GDB commands.</a:t>
              </a:r>
              <a:endParaRPr sz="500"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2796539" y="3738741"/>
              <a:ext cx="3169920" cy="9632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/>
            <p:cNvSpPr txBox="1"/>
            <p:nvPr/>
          </p:nvSpPr>
          <p:spPr>
            <a:xfrm>
              <a:off x="2801241" y="3743443"/>
              <a:ext cx="3160516" cy="8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500"/>
                <a:buFont typeface="Arial"/>
                <a:buNone/>
              </a:pPr>
              <a:r>
                <a:rPr lang="en-US" sz="500" b="1" i="0">
                  <a:latin typeface="Calibri"/>
                  <a:ea typeface="Calibri"/>
                  <a:cs typeface="Calibri"/>
                  <a:sym typeface="Calibri"/>
                </a:rPr>
                <a:t>Signal and Exception Handling</a:t>
              </a:r>
              <a:endParaRPr sz="500"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2796539" y="3847102"/>
              <a:ext cx="3169920" cy="9632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 txBox="1"/>
            <p:nvPr/>
          </p:nvSpPr>
          <p:spPr>
            <a:xfrm>
              <a:off x="2801241" y="3851804"/>
              <a:ext cx="3160516" cy="8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500"/>
                <a:buFont typeface="Arial"/>
                <a:buNone/>
              </a:pPr>
              <a:r>
                <a:rPr lang="en-US" sz="500" b="0" i="0">
                  <a:latin typeface="Calibri"/>
                  <a:ea typeface="Calibri"/>
                  <a:cs typeface="Calibri"/>
                  <a:sym typeface="Calibri"/>
                </a:rPr>
                <a:t>Debug embedded-specific exceptions like hard faults, bus faults, and memory management faults.</a:t>
              </a:r>
              <a:endParaRPr sz="500"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2796539" y="3955464"/>
              <a:ext cx="3169920" cy="9632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7"/>
            <p:cNvSpPr txBox="1"/>
            <p:nvPr/>
          </p:nvSpPr>
          <p:spPr>
            <a:xfrm>
              <a:off x="2801241" y="3960166"/>
              <a:ext cx="3160516" cy="8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500"/>
                <a:buFont typeface="Arial"/>
                <a:buNone/>
              </a:pPr>
              <a:r>
                <a:rPr lang="en-US" sz="500" b="0" i="0">
                  <a:latin typeface="Calibri"/>
                  <a:ea typeface="Calibri"/>
                  <a:cs typeface="Calibri"/>
                  <a:sym typeface="Calibri"/>
                </a:rPr>
                <a:t>Monitor and trace exception handlers effectively.</a:t>
              </a:r>
              <a:endParaRPr sz="500"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2796539" y="4063826"/>
              <a:ext cx="3169920" cy="9632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7"/>
            <p:cNvSpPr txBox="1"/>
            <p:nvPr/>
          </p:nvSpPr>
          <p:spPr>
            <a:xfrm>
              <a:off x="2801241" y="4068528"/>
              <a:ext cx="3160516" cy="8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500"/>
                <a:buFont typeface="Arial"/>
                <a:buNone/>
              </a:pPr>
              <a:r>
                <a:rPr lang="en-US" sz="500" b="1" i="0">
                  <a:latin typeface="Calibri"/>
                  <a:ea typeface="Calibri"/>
                  <a:cs typeface="Calibri"/>
                  <a:sym typeface="Calibri"/>
                </a:rPr>
                <a:t>Integration with CI/CD</a:t>
              </a:r>
              <a:endParaRPr sz="500"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2796539" y="4172188"/>
              <a:ext cx="3169920" cy="9632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 txBox="1"/>
            <p:nvPr/>
          </p:nvSpPr>
          <p:spPr>
            <a:xfrm>
              <a:off x="2801241" y="4176890"/>
              <a:ext cx="3160516" cy="8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500"/>
                <a:buFont typeface="Arial"/>
                <a:buNone/>
              </a:pPr>
              <a:r>
                <a:rPr lang="en-US" sz="500" b="0" i="0">
                  <a:latin typeface="Calibri"/>
                  <a:ea typeface="Calibri"/>
                  <a:cs typeface="Calibri"/>
                  <a:sym typeface="Calibri"/>
                </a:rPr>
                <a:t>Automate testing and debugging in continuous integration pipelines using GDB.</a:t>
              </a:r>
              <a:endParaRPr sz="500"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2796539" y="4280549"/>
              <a:ext cx="3169920" cy="9632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7"/>
            <p:cNvSpPr txBox="1"/>
            <p:nvPr/>
          </p:nvSpPr>
          <p:spPr>
            <a:xfrm>
              <a:off x="2801241" y="4285251"/>
              <a:ext cx="3160516" cy="8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ts val="500"/>
                <a:buFont typeface="Arial"/>
                <a:buNone/>
              </a:pPr>
              <a:r>
                <a:rPr lang="en-US" sz="500" b="0" i="0">
                  <a:latin typeface="Calibri"/>
                  <a:ea typeface="Calibri"/>
                  <a:cs typeface="Calibri"/>
                  <a:sym typeface="Calibri"/>
                </a:rPr>
                <a:t>Generate logs and test reports directly from embedded debugging sessions.</a:t>
              </a:r>
              <a:endParaRPr sz="500"/>
            </a:p>
          </p:txBody>
        </p:sp>
      </p:grp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18"/>
          <p:cNvGrpSpPr/>
          <p:nvPr/>
        </p:nvGrpSpPr>
        <p:grpSpPr>
          <a:xfrm>
            <a:off x="5740400" y="1107439"/>
            <a:ext cx="3403600" cy="3464559"/>
            <a:chOff x="5740400" y="1107439"/>
            <a:chExt cx="3403600" cy="3464559"/>
          </a:xfrm>
        </p:grpSpPr>
        <p:pic>
          <p:nvPicPr>
            <p:cNvPr id="325" name="Google Shape;325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740400" y="1442719"/>
              <a:ext cx="3403600" cy="31292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6" name="Google Shape;326;p18"/>
            <p:cNvSpPr/>
            <p:nvPr/>
          </p:nvSpPr>
          <p:spPr>
            <a:xfrm>
              <a:off x="6075679" y="1107439"/>
              <a:ext cx="345440" cy="355600"/>
            </a:xfrm>
            <a:custGeom>
              <a:avLst/>
              <a:gdLst/>
              <a:ahLst/>
              <a:cxnLst/>
              <a:rect l="l" t="t" r="r" b="b"/>
              <a:pathLst>
                <a:path w="345439" h="355600" extrusionOk="0">
                  <a:moveTo>
                    <a:pt x="172720" y="0"/>
                  </a:moveTo>
                  <a:lnTo>
                    <a:pt x="126804" y="6351"/>
                  </a:lnTo>
                  <a:lnTo>
                    <a:pt x="85545" y="24274"/>
                  </a:lnTo>
                  <a:lnTo>
                    <a:pt x="50588" y="52076"/>
                  </a:lnTo>
                  <a:lnTo>
                    <a:pt x="23581" y="88060"/>
                  </a:lnTo>
                  <a:lnTo>
                    <a:pt x="6169" y="130533"/>
                  </a:lnTo>
                  <a:lnTo>
                    <a:pt x="0" y="177800"/>
                  </a:lnTo>
                  <a:lnTo>
                    <a:pt x="6169" y="225066"/>
                  </a:lnTo>
                  <a:lnTo>
                    <a:pt x="23581" y="267539"/>
                  </a:lnTo>
                  <a:lnTo>
                    <a:pt x="50588" y="303523"/>
                  </a:lnTo>
                  <a:lnTo>
                    <a:pt x="85545" y="331325"/>
                  </a:lnTo>
                  <a:lnTo>
                    <a:pt x="126804" y="349248"/>
                  </a:lnTo>
                  <a:lnTo>
                    <a:pt x="172720" y="355600"/>
                  </a:lnTo>
                  <a:lnTo>
                    <a:pt x="218635" y="349248"/>
                  </a:lnTo>
                  <a:lnTo>
                    <a:pt x="259894" y="331325"/>
                  </a:lnTo>
                  <a:lnTo>
                    <a:pt x="294851" y="303523"/>
                  </a:lnTo>
                  <a:lnTo>
                    <a:pt x="321858" y="267539"/>
                  </a:lnTo>
                  <a:lnTo>
                    <a:pt x="339270" y="225066"/>
                  </a:lnTo>
                  <a:lnTo>
                    <a:pt x="345440" y="177800"/>
                  </a:lnTo>
                  <a:lnTo>
                    <a:pt x="339270" y="130533"/>
                  </a:lnTo>
                  <a:lnTo>
                    <a:pt x="321858" y="88060"/>
                  </a:lnTo>
                  <a:lnTo>
                    <a:pt x="294851" y="52076"/>
                  </a:lnTo>
                  <a:lnTo>
                    <a:pt x="259894" y="24274"/>
                  </a:lnTo>
                  <a:lnTo>
                    <a:pt x="218635" y="6351"/>
                  </a:lnTo>
                  <a:lnTo>
                    <a:pt x="172720" y="0"/>
                  </a:lnTo>
                  <a:close/>
                </a:path>
              </a:pathLst>
            </a:custGeom>
            <a:solidFill>
              <a:srgbClr val="FCDB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327" name="Google Shape;327;p18"/>
          <p:cNvGrpSpPr/>
          <p:nvPr/>
        </p:nvGrpSpPr>
        <p:grpSpPr>
          <a:xfrm>
            <a:off x="228600" y="1308745"/>
            <a:ext cx="5511800" cy="2527200"/>
            <a:chOff x="0" y="31203"/>
            <a:chExt cx="5511800" cy="2527200"/>
          </a:xfrm>
        </p:grpSpPr>
        <p:sp>
          <p:nvSpPr>
            <p:cNvPr id="328" name="Google Shape;328;p18"/>
            <p:cNvSpPr/>
            <p:nvPr/>
          </p:nvSpPr>
          <p:spPr>
            <a:xfrm>
              <a:off x="0" y="31203"/>
              <a:ext cx="5511800" cy="2527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8"/>
            <p:cNvSpPr txBox="1"/>
            <p:nvPr/>
          </p:nvSpPr>
          <p:spPr>
            <a:xfrm>
              <a:off x="123368" y="154571"/>
              <a:ext cx="5265064" cy="22804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Objective: </a:t>
              </a:r>
              <a:endParaRPr/>
            </a:p>
            <a:p>
              <a:pPr marL="0" lvl="0" indent="0" algn="l" rtl="0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rgbClr val="FFFF00"/>
                </a:buClr>
                <a:buSzPts val="1500"/>
                <a:buFont typeface="Arial"/>
                <a:buNone/>
              </a:pPr>
              <a:r>
                <a:rPr lang="en-US" sz="1500" b="1" i="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r>
                <a:rPr lang="en-US" sz="1500" b="1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objective is to showcase the key automation test cases implemented using Selenium and Python for an e-commerce website which is </a:t>
              </a:r>
              <a:r>
                <a:rPr lang="en-US" sz="1500" b="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http://automationexercise.com</a:t>
              </a: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</a:t>
              </a:r>
              <a:endParaRPr/>
            </a:p>
            <a:p>
              <a:pPr marL="0" lvl="0" indent="0" algn="l" rtl="0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rgbClr val="FFFF00"/>
                </a:buClr>
                <a:buSzPts val="1500"/>
                <a:buFont typeface="Arial"/>
                <a:buNone/>
              </a:pPr>
              <a:r>
                <a:rPr lang="en-US" sz="1500" b="1" i="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&gt;  </a:t>
              </a: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This includes functional testing of critical user interactions such as registration, login, checkout, cart operations, product searches, and order placements. </a:t>
              </a:r>
              <a:endParaRPr/>
            </a:p>
            <a:p>
              <a:pPr marL="0" lvl="0" indent="0" algn="l" rtl="0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rgbClr val="FFFF00"/>
                </a:buClr>
                <a:buSzPts val="1500"/>
                <a:buFont typeface="Arial"/>
                <a:buNone/>
              </a:pPr>
              <a:r>
                <a:rPr lang="en-US" sz="1500" b="1" i="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&gt;  </a:t>
              </a: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Additionally, the test report highlights essential Selenium methods used to ensure efficient and reliable test execution.</a:t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0" name="Google Shape;330;p18"/>
          <p:cNvSpPr/>
          <p:nvPr/>
        </p:nvSpPr>
        <p:spPr>
          <a:xfrm>
            <a:off x="5044440" y="584199"/>
            <a:ext cx="701040" cy="701040"/>
          </a:xfrm>
          <a:custGeom>
            <a:avLst/>
            <a:gdLst/>
            <a:ahLst/>
            <a:cxnLst/>
            <a:rect l="l" t="t" r="r" b="b"/>
            <a:pathLst>
              <a:path w="701039" h="701040" extrusionOk="0">
                <a:moveTo>
                  <a:pt x="0" y="350520"/>
                </a:moveTo>
                <a:lnTo>
                  <a:pt x="3199" y="302956"/>
                </a:lnTo>
                <a:lnTo>
                  <a:pt x="12520" y="257338"/>
                </a:lnTo>
                <a:lnTo>
                  <a:pt x="27545" y="214082"/>
                </a:lnTo>
                <a:lnTo>
                  <a:pt x="47856" y="173606"/>
                </a:lnTo>
                <a:lnTo>
                  <a:pt x="73035" y="136327"/>
                </a:lnTo>
                <a:lnTo>
                  <a:pt x="102665" y="102665"/>
                </a:lnTo>
                <a:lnTo>
                  <a:pt x="136327" y="73035"/>
                </a:lnTo>
                <a:lnTo>
                  <a:pt x="173606" y="47856"/>
                </a:lnTo>
                <a:lnTo>
                  <a:pt x="214082" y="27545"/>
                </a:lnTo>
                <a:lnTo>
                  <a:pt x="257338" y="12520"/>
                </a:lnTo>
                <a:lnTo>
                  <a:pt x="302956" y="3199"/>
                </a:lnTo>
                <a:lnTo>
                  <a:pt x="350520" y="0"/>
                </a:lnTo>
                <a:lnTo>
                  <a:pt x="398083" y="3199"/>
                </a:lnTo>
                <a:lnTo>
                  <a:pt x="443701" y="12520"/>
                </a:lnTo>
                <a:lnTo>
                  <a:pt x="486957" y="27545"/>
                </a:lnTo>
                <a:lnTo>
                  <a:pt x="527433" y="47856"/>
                </a:lnTo>
                <a:lnTo>
                  <a:pt x="564712" y="73035"/>
                </a:lnTo>
                <a:lnTo>
                  <a:pt x="598374" y="102665"/>
                </a:lnTo>
                <a:lnTo>
                  <a:pt x="628004" y="136327"/>
                </a:lnTo>
                <a:lnTo>
                  <a:pt x="653183" y="173606"/>
                </a:lnTo>
                <a:lnTo>
                  <a:pt x="673494" y="214082"/>
                </a:lnTo>
                <a:lnTo>
                  <a:pt x="688519" y="257338"/>
                </a:lnTo>
                <a:lnTo>
                  <a:pt x="697840" y="302956"/>
                </a:lnTo>
                <a:lnTo>
                  <a:pt x="701040" y="350520"/>
                </a:lnTo>
                <a:lnTo>
                  <a:pt x="697840" y="398083"/>
                </a:lnTo>
                <a:lnTo>
                  <a:pt x="688519" y="443701"/>
                </a:lnTo>
                <a:lnTo>
                  <a:pt x="673494" y="486957"/>
                </a:lnTo>
                <a:lnTo>
                  <a:pt x="653183" y="527433"/>
                </a:lnTo>
                <a:lnTo>
                  <a:pt x="628004" y="564712"/>
                </a:lnTo>
                <a:lnTo>
                  <a:pt x="598374" y="598374"/>
                </a:lnTo>
                <a:lnTo>
                  <a:pt x="564712" y="628004"/>
                </a:lnTo>
                <a:lnTo>
                  <a:pt x="527433" y="653183"/>
                </a:lnTo>
                <a:lnTo>
                  <a:pt x="486957" y="673494"/>
                </a:lnTo>
                <a:lnTo>
                  <a:pt x="443701" y="688519"/>
                </a:lnTo>
                <a:lnTo>
                  <a:pt x="398083" y="697840"/>
                </a:lnTo>
                <a:lnTo>
                  <a:pt x="350520" y="701040"/>
                </a:lnTo>
                <a:lnTo>
                  <a:pt x="302956" y="697840"/>
                </a:lnTo>
                <a:lnTo>
                  <a:pt x="257338" y="688519"/>
                </a:lnTo>
                <a:lnTo>
                  <a:pt x="214082" y="673494"/>
                </a:lnTo>
                <a:lnTo>
                  <a:pt x="173606" y="653183"/>
                </a:lnTo>
                <a:lnTo>
                  <a:pt x="136327" y="628004"/>
                </a:lnTo>
                <a:lnTo>
                  <a:pt x="102665" y="598374"/>
                </a:lnTo>
                <a:lnTo>
                  <a:pt x="73035" y="564712"/>
                </a:lnTo>
                <a:lnTo>
                  <a:pt x="47856" y="527433"/>
                </a:lnTo>
                <a:lnTo>
                  <a:pt x="27545" y="486957"/>
                </a:lnTo>
                <a:lnTo>
                  <a:pt x="12520" y="443701"/>
                </a:lnTo>
                <a:lnTo>
                  <a:pt x="3199" y="398083"/>
                </a:lnTo>
                <a:lnTo>
                  <a:pt x="0" y="350520"/>
                </a:lnTo>
                <a:close/>
              </a:path>
            </a:pathLst>
          </a:custGeom>
          <a:noFill/>
          <a:ln w="28575" cap="flat" cmpd="sng">
            <a:solidFill>
              <a:srgbClr val="8EAB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1" name="Google Shape;331;p18"/>
          <p:cNvSpPr txBox="1">
            <a:spLocks noGrp="1"/>
          </p:cNvSpPr>
          <p:nvPr>
            <p:ph type="title"/>
          </p:nvPr>
        </p:nvSpPr>
        <p:spPr>
          <a:xfrm>
            <a:off x="435932" y="409142"/>
            <a:ext cx="4754880" cy="62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8318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E-Commerce Web Automation Testing  Capstone project</a:t>
            </a:r>
            <a:endParaRPr/>
          </a:p>
        </p:txBody>
      </p:sp>
      <p:sp>
        <p:nvSpPr>
          <p:cNvPr id="332" name="Google Shape;332;p18"/>
          <p:cNvSpPr txBox="1">
            <a:spLocks noGrp="1"/>
          </p:cNvSpPr>
          <p:nvPr>
            <p:ph type="ftr" idx="11"/>
          </p:nvPr>
        </p:nvSpPr>
        <p:spPr>
          <a:xfrm>
            <a:off x="123082" y="4946288"/>
            <a:ext cx="365759" cy="141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80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8"/>
          <p:cNvSpPr txBox="1"/>
          <p:nvPr/>
        </p:nvSpPr>
        <p:spPr>
          <a:xfrm>
            <a:off x="8959343" y="4967323"/>
            <a:ext cx="71120" cy="11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latin typeface="Arial"/>
                <a:ea typeface="Arial"/>
                <a:cs typeface="Arial"/>
                <a:sym typeface="Arial"/>
              </a:rPr>
              <a:t>2</a:t>
            </a:r>
            <a:endParaRPr sz="6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8"/>
          <p:cNvSpPr txBox="1"/>
          <p:nvPr/>
        </p:nvSpPr>
        <p:spPr>
          <a:xfrm>
            <a:off x="7887050" y="4974156"/>
            <a:ext cx="93345" cy="127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Arial"/>
                <a:ea typeface="Arial"/>
                <a:cs typeface="Arial"/>
                <a:sym typeface="Arial"/>
              </a:rPr>
              <a:t>©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9"/>
          <p:cNvSpPr txBox="1">
            <a:spLocks noGrp="1"/>
          </p:cNvSpPr>
          <p:nvPr>
            <p:ph type="body" idx="1"/>
          </p:nvPr>
        </p:nvSpPr>
        <p:spPr>
          <a:xfrm>
            <a:off x="457200" y="361950"/>
            <a:ext cx="5251450" cy="3877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79" b="1"/>
              <a:t>Tools &amp; Frameworks Used: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79" b="1"/>
          </a:p>
          <a:p>
            <a:pPr marL="0" lvl="0" indent="-10661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•"/>
            </a:pPr>
            <a:r>
              <a:rPr lang="en-US" sz="1679" b="1"/>
              <a:t> Selenium WebDriver</a:t>
            </a:r>
            <a:r>
              <a:rPr lang="en-US" sz="1679"/>
              <a:t> – Automates browser interactions.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79"/>
          </a:p>
          <a:p>
            <a:pPr marL="0" lvl="0" indent="-10661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•"/>
            </a:pPr>
            <a:r>
              <a:rPr lang="en-US" sz="1679" b="1"/>
              <a:t> PyTest</a:t>
            </a:r>
            <a:r>
              <a:rPr lang="en-US" sz="1679"/>
              <a:t> – Framework for running test cases efficiently.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79"/>
          </a:p>
          <a:p>
            <a:pPr marL="0" lvl="0" indent="-10661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•"/>
            </a:pPr>
            <a:r>
              <a:rPr lang="en-US" sz="1679" b="1"/>
              <a:t> Page Object Model (POM)</a:t>
            </a:r>
            <a:r>
              <a:rPr lang="en-US" sz="1679"/>
              <a:t> – Enhances test maintainability by separating test logic from UI elements.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79"/>
          </a:p>
          <a:p>
            <a:pPr marL="0" lvl="0" indent="-10661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•"/>
            </a:pPr>
            <a:r>
              <a:rPr lang="en-US" sz="1679" b="1"/>
              <a:t> Fluent Interface Design</a:t>
            </a:r>
            <a:r>
              <a:rPr lang="en-US" sz="1679"/>
              <a:t> – Improves test readability and modularity.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79"/>
          </a:p>
          <a:p>
            <a:pPr marL="0" lvl="0" indent="-10661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9"/>
              <a:buFont typeface="Arial"/>
              <a:buChar char="•"/>
            </a:pPr>
            <a:r>
              <a:rPr lang="en-US" sz="1679" b="1"/>
              <a:t> pytest-html</a:t>
            </a:r>
            <a:r>
              <a:rPr lang="en-US" sz="1679"/>
              <a:t> – Generates detailed HTML reports for test execution.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79"/>
          </a:p>
        </p:txBody>
      </p:sp>
      <p:pic>
        <p:nvPicPr>
          <p:cNvPr id="340" name="Google Shape;34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7400" y="1123950"/>
            <a:ext cx="2743438" cy="274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2"/>
          <p:cNvGrpSpPr/>
          <p:nvPr/>
        </p:nvGrpSpPr>
        <p:grpSpPr>
          <a:xfrm>
            <a:off x="628626" y="844697"/>
            <a:ext cx="8017879" cy="3120296"/>
            <a:chOff x="192694" y="435555"/>
            <a:chExt cx="8017879" cy="3120296"/>
          </a:xfrm>
        </p:grpSpPr>
        <p:sp>
          <p:nvSpPr>
            <p:cNvPr id="79" name="Google Shape;79;p2"/>
            <p:cNvSpPr/>
            <p:nvPr/>
          </p:nvSpPr>
          <p:spPr>
            <a:xfrm>
              <a:off x="192694" y="435555"/>
              <a:ext cx="8017879" cy="31202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 txBox="1"/>
            <p:nvPr/>
          </p:nvSpPr>
          <p:spPr>
            <a:xfrm>
              <a:off x="345014" y="587875"/>
              <a:ext cx="7713239" cy="2815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 b="1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Capstone Project</a:t>
              </a:r>
              <a:endParaRPr/>
            </a:p>
            <a:p>
              <a:pPr marL="0" lvl="0" indent="0" algn="l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br>
                <a:rPr lang="en-US" sz="1200" b="1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400" b="1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Content</a:t>
              </a:r>
              <a:endParaRPr/>
            </a:p>
            <a:p>
              <a:pPr marL="0" lvl="0" indent="0" algn="l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1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 Embedded testing capstone project-1</a:t>
              </a:r>
              <a:endParaRPr/>
            </a:p>
            <a:p>
              <a:pPr marL="0" lvl="0" indent="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1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 E-Commerce Automation Testing Project</a:t>
              </a:r>
              <a:endParaRPr/>
            </a:p>
            <a:p>
              <a:pPr marL="0" lvl="0" indent="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1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3. Rest API Capstone Project – Users Project-2</a:t>
              </a:r>
              <a:endParaRPr/>
            </a:p>
            <a:p>
              <a:pPr marL="0" lvl="0" indent="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br>
                <a:rPr lang="en-US" sz="1200" b="1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br>
                <a:rPr lang="en-US" sz="1200" b="1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br>
                <a:rPr lang="en-US" sz="1200" b="1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sz="12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0"/>
          <p:cNvSpPr txBox="1">
            <a:spLocks noGrp="1"/>
          </p:cNvSpPr>
          <p:nvPr>
            <p:ph type="title"/>
          </p:nvPr>
        </p:nvSpPr>
        <p:spPr>
          <a:xfrm>
            <a:off x="435932" y="409142"/>
            <a:ext cx="7565068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Test Scenarios Covered (26 Test Cases) </a:t>
            </a:r>
            <a:br>
              <a:rPr lang="en-US" b="1"/>
            </a:br>
            <a:r>
              <a:rPr lang="en-US" b="1"/>
              <a:t>for </a:t>
            </a:r>
            <a:r>
              <a:rPr lang="en-US" sz="2000" b="1"/>
              <a:t>Navigation to url used- </a:t>
            </a:r>
            <a:r>
              <a:rPr lang="en-US" sz="2000" b="0"/>
              <a:t>'</a:t>
            </a:r>
            <a:r>
              <a:rPr lang="en-US" sz="2000" b="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http://automationexercise.com</a:t>
            </a:r>
            <a:r>
              <a:rPr lang="en-US" sz="2000" b="0"/>
              <a:t>'</a:t>
            </a:r>
            <a:br>
              <a:rPr lang="en-US" sz="2000" b="0"/>
            </a:br>
            <a:br>
              <a:rPr lang="en-US" b="1"/>
            </a:br>
            <a:endParaRPr/>
          </a:p>
        </p:txBody>
      </p:sp>
      <p:sp>
        <p:nvSpPr>
          <p:cNvPr id="346" name="Google Shape;346;p20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1️⃣ User Authentication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📌 </a:t>
            </a:r>
            <a:r>
              <a:rPr lang="en-US" sz="1200" b="1"/>
              <a:t>Purpose:</a:t>
            </a:r>
            <a:r>
              <a:rPr lang="en-US" sz="1200"/>
              <a:t> Ensures secure login and logout operations.</a:t>
            </a:r>
            <a:br>
              <a:rPr lang="en-US" sz="1200"/>
            </a:br>
            <a:r>
              <a:rPr lang="en-US" sz="1200"/>
              <a:t>✅ </a:t>
            </a:r>
            <a:r>
              <a:rPr lang="en-US" sz="1200" b="1"/>
              <a:t>Login with valid credentials</a:t>
            </a:r>
            <a:r>
              <a:rPr lang="en-US" sz="1200"/>
              <a:t> – Verifies successful access.</a:t>
            </a:r>
            <a:br>
              <a:rPr lang="en-US" sz="1200"/>
            </a:br>
            <a:r>
              <a:rPr lang="en-US" sz="1200"/>
              <a:t>✅ </a:t>
            </a:r>
            <a:r>
              <a:rPr lang="en-US" sz="1200" b="1"/>
              <a:t>Login with invalid credentials</a:t>
            </a:r>
            <a:r>
              <a:rPr lang="en-US" sz="1200"/>
              <a:t> – Checks system response to incorrect credentials.</a:t>
            </a:r>
            <a:br>
              <a:rPr lang="en-US" sz="1200"/>
            </a:br>
            <a:r>
              <a:rPr lang="en-US" sz="1200"/>
              <a:t>✅ </a:t>
            </a:r>
            <a:r>
              <a:rPr lang="en-US" sz="1200" b="1"/>
              <a:t>Logout functionality</a:t>
            </a:r>
            <a:r>
              <a:rPr lang="en-US" sz="1200"/>
              <a:t> – Confirms session termination after logout.</a:t>
            </a:r>
            <a:br>
              <a:rPr lang="en-US" sz="1200"/>
            </a:br>
            <a:r>
              <a:rPr lang="en-US" sz="1200"/>
              <a:t>✅ </a:t>
            </a:r>
            <a:r>
              <a:rPr lang="en-US" sz="1200" b="1"/>
              <a:t>Password reset feature</a:t>
            </a:r>
            <a:r>
              <a:rPr lang="en-US" sz="1200"/>
              <a:t> – Tests the password recovery mechanism.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47" name="Google Shape;347;p20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2️⃣ User Registration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📌 </a:t>
            </a:r>
            <a:r>
              <a:rPr lang="en-US" sz="1200" b="1"/>
              <a:t>Purpose:</a:t>
            </a:r>
            <a:r>
              <a:rPr lang="en-US" sz="1200"/>
              <a:t> Validates user account creation process.</a:t>
            </a:r>
            <a:br>
              <a:rPr lang="en-US" sz="1200"/>
            </a:br>
            <a:r>
              <a:rPr lang="en-US" sz="1200"/>
              <a:t>✅ </a:t>
            </a:r>
            <a:r>
              <a:rPr lang="en-US" sz="1200" b="1"/>
              <a:t>New user registration</a:t>
            </a:r>
            <a:r>
              <a:rPr lang="en-US" sz="1200"/>
              <a:t> – Ensures users can sign up successfully.</a:t>
            </a:r>
            <a:br>
              <a:rPr lang="en-US" sz="1200"/>
            </a:br>
            <a:r>
              <a:rPr lang="en-US" sz="1200"/>
              <a:t>✅ </a:t>
            </a:r>
            <a:r>
              <a:rPr lang="en-US" sz="1200" b="1"/>
              <a:t>Registration with existing email</a:t>
            </a:r>
            <a:r>
              <a:rPr lang="en-US" sz="1200"/>
              <a:t> – Tests duplicate account handling.</a:t>
            </a:r>
            <a:br>
              <a:rPr lang="en-US" sz="1200"/>
            </a:br>
            <a:r>
              <a:rPr lang="en-US" sz="1200"/>
              <a:t>✅ </a:t>
            </a:r>
            <a:r>
              <a:rPr lang="en-US" sz="1200" b="1"/>
              <a:t>Form validation (empty fields, invalid data)</a:t>
            </a:r>
            <a:r>
              <a:rPr lang="en-US" sz="1200"/>
              <a:t> – Ensures proper input validation.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48" name="Google Shape;348;p20"/>
          <p:cNvSpPr txBox="1"/>
          <p:nvPr/>
        </p:nvSpPr>
        <p:spPr>
          <a:xfrm>
            <a:off x="307683" y="3164698"/>
            <a:ext cx="425196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Calibri"/>
                <a:ea typeface="Calibri"/>
                <a:cs typeface="Calibri"/>
                <a:sym typeface="Calibri"/>
              </a:rPr>
              <a:t>3️⃣ Product Search &amp; Filtering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📌 </a:t>
            </a:r>
            <a:r>
              <a:rPr lang="en-US" sz="1200" b="1">
                <a:latin typeface="Calibri"/>
                <a:ea typeface="Calibri"/>
                <a:cs typeface="Calibri"/>
                <a:sym typeface="Calibri"/>
              </a:rPr>
              <a:t>Purpose: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Ensures users can find products efficiently.</a:t>
            </a:r>
            <a:br>
              <a:rPr lang="en-US" sz="12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✅ </a:t>
            </a:r>
            <a:r>
              <a:rPr lang="en-US" sz="1200" b="1">
                <a:latin typeface="Calibri"/>
                <a:ea typeface="Calibri"/>
                <a:cs typeface="Calibri"/>
                <a:sym typeface="Calibri"/>
              </a:rPr>
              <a:t>Search by product name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– Verifies search results for specific keywords.</a:t>
            </a:r>
            <a:br>
              <a:rPr lang="en-US" sz="12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✅ </a:t>
            </a:r>
            <a:r>
              <a:rPr lang="en-US" sz="1200" b="1">
                <a:latin typeface="Calibri"/>
                <a:ea typeface="Calibri"/>
                <a:cs typeface="Calibri"/>
                <a:sym typeface="Calibri"/>
              </a:rPr>
              <a:t>Search by category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– Ensures category-based filtering.</a:t>
            </a:r>
            <a:br>
              <a:rPr lang="en-US" sz="12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✅ </a:t>
            </a:r>
            <a:r>
              <a:rPr lang="en-US" sz="1200" b="1">
                <a:latin typeface="Calibri"/>
                <a:ea typeface="Calibri"/>
                <a:cs typeface="Calibri"/>
                <a:sym typeface="Calibri"/>
              </a:rPr>
              <a:t>Apply filters (price, brand, rating)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– Confirms filter functionality.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49" name="Google Shape;349;p20"/>
          <p:cNvSpPr txBox="1"/>
          <p:nvPr/>
        </p:nvSpPr>
        <p:spPr>
          <a:xfrm>
            <a:off x="4584359" y="2876550"/>
            <a:ext cx="4038599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Calibri"/>
                <a:ea typeface="Calibri"/>
                <a:cs typeface="Calibri"/>
                <a:sym typeface="Calibri"/>
              </a:rPr>
              <a:t>4️⃣ Cart Operations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📌 </a:t>
            </a:r>
            <a:r>
              <a:rPr lang="en-US" sz="1200" b="1">
                <a:latin typeface="Calibri"/>
                <a:ea typeface="Calibri"/>
                <a:cs typeface="Calibri"/>
                <a:sym typeface="Calibri"/>
              </a:rPr>
              <a:t>Purpose: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Ensures users can manage shopping cart efficiently.</a:t>
            </a:r>
            <a:br>
              <a:rPr lang="en-US" sz="12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✅ </a:t>
            </a:r>
            <a:r>
              <a:rPr lang="en-US" sz="1200" b="1">
                <a:latin typeface="Calibri"/>
                <a:ea typeface="Calibri"/>
                <a:cs typeface="Calibri"/>
                <a:sym typeface="Calibri"/>
              </a:rPr>
              <a:t>Add items to cart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– Verifies cart update after adding products.</a:t>
            </a:r>
            <a:br>
              <a:rPr lang="en-US" sz="12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✅ </a:t>
            </a:r>
            <a:r>
              <a:rPr lang="en-US" sz="1200" b="1">
                <a:latin typeface="Calibri"/>
                <a:ea typeface="Calibri"/>
                <a:cs typeface="Calibri"/>
                <a:sym typeface="Calibri"/>
              </a:rPr>
              <a:t>Remove items from cart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– Checks item removal functionality.</a:t>
            </a:r>
            <a:br>
              <a:rPr lang="en-US" sz="12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✅ </a:t>
            </a:r>
            <a:r>
              <a:rPr lang="en-US" sz="1200" b="1">
                <a:latin typeface="Calibri"/>
                <a:ea typeface="Calibri"/>
                <a:cs typeface="Calibri"/>
                <a:sym typeface="Calibri"/>
              </a:rPr>
              <a:t>Update item quantity in cart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– Ensures users can modify quantities.</a:t>
            </a:r>
            <a:br>
              <a:rPr lang="en-US" sz="12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✅ </a:t>
            </a:r>
            <a:r>
              <a:rPr lang="en-US" sz="1200" b="1">
                <a:latin typeface="Calibri"/>
                <a:ea typeface="Calibri"/>
                <a:cs typeface="Calibri"/>
                <a:sym typeface="Calibri"/>
              </a:rPr>
              <a:t>Verify cart total price calculation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– Confirms price accuracy.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1"/>
          <p:cNvSpPr txBox="1">
            <a:spLocks noGrp="1"/>
          </p:cNvSpPr>
          <p:nvPr>
            <p:ph type="title"/>
          </p:nvPr>
        </p:nvSpPr>
        <p:spPr>
          <a:xfrm>
            <a:off x="435932" y="409142"/>
            <a:ext cx="475488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Test Scenarios Covered (26 Test Cases)</a:t>
            </a:r>
            <a:br>
              <a:rPr lang="en-US" b="1"/>
            </a:br>
            <a:endParaRPr/>
          </a:p>
        </p:txBody>
      </p:sp>
      <p:sp>
        <p:nvSpPr>
          <p:cNvPr id="355" name="Google Shape;355;p21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6️⃣ Payment Processing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📌 </a:t>
            </a:r>
            <a:r>
              <a:rPr lang="en-US" sz="1200" b="1"/>
              <a:t>Purpose:</a:t>
            </a:r>
            <a:r>
              <a:rPr lang="en-US" sz="1200"/>
              <a:t> Ensures secure and seamless transactions.</a:t>
            </a:r>
            <a:br>
              <a:rPr lang="en-US" sz="1200"/>
            </a:br>
            <a:r>
              <a:rPr lang="en-US" sz="1200"/>
              <a:t>✅ </a:t>
            </a:r>
            <a:r>
              <a:rPr lang="en-US" sz="1200" b="1"/>
              <a:t>Successful payment transaction</a:t>
            </a:r>
            <a:r>
              <a:rPr lang="en-US" sz="1200"/>
              <a:t> – Verifies order completion upon payment success.</a:t>
            </a:r>
            <a:br>
              <a:rPr lang="en-US" sz="1200"/>
            </a:br>
            <a:r>
              <a:rPr lang="en-US" sz="1200"/>
              <a:t>✅ </a:t>
            </a:r>
            <a:r>
              <a:rPr lang="en-US" sz="1200" b="1"/>
              <a:t>Payment failure handling</a:t>
            </a:r>
            <a:r>
              <a:rPr lang="en-US" sz="1200"/>
              <a:t> – Tests system behavior on transaction failure.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56" name="Google Shape;356;p21"/>
          <p:cNvSpPr txBox="1">
            <a:spLocks noGrp="1"/>
          </p:cNvSpPr>
          <p:nvPr>
            <p:ph type="body" idx="2"/>
          </p:nvPr>
        </p:nvSpPr>
        <p:spPr>
          <a:xfrm>
            <a:off x="435932" y="2475752"/>
            <a:ext cx="397764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7️⃣ Order History &amp; Tracking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📌 </a:t>
            </a:r>
            <a:r>
              <a:rPr lang="en-US" sz="1200" b="1"/>
              <a:t>Purpose:</a:t>
            </a:r>
            <a:r>
              <a:rPr lang="en-US" sz="1200"/>
              <a:t> Enables users to track their purchases.</a:t>
            </a:r>
            <a:br>
              <a:rPr lang="en-US" sz="1200"/>
            </a:br>
            <a:r>
              <a:rPr lang="en-US" sz="1200"/>
              <a:t>✅ </a:t>
            </a:r>
            <a:r>
              <a:rPr lang="en-US" sz="1200" b="1"/>
              <a:t>View past orders</a:t>
            </a:r>
            <a:r>
              <a:rPr lang="en-US" sz="1200"/>
              <a:t> – Ensures users can access order history.</a:t>
            </a:r>
            <a:br>
              <a:rPr lang="en-US" sz="1200"/>
            </a:br>
            <a:r>
              <a:rPr lang="en-US" sz="1200"/>
              <a:t>✅ </a:t>
            </a:r>
            <a:r>
              <a:rPr lang="en-US" sz="1200" b="1"/>
              <a:t>Track order status</a:t>
            </a:r>
            <a:r>
              <a:rPr lang="en-US" sz="1200"/>
              <a:t> – Confirms real-time order tracking updates.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57" name="Google Shape;357;p21"/>
          <p:cNvSpPr txBox="1"/>
          <p:nvPr/>
        </p:nvSpPr>
        <p:spPr>
          <a:xfrm>
            <a:off x="344754" y="3583748"/>
            <a:ext cx="425196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Calibri"/>
                <a:ea typeface="Calibri"/>
                <a:cs typeface="Calibri"/>
                <a:sym typeface="Calibri"/>
              </a:rPr>
              <a:t>8️⃣ Account Management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📌 </a:t>
            </a:r>
            <a:r>
              <a:rPr lang="en-US" sz="1200" b="1">
                <a:latin typeface="Calibri"/>
                <a:ea typeface="Calibri"/>
                <a:cs typeface="Calibri"/>
                <a:sym typeface="Calibri"/>
              </a:rPr>
              <a:t>Purpose: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Allows users to manage personal account settings.</a:t>
            </a:r>
            <a:br>
              <a:rPr lang="en-US" sz="12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✅ </a:t>
            </a:r>
            <a:r>
              <a:rPr lang="en-US" sz="1200" b="1">
                <a:latin typeface="Calibri"/>
                <a:ea typeface="Calibri"/>
                <a:cs typeface="Calibri"/>
                <a:sym typeface="Calibri"/>
              </a:rPr>
              <a:t>Update user profile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– Verifies profile update functionality.</a:t>
            </a:r>
            <a:br>
              <a:rPr lang="en-US" sz="12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✅ </a:t>
            </a:r>
            <a:r>
              <a:rPr lang="en-US" sz="1200" b="1">
                <a:latin typeface="Calibri"/>
                <a:ea typeface="Calibri"/>
                <a:cs typeface="Calibri"/>
                <a:sym typeface="Calibri"/>
              </a:rPr>
              <a:t>Change password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– Ensures password change process works correctly.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58" name="Google Shape;358;p21"/>
          <p:cNvSpPr txBox="1"/>
          <p:nvPr/>
        </p:nvSpPr>
        <p:spPr>
          <a:xfrm>
            <a:off x="4584359" y="2876550"/>
            <a:ext cx="40385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9" name="Google Shape;35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2804" y="303034"/>
            <a:ext cx="2591025" cy="4468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2"/>
          <p:cNvSpPr txBox="1"/>
          <p:nvPr/>
        </p:nvSpPr>
        <p:spPr>
          <a:xfrm>
            <a:off x="457200" y="209550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Test Execution Summary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5C4060-53F4-2993-136D-7034CA057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713894"/>
            <a:ext cx="8686800" cy="403963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3"/>
          <p:cNvSpPr txBox="1">
            <a:spLocks noGrp="1"/>
          </p:cNvSpPr>
          <p:nvPr>
            <p:ph type="title"/>
          </p:nvPr>
        </p:nvSpPr>
        <p:spPr>
          <a:xfrm>
            <a:off x="281247" y="271097"/>
            <a:ext cx="3134995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Key highlights</a:t>
            </a:r>
            <a:endParaRPr sz="1800"/>
          </a:p>
        </p:txBody>
      </p:sp>
      <p:sp>
        <p:nvSpPr>
          <p:cNvPr id="371" name="Google Shape;371;p23"/>
          <p:cNvSpPr txBox="1">
            <a:spLocks noGrp="1"/>
          </p:cNvSpPr>
          <p:nvPr>
            <p:ph type="ftr" idx="11"/>
          </p:nvPr>
        </p:nvSpPr>
        <p:spPr>
          <a:xfrm>
            <a:off x="123082" y="4946288"/>
            <a:ext cx="365759" cy="15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Public</a:t>
            </a:r>
            <a:endParaRPr/>
          </a:p>
        </p:txBody>
      </p:sp>
      <p:sp>
        <p:nvSpPr>
          <p:cNvPr id="372" name="Google Shape;372;p23"/>
          <p:cNvSpPr txBox="1">
            <a:spLocks noGrp="1"/>
          </p:cNvSpPr>
          <p:nvPr>
            <p:ph type="sldNum" idx="12"/>
          </p:nvPr>
        </p:nvSpPr>
        <p:spPr>
          <a:xfrm>
            <a:off x="8913631" y="4967323"/>
            <a:ext cx="170806" cy="1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0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73" name="Google Shape;373;p23"/>
          <p:cNvSpPr txBox="1"/>
          <p:nvPr/>
        </p:nvSpPr>
        <p:spPr>
          <a:xfrm>
            <a:off x="7887050" y="4974156"/>
            <a:ext cx="93345" cy="127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Arial"/>
                <a:ea typeface="Arial"/>
                <a:cs typeface="Arial"/>
                <a:sym typeface="Arial"/>
              </a:rPr>
              <a:t>©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800" y="335120"/>
            <a:ext cx="5362575" cy="447325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3"/>
          <p:cNvSpPr txBox="1"/>
          <p:nvPr/>
        </p:nvSpPr>
        <p:spPr>
          <a:xfrm>
            <a:off x="281247" y="2284540"/>
            <a:ext cx="1852353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Selenium Built-in Methods Used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6" name="Google Shape;376;p23"/>
          <p:cNvSpPr txBox="1"/>
          <p:nvPr/>
        </p:nvSpPr>
        <p:spPr>
          <a:xfrm>
            <a:off x="7467600" y="2248583"/>
            <a:ext cx="185235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To See Project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     </a:t>
            </a:r>
            <a:r>
              <a:rPr lang="en-US" sz="18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Me!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24"/>
          <p:cNvGrpSpPr/>
          <p:nvPr/>
        </p:nvGrpSpPr>
        <p:grpSpPr>
          <a:xfrm>
            <a:off x="5740400" y="1107439"/>
            <a:ext cx="3403600" cy="3464559"/>
            <a:chOff x="5740400" y="1107439"/>
            <a:chExt cx="3403600" cy="3464559"/>
          </a:xfrm>
        </p:grpSpPr>
        <p:pic>
          <p:nvPicPr>
            <p:cNvPr id="382" name="Google Shape;382;p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740400" y="1442719"/>
              <a:ext cx="3403600" cy="31292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3" name="Google Shape;383;p24"/>
            <p:cNvSpPr/>
            <p:nvPr/>
          </p:nvSpPr>
          <p:spPr>
            <a:xfrm>
              <a:off x="6075679" y="1107439"/>
              <a:ext cx="345440" cy="355600"/>
            </a:xfrm>
            <a:custGeom>
              <a:avLst/>
              <a:gdLst/>
              <a:ahLst/>
              <a:cxnLst/>
              <a:rect l="l" t="t" r="r" b="b"/>
              <a:pathLst>
                <a:path w="345439" h="355600" extrusionOk="0">
                  <a:moveTo>
                    <a:pt x="172720" y="0"/>
                  </a:moveTo>
                  <a:lnTo>
                    <a:pt x="126804" y="6351"/>
                  </a:lnTo>
                  <a:lnTo>
                    <a:pt x="85545" y="24274"/>
                  </a:lnTo>
                  <a:lnTo>
                    <a:pt x="50588" y="52076"/>
                  </a:lnTo>
                  <a:lnTo>
                    <a:pt x="23581" y="88060"/>
                  </a:lnTo>
                  <a:lnTo>
                    <a:pt x="6169" y="130533"/>
                  </a:lnTo>
                  <a:lnTo>
                    <a:pt x="0" y="177800"/>
                  </a:lnTo>
                  <a:lnTo>
                    <a:pt x="6169" y="225066"/>
                  </a:lnTo>
                  <a:lnTo>
                    <a:pt x="23581" y="267539"/>
                  </a:lnTo>
                  <a:lnTo>
                    <a:pt x="50588" y="303523"/>
                  </a:lnTo>
                  <a:lnTo>
                    <a:pt x="85545" y="331325"/>
                  </a:lnTo>
                  <a:lnTo>
                    <a:pt x="126804" y="349248"/>
                  </a:lnTo>
                  <a:lnTo>
                    <a:pt x="172720" y="355600"/>
                  </a:lnTo>
                  <a:lnTo>
                    <a:pt x="218635" y="349248"/>
                  </a:lnTo>
                  <a:lnTo>
                    <a:pt x="259894" y="331325"/>
                  </a:lnTo>
                  <a:lnTo>
                    <a:pt x="294851" y="303523"/>
                  </a:lnTo>
                  <a:lnTo>
                    <a:pt x="321858" y="267539"/>
                  </a:lnTo>
                  <a:lnTo>
                    <a:pt x="339270" y="225066"/>
                  </a:lnTo>
                  <a:lnTo>
                    <a:pt x="345440" y="177800"/>
                  </a:lnTo>
                  <a:lnTo>
                    <a:pt x="339270" y="130533"/>
                  </a:lnTo>
                  <a:lnTo>
                    <a:pt x="321858" y="88060"/>
                  </a:lnTo>
                  <a:lnTo>
                    <a:pt x="294851" y="52076"/>
                  </a:lnTo>
                  <a:lnTo>
                    <a:pt x="259894" y="24274"/>
                  </a:lnTo>
                  <a:lnTo>
                    <a:pt x="218635" y="6351"/>
                  </a:lnTo>
                  <a:lnTo>
                    <a:pt x="172720" y="0"/>
                  </a:lnTo>
                  <a:close/>
                </a:path>
              </a:pathLst>
            </a:custGeom>
            <a:solidFill>
              <a:srgbClr val="FCDB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384" name="Google Shape;384;p24"/>
          <p:cNvGrpSpPr/>
          <p:nvPr/>
        </p:nvGrpSpPr>
        <p:grpSpPr>
          <a:xfrm>
            <a:off x="228600" y="1355545"/>
            <a:ext cx="5511800" cy="2433600"/>
            <a:chOff x="0" y="78003"/>
            <a:chExt cx="5511800" cy="2433600"/>
          </a:xfrm>
        </p:grpSpPr>
        <p:sp>
          <p:nvSpPr>
            <p:cNvPr id="385" name="Google Shape;385;p24"/>
            <p:cNvSpPr/>
            <p:nvPr/>
          </p:nvSpPr>
          <p:spPr>
            <a:xfrm>
              <a:off x="0" y="78003"/>
              <a:ext cx="5511800" cy="2433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4"/>
            <p:cNvSpPr txBox="1"/>
            <p:nvPr/>
          </p:nvSpPr>
          <p:spPr>
            <a:xfrm>
              <a:off x="118799" y="196802"/>
              <a:ext cx="5274202" cy="21960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n-US" sz="13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Objective: </a:t>
              </a:r>
              <a:endParaRPr/>
            </a:p>
            <a:p>
              <a:pPr marL="0" lvl="0" indent="0" algn="l" rtl="0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objective of this testing is to ensure the functionality and reliability of the </a:t>
              </a:r>
              <a:r>
                <a:rPr lang="en-US" sz="13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ReqRes API</a:t>
              </a: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endpoints for </a:t>
              </a:r>
              <a:r>
                <a:rPr lang="en-US" sz="1300" b="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https://reqres.in/api</a:t>
              </a: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The testing involves:</a:t>
              </a:r>
              <a:endParaRPr/>
            </a:p>
            <a:p>
              <a:pPr marL="0" lvl="0" indent="0" algn="l" rtl="0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Verifying the expected behavior of </a:t>
              </a:r>
              <a:r>
                <a:rPr lang="en-US" sz="13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GET</a:t>
              </a: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lang="en-US" sz="13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POST</a:t>
              </a: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lang="en-US" sz="13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PUT</a:t>
              </a: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and </a:t>
              </a:r>
              <a:r>
                <a:rPr lang="en-US" sz="13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DELETE</a:t>
              </a: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methods.</a:t>
              </a:r>
              <a:endParaRPr/>
            </a:p>
            <a:p>
              <a:pPr marL="0" lvl="0" indent="0" algn="l" rtl="0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rgbClr val="FFFF00"/>
                </a:buClr>
                <a:buSzPts val="1300"/>
                <a:buFont typeface="Arial"/>
                <a:buNone/>
              </a:pPr>
              <a:r>
                <a:rPr lang="en-US" sz="1300" b="1" i="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&gt;  </a:t>
              </a: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Ensuring correct responses from the API under different test conditions.</a:t>
              </a:r>
              <a:endParaRPr/>
            </a:p>
            <a:p>
              <a:pPr marL="0" lvl="0" indent="0" algn="l" rtl="0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rgbClr val="FFFF00"/>
                </a:buClr>
                <a:buSzPts val="1300"/>
                <a:buFont typeface="Arial"/>
                <a:buNone/>
              </a:pPr>
              <a:r>
                <a:rPr lang="en-US" sz="1300" b="1" i="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&gt;  </a:t>
              </a: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Validating response status codes, content, and handling edge cases.</a:t>
              </a:r>
              <a:endParaRPr/>
            </a:p>
            <a:p>
              <a:pPr marL="0" lvl="0" indent="0" algn="l" rtl="0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rgbClr val="FFFF00"/>
                </a:buClr>
                <a:buSzPts val="1300"/>
                <a:buFont typeface="Arial"/>
                <a:buNone/>
              </a:pPr>
              <a:r>
                <a:rPr lang="en-US" sz="1300" b="1" i="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&gt;  </a:t>
              </a: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Automating the testing process using python, pytest, requests and for   continuous integration and reporting.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SzPts val="1300"/>
                <a:buFont typeface="Arial"/>
                <a:buNone/>
              </a:pP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7" name="Google Shape;387;p24"/>
          <p:cNvSpPr/>
          <p:nvPr/>
        </p:nvSpPr>
        <p:spPr>
          <a:xfrm>
            <a:off x="5044440" y="584199"/>
            <a:ext cx="701040" cy="701040"/>
          </a:xfrm>
          <a:custGeom>
            <a:avLst/>
            <a:gdLst/>
            <a:ahLst/>
            <a:cxnLst/>
            <a:rect l="l" t="t" r="r" b="b"/>
            <a:pathLst>
              <a:path w="701039" h="701040" extrusionOk="0">
                <a:moveTo>
                  <a:pt x="0" y="350520"/>
                </a:moveTo>
                <a:lnTo>
                  <a:pt x="3199" y="302956"/>
                </a:lnTo>
                <a:lnTo>
                  <a:pt x="12520" y="257338"/>
                </a:lnTo>
                <a:lnTo>
                  <a:pt x="27545" y="214082"/>
                </a:lnTo>
                <a:lnTo>
                  <a:pt x="47856" y="173606"/>
                </a:lnTo>
                <a:lnTo>
                  <a:pt x="73035" y="136327"/>
                </a:lnTo>
                <a:lnTo>
                  <a:pt x="102665" y="102665"/>
                </a:lnTo>
                <a:lnTo>
                  <a:pt x="136327" y="73035"/>
                </a:lnTo>
                <a:lnTo>
                  <a:pt x="173606" y="47856"/>
                </a:lnTo>
                <a:lnTo>
                  <a:pt x="214082" y="27545"/>
                </a:lnTo>
                <a:lnTo>
                  <a:pt x="257338" y="12520"/>
                </a:lnTo>
                <a:lnTo>
                  <a:pt x="302956" y="3199"/>
                </a:lnTo>
                <a:lnTo>
                  <a:pt x="350520" y="0"/>
                </a:lnTo>
                <a:lnTo>
                  <a:pt x="398083" y="3199"/>
                </a:lnTo>
                <a:lnTo>
                  <a:pt x="443701" y="12520"/>
                </a:lnTo>
                <a:lnTo>
                  <a:pt x="486957" y="27545"/>
                </a:lnTo>
                <a:lnTo>
                  <a:pt x="527433" y="47856"/>
                </a:lnTo>
                <a:lnTo>
                  <a:pt x="564712" y="73035"/>
                </a:lnTo>
                <a:lnTo>
                  <a:pt x="598374" y="102665"/>
                </a:lnTo>
                <a:lnTo>
                  <a:pt x="628004" y="136327"/>
                </a:lnTo>
                <a:lnTo>
                  <a:pt x="653183" y="173606"/>
                </a:lnTo>
                <a:lnTo>
                  <a:pt x="673494" y="214082"/>
                </a:lnTo>
                <a:lnTo>
                  <a:pt x="688519" y="257338"/>
                </a:lnTo>
                <a:lnTo>
                  <a:pt x="697840" y="302956"/>
                </a:lnTo>
                <a:lnTo>
                  <a:pt x="701040" y="350520"/>
                </a:lnTo>
                <a:lnTo>
                  <a:pt x="697840" y="398083"/>
                </a:lnTo>
                <a:lnTo>
                  <a:pt x="688519" y="443701"/>
                </a:lnTo>
                <a:lnTo>
                  <a:pt x="673494" y="486957"/>
                </a:lnTo>
                <a:lnTo>
                  <a:pt x="653183" y="527433"/>
                </a:lnTo>
                <a:lnTo>
                  <a:pt x="628004" y="564712"/>
                </a:lnTo>
                <a:lnTo>
                  <a:pt x="598374" y="598374"/>
                </a:lnTo>
                <a:lnTo>
                  <a:pt x="564712" y="628004"/>
                </a:lnTo>
                <a:lnTo>
                  <a:pt x="527433" y="653183"/>
                </a:lnTo>
                <a:lnTo>
                  <a:pt x="486957" y="673494"/>
                </a:lnTo>
                <a:lnTo>
                  <a:pt x="443701" y="688519"/>
                </a:lnTo>
                <a:lnTo>
                  <a:pt x="398083" y="697840"/>
                </a:lnTo>
                <a:lnTo>
                  <a:pt x="350520" y="701040"/>
                </a:lnTo>
                <a:lnTo>
                  <a:pt x="302956" y="697840"/>
                </a:lnTo>
                <a:lnTo>
                  <a:pt x="257338" y="688519"/>
                </a:lnTo>
                <a:lnTo>
                  <a:pt x="214082" y="673494"/>
                </a:lnTo>
                <a:lnTo>
                  <a:pt x="173606" y="653183"/>
                </a:lnTo>
                <a:lnTo>
                  <a:pt x="136327" y="628004"/>
                </a:lnTo>
                <a:lnTo>
                  <a:pt x="102665" y="598374"/>
                </a:lnTo>
                <a:lnTo>
                  <a:pt x="73035" y="564712"/>
                </a:lnTo>
                <a:lnTo>
                  <a:pt x="47856" y="527433"/>
                </a:lnTo>
                <a:lnTo>
                  <a:pt x="27545" y="486957"/>
                </a:lnTo>
                <a:lnTo>
                  <a:pt x="12520" y="443701"/>
                </a:lnTo>
                <a:lnTo>
                  <a:pt x="3199" y="398083"/>
                </a:lnTo>
                <a:lnTo>
                  <a:pt x="0" y="350520"/>
                </a:lnTo>
                <a:close/>
              </a:path>
            </a:pathLst>
          </a:custGeom>
          <a:noFill/>
          <a:ln w="28575" cap="flat" cmpd="sng">
            <a:solidFill>
              <a:srgbClr val="8EAB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8" name="Google Shape;388;p24"/>
          <p:cNvSpPr txBox="1">
            <a:spLocks noGrp="1"/>
          </p:cNvSpPr>
          <p:nvPr>
            <p:ph type="title"/>
          </p:nvPr>
        </p:nvSpPr>
        <p:spPr>
          <a:xfrm>
            <a:off x="435932" y="409142"/>
            <a:ext cx="4754880" cy="62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8318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 API Testing for Users Capstone Project 2</a:t>
            </a:r>
            <a:endParaRPr/>
          </a:p>
        </p:txBody>
      </p:sp>
      <p:sp>
        <p:nvSpPr>
          <p:cNvPr id="389" name="Google Shape;389;p24"/>
          <p:cNvSpPr txBox="1">
            <a:spLocks noGrp="1"/>
          </p:cNvSpPr>
          <p:nvPr>
            <p:ph type="ftr" idx="11"/>
          </p:nvPr>
        </p:nvSpPr>
        <p:spPr>
          <a:xfrm>
            <a:off x="123082" y="4946288"/>
            <a:ext cx="365759" cy="141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80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4"/>
          <p:cNvSpPr txBox="1"/>
          <p:nvPr/>
        </p:nvSpPr>
        <p:spPr>
          <a:xfrm>
            <a:off x="8959343" y="4967323"/>
            <a:ext cx="71120" cy="11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latin typeface="Arial"/>
                <a:ea typeface="Arial"/>
                <a:cs typeface="Arial"/>
                <a:sym typeface="Arial"/>
              </a:rPr>
              <a:t>2</a:t>
            </a:r>
            <a:endParaRPr sz="6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4"/>
          <p:cNvSpPr txBox="1"/>
          <p:nvPr/>
        </p:nvSpPr>
        <p:spPr>
          <a:xfrm>
            <a:off x="7887050" y="4974156"/>
            <a:ext cx="93345" cy="127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Arial"/>
                <a:ea typeface="Arial"/>
                <a:cs typeface="Arial"/>
                <a:sym typeface="Arial"/>
              </a:rPr>
              <a:t>©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5"/>
          <p:cNvSpPr txBox="1"/>
          <p:nvPr/>
        </p:nvSpPr>
        <p:spPr>
          <a:xfrm>
            <a:off x="152401" y="438150"/>
            <a:ext cx="5105399" cy="449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100" b="1"/>
              <a:t>GET METHOD:-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100" b="1"/>
              <a:t>test_get_users_page_2():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100" b="1"/>
              <a:t>Purpose: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>
                <a:solidFill>
                  <a:srgbClr val="FFFF00"/>
                </a:solidFill>
              </a:rPr>
              <a:t>&gt;</a:t>
            </a:r>
            <a:r>
              <a:rPr lang="en-US" sz="1100"/>
              <a:t>  Tests the retrieval of the second page of users.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>
                <a:solidFill>
                  <a:srgbClr val="FFFF00"/>
                </a:solidFill>
              </a:rPr>
              <a:t>&gt;  </a:t>
            </a:r>
            <a:r>
              <a:rPr lang="en-US" sz="1100"/>
              <a:t>This implies the API supports pagination.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100" b="1"/>
              <a:t>Method:</a:t>
            </a:r>
            <a:r>
              <a:rPr lang="en-US" sz="1100"/>
              <a:t> </a:t>
            </a: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>
                <a:solidFill>
                  <a:srgbClr val="FFFF00"/>
                </a:solidFill>
              </a:rPr>
              <a:t>&gt;</a:t>
            </a:r>
            <a:r>
              <a:rPr lang="en-US" sz="1100" b="1" i="0"/>
              <a:t>  </a:t>
            </a:r>
            <a:r>
              <a:rPr lang="en-US" sz="1100">
                <a:solidFill>
                  <a:schemeClr val="dk1"/>
                </a:solidFill>
              </a:rPr>
              <a:t>It constructs a GET request to the /users endpoint with the page query parameter set to 2.</a:t>
            </a: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100" b="1"/>
              <a:t>POST METHOD:-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100" b="1"/>
              <a:t>test_create_user():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100" b="1"/>
              <a:t>Purpose: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>
                <a:solidFill>
                  <a:srgbClr val="FFFF00"/>
                </a:solidFill>
              </a:rPr>
              <a:t>&gt;  </a:t>
            </a:r>
            <a:r>
              <a:rPr lang="en-US" sz="1100"/>
              <a:t>Tests the successful creation of a new user.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100" b="1"/>
              <a:t>Method: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>
                <a:solidFill>
                  <a:srgbClr val="FFFF00"/>
                </a:solidFill>
              </a:rPr>
              <a:t>&gt;  </a:t>
            </a:r>
            <a:r>
              <a:rPr lang="en-US" sz="1100"/>
              <a:t>Defines a payload dictionary containing the data for the new user (name and job).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>
                <a:solidFill>
                  <a:srgbClr val="FFFF00"/>
                </a:solidFill>
              </a:rPr>
              <a:t>&gt;  </a:t>
            </a:r>
            <a:r>
              <a:rPr lang="en-US" sz="1100"/>
              <a:t>Sends a POST request to /users with the payload as JSON data using json=payload in the requests.post() method.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397" name="Google Shape;39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4870" y="441754"/>
            <a:ext cx="2895600" cy="2289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94870" y="3028950"/>
            <a:ext cx="3447535" cy="160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"/>
          <p:cNvSpPr txBox="1"/>
          <p:nvPr/>
        </p:nvSpPr>
        <p:spPr>
          <a:xfrm>
            <a:off x="152401" y="438149"/>
            <a:ext cx="4419599" cy="280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100" b="1"/>
              <a:t>PUT-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100" b="1"/>
              <a:t>Purpose:</a:t>
            </a:r>
            <a:r>
              <a:rPr lang="en-US" sz="1100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100"/>
              <a:buFont typeface="Arial"/>
              <a:buNone/>
            </a:pPr>
            <a:r>
              <a:rPr lang="en-US" sz="1100" b="1" i="0">
                <a:solidFill>
                  <a:srgbClr val="FFFF00"/>
                </a:solidFill>
              </a:rPr>
              <a:t>&gt;  </a:t>
            </a:r>
            <a:r>
              <a:rPr lang="en-US" sz="1100"/>
              <a:t>Tests the successful update of an existing user's information.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100" b="1"/>
              <a:t>Method:</a:t>
            </a:r>
            <a:r>
              <a:rPr lang="en-US" sz="1100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100"/>
              <a:buFont typeface="Arial"/>
              <a:buNone/>
            </a:pPr>
            <a:r>
              <a:rPr lang="en-US" sz="1100" b="1" i="0">
                <a:solidFill>
                  <a:srgbClr val="FFFF00"/>
                </a:solidFill>
              </a:rPr>
              <a:t>&gt;   </a:t>
            </a:r>
            <a:r>
              <a:rPr lang="en-US" sz="1100"/>
              <a:t>Defines a payload dictionary with the updated user data (name and job).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100"/>
              <a:buFont typeface="Arial"/>
              <a:buNone/>
            </a:pPr>
            <a:r>
              <a:rPr lang="en-US" sz="1100" b="1" i="0">
                <a:solidFill>
                  <a:srgbClr val="FFFF00"/>
                </a:solidFill>
              </a:rPr>
              <a:t>&gt; </a:t>
            </a:r>
            <a:r>
              <a:rPr lang="en-US" sz="1100"/>
              <a:t> Sends a PUT request to /users/2 (assuming user ID 2 exists) with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100"/>
              <a:t>        the payload as JSON data.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100" b="1"/>
              <a:t>DELETE-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100" b="1"/>
              <a:t>Purpose:</a:t>
            </a:r>
            <a:r>
              <a:rPr lang="en-US" sz="1100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100"/>
              <a:buFont typeface="Arial"/>
              <a:buNone/>
            </a:pPr>
            <a:r>
              <a:rPr lang="en-US" sz="1100" b="1" i="0">
                <a:solidFill>
                  <a:srgbClr val="FFFF00"/>
                </a:solidFill>
              </a:rPr>
              <a:t>&gt;  </a:t>
            </a:r>
            <a:r>
              <a:rPr lang="en-US" sz="1100"/>
              <a:t>Tests the successful deletion of an existing user.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US" sz="1100" b="1"/>
              <a:t>Method: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100"/>
              <a:buFont typeface="Arial"/>
              <a:buNone/>
            </a:pPr>
            <a:r>
              <a:rPr lang="en-US" sz="1100" b="1" i="0">
                <a:solidFill>
                  <a:srgbClr val="FFFF00"/>
                </a:solidFill>
              </a:rPr>
              <a:t>&gt;  </a:t>
            </a:r>
            <a:r>
              <a:rPr lang="en-US" sz="1100"/>
              <a:t>Sends a DELETE request to /users/2 (assuming user ID 2 exists).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404" name="Google Shape;40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5400" y="2911212"/>
            <a:ext cx="3280297" cy="18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26"/>
          <p:cNvSpPr txBox="1"/>
          <p:nvPr/>
        </p:nvSpPr>
        <p:spPr>
          <a:xfrm>
            <a:off x="1745585" y="3667271"/>
            <a:ext cx="28264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To see Project:- </a:t>
            </a:r>
            <a:r>
              <a:rPr lang="en-US" sz="18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Me!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406" name="Google Shape;406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92948" y="682399"/>
            <a:ext cx="3505200" cy="2142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7"/>
          <p:cNvSpPr txBox="1"/>
          <p:nvPr/>
        </p:nvSpPr>
        <p:spPr>
          <a:xfrm>
            <a:off x="457200" y="209550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Test Execution Summary</a:t>
            </a:r>
            <a:endParaRPr/>
          </a:p>
        </p:txBody>
      </p:sp>
      <p:pic>
        <p:nvPicPr>
          <p:cNvPr id="412" name="Google Shape;41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578882"/>
            <a:ext cx="7685903" cy="4323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8"/>
          <p:cNvSpPr txBox="1"/>
          <p:nvPr/>
        </p:nvSpPr>
        <p:spPr>
          <a:xfrm>
            <a:off x="533400" y="590550"/>
            <a:ext cx="5630067" cy="372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Conclusion &amp; Future Scope:-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Ensured API reliability</a:t>
            </a:r>
            <a:r>
              <a:rPr lang="en-US" sz="1600"/>
              <a:t> by covering multiple test cases.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Automated testing </a:t>
            </a:r>
            <a:r>
              <a:rPr lang="en-US" sz="1600" b="1"/>
              <a:t>saves time &amp; reduces manual errors</a:t>
            </a:r>
            <a:r>
              <a:rPr lang="en-US" sz="1600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 b="1"/>
              <a:t>Can be extended with:-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 b="1"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</a:rPr>
              <a:t>Mock testing</a:t>
            </a:r>
            <a:r>
              <a:rPr lang="en-US" sz="1600">
                <a:solidFill>
                  <a:schemeClr val="dk1"/>
                </a:solidFill>
              </a:rPr>
              <a:t> for external dependencies.</a:t>
            </a: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</a:rPr>
              <a:t>CI/CD integration</a:t>
            </a:r>
            <a:r>
              <a:rPr lang="en-US" sz="1600">
                <a:solidFill>
                  <a:schemeClr val="dk1"/>
                </a:solidFill>
              </a:rPr>
              <a:t> for continuous testing.</a:t>
            </a: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</a:rPr>
              <a:t>Load testing</a:t>
            </a:r>
            <a:r>
              <a:rPr lang="en-US" sz="1600">
                <a:solidFill>
                  <a:schemeClr val="dk1"/>
                </a:solidFill>
              </a:rPr>
              <a:t> to check API performance under heavy traffic.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9"/>
          <p:cNvSpPr txBox="1"/>
          <p:nvPr/>
        </p:nvSpPr>
        <p:spPr>
          <a:xfrm>
            <a:off x="384247" y="3862048"/>
            <a:ext cx="231140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341B5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9"/>
          <p:cNvSpPr txBox="1">
            <a:spLocks noGrp="1"/>
          </p:cNvSpPr>
          <p:nvPr>
            <p:ph type="ftr" idx="11"/>
          </p:nvPr>
        </p:nvSpPr>
        <p:spPr>
          <a:xfrm>
            <a:off x="123082" y="4946288"/>
            <a:ext cx="365759" cy="15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Public</a:t>
            </a:r>
            <a:endParaRPr/>
          </a:p>
        </p:txBody>
      </p:sp>
      <p:sp>
        <p:nvSpPr>
          <p:cNvPr id="424" name="Google Shape;424;p29"/>
          <p:cNvSpPr txBox="1">
            <a:spLocks noGrp="1"/>
          </p:cNvSpPr>
          <p:nvPr>
            <p:ph type="sldNum" idx="12"/>
          </p:nvPr>
        </p:nvSpPr>
        <p:spPr>
          <a:xfrm>
            <a:off x="8913631" y="4967323"/>
            <a:ext cx="170806" cy="1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0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425" name="Google Shape;425;p29"/>
          <p:cNvSpPr txBox="1"/>
          <p:nvPr/>
        </p:nvSpPr>
        <p:spPr>
          <a:xfrm>
            <a:off x="7887050" y="4974156"/>
            <a:ext cx="93345" cy="127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Arial"/>
                <a:ea typeface="Arial"/>
                <a:cs typeface="Arial"/>
                <a:sym typeface="Arial"/>
              </a:rPr>
              <a:t>©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3"/>
          <p:cNvGrpSpPr/>
          <p:nvPr/>
        </p:nvGrpSpPr>
        <p:grpSpPr>
          <a:xfrm>
            <a:off x="5740400" y="1107439"/>
            <a:ext cx="3403600" cy="3464559"/>
            <a:chOff x="5740400" y="1107439"/>
            <a:chExt cx="3403600" cy="3464559"/>
          </a:xfrm>
        </p:grpSpPr>
        <p:pic>
          <p:nvPicPr>
            <p:cNvPr id="86" name="Google Shape;86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740400" y="1442719"/>
              <a:ext cx="3403600" cy="31292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3"/>
            <p:cNvSpPr/>
            <p:nvPr/>
          </p:nvSpPr>
          <p:spPr>
            <a:xfrm>
              <a:off x="6075679" y="1107439"/>
              <a:ext cx="345440" cy="355600"/>
            </a:xfrm>
            <a:custGeom>
              <a:avLst/>
              <a:gdLst/>
              <a:ahLst/>
              <a:cxnLst/>
              <a:rect l="l" t="t" r="r" b="b"/>
              <a:pathLst>
                <a:path w="345439" h="355600" extrusionOk="0">
                  <a:moveTo>
                    <a:pt x="172720" y="0"/>
                  </a:moveTo>
                  <a:lnTo>
                    <a:pt x="126804" y="6351"/>
                  </a:lnTo>
                  <a:lnTo>
                    <a:pt x="85545" y="24274"/>
                  </a:lnTo>
                  <a:lnTo>
                    <a:pt x="50588" y="52076"/>
                  </a:lnTo>
                  <a:lnTo>
                    <a:pt x="23581" y="88060"/>
                  </a:lnTo>
                  <a:lnTo>
                    <a:pt x="6169" y="130533"/>
                  </a:lnTo>
                  <a:lnTo>
                    <a:pt x="0" y="177800"/>
                  </a:lnTo>
                  <a:lnTo>
                    <a:pt x="6169" y="225066"/>
                  </a:lnTo>
                  <a:lnTo>
                    <a:pt x="23581" y="267539"/>
                  </a:lnTo>
                  <a:lnTo>
                    <a:pt x="50588" y="303523"/>
                  </a:lnTo>
                  <a:lnTo>
                    <a:pt x="85545" y="331325"/>
                  </a:lnTo>
                  <a:lnTo>
                    <a:pt x="126804" y="349248"/>
                  </a:lnTo>
                  <a:lnTo>
                    <a:pt x="172720" y="355600"/>
                  </a:lnTo>
                  <a:lnTo>
                    <a:pt x="218635" y="349248"/>
                  </a:lnTo>
                  <a:lnTo>
                    <a:pt x="259894" y="331325"/>
                  </a:lnTo>
                  <a:lnTo>
                    <a:pt x="294851" y="303523"/>
                  </a:lnTo>
                  <a:lnTo>
                    <a:pt x="321858" y="267539"/>
                  </a:lnTo>
                  <a:lnTo>
                    <a:pt x="339270" y="225066"/>
                  </a:lnTo>
                  <a:lnTo>
                    <a:pt x="345440" y="177800"/>
                  </a:lnTo>
                  <a:lnTo>
                    <a:pt x="339270" y="130533"/>
                  </a:lnTo>
                  <a:lnTo>
                    <a:pt x="321858" y="88060"/>
                  </a:lnTo>
                  <a:lnTo>
                    <a:pt x="294851" y="52076"/>
                  </a:lnTo>
                  <a:lnTo>
                    <a:pt x="259894" y="24274"/>
                  </a:lnTo>
                  <a:lnTo>
                    <a:pt x="218635" y="6351"/>
                  </a:lnTo>
                  <a:lnTo>
                    <a:pt x="172720" y="0"/>
                  </a:lnTo>
                  <a:close/>
                </a:path>
              </a:pathLst>
            </a:custGeom>
            <a:solidFill>
              <a:srgbClr val="FCDB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88" name="Google Shape;88;p3"/>
          <p:cNvGrpSpPr/>
          <p:nvPr/>
        </p:nvGrpSpPr>
        <p:grpSpPr>
          <a:xfrm>
            <a:off x="228600" y="1416385"/>
            <a:ext cx="5511800" cy="2311920"/>
            <a:chOff x="0" y="138843"/>
            <a:chExt cx="5511800" cy="2311920"/>
          </a:xfrm>
        </p:grpSpPr>
        <p:sp>
          <p:nvSpPr>
            <p:cNvPr id="89" name="Google Shape;89;p3"/>
            <p:cNvSpPr/>
            <p:nvPr/>
          </p:nvSpPr>
          <p:spPr>
            <a:xfrm>
              <a:off x="0" y="138843"/>
              <a:ext cx="5511800" cy="23119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 txBox="1"/>
            <p:nvPr/>
          </p:nvSpPr>
          <p:spPr>
            <a:xfrm>
              <a:off x="112859" y="251702"/>
              <a:ext cx="5286082" cy="20862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n-US" sz="13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Objective: </a:t>
              </a:r>
              <a:endParaRPr/>
            </a:p>
            <a:p>
              <a:pPr marL="0" lvl="0" indent="0" algn="l" rtl="0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rgbClr val="FFFF00"/>
                </a:buClr>
                <a:buSzPts val="1300"/>
                <a:buFont typeface="Arial"/>
                <a:buNone/>
              </a:pPr>
              <a:r>
                <a:rPr lang="en-US" sz="1300" b="1" i="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r>
                <a:rPr lang="en-US" sz="1300" b="1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capstone project focuses on exploring reverse debugging using GDB.</a:t>
              </a:r>
              <a:endParaRPr/>
            </a:p>
            <a:p>
              <a:pPr marL="0" lvl="0" indent="0" algn="l" rtl="0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rgbClr val="FFFF00"/>
                </a:buClr>
                <a:buSzPts val="1300"/>
                <a:buFont typeface="Arial"/>
                <a:buNone/>
              </a:pPr>
              <a:r>
                <a:rPr lang="en-US" sz="1300" b="1" i="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Reverse debugging allows developers to step backward through program  execution to identify the root cause of bugs more effectively.</a:t>
              </a:r>
              <a:endParaRPr/>
            </a:p>
            <a:p>
              <a:pPr marL="0" lvl="0" indent="0" algn="l" rtl="0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rgbClr val="FFFF00"/>
                </a:buClr>
                <a:buSzPts val="1300"/>
                <a:buFont typeface="Arial"/>
                <a:buNone/>
              </a:pPr>
              <a:r>
                <a:rPr lang="en-US" sz="1300" b="1" i="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&gt;  </a:t>
              </a: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This project involves practical implementation of reverse debugging on real-world debugging scenarios, highlighting its utility in resolving complex issues.</a:t>
              </a:r>
              <a:endParaRPr/>
            </a:p>
            <a:p>
              <a:pPr marL="0" lvl="0" indent="0" algn="l" rtl="0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SzPts val="1300"/>
                <a:buFont typeface="Arial"/>
                <a:buNone/>
              </a:pP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lvl="0" indent="0" algn="l" rtl="0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SzPts val="1300"/>
                <a:buFont typeface="Arial"/>
                <a:buNone/>
              </a:pP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3"/>
          <p:cNvSpPr/>
          <p:nvPr/>
        </p:nvSpPr>
        <p:spPr>
          <a:xfrm>
            <a:off x="5044440" y="584199"/>
            <a:ext cx="701040" cy="701040"/>
          </a:xfrm>
          <a:custGeom>
            <a:avLst/>
            <a:gdLst/>
            <a:ahLst/>
            <a:cxnLst/>
            <a:rect l="l" t="t" r="r" b="b"/>
            <a:pathLst>
              <a:path w="701039" h="701040" extrusionOk="0">
                <a:moveTo>
                  <a:pt x="0" y="350520"/>
                </a:moveTo>
                <a:lnTo>
                  <a:pt x="3199" y="302956"/>
                </a:lnTo>
                <a:lnTo>
                  <a:pt x="12520" y="257338"/>
                </a:lnTo>
                <a:lnTo>
                  <a:pt x="27545" y="214082"/>
                </a:lnTo>
                <a:lnTo>
                  <a:pt x="47856" y="173606"/>
                </a:lnTo>
                <a:lnTo>
                  <a:pt x="73035" y="136327"/>
                </a:lnTo>
                <a:lnTo>
                  <a:pt x="102665" y="102665"/>
                </a:lnTo>
                <a:lnTo>
                  <a:pt x="136327" y="73035"/>
                </a:lnTo>
                <a:lnTo>
                  <a:pt x="173606" y="47856"/>
                </a:lnTo>
                <a:lnTo>
                  <a:pt x="214082" y="27545"/>
                </a:lnTo>
                <a:lnTo>
                  <a:pt x="257338" y="12520"/>
                </a:lnTo>
                <a:lnTo>
                  <a:pt x="302956" y="3199"/>
                </a:lnTo>
                <a:lnTo>
                  <a:pt x="350520" y="0"/>
                </a:lnTo>
                <a:lnTo>
                  <a:pt x="398083" y="3199"/>
                </a:lnTo>
                <a:lnTo>
                  <a:pt x="443701" y="12520"/>
                </a:lnTo>
                <a:lnTo>
                  <a:pt x="486957" y="27545"/>
                </a:lnTo>
                <a:lnTo>
                  <a:pt x="527433" y="47856"/>
                </a:lnTo>
                <a:lnTo>
                  <a:pt x="564712" y="73035"/>
                </a:lnTo>
                <a:lnTo>
                  <a:pt x="598374" y="102665"/>
                </a:lnTo>
                <a:lnTo>
                  <a:pt x="628004" y="136327"/>
                </a:lnTo>
                <a:lnTo>
                  <a:pt x="653183" y="173606"/>
                </a:lnTo>
                <a:lnTo>
                  <a:pt x="673494" y="214082"/>
                </a:lnTo>
                <a:lnTo>
                  <a:pt x="688519" y="257338"/>
                </a:lnTo>
                <a:lnTo>
                  <a:pt x="697840" y="302956"/>
                </a:lnTo>
                <a:lnTo>
                  <a:pt x="701040" y="350520"/>
                </a:lnTo>
                <a:lnTo>
                  <a:pt x="697840" y="398083"/>
                </a:lnTo>
                <a:lnTo>
                  <a:pt x="688519" y="443701"/>
                </a:lnTo>
                <a:lnTo>
                  <a:pt x="673494" y="486957"/>
                </a:lnTo>
                <a:lnTo>
                  <a:pt x="653183" y="527433"/>
                </a:lnTo>
                <a:lnTo>
                  <a:pt x="628004" y="564712"/>
                </a:lnTo>
                <a:lnTo>
                  <a:pt x="598374" y="598374"/>
                </a:lnTo>
                <a:lnTo>
                  <a:pt x="564712" y="628004"/>
                </a:lnTo>
                <a:lnTo>
                  <a:pt x="527433" y="653183"/>
                </a:lnTo>
                <a:lnTo>
                  <a:pt x="486957" y="673494"/>
                </a:lnTo>
                <a:lnTo>
                  <a:pt x="443701" y="688519"/>
                </a:lnTo>
                <a:lnTo>
                  <a:pt x="398083" y="697840"/>
                </a:lnTo>
                <a:lnTo>
                  <a:pt x="350520" y="701040"/>
                </a:lnTo>
                <a:lnTo>
                  <a:pt x="302956" y="697840"/>
                </a:lnTo>
                <a:lnTo>
                  <a:pt x="257338" y="688519"/>
                </a:lnTo>
                <a:lnTo>
                  <a:pt x="214082" y="673494"/>
                </a:lnTo>
                <a:lnTo>
                  <a:pt x="173606" y="653183"/>
                </a:lnTo>
                <a:lnTo>
                  <a:pt x="136327" y="628004"/>
                </a:lnTo>
                <a:lnTo>
                  <a:pt x="102665" y="598374"/>
                </a:lnTo>
                <a:lnTo>
                  <a:pt x="73035" y="564712"/>
                </a:lnTo>
                <a:lnTo>
                  <a:pt x="47856" y="527433"/>
                </a:lnTo>
                <a:lnTo>
                  <a:pt x="27545" y="486957"/>
                </a:lnTo>
                <a:lnTo>
                  <a:pt x="12520" y="443701"/>
                </a:lnTo>
                <a:lnTo>
                  <a:pt x="3199" y="398083"/>
                </a:lnTo>
                <a:lnTo>
                  <a:pt x="0" y="350520"/>
                </a:lnTo>
                <a:close/>
              </a:path>
            </a:pathLst>
          </a:custGeom>
          <a:noFill/>
          <a:ln w="28575" cap="flat" cmpd="sng">
            <a:solidFill>
              <a:srgbClr val="8EAB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435932" y="409142"/>
            <a:ext cx="4754880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8318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Embedded Testing Capstone Project 2</a:t>
            </a:r>
            <a:endParaRPr/>
          </a:p>
        </p:txBody>
      </p:sp>
      <p:sp>
        <p:nvSpPr>
          <p:cNvPr id="93" name="Google Shape;93;p3"/>
          <p:cNvSpPr txBox="1">
            <a:spLocks noGrp="1"/>
          </p:cNvSpPr>
          <p:nvPr>
            <p:ph type="ftr" idx="11"/>
          </p:nvPr>
        </p:nvSpPr>
        <p:spPr>
          <a:xfrm>
            <a:off x="123082" y="4946288"/>
            <a:ext cx="365759" cy="141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80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 txBox="1"/>
          <p:nvPr/>
        </p:nvSpPr>
        <p:spPr>
          <a:xfrm>
            <a:off x="8959343" y="4967323"/>
            <a:ext cx="71120" cy="11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latin typeface="Arial"/>
                <a:ea typeface="Arial"/>
                <a:cs typeface="Arial"/>
                <a:sym typeface="Arial"/>
              </a:rPr>
              <a:t>2</a:t>
            </a:r>
            <a:endParaRPr sz="6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7887050" y="4974156"/>
            <a:ext cx="93345" cy="127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Arial"/>
                <a:ea typeface="Arial"/>
                <a:cs typeface="Arial"/>
                <a:sym typeface="Arial"/>
              </a:rPr>
              <a:t>©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/>
          <p:nvPr/>
        </p:nvSpPr>
        <p:spPr>
          <a:xfrm>
            <a:off x="0" y="0"/>
            <a:ext cx="4592320" cy="4846320"/>
          </a:xfrm>
          <a:custGeom>
            <a:avLst/>
            <a:gdLst/>
            <a:ahLst/>
            <a:cxnLst/>
            <a:rect l="l" t="t" r="r" b="b"/>
            <a:pathLst>
              <a:path w="4592320" h="4846320" extrusionOk="0">
                <a:moveTo>
                  <a:pt x="4150736" y="0"/>
                </a:moveTo>
                <a:lnTo>
                  <a:pt x="0" y="0"/>
                </a:lnTo>
                <a:lnTo>
                  <a:pt x="0" y="4846319"/>
                </a:lnTo>
                <a:lnTo>
                  <a:pt x="3074517" y="4846319"/>
                </a:lnTo>
                <a:lnTo>
                  <a:pt x="3194735" y="4756353"/>
                </a:lnTo>
                <a:lnTo>
                  <a:pt x="3231650" y="4725478"/>
                </a:lnTo>
                <a:lnTo>
                  <a:pt x="3268171" y="4694152"/>
                </a:lnTo>
                <a:lnTo>
                  <a:pt x="3304292" y="4662378"/>
                </a:lnTo>
                <a:lnTo>
                  <a:pt x="3340011" y="4630161"/>
                </a:lnTo>
                <a:lnTo>
                  <a:pt x="3375323" y="4597505"/>
                </a:lnTo>
                <a:lnTo>
                  <a:pt x="3410223" y="4564414"/>
                </a:lnTo>
                <a:lnTo>
                  <a:pt x="3444708" y="4530894"/>
                </a:lnTo>
                <a:lnTo>
                  <a:pt x="3478772" y="4496947"/>
                </a:lnTo>
                <a:lnTo>
                  <a:pt x="3512413" y="4462578"/>
                </a:lnTo>
                <a:lnTo>
                  <a:pt x="3545624" y="4427792"/>
                </a:lnTo>
                <a:lnTo>
                  <a:pt x="3578403" y="4392593"/>
                </a:lnTo>
                <a:lnTo>
                  <a:pt x="3610745" y="4356985"/>
                </a:lnTo>
                <a:lnTo>
                  <a:pt x="3642645" y="4320973"/>
                </a:lnTo>
                <a:lnTo>
                  <a:pt x="3674099" y="4284560"/>
                </a:lnTo>
                <a:lnTo>
                  <a:pt x="3705103" y="4247751"/>
                </a:lnTo>
                <a:lnTo>
                  <a:pt x="3735653" y="4210550"/>
                </a:lnTo>
                <a:lnTo>
                  <a:pt x="3765745" y="4172962"/>
                </a:lnTo>
                <a:lnTo>
                  <a:pt x="3795374" y="4134991"/>
                </a:lnTo>
                <a:lnTo>
                  <a:pt x="3824535" y="4096640"/>
                </a:lnTo>
                <a:lnTo>
                  <a:pt x="3853225" y="4057916"/>
                </a:lnTo>
                <a:lnTo>
                  <a:pt x="3881439" y="4018821"/>
                </a:lnTo>
                <a:lnTo>
                  <a:pt x="3909174" y="3979360"/>
                </a:lnTo>
                <a:lnTo>
                  <a:pt x="3936424" y="3939537"/>
                </a:lnTo>
                <a:lnTo>
                  <a:pt x="3963185" y="3899357"/>
                </a:lnTo>
                <a:lnTo>
                  <a:pt x="3989454" y="3858823"/>
                </a:lnTo>
                <a:lnTo>
                  <a:pt x="4015225" y="3817941"/>
                </a:lnTo>
                <a:lnTo>
                  <a:pt x="4040495" y="3776715"/>
                </a:lnTo>
                <a:lnTo>
                  <a:pt x="4065260" y="3735147"/>
                </a:lnTo>
                <a:lnTo>
                  <a:pt x="4089514" y="3693244"/>
                </a:lnTo>
                <a:lnTo>
                  <a:pt x="4113254" y="3651010"/>
                </a:lnTo>
                <a:lnTo>
                  <a:pt x="4136476" y="3608447"/>
                </a:lnTo>
                <a:lnTo>
                  <a:pt x="4159174" y="3565562"/>
                </a:lnTo>
                <a:lnTo>
                  <a:pt x="4181346" y="3522358"/>
                </a:lnTo>
                <a:lnTo>
                  <a:pt x="4202986" y="3478839"/>
                </a:lnTo>
                <a:lnTo>
                  <a:pt x="4224091" y="3435010"/>
                </a:lnTo>
                <a:lnTo>
                  <a:pt x="4244655" y="3390875"/>
                </a:lnTo>
                <a:lnTo>
                  <a:pt x="4264675" y="3346438"/>
                </a:lnTo>
                <a:lnTo>
                  <a:pt x="4284147" y="3301704"/>
                </a:lnTo>
                <a:lnTo>
                  <a:pt x="4303066" y="3256677"/>
                </a:lnTo>
                <a:lnTo>
                  <a:pt x="4321427" y="3211361"/>
                </a:lnTo>
                <a:lnTo>
                  <a:pt x="4339228" y="3165760"/>
                </a:lnTo>
                <a:lnTo>
                  <a:pt x="4356463" y="3119879"/>
                </a:lnTo>
                <a:lnTo>
                  <a:pt x="4373127" y="3073722"/>
                </a:lnTo>
                <a:lnTo>
                  <a:pt x="4389218" y="3027293"/>
                </a:lnTo>
                <a:lnTo>
                  <a:pt x="4404730" y="2980597"/>
                </a:lnTo>
                <a:lnTo>
                  <a:pt x="4419659" y="2933638"/>
                </a:lnTo>
                <a:lnTo>
                  <a:pt x="4434001" y="2886420"/>
                </a:lnTo>
                <a:lnTo>
                  <a:pt x="4447751" y="2838948"/>
                </a:lnTo>
                <a:lnTo>
                  <a:pt x="4460906" y="2791225"/>
                </a:lnTo>
                <a:lnTo>
                  <a:pt x="4473461" y="2743256"/>
                </a:lnTo>
                <a:lnTo>
                  <a:pt x="4485412" y="2695045"/>
                </a:lnTo>
                <a:lnTo>
                  <a:pt x="4496755" y="2646597"/>
                </a:lnTo>
                <a:lnTo>
                  <a:pt x="4507484" y="2597916"/>
                </a:lnTo>
                <a:lnTo>
                  <a:pt x="4517596" y="2549007"/>
                </a:lnTo>
                <a:lnTo>
                  <a:pt x="4527087" y="2499872"/>
                </a:lnTo>
                <a:lnTo>
                  <a:pt x="4535953" y="2450517"/>
                </a:lnTo>
                <a:lnTo>
                  <a:pt x="4544188" y="2400947"/>
                </a:lnTo>
                <a:lnTo>
                  <a:pt x="4551790" y="2351164"/>
                </a:lnTo>
                <a:lnTo>
                  <a:pt x="4558752" y="2301175"/>
                </a:lnTo>
                <a:lnTo>
                  <a:pt x="4565072" y="2250982"/>
                </a:lnTo>
                <a:lnTo>
                  <a:pt x="4570745" y="2200590"/>
                </a:lnTo>
                <a:lnTo>
                  <a:pt x="4575767" y="2150004"/>
                </a:lnTo>
                <a:lnTo>
                  <a:pt x="4580132" y="2099228"/>
                </a:lnTo>
                <a:lnTo>
                  <a:pt x="4583838" y="2048265"/>
                </a:lnTo>
                <a:lnTo>
                  <a:pt x="4586880" y="1997121"/>
                </a:lnTo>
                <a:lnTo>
                  <a:pt x="4589253" y="1945800"/>
                </a:lnTo>
                <a:lnTo>
                  <a:pt x="4590954" y="1894305"/>
                </a:lnTo>
                <a:lnTo>
                  <a:pt x="4591977" y="1842642"/>
                </a:lnTo>
                <a:lnTo>
                  <a:pt x="4592320" y="1790814"/>
                </a:lnTo>
                <a:lnTo>
                  <a:pt x="4592020" y="1742277"/>
                </a:lnTo>
                <a:lnTo>
                  <a:pt x="4591122" y="1693885"/>
                </a:lnTo>
                <a:lnTo>
                  <a:pt x="4589630" y="1645640"/>
                </a:lnTo>
                <a:lnTo>
                  <a:pt x="4587548" y="1597547"/>
                </a:lnTo>
                <a:lnTo>
                  <a:pt x="4584878" y="1549608"/>
                </a:lnTo>
                <a:lnTo>
                  <a:pt x="4581625" y="1501827"/>
                </a:lnTo>
                <a:lnTo>
                  <a:pt x="4577792" y="1454207"/>
                </a:lnTo>
                <a:lnTo>
                  <a:pt x="4573382" y="1406753"/>
                </a:lnTo>
                <a:lnTo>
                  <a:pt x="4568400" y="1359468"/>
                </a:lnTo>
                <a:lnTo>
                  <a:pt x="4562847" y="1312354"/>
                </a:lnTo>
                <a:lnTo>
                  <a:pt x="4556729" y="1265417"/>
                </a:lnTo>
                <a:lnTo>
                  <a:pt x="4550048" y="1218658"/>
                </a:lnTo>
                <a:lnTo>
                  <a:pt x="4542809" y="1172083"/>
                </a:lnTo>
                <a:lnTo>
                  <a:pt x="4535014" y="1125693"/>
                </a:lnTo>
                <a:lnTo>
                  <a:pt x="4526667" y="1079494"/>
                </a:lnTo>
                <a:lnTo>
                  <a:pt x="4517771" y="1033487"/>
                </a:lnTo>
                <a:lnTo>
                  <a:pt x="4508331" y="987678"/>
                </a:lnTo>
                <a:lnTo>
                  <a:pt x="4498349" y="942069"/>
                </a:lnTo>
                <a:lnTo>
                  <a:pt x="4487829" y="896664"/>
                </a:lnTo>
                <a:lnTo>
                  <a:pt x="4476776" y="851466"/>
                </a:lnTo>
                <a:lnTo>
                  <a:pt x="4465191" y="806479"/>
                </a:lnTo>
                <a:lnTo>
                  <a:pt x="4453079" y="761706"/>
                </a:lnTo>
                <a:lnTo>
                  <a:pt x="4440443" y="717152"/>
                </a:lnTo>
                <a:lnTo>
                  <a:pt x="4427287" y="672819"/>
                </a:lnTo>
                <a:lnTo>
                  <a:pt x="4413614" y="628711"/>
                </a:lnTo>
                <a:lnTo>
                  <a:pt x="4399428" y="584831"/>
                </a:lnTo>
                <a:lnTo>
                  <a:pt x="4384732" y="541183"/>
                </a:lnTo>
                <a:lnTo>
                  <a:pt x="4369530" y="497771"/>
                </a:lnTo>
                <a:lnTo>
                  <a:pt x="4353825" y="454598"/>
                </a:lnTo>
                <a:lnTo>
                  <a:pt x="4337621" y="411668"/>
                </a:lnTo>
                <a:lnTo>
                  <a:pt x="4320922" y="368984"/>
                </a:lnTo>
                <a:lnTo>
                  <a:pt x="4303730" y="326549"/>
                </a:lnTo>
                <a:lnTo>
                  <a:pt x="4286050" y="284367"/>
                </a:lnTo>
                <a:lnTo>
                  <a:pt x="4267885" y="242442"/>
                </a:lnTo>
                <a:lnTo>
                  <a:pt x="4249238" y="200778"/>
                </a:lnTo>
                <a:lnTo>
                  <a:pt x="4230113" y="159377"/>
                </a:lnTo>
                <a:lnTo>
                  <a:pt x="4210513" y="118243"/>
                </a:lnTo>
                <a:lnTo>
                  <a:pt x="4190443" y="77380"/>
                </a:lnTo>
                <a:lnTo>
                  <a:pt x="4169904" y="36791"/>
                </a:lnTo>
                <a:lnTo>
                  <a:pt x="4150736" y="0"/>
                </a:lnTo>
                <a:close/>
              </a:path>
            </a:pathLst>
          </a:custGeom>
          <a:solidFill>
            <a:srgbClr val="1F1B6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01" name="Google Shape;10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5921" y="4978400"/>
            <a:ext cx="294626" cy="1117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4"/>
          <p:cNvGrpSpPr/>
          <p:nvPr/>
        </p:nvGrpSpPr>
        <p:grpSpPr>
          <a:xfrm>
            <a:off x="71119" y="4978400"/>
            <a:ext cx="508000" cy="91440"/>
            <a:chOff x="71119" y="4978400"/>
            <a:chExt cx="508000" cy="91440"/>
          </a:xfrm>
        </p:grpSpPr>
        <p:sp>
          <p:nvSpPr>
            <p:cNvPr id="103" name="Google Shape;103;p4"/>
            <p:cNvSpPr/>
            <p:nvPr/>
          </p:nvSpPr>
          <p:spPr>
            <a:xfrm>
              <a:off x="477519" y="4978400"/>
              <a:ext cx="101600" cy="91440"/>
            </a:xfrm>
            <a:custGeom>
              <a:avLst/>
              <a:gdLst/>
              <a:ahLst/>
              <a:cxnLst/>
              <a:rect l="l" t="t" r="r" b="b"/>
              <a:pathLst>
                <a:path w="101600" h="91439" extrusionOk="0">
                  <a:moveTo>
                    <a:pt x="50800" y="0"/>
                  </a:moveTo>
                  <a:lnTo>
                    <a:pt x="31027" y="3593"/>
                  </a:lnTo>
                  <a:lnTo>
                    <a:pt x="14879" y="13392"/>
                  </a:lnTo>
                  <a:lnTo>
                    <a:pt x="3992" y="27924"/>
                  </a:lnTo>
                  <a:lnTo>
                    <a:pt x="0" y="45720"/>
                  </a:lnTo>
                  <a:lnTo>
                    <a:pt x="3992" y="63515"/>
                  </a:lnTo>
                  <a:lnTo>
                    <a:pt x="14879" y="78047"/>
                  </a:lnTo>
                  <a:lnTo>
                    <a:pt x="31027" y="87846"/>
                  </a:lnTo>
                  <a:lnTo>
                    <a:pt x="50800" y="91440"/>
                  </a:lnTo>
                  <a:lnTo>
                    <a:pt x="70572" y="87846"/>
                  </a:lnTo>
                  <a:lnTo>
                    <a:pt x="86720" y="78047"/>
                  </a:lnTo>
                  <a:lnTo>
                    <a:pt x="97607" y="63515"/>
                  </a:lnTo>
                  <a:lnTo>
                    <a:pt x="101600" y="45720"/>
                  </a:lnTo>
                  <a:lnTo>
                    <a:pt x="97607" y="27924"/>
                  </a:lnTo>
                  <a:lnTo>
                    <a:pt x="86720" y="13392"/>
                  </a:lnTo>
                  <a:lnTo>
                    <a:pt x="70572" y="3593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EE334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375919" y="4978400"/>
              <a:ext cx="101600" cy="91440"/>
            </a:xfrm>
            <a:custGeom>
              <a:avLst/>
              <a:gdLst/>
              <a:ahLst/>
              <a:cxnLst/>
              <a:rect l="l" t="t" r="r" b="b"/>
              <a:pathLst>
                <a:path w="101600" h="91439" extrusionOk="0">
                  <a:moveTo>
                    <a:pt x="50800" y="0"/>
                  </a:moveTo>
                  <a:lnTo>
                    <a:pt x="31027" y="3593"/>
                  </a:lnTo>
                  <a:lnTo>
                    <a:pt x="14879" y="13392"/>
                  </a:lnTo>
                  <a:lnTo>
                    <a:pt x="3992" y="27924"/>
                  </a:lnTo>
                  <a:lnTo>
                    <a:pt x="0" y="45720"/>
                  </a:lnTo>
                  <a:lnTo>
                    <a:pt x="3992" y="63515"/>
                  </a:lnTo>
                  <a:lnTo>
                    <a:pt x="14879" y="78047"/>
                  </a:lnTo>
                  <a:lnTo>
                    <a:pt x="31027" y="87846"/>
                  </a:lnTo>
                  <a:lnTo>
                    <a:pt x="50800" y="91440"/>
                  </a:lnTo>
                  <a:lnTo>
                    <a:pt x="70572" y="87846"/>
                  </a:lnTo>
                  <a:lnTo>
                    <a:pt x="86720" y="78047"/>
                  </a:lnTo>
                  <a:lnTo>
                    <a:pt x="97607" y="63515"/>
                  </a:lnTo>
                  <a:lnTo>
                    <a:pt x="101600" y="45720"/>
                  </a:lnTo>
                  <a:lnTo>
                    <a:pt x="97607" y="27924"/>
                  </a:lnTo>
                  <a:lnTo>
                    <a:pt x="86720" y="13392"/>
                  </a:lnTo>
                  <a:lnTo>
                    <a:pt x="70572" y="3593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E356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274319" y="4978400"/>
              <a:ext cx="101600" cy="91440"/>
            </a:xfrm>
            <a:custGeom>
              <a:avLst/>
              <a:gdLst/>
              <a:ahLst/>
              <a:cxnLst/>
              <a:rect l="l" t="t" r="r" b="b"/>
              <a:pathLst>
                <a:path w="101600" h="91439" extrusionOk="0">
                  <a:moveTo>
                    <a:pt x="50800" y="0"/>
                  </a:moveTo>
                  <a:lnTo>
                    <a:pt x="31027" y="3593"/>
                  </a:lnTo>
                  <a:lnTo>
                    <a:pt x="14879" y="13392"/>
                  </a:lnTo>
                  <a:lnTo>
                    <a:pt x="3992" y="27924"/>
                  </a:lnTo>
                  <a:lnTo>
                    <a:pt x="0" y="45720"/>
                  </a:lnTo>
                  <a:lnTo>
                    <a:pt x="3992" y="63515"/>
                  </a:lnTo>
                  <a:lnTo>
                    <a:pt x="14879" y="78047"/>
                  </a:lnTo>
                  <a:lnTo>
                    <a:pt x="31027" y="87846"/>
                  </a:lnTo>
                  <a:lnTo>
                    <a:pt x="50800" y="91440"/>
                  </a:lnTo>
                  <a:lnTo>
                    <a:pt x="70572" y="87846"/>
                  </a:lnTo>
                  <a:lnTo>
                    <a:pt x="86720" y="78047"/>
                  </a:lnTo>
                  <a:lnTo>
                    <a:pt x="97607" y="63515"/>
                  </a:lnTo>
                  <a:lnTo>
                    <a:pt x="101600" y="45720"/>
                  </a:lnTo>
                  <a:lnTo>
                    <a:pt x="97607" y="27924"/>
                  </a:lnTo>
                  <a:lnTo>
                    <a:pt x="86720" y="13392"/>
                  </a:lnTo>
                  <a:lnTo>
                    <a:pt x="70572" y="3593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A1D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172719" y="497840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 extrusionOk="0">
                  <a:moveTo>
                    <a:pt x="45719" y="0"/>
                  </a:moveTo>
                  <a:lnTo>
                    <a:pt x="27924" y="3593"/>
                  </a:lnTo>
                  <a:lnTo>
                    <a:pt x="13392" y="13392"/>
                  </a:lnTo>
                  <a:lnTo>
                    <a:pt x="3593" y="27924"/>
                  </a:lnTo>
                  <a:lnTo>
                    <a:pt x="0" y="45720"/>
                  </a:lnTo>
                  <a:lnTo>
                    <a:pt x="3593" y="63515"/>
                  </a:lnTo>
                  <a:lnTo>
                    <a:pt x="13392" y="78047"/>
                  </a:lnTo>
                  <a:lnTo>
                    <a:pt x="27924" y="87846"/>
                  </a:lnTo>
                  <a:lnTo>
                    <a:pt x="45719" y="91440"/>
                  </a:lnTo>
                  <a:lnTo>
                    <a:pt x="63515" y="87846"/>
                  </a:lnTo>
                  <a:lnTo>
                    <a:pt x="78047" y="78047"/>
                  </a:lnTo>
                  <a:lnTo>
                    <a:pt x="87846" y="63515"/>
                  </a:lnTo>
                  <a:lnTo>
                    <a:pt x="91439" y="45720"/>
                  </a:lnTo>
                  <a:lnTo>
                    <a:pt x="87846" y="27924"/>
                  </a:lnTo>
                  <a:lnTo>
                    <a:pt x="78047" y="13392"/>
                  </a:lnTo>
                  <a:lnTo>
                    <a:pt x="63515" y="3593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6CC24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71119" y="497840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 extrusionOk="0">
                  <a:moveTo>
                    <a:pt x="45720" y="0"/>
                  </a:moveTo>
                  <a:lnTo>
                    <a:pt x="27924" y="3593"/>
                  </a:lnTo>
                  <a:lnTo>
                    <a:pt x="13392" y="13392"/>
                  </a:lnTo>
                  <a:lnTo>
                    <a:pt x="3593" y="27924"/>
                  </a:lnTo>
                  <a:lnTo>
                    <a:pt x="0" y="45720"/>
                  </a:lnTo>
                  <a:lnTo>
                    <a:pt x="3593" y="63515"/>
                  </a:lnTo>
                  <a:lnTo>
                    <a:pt x="13392" y="78047"/>
                  </a:lnTo>
                  <a:lnTo>
                    <a:pt x="27924" y="87846"/>
                  </a:lnTo>
                  <a:lnTo>
                    <a:pt x="45720" y="91440"/>
                  </a:lnTo>
                  <a:lnTo>
                    <a:pt x="63515" y="87846"/>
                  </a:lnTo>
                  <a:lnTo>
                    <a:pt x="78047" y="78047"/>
                  </a:lnTo>
                  <a:lnTo>
                    <a:pt x="87846" y="63515"/>
                  </a:lnTo>
                  <a:lnTo>
                    <a:pt x="91440" y="45720"/>
                  </a:lnTo>
                  <a:lnTo>
                    <a:pt x="87846" y="27924"/>
                  </a:lnTo>
                  <a:lnTo>
                    <a:pt x="78047" y="13392"/>
                  </a:lnTo>
                  <a:lnTo>
                    <a:pt x="63515" y="3593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FFDA2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435932" y="409142"/>
            <a:ext cx="4754880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Agenda of </a:t>
            </a:r>
            <a:r>
              <a:rPr lang="en-US">
                <a:solidFill>
                  <a:schemeClr val="lt1"/>
                </a:solidFill>
              </a:rPr>
              <a:t>Project Outline: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689932" y="1293350"/>
            <a:ext cx="2840990" cy="25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1. Project Goals </a:t>
            </a:r>
            <a:endParaRPr sz="14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689932" y="2178156"/>
            <a:ext cx="2342515" cy="25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2. Tools and Setup </a:t>
            </a:r>
            <a:endParaRPr sz="14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689932" y="3029056"/>
            <a:ext cx="3120068" cy="25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3. Capstone Project-2 </a:t>
            </a:r>
            <a:endParaRPr sz="14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 txBox="1"/>
          <p:nvPr/>
        </p:nvSpPr>
        <p:spPr>
          <a:xfrm>
            <a:off x="689932" y="3903667"/>
            <a:ext cx="1295400" cy="245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 Highlights</a:t>
            </a:r>
            <a:endParaRPr sz="14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447040" y="1219199"/>
            <a:ext cx="101600" cy="3048000"/>
          </a:xfrm>
          <a:custGeom>
            <a:avLst/>
            <a:gdLst/>
            <a:ahLst/>
            <a:cxnLst/>
            <a:rect l="l" t="t" r="r" b="b"/>
            <a:pathLst>
              <a:path w="101600" h="3048000" extrusionOk="0">
                <a:moveTo>
                  <a:pt x="101600" y="2550160"/>
                </a:moveTo>
                <a:lnTo>
                  <a:pt x="0" y="2550160"/>
                </a:lnTo>
                <a:lnTo>
                  <a:pt x="0" y="3048000"/>
                </a:lnTo>
                <a:lnTo>
                  <a:pt x="101600" y="3048000"/>
                </a:lnTo>
                <a:lnTo>
                  <a:pt x="101600" y="2550160"/>
                </a:lnTo>
                <a:close/>
              </a:path>
              <a:path w="101600" h="3048000" extrusionOk="0">
                <a:moveTo>
                  <a:pt x="101600" y="1696720"/>
                </a:moveTo>
                <a:lnTo>
                  <a:pt x="0" y="1696720"/>
                </a:lnTo>
                <a:lnTo>
                  <a:pt x="0" y="2194560"/>
                </a:lnTo>
                <a:lnTo>
                  <a:pt x="101600" y="2194560"/>
                </a:lnTo>
                <a:lnTo>
                  <a:pt x="101600" y="1696720"/>
                </a:lnTo>
                <a:close/>
              </a:path>
              <a:path w="101600" h="3048000" extrusionOk="0">
                <a:moveTo>
                  <a:pt x="101600" y="853440"/>
                </a:moveTo>
                <a:lnTo>
                  <a:pt x="0" y="853440"/>
                </a:lnTo>
                <a:lnTo>
                  <a:pt x="0" y="1341120"/>
                </a:lnTo>
                <a:lnTo>
                  <a:pt x="101600" y="1341120"/>
                </a:lnTo>
                <a:lnTo>
                  <a:pt x="101600" y="853440"/>
                </a:lnTo>
                <a:close/>
              </a:path>
              <a:path w="101600" h="3048000" extrusionOk="0">
                <a:moveTo>
                  <a:pt x="101600" y="0"/>
                </a:moveTo>
                <a:lnTo>
                  <a:pt x="0" y="0"/>
                </a:lnTo>
                <a:lnTo>
                  <a:pt x="0" y="497840"/>
                </a:lnTo>
                <a:lnTo>
                  <a:pt x="101600" y="497840"/>
                </a:lnTo>
                <a:lnTo>
                  <a:pt x="101600" y="0"/>
                </a:lnTo>
                <a:close/>
              </a:path>
            </a:pathLst>
          </a:custGeom>
          <a:solidFill>
            <a:srgbClr val="00B4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4" name="Google Shape;114;p4"/>
          <p:cNvSpPr txBox="1">
            <a:spLocks noGrp="1"/>
          </p:cNvSpPr>
          <p:nvPr>
            <p:ph type="ftr" idx="11"/>
          </p:nvPr>
        </p:nvSpPr>
        <p:spPr>
          <a:xfrm>
            <a:off x="123082" y="4946288"/>
            <a:ext cx="365759" cy="15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Public</a:t>
            </a:r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sldNum" idx="12"/>
          </p:nvPr>
        </p:nvSpPr>
        <p:spPr>
          <a:xfrm>
            <a:off x="8913631" y="4967323"/>
            <a:ext cx="170806" cy="11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00" rIns="0" bIns="0" anchor="t" anchorCtr="0">
            <a:spAutoFit/>
          </a:bodyPr>
          <a:lstStyle/>
          <a:p>
            <a:pPr marL="5778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16" name="Google Shape;116;p4"/>
          <p:cNvSpPr txBox="1"/>
          <p:nvPr/>
        </p:nvSpPr>
        <p:spPr>
          <a:xfrm>
            <a:off x="7887050" y="4974156"/>
            <a:ext cx="93345" cy="127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Arial"/>
                <a:ea typeface="Arial"/>
                <a:cs typeface="Arial"/>
                <a:sym typeface="Arial"/>
              </a:rPr>
              <a:t>©</a:t>
            </a:r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5"/>
          <p:cNvGrpSpPr/>
          <p:nvPr/>
        </p:nvGrpSpPr>
        <p:grpSpPr>
          <a:xfrm>
            <a:off x="435932" y="465870"/>
            <a:ext cx="7946068" cy="4182750"/>
            <a:chOff x="0" y="56728"/>
            <a:chExt cx="7946068" cy="4182750"/>
          </a:xfrm>
        </p:grpSpPr>
        <p:sp>
          <p:nvSpPr>
            <p:cNvPr id="123" name="Google Shape;123;p5"/>
            <p:cNvSpPr/>
            <p:nvPr/>
          </p:nvSpPr>
          <p:spPr>
            <a:xfrm>
              <a:off x="0" y="56728"/>
              <a:ext cx="7946068" cy="418275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 txBox="1"/>
            <p:nvPr/>
          </p:nvSpPr>
          <p:spPr>
            <a:xfrm>
              <a:off x="204185" y="260913"/>
              <a:ext cx="7537698" cy="3774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lang="en-US" sz="2100" b="1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 Project Goals </a:t>
              </a:r>
              <a:br>
                <a:rPr lang="en-US" sz="2100" b="1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br>
                <a:rPr lang="en-US" sz="2100" b="1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400" b="1" i="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r>
                <a:rPr lang="en-US" sz="2100" b="1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Understand the concept and setup of reverse debugging in GDB. </a:t>
              </a:r>
              <a:br>
                <a:rPr lang="en-US" sz="2100" b="1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br>
                <a:rPr lang="en-US" sz="2100" b="1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100" b="1" i="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r>
                <a:rPr lang="en-US" sz="2100" b="1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Implement and debug C programs with common issues where                           reverse debugging is beneficial.</a:t>
              </a:r>
              <a:br>
                <a:rPr lang="en-US" sz="2100" b="1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br>
                <a:rPr lang="en-US" sz="2100" b="1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100" b="1" i="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r>
                <a:rPr lang="en-US" sz="2100" b="1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Demonstrate reverse debugging in scenarios like logical errors,                memory corruption, and race conditions. </a:t>
              </a:r>
              <a:br>
                <a:rPr lang="en-US" sz="2100" b="1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br>
                <a:rPr lang="en-US" sz="2100" b="1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100" b="1" i="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r>
                <a:rPr lang="en-US" sz="2100" b="1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Document how reverse debugging aids in fixing issues compared  to traditional debugging. </a:t>
              </a:r>
              <a:endParaRPr sz="21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>
            <a:spLocks noGrp="1"/>
          </p:cNvSpPr>
          <p:nvPr>
            <p:ph type="body" idx="1"/>
          </p:nvPr>
        </p:nvSpPr>
        <p:spPr>
          <a:xfrm>
            <a:off x="457200" y="133350"/>
            <a:ext cx="8458200" cy="406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Why Debugging is Important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>
                <a:solidFill>
                  <a:srgbClr val="FFFF00"/>
                </a:solidFill>
              </a:rPr>
              <a:t>&gt;</a:t>
            </a:r>
            <a:r>
              <a:rPr lang="en-US" sz="1200" i="0">
                <a:solidFill>
                  <a:schemeClr val="dk1"/>
                </a:solidFill>
              </a:rPr>
              <a:t>  </a:t>
            </a:r>
            <a:r>
              <a:rPr lang="en-US" sz="1200" b="1"/>
              <a:t>Identify Errors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   Debugging helps locate and fix issues such as syntax errors, logical bugs, or runtime errors that cause incorrect behavior or    crashes.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>
                <a:solidFill>
                  <a:srgbClr val="FFFF00"/>
                </a:solidFill>
              </a:rPr>
              <a:t>&gt; </a:t>
            </a:r>
            <a:r>
              <a:rPr lang="en-US" sz="1200" i="0">
                <a:solidFill>
                  <a:schemeClr val="dk1"/>
                </a:solidFill>
              </a:rPr>
              <a:t> </a:t>
            </a:r>
            <a:r>
              <a:rPr lang="en-US" sz="1200" b="1"/>
              <a:t>Understand Program Flow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   Stepping through the code reveals how the program executes, helping you understand control flow and function interactions.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>
                <a:solidFill>
                  <a:srgbClr val="FFFF00"/>
                </a:solidFill>
              </a:rPr>
              <a:t>&gt; </a:t>
            </a:r>
            <a:r>
              <a:rPr lang="en-US" sz="1200" i="0">
                <a:solidFill>
                  <a:schemeClr val="dk1"/>
                </a:solidFill>
              </a:rPr>
              <a:t> </a:t>
            </a:r>
            <a:r>
              <a:rPr lang="en-US" sz="1200" b="1"/>
              <a:t>Verify Logic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    It ensures your code behaves as expected, allowing you to validate assumptions and spot mistakes in the logic.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>
                <a:solidFill>
                  <a:srgbClr val="FFFF00"/>
                </a:solidFill>
              </a:rPr>
              <a:t>&gt;</a:t>
            </a:r>
            <a:r>
              <a:rPr lang="en-US" sz="1200" i="0">
                <a:solidFill>
                  <a:schemeClr val="dk1"/>
                </a:solidFill>
              </a:rPr>
              <a:t>  </a:t>
            </a:r>
            <a:r>
              <a:rPr lang="en-US" sz="1200" b="1"/>
              <a:t>Optimize Performance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   Debugging can uncover inefficiencies or bottlenecks, enabling performance improvements.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>
                <a:solidFill>
                  <a:srgbClr val="FFFF00"/>
                </a:solidFill>
              </a:rPr>
              <a:t>&gt;</a:t>
            </a:r>
            <a:r>
              <a:rPr lang="en-US" sz="1200" i="0">
                <a:solidFill>
                  <a:schemeClr val="dk1"/>
                </a:solidFill>
              </a:rPr>
              <a:t>  </a:t>
            </a:r>
            <a:r>
              <a:rPr lang="en-US" sz="1200" b="1"/>
              <a:t>Catch Edge Cases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   It helps identify rare scenarios or inputs that might cause unexpected behavior, improving reliability.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>
                <a:solidFill>
                  <a:srgbClr val="FFFF00"/>
                </a:solidFill>
              </a:rPr>
              <a:t>&gt;</a:t>
            </a:r>
            <a:r>
              <a:rPr lang="en-US" sz="1200" i="0">
                <a:solidFill>
                  <a:schemeClr val="dk1"/>
                </a:solidFill>
              </a:rPr>
              <a:t>  </a:t>
            </a:r>
            <a:r>
              <a:rPr lang="en-US" sz="1200" b="1"/>
              <a:t>Enhance Learning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   Debugging deepens your understanding of programming concepts, error handling, and the tools available.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>
                <a:solidFill>
                  <a:srgbClr val="FFFF00"/>
                </a:solidFill>
              </a:rPr>
              <a:t>&gt;</a:t>
            </a:r>
            <a:r>
              <a:rPr lang="en-US" sz="1200" i="0">
                <a:solidFill>
                  <a:schemeClr val="dk1"/>
                </a:solidFill>
              </a:rPr>
              <a:t>  </a:t>
            </a:r>
            <a:r>
              <a:rPr lang="en-US" sz="1200" b="1"/>
              <a:t>Build Robust Software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    A thorough debugging process ensures the final product is stable, maintainable, and error-free.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>
            <a:spLocks noGrp="1"/>
          </p:cNvSpPr>
          <p:nvPr>
            <p:ph type="title"/>
          </p:nvPr>
        </p:nvSpPr>
        <p:spPr>
          <a:xfrm>
            <a:off x="435932" y="409142"/>
            <a:ext cx="475488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Intro GDB</a:t>
            </a:r>
            <a:endParaRPr/>
          </a:p>
        </p:txBody>
      </p:sp>
      <p:grpSp>
        <p:nvGrpSpPr>
          <p:cNvPr id="135" name="Google Shape;135;p7"/>
          <p:cNvGrpSpPr/>
          <p:nvPr/>
        </p:nvGrpSpPr>
        <p:grpSpPr>
          <a:xfrm>
            <a:off x="187647" y="964890"/>
            <a:ext cx="5908353" cy="2756519"/>
            <a:chOff x="0" y="145740"/>
            <a:chExt cx="5908353" cy="2756519"/>
          </a:xfrm>
        </p:grpSpPr>
        <p:sp>
          <p:nvSpPr>
            <p:cNvPr id="136" name="Google Shape;136;p7"/>
            <p:cNvSpPr/>
            <p:nvPr/>
          </p:nvSpPr>
          <p:spPr>
            <a:xfrm>
              <a:off x="0" y="145740"/>
              <a:ext cx="5908353" cy="275651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 txBox="1"/>
            <p:nvPr/>
          </p:nvSpPr>
          <p:spPr>
            <a:xfrm>
              <a:off x="134562" y="280302"/>
              <a:ext cx="5639229" cy="24873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ts val="1900"/>
                <a:buFont typeface="Arial"/>
                <a:buNone/>
              </a:pPr>
              <a:r>
                <a:rPr lang="en-US" sz="1900" b="1" i="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&gt;  </a:t>
              </a:r>
              <a:r>
                <a:rPr lang="en-US" sz="1900" b="0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GDB stands for GNU Project Debugger and is a powerful debugging tool for C (along with other languages like C++). </a:t>
              </a:r>
              <a:endParaRPr/>
            </a:p>
            <a:p>
              <a:pPr marL="0" lvl="0" indent="0" algn="l" rtl="0">
                <a:lnSpc>
                  <a:spcPct val="90000"/>
                </a:lnSpc>
                <a:spcBef>
                  <a:spcPts val="665"/>
                </a:spcBef>
                <a:spcAft>
                  <a:spcPts val="0"/>
                </a:spcAft>
                <a:buClr>
                  <a:srgbClr val="FFFF00"/>
                </a:buClr>
                <a:buSzPts val="1900"/>
                <a:buFont typeface="Arial"/>
                <a:buNone/>
              </a:pPr>
              <a:r>
                <a:rPr lang="en-US" sz="1900" b="1" i="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&gt;  </a:t>
              </a:r>
              <a:r>
                <a:rPr lang="en-US" sz="1900" b="0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It helps you to poke around inside your C programs while they are executing and also allows you to see what exactly happens when your program crashes. </a:t>
              </a:r>
              <a:endParaRPr/>
            </a:p>
            <a:p>
              <a:pPr marL="0" lvl="0" indent="0" algn="l" rtl="0">
                <a:lnSpc>
                  <a:spcPct val="90000"/>
                </a:lnSpc>
                <a:spcBef>
                  <a:spcPts val="665"/>
                </a:spcBef>
                <a:spcAft>
                  <a:spcPts val="0"/>
                </a:spcAft>
                <a:buClr>
                  <a:srgbClr val="FFFF00"/>
                </a:buClr>
                <a:buSzPts val="1900"/>
                <a:buFont typeface="Arial"/>
                <a:buNone/>
              </a:pPr>
              <a:r>
                <a:rPr lang="en-US" sz="1900" b="1" i="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&gt;  </a:t>
              </a:r>
              <a:r>
                <a:rPr lang="en-US" sz="1900" b="0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GDB operates on executable files which are binary files produced by the compilation process. </a:t>
              </a:r>
              <a:endParaRPr sz="1900">
                <a:solidFill>
                  <a:schemeClr val="dk1"/>
                </a:solidFill>
              </a:endParaRPr>
            </a:p>
          </p:txBody>
        </p:sp>
      </p:grpSp>
      <p:grpSp>
        <p:nvGrpSpPr>
          <p:cNvPr id="138" name="Google Shape;138;p7"/>
          <p:cNvGrpSpPr/>
          <p:nvPr/>
        </p:nvGrpSpPr>
        <p:grpSpPr>
          <a:xfrm>
            <a:off x="6187440" y="819457"/>
            <a:ext cx="1645920" cy="4025305"/>
            <a:chOff x="1463040" y="307"/>
            <a:chExt cx="1645920" cy="4025305"/>
          </a:xfrm>
        </p:grpSpPr>
        <p:sp>
          <p:nvSpPr>
            <p:cNvPr id="139" name="Google Shape;139;p7"/>
            <p:cNvSpPr/>
            <p:nvPr/>
          </p:nvSpPr>
          <p:spPr>
            <a:xfrm>
              <a:off x="1463040" y="307"/>
              <a:ext cx="1645920" cy="240316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 txBox="1"/>
            <p:nvPr/>
          </p:nvSpPr>
          <p:spPr>
            <a:xfrm>
              <a:off x="1474771" y="12038"/>
              <a:ext cx="1622458" cy="2168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15225" rIns="30475" bIns="152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gcc -g -o filename.c run</a:t>
              </a: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1463040" y="252639"/>
              <a:ext cx="1645920" cy="240316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 txBox="1"/>
            <p:nvPr/>
          </p:nvSpPr>
          <p:spPr>
            <a:xfrm>
              <a:off x="1474771" y="264370"/>
              <a:ext cx="1622458" cy="2168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15225" rIns="30475" bIns="152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gdb ./compiled file name</a:t>
              </a: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1463040" y="504972"/>
              <a:ext cx="1645920" cy="240316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 txBox="1"/>
            <p:nvPr/>
          </p:nvSpPr>
          <p:spPr>
            <a:xfrm>
              <a:off x="1474771" y="516703"/>
              <a:ext cx="1622458" cy="2168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15225" rIns="30475" bIns="152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Break</a:t>
              </a: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1463040" y="757304"/>
              <a:ext cx="1645920" cy="240316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 txBox="1"/>
            <p:nvPr/>
          </p:nvSpPr>
          <p:spPr>
            <a:xfrm>
              <a:off x="1474771" y="769035"/>
              <a:ext cx="1622458" cy="2168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15225" rIns="30475" bIns="152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run</a:t>
              </a: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1463040" y="1009637"/>
              <a:ext cx="1645920" cy="240316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 txBox="1"/>
            <p:nvPr/>
          </p:nvSpPr>
          <p:spPr>
            <a:xfrm>
              <a:off x="1474771" y="1021368"/>
              <a:ext cx="1622458" cy="2168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15225" rIns="30475" bIns="152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target record-full</a:t>
              </a: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1463040" y="1261970"/>
              <a:ext cx="1645920" cy="240316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7"/>
            <p:cNvSpPr txBox="1"/>
            <p:nvPr/>
          </p:nvSpPr>
          <p:spPr>
            <a:xfrm>
              <a:off x="1474771" y="1273701"/>
              <a:ext cx="1622458" cy="2168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15225" rIns="30475" bIns="152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next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1463040" y="1514302"/>
              <a:ext cx="1645920" cy="240316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 txBox="1"/>
            <p:nvPr/>
          </p:nvSpPr>
          <p:spPr>
            <a:xfrm>
              <a:off x="1474771" y="1526033"/>
              <a:ext cx="1622458" cy="2168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15225" rIns="30475" bIns="152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print var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1463040" y="1766635"/>
              <a:ext cx="1645920" cy="240316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7"/>
            <p:cNvSpPr txBox="1"/>
            <p:nvPr/>
          </p:nvSpPr>
          <p:spPr>
            <a:xfrm>
              <a:off x="1474771" y="1778366"/>
              <a:ext cx="1622458" cy="2168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15225" rIns="30475" bIns="152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continue 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1463040" y="2018967"/>
              <a:ext cx="1645920" cy="240316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 txBox="1"/>
            <p:nvPr/>
          </p:nvSpPr>
          <p:spPr>
            <a:xfrm>
              <a:off x="1474771" y="2030698"/>
              <a:ext cx="1622458" cy="2168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15225" rIns="30475" bIns="152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x/20x &amp;buffer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1463040" y="2271300"/>
              <a:ext cx="1645920" cy="240316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7"/>
            <p:cNvSpPr txBox="1"/>
            <p:nvPr/>
          </p:nvSpPr>
          <p:spPr>
            <a:xfrm>
              <a:off x="1474771" y="2283031"/>
              <a:ext cx="1622458" cy="2168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15225" rIns="30475" bIns="152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reverse-next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1463040" y="2523633"/>
              <a:ext cx="1645920" cy="240316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7"/>
            <p:cNvSpPr txBox="1"/>
            <p:nvPr/>
          </p:nvSpPr>
          <p:spPr>
            <a:xfrm>
              <a:off x="1474771" y="2535364"/>
              <a:ext cx="1622458" cy="2168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15225" rIns="30475" bIns="152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reverse-step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1463040" y="2775965"/>
              <a:ext cx="1645920" cy="240316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7"/>
            <p:cNvSpPr txBox="1"/>
            <p:nvPr/>
          </p:nvSpPr>
          <p:spPr>
            <a:xfrm>
              <a:off x="1474771" y="2787696"/>
              <a:ext cx="1622458" cy="2168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15225" rIns="30475" bIns="152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info frame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1463040" y="3028298"/>
              <a:ext cx="1645920" cy="240316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 txBox="1"/>
            <p:nvPr/>
          </p:nvSpPr>
          <p:spPr>
            <a:xfrm>
              <a:off x="1474771" y="3040029"/>
              <a:ext cx="1622458" cy="2168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15225" rIns="30475" bIns="152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thread &lt;thread-number&gt;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1463040" y="3280630"/>
              <a:ext cx="1645920" cy="240316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7"/>
            <p:cNvSpPr txBox="1"/>
            <p:nvPr/>
          </p:nvSpPr>
          <p:spPr>
            <a:xfrm>
              <a:off x="1474771" y="3292361"/>
              <a:ext cx="1622458" cy="2168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15225" rIns="30475" bIns="152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forward or backward shared_counter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1463040" y="3532963"/>
              <a:ext cx="1645920" cy="240316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7"/>
            <p:cNvSpPr txBox="1"/>
            <p:nvPr/>
          </p:nvSpPr>
          <p:spPr>
            <a:xfrm>
              <a:off x="1474771" y="3544694"/>
              <a:ext cx="1622458" cy="2168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15225" rIns="30475" bIns="152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backtrace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1463040" y="3785296"/>
              <a:ext cx="1645920" cy="240316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7"/>
            <p:cNvSpPr txBox="1"/>
            <p:nvPr/>
          </p:nvSpPr>
          <p:spPr>
            <a:xfrm>
              <a:off x="1474771" y="3797027"/>
              <a:ext cx="1622458" cy="2168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15225" rIns="30475" bIns="152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delete record</a:t>
              </a:r>
              <a:endParaRPr sz="8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8"/>
          <p:cNvGrpSpPr/>
          <p:nvPr/>
        </p:nvGrpSpPr>
        <p:grpSpPr>
          <a:xfrm>
            <a:off x="435932" y="473325"/>
            <a:ext cx="7717468" cy="4015440"/>
            <a:chOff x="0" y="64183"/>
            <a:chExt cx="7717468" cy="4015440"/>
          </a:xfrm>
        </p:grpSpPr>
        <p:sp>
          <p:nvSpPr>
            <p:cNvPr id="176" name="Google Shape;176;p8"/>
            <p:cNvSpPr/>
            <p:nvPr/>
          </p:nvSpPr>
          <p:spPr>
            <a:xfrm>
              <a:off x="0" y="64183"/>
              <a:ext cx="7717468" cy="40154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8"/>
            <p:cNvSpPr txBox="1"/>
            <p:nvPr/>
          </p:nvSpPr>
          <p:spPr>
            <a:xfrm>
              <a:off x="196018" y="260201"/>
              <a:ext cx="7325432" cy="3623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lang="en-US" sz="2200" b="1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 Tools and Setup </a:t>
              </a:r>
              <a:br>
                <a:rPr lang="en-US" sz="2200" b="1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br>
                <a:rPr lang="en-US" sz="2200" b="1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200" b="1" i="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&gt;  </a:t>
              </a:r>
              <a:r>
                <a:rPr lang="en-US" sz="2200" b="1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GDB with Reverse Debugging Support: Ensure GDB is built with reverse debugging capabilities. Most distributions (e.g., Ubuntu) provide this by default. </a:t>
              </a:r>
              <a:br>
                <a:rPr lang="en-US" sz="2200" b="1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200" b="1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Compiler: GCC with -g flag for including debug symbols. </a:t>
              </a:r>
              <a:br>
                <a:rPr lang="en-US" sz="2200" b="1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br>
                <a:rPr lang="en-US" sz="2200" b="1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200" b="1" i="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&gt;  </a:t>
              </a:r>
              <a:r>
                <a:rPr lang="en-US" sz="2200" b="1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Test Environment: Linux environment. </a:t>
              </a:r>
              <a:br>
                <a:rPr lang="en-US" sz="2200" b="1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br>
                <a:rPr lang="en-US" sz="2200" b="1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200" b="1" i="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&gt;  </a:t>
              </a:r>
              <a:r>
                <a:rPr lang="en-US" sz="2200" b="1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Editor/IDE: Optional (VSCode or CLion with GDB integration). </a:t>
              </a:r>
              <a:endParaRPr sz="22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9"/>
          <p:cNvGrpSpPr/>
          <p:nvPr/>
        </p:nvGrpSpPr>
        <p:grpSpPr>
          <a:xfrm>
            <a:off x="628626" y="742948"/>
            <a:ext cx="8017879" cy="3323794"/>
            <a:chOff x="192694" y="333806"/>
            <a:chExt cx="8017879" cy="3323794"/>
          </a:xfrm>
        </p:grpSpPr>
        <p:sp>
          <p:nvSpPr>
            <p:cNvPr id="183" name="Google Shape;183;p9"/>
            <p:cNvSpPr/>
            <p:nvPr/>
          </p:nvSpPr>
          <p:spPr>
            <a:xfrm>
              <a:off x="192694" y="333806"/>
              <a:ext cx="8017879" cy="332379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 txBox="1"/>
            <p:nvPr/>
          </p:nvSpPr>
          <p:spPr>
            <a:xfrm>
              <a:off x="354948" y="496060"/>
              <a:ext cx="7693371" cy="2999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1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3. Capstone Project-2</a:t>
              </a:r>
              <a:endParaRPr/>
            </a:p>
            <a:p>
              <a:pPr marL="0" lvl="0" indent="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br>
                <a:rPr lang="en-US" sz="1200" b="1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400" b="1" i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Content</a:t>
              </a:r>
              <a:endParaRPr/>
            </a:p>
            <a:p>
              <a:pPr marL="0" lvl="0" indent="0" algn="l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Module 1:-</a:t>
              </a: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Debugging Logical Errors in Loops with Reverse Debugging</a:t>
              </a:r>
              <a:endParaRPr/>
            </a:p>
            <a:p>
              <a:pPr marL="0" lvl="0" indent="0" algn="l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Module 2:-</a:t>
              </a: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Debugging Null Pointer Dereference with Reverse Debugging</a:t>
              </a:r>
              <a:endParaRPr/>
            </a:p>
            <a:p>
              <a:pPr marL="0" lvl="0" indent="0" algn="l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Module 3:- </a:t>
              </a: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Debugging Memory Corruption in Dynamic Arrays</a:t>
              </a:r>
              <a:endParaRPr/>
            </a:p>
            <a:p>
              <a:pPr marL="0" lvl="0" indent="0" algn="l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Module 4:-</a:t>
              </a: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Debugging Race Conditions in Multithreaded Code</a:t>
              </a:r>
              <a:endParaRPr/>
            </a:p>
            <a:p>
              <a:pPr marL="0" lvl="0" indent="0" algn="l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Module 5:- </a:t>
              </a: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Debugging Recursive Function Logic Errors</a:t>
              </a:r>
              <a:br>
                <a:rPr lang="en-US" sz="1200" b="1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br>
                <a:rPr lang="en-US" sz="1200" b="1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br>
                <a:rPr lang="en-US" sz="1200" b="1" i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sz="12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273BD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2058</Words>
  <Application>Microsoft Office PowerPoint</Application>
  <PresentationFormat>On-screen Show (16:9)</PresentationFormat>
  <Paragraphs>250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Wipro Limited</vt:lpstr>
      <vt:lpstr>PowerPoint Presentation</vt:lpstr>
      <vt:lpstr>Embedded Testing Capstone Project 2</vt:lpstr>
      <vt:lpstr>Agenda of Project Outline: </vt:lpstr>
      <vt:lpstr>PowerPoint Presentation</vt:lpstr>
      <vt:lpstr>PowerPoint Presentation</vt:lpstr>
      <vt:lpstr>Intro GDB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highlights</vt:lpstr>
      <vt:lpstr>PowerPoint Presentation</vt:lpstr>
      <vt:lpstr>E-Commerce Web Automation Testing  Capstone project</vt:lpstr>
      <vt:lpstr>PowerPoint Presentation</vt:lpstr>
      <vt:lpstr>Test Scenarios Covered (26 Test Cases)  for Navigation to url used- 'http://automationexercise.com'  </vt:lpstr>
      <vt:lpstr>Test Scenarios Covered (26 Test Cases) </vt:lpstr>
      <vt:lpstr>PowerPoint Presentation</vt:lpstr>
      <vt:lpstr>Key highlights</vt:lpstr>
      <vt:lpstr>Rest API Testing for Users Capstone Project 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Richa Shrestha (Finance)</dc:creator>
  <cp:lastModifiedBy>Manish Singh</cp:lastModifiedBy>
  <cp:revision>2</cp:revision>
  <dcterms:created xsi:type="dcterms:W3CDTF">2025-01-26T12:18:45Z</dcterms:created>
  <dcterms:modified xsi:type="dcterms:W3CDTF">2025-02-19T15:02:53Z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set_Category">
    <vt:lpwstr>549;#Corporate Overview|1d3e6089-799f-493c-af94-2e62c0be364f</vt:lpwstr>
  </property>
  <property fmtid="{D5CDD505-2E9C-101B-9397-08002B2CF9AE}" pid="3" name="ContentTypeId">
    <vt:lpwstr>0x0101009C0D5CE6DC26BA4895C0079FE6004992</vt:lpwstr>
  </property>
  <property fmtid="{D5CDD505-2E9C-101B-9397-08002B2CF9AE}" pid="4" name="Created">
    <vt:filetime>2022-05-12T00:00:00Z</vt:filetime>
  </property>
  <property fmtid="{D5CDD505-2E9C-101B-9397-08002B2CF9AE}" pid="5" name="Creator">
    <vt:lpwstr>Acrobat PDFMaker 22 for PowerPoint</vt:lpwstr>
  </property>
  <property fmtid="{D5CDD505-2E9C-101B-9397-08002B2CF9AE}" pid="6" name="LastSaved">
    <vt:filetime>2025-01-26T00:00:00Z</vt:filetime>
  </property>
  <property fmtid="{D5CDD505-2E9C-101B-9397-08002B2CF9AE}" pid="7" name="MSIP_Label_a3599e32-523d-45cf-80c8-50d522cc3338_Application">
    <vt:lpwstr>Microsoft Azure Information Protection</vt:lpwstr>
  </property>
  <property fmtid="{D5CDD505-2E9C-101B-9397-08002B2CF9AE}" pid="8" name="MSIP_Label_a3599e32-523d-45cf-80c8-50d522cc3338_Enabled">
    <vt:lpwstr>True</vt:lpwstr>
  </property>
  <property fmtid="{D5CDD505-2E9C-101B-9397-08002B2CF9AE}" pid="9" name="MSIP_Label_a3599e32-523d-45cf-80c8-50d522cc3338_Extended_MSFT_Method">
    <vt:lpwstr>Manual</vt:lpwstr>
  </property>
  <property fmtid="{D5CDD505-2E9C-101B-9397-08002B2CF9AE}" pid="10" name="MSIP_Label_a3599e32-523d-45cf-80c8-50d522cc3338_Name">
    <vt:lpwstr>Public</vt:lpwstr>
  </property>
  <property fmtid="{D5CDD505-2E9C-101B-9397-08002B2CF9AE}" pid="11" name="MSIP_Label_a3599e32-523d-45cf-80c8-50d522cc3338_Owner">
    <vt:lpwstr>SA294278@wipro.com</vt:lpwstr>
  </property>
  <property fmtid="{D5CDD505-2E9C-101B-9397-08002B2CF9AE}" pid="12" name="MSIP_Label_a3599e32-523d-45cf-80c8-50d522cc3338_Ref">
    <vt:lpwstr>https://api.informationprotection.azure.com/api/258ac4e4-146a-411e-9dc8-79a9e12fd6da</vt:lpwstr>
  </property>
  <property fmtid="{D5CDD505-2E9C-101B-9397-08002B2CF9AE}" pid="13" name="MSIP_Label_a3599e32-523d-45cf-80c8-50d522cc3338_SetDate">
    <vt:lpwstr>2018-03-26T16:28:29.894+05:30</vt:lpwstr>
  </property>
  <property fmtid="{D5CDD505-2E9C-101B-9397-08002B2CF9AE}" pid="14" name="MSIP_Label_a3599e32-523d-45cf-80c8-50d522cc3338_SiteId">
    <vt:lpwstr>258ac4e4-146a-411e-9dc8-79a9e12fd6da</vt:lpwstr>
  </property>
  <property fmtid="{D5CDD505-2E9C-101B-9397-08002B2CF9AE}" pid="15" name="Owner Entity">
    <vt:lpwstr>246;#Strategic Marketing|074a428c-73cf-4f8a-a39d-84ee0d861ce5</vt:lpwstr>
  </property>
  <property fmtid="{D5CDD505-2E9C-101B-9397-08002B2CF9AE}" pid="16" name="Producer">
    <vt:lpwstr>Adobe PDF Library 22.1.149</vt:lpwstr>
  </property>
  <property fmtid="{D5CDD505-2E9C-101B-9397-08002B2CF9AE}" pid="17" name="Sensitivity">
    <vt:lpwstr>Public</vt:lpwstr>
  </property>
  <property fmtid="{D5CDD505-2E9C-101B-9397-08002B2CF9AE}" pid="18" name="TaxKeyword">
    <vt:lpwstr>3198;#about Wipro|ee3a3853-cf59-45e7-bb6b-f542c1ecd810</vt:lpwstr>
  </property>
  <property fmtid="{D5CDD505-2E9C-101B-9397-08002B2CF9AE}" pid="19" name="Wipro Functions">
    <vt:lpwstr>579;#Strategic Marketing|430f428f-8f85-4750-944c-3dd16bd7763f</vt:lpwstr>
  </property>
</Properties>
</file>