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313" r:id="rId8"/>
    <p:sldId id="291" r:id="rId9"/>
    <p:sldId id="278" r:id="rId10"/>
    <p:sldId id="279" r:id="rId11"/>
    <p:sldId id="280" r:id="rId12"/>
    <p:sldId id="281" r:id="rId13"/>
    <p:sldId id="282" r:id="rId14"/>
    <p:sldId id="283" r:id="rId15"/>
    <p:sldId id="284" r:id="rId16"/>
    <p:sldId id="319" r:id="rId17"/>
    <p:sldId id="285" r:id="rId18"/>
    <p:sldId id="286" r:id="rId19"/>
    <p:sldId id="287" r:id="rId20"/>
    <p:sldId id="316" r:id="rId21"/>
    <p:sldId id="290" r:id="rId22"/>
    <p:sldId id="288" r:id="rId23"/>
    <p:sldId id="289" r:id="rId24"/>
    <p:sldId id="317" r:id="rId25"/>
    <p:sldId id="292" r:id="rId26"/>
    <p:sldId id="293" r:id="rId27"/>
    <p:sldId id="294" r:id="rId28"/>
    <p:sldId id="295" r:id="rId29"/>
    <p:sldId id="296" r:id="rId30"/>
    <p:sldId id="307" r:id="rId31"/>
    <p:sldId id="308" r:id="rId32"/>
    <p:sldId id="297" r:id="rId33"/>
    <p:sldId id="298" r:id="rId34"/>
    <p:sldId id="299" r:id="rId35"/>
    <p:sldId id="300" r:id="rId36"/>
    <p:sldId id="301" r:id="rId37"/>
    <p:sldId id="309" r:id="rId38"/>
    <p:sldId id="302" r:id="rId39"/>
    <p:sldId id="310" r:id="rId40"/>
    <p:sldId id="303" r:id="rId41"/>
    <p:sldId id="311" r:id="rId42"/>
    <p:sldId id="304" r:id="rId43"/>
    <p:sldId id="312" r:id="rId44"/>
    <p:sldId id="314" r:id="rId45"/>
    <p:sldId id="318" r:id="rId46"/>
    <p:sldId id="315" r:id="rId47"/>
    <p:sldId id="305" r:id="rId48"/>
    <p:sldId id="306" r:id="rId49"/>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23009561" val="982" revOS="4"/>
      <pr:smFileRevision xmlns:pr="smNativeData" dt="1623009561" val="101"/>
      <pr:guideOptions xmlns:pr="smNativeData" dt="162300956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p:scale>
          <a:sx n="71" d="100"/>
          <a:sy n="71" d="100"/>
        </p:scale>
        <p:origin x="963" y="1008"/>
      </p:cViewPr>
    </p:cSldViewPr>
  </p:slideViewPr>
  <p:outlineViewPr>
    <p:cViewPr>
      <p:scale>
        <a:sx n="33" d="100"/>
        <a:sy n="33" d="100"/>
      </p:scale>
      <p:origin x="0" y="0"/>
    </p:cViewPr>
  </p:outlineViewPr>
  <p:sorterViewPr>
    <p:cViewPr>
      <p:scale>
        <a:sx n="15" d="100"/>
        <a:sy n="15" d="100"/>
      </p:scale>
      <p:origin x="0" y="0"/>
    </p:cViewPr>
  </p:sorterViewPr>
  <p:notesViewPr>
    <p:cSldViewPr snapToGrid="0">
      <p:cViewPr>
        <p:scale>
          <a:sx n="71" d="100"/>
          <a:sy n="71" d="100"/>
        </p:scale>
        <p:origin x="963" y="1008"/>
      </p:cViewPr>
    </p:cSldViewPr>
  </p:notesViewPr>
  <p:gridSpacing cx="76200" cy="762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3" name="Date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268F71-3FD3-7379-9D9E-C92CC1D06B9C}" type="datetime1">
              <a:rPr lang="en-in"/>
              <a:t>14-12-2020</a:t>
            </a:fld>
            <a:endParaRPr lang="en-in"/>
          </a:p>
        </p:txBody>
      </p:sp>
      <p:sp>
        <p:nvSpPr>
          <p:cNvPr id="4" name="Slide Image Placeholder 3"/>
          <p:cNvSpPr>
            <a:spLocks noGrp="1" noChangeArrowheads="1"/>
            <a:extLst>
              <a:ext uri="smNativeData">
                <pr:smNativeData xmlns:pr="smNativeData" val="SMDATA_13_GSm9YB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a:p>
        </p:txBody>
      </p:sp>
      <p:sp>
        <p:nvSpPr>
          <p:cNvPr id="5" name="Notes Placeholder 4"/>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a:p>
        </p:txBody>
      </p:sp>
      <p:sp>
        <p:nvSpPr>
          <p:cNvPr id="6" name="Footer Placeholder 5"/>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7" name="Slide Number Placeholder 6"/>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26C259-17D3-7334-9D9E-E1618CD06BB4}" type="slidenum">
              <a:rPr lang="en-in"/>
              <a:t>‹#›</a:t>
            </a:fld>
            <a:endParaRPr lang="en-in"/>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name="Title Slide">
    <p:spTree>
      <p:nvGrpSpPr>
        <p:cNvPr id="1" name=""/>
        <p:cNvGrpSpPr/>
        <p:nvPr/>
      </p:nvGrpSpPr>
      <p:grpSpPr>
        <a:xfrm>
          <a:off x="0" y="0"/>
          <a:ext cx="0" cy="0"/>
          <a:chOff x="0" y="0"/>
          <a:chExt cx="0" cy="0"/>
        </a:xfrm>
      </p:grpSpPr>
      <p:grpSp>
        <p:nvGrpSpPr>
          <p:cNvPr id="2" name="Group 15"/>
          <p:cNvGrpSpPr>
            <a:extLst>
              <a:ext uri="smNativeData">
                <pr:smNativeData xmlns:pr="smNativeData" val="SMDATA_7_GSm9YBMAAAAlAAAAAQAAAA8BAAAAkAAAAEgAAACQAAAASAAAAAAAAAAAAAAAAAAAABcAAAAUAAAAAAAAAAAAAAD/fwAA/38AAAAAAAAJAAAABAAAAEFBQUE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sp>
          <p:nvSpPr>
            <p:cNvPr id="12" name="Freeform 14"/>
            <p:cNvSpPr>
              <a:extLst>
                <a:ext uri="smNativeData">
                  <pr:smNativeData xmlns:pr="smNativeData" val="SMDATA_13_GSm9YBMAAAAlAAAACwAAAA0AAAAAAAAAAPT///9QBQAAASMAAAAAAAAAAAAAAAAAAAEAAABQAAAAAAAAAAAA4D8AAAAAAADgPwAAAAAAAOA/AAAAAAAA4D8AAAAAAADgPwAAAAAAAOA/AAAAAAAA4D8AAAAAAADgPwAAAAAAAOA/AAAAAAAA4D8CAAAAjAAAAAEAAAAAAAAAX8vvDEvA5wAf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S8DnAAAAAAAAAAAAAAAAAAAAAAAAAAAAAAAAAAAAAAAAAAAARHLEBX9/fwDn5uYDzMzMAMDA/wB/f38AAAAAAAAAAAAAAAAAAAAAAAAAAAAhAAAAGAAAABQAAAAAAAAA9P///1AFAAABIwAAAAAAACYAAAAIAAAA//////////8="/>
                </a:ext>
              </a:extLst>
            </p:cNvSpPr>
            <p:nvPr/>
          </p:nvSpPr>
          <p:spPr>
            <a:xfrm>
              <a:off x="0" y="-7620"/>
              <a:ext cx="863600" cy="5697855"/>
            </a:xfrm>
            <a:custGeom>
              <a:avLst/>
              <a:gdLst/>
              <a:ahLst/>
              <a:cxnLst/>
              <a:rect l="0" t="0" r="863600" b="5697855"/>
              <a:pathLst>
                <a:path w="863600" h="5697855">
                  <a:moveTo>
                    <a:pt x="0" y="8466"/>
                  </a:moveTo>
                  <a:lnTo>
                    <a:pt x="863600" y="8466"/>
                  </a:lnTo>
                  <a:lnTo>
                    <a:pt x="863600" y="16933"/>
                  </a:lnTo>
                  <a:lnTo>
                    <a:pt x="0" y="5697855"/>
                  </a:lnTo>
                  <a:lnTo>
                    <a:pt x="0" y="8466"/>
                  </a:lnTo>
                  <a:close/>
                </a:path>
              </a:pathLst>
            </a:custGeom>
            <a:solidFill>
              <a:schemeClr val="accent1">
                <a:alpha val="69000"/>
              </a:schemeClr>
            </a:solidFill>
            <a:ln>
              <a:noFill/>
            </a:ln>
            <a:effectLst/>
          </p:spPr>
        </p:sp>
        <p:sp>
          <p:nvSpPr>
            <p:cNvPr id="11" name="Straight Connector 18"/>
            <p:cNvSpPr>
              <a:extLst>
                <a:ext uri="smNativeData">
                  <pr:smNativeData xmlns:pr="smNativeData" val="SMDATA_13_GSm9Y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L7ww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eAAAAAAAAABQAAAAAAAAAwMD/AAAAAABkAAAAMgAAAAAAAABkAAAAAAAAAH9/fwAKAAAAHwAAAFQAAAD///8A////AQAAAAAAAAAAAAAAAAAAAAAAAAAAAAAAAAAAAAAAAAAARHLEBQAAAAIAAAACAAAAAMDA/wB/f38AAAAAAAAAAAAAAAAAAAAAAAAAAAAhAAAAGAAAABQAAAClOQAAAAAAACVBAAAwKgAAAAAAACYAAAAIAAAA//////////8="/>
                </a:ext>
              </a:extLst>
            </p:cNvSpPr>
            <p:nvPr/>
          </p:nvSpPr>
          <p:spPr>
            <a:xfrm>
              <a:off x="9370695" y="0"/>
              <a:ext cx="1219200" cy="6858000"/>
            </a:xfrm>
            <a:prstGeom prst="line">
              <a:avLst/>
            </a:prstGeom>
            <a:noFill/>
            <a:ln w="9525" cap="flat" cmpd="sng" algn="ctr">
              <a:solidFill>
                <a:schemeClr val="accent1">
                  <a:alpha val="70000"/>
                </a:schemeClr>
              </a:solidFill>
              <a:prstDash val="solid"/>
              <a:headEnd type="none"/>
              <a:tailEnd type="none"/>
            </a:ln>
            <a:effectLst/>
          </p:spPr>
        </p:sp>
        <p:sp>
          <p:nvSpPr>
            <p:cNvPr id="10" name="Straight Connector 19"/>
            <p:cNvSpPr>
              <a:extLst>
                <a:ext uri="smNativeData">
                  <pr:smNativeData xmlns:pr="smNativeData" val="SMDATA_13_GSm9Y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L7ww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eAAAAAAAAABQAAAAAAAAAwMD/AAAAAABkAAAAMgAAAAAAAABkAAAAAAAAAH9/fwAKAAAAHwAAAFQAAAD///8A////AQAAAAAAAAAAAAAAAAAAAAAAAAAAAAAAAAAAAAAAAAAARHLEBQAAAAIAAAACAAAAAMDA/wB/f38AAAAAAAAAAAAAAAAAAAAAAAAAAAAhAAAAGAAAABQAAACtLQAAphYAAPtKAAAwKgAAAAAAACYAAAAIAAAA//////////8="/>
                </a:ext>
              </a:extLst>
            </p:cNvSpPr>
            <p:nvPr/>
          </p:nvSpPr>
          <p:spPr>
            <a:xfrm flipH="1">
              <a:off x="7425055" y="3681730"/>
              <a:ext cx="4763770" cy="3176270"/>
            </a:xfrm>
            <a:prstGeom prst="line">
              <a:avLst/>
            </a:prstGeom>
            <a:noFill/>
            <a:ln w="9525" cap="flat" cmpd="sng" algn="ctr">
              <a:solidFill>
                <a:schemeClr val="accent1">
                  <a:alpha val="70000"/>
                </a:schemeClr>
              </a:solidFill>
              <a:prstDash val="solid"/>
              <a:headEnd type="none"/>
              <a:tailEnd type="none"/>
            </a:ln>
            <a:effectLst/>
          </p:spPr>
        </p:sp>
        <p:sp>
          <p:nvSpPr>
            <p:cNvPr id="9" name="Rectangle 23"/>
            <p:cNvSpPr>
              <a:extLst>
                <a:ext uri="smNativeData">
                  <pr:smNativeData xmlns:pr="smNativeData" val="SMDATA_13_GSm9YBMAAAAlAAAACwAAAA0AAAAAezgAAPP////7SgAAMCoAAAAAAAAAAAAAAAAAAAEAAABQAAAAAAAAAAAA4D8AAAAAAADgPwAAAAAAAOA/AAAAAAAA4D8AAAAAAADgPwAAAAAAAOA/AAAAAAAA4D8AAAAAAADgPwAAAAAAAOA/AAAAAAAA4D8CAAAAjAAAAAEAAAAAAAAAX8vvDEvA5wBB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S8DnAAAAAAAAAAAAAAAAAAAAAAAAAAAAAAAAAAAAAAAAAAAARHLEBX9/fwDn5uY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9" y="0"/>
                  </a:moveTo>
                  <a:lnTo>
                    <a:pt x="3007360" y="0"/>
                  </a:lnTo>
                  <a:lnTo>
                    <a:pt x="3007360" y="6866255"/>
                  </a:lnTo>
                  <a:lnTo>
                    <a:pt x="0" y="6866255"/>
                  </a:lnTo>
                  <a:lnTo>
                    <a:pt x="2045539" y="0"/>
                  </a:lnTo>
                  <a:close/>
                </a:path>
              </a:pathLst>
            </a:custGeom>
            <a:solidFill>
              <a:schemeClr val="accent1">
                <a:alpha val="35000"/>
              </a:schemeClr>
            </a:solidFill>
            <a:ln>
              <a:noFill/>
            </a:ln>
            <a:effectLst/>
          </p:spPr>
        </p:sp>
        <p:sp>
          <p:nvSpPr>
            <p:cNvPr id="8" name="Rectangle 25"/>
            <p:cNvSpPr>
              <a:extLst>
                <a:ext uri="smNativeData">
                  <pr:smNativeData xmlns:pr="smNativeData" val="SMDATA_13_GSm9YBMAAAAlAAAACwAAAA0AAAAAFDsAAPP///8ASwAAMCoAAAAAAAAAAAAAAAAAAAEAAABQAAAAAAAAAAAA4D8AAAAAAADgPwAAAAAAAOA/AAAAAAAA4D8AAAAAAADgPwAAAAAAAOA/AAAAAAAA4D8AAAAAAADgPwAAAAAAAOA/AAAAAAAA4D8CAAAAjAAAAAEAAAAAAAAAX8vvDEvA5wBR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S8DnAAAAAAAAAAAAAAAAAAAAAAAAAAAAAAAAAAAAAAAAAAAARHLEBX9/fwDn5uY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321" y="6866255"/>
                  </a:lnTo>
                  <a:lnTo>
                    <a:pt x="0" y="0"/>
                  </a:lnTo>
                  <a:close/>
                </a:path>
              </a:pathLst>
            </a:custGeom>
            <a:solidFill>
              <a:schemeClr val="accent1">
                <a:alpha val="19000"/>
              </a:schemeClr>
            </a:solidFill>
            <a:ln>
              <a:noFill/>
            </a:ln>
            <a:effectLst/>
          </p:spPr>
        </p:sp>
        <p:sp>
          <p:nvSpPr>
            <p:cNvPr id="7" name="Isosceles Triangle 22"/>
            <p:cNvSpPr>
              <a:extLst>
                <a:ext uri="smNativeData">
                  <pr:smNativeData xmlns:pr="smNativeData" val="SMDATA_13_GSm9YBMAAAAlAAAAagAAAA0AAAAAkAAAAEgAAACQAAAASAAAAAAAAAAAAAAAAAAAAAEAAABQAAAAAAAAAAAA8D8AAAAAAADgPwAAAAAAAOA/AAAAAAAA4D8AAAAAAADgPwAAAAAAAOA/AAAAAAAA4D8AAAAAAADgPwAAAAAAAOA/AAAAAAAA4D8CAAAAjAAAAAEAAAAAAAAAF7DjAEvA5wAj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AXsOMAS8DnAAAAAAAAAAAAAAAAAAAAAAAAAAAAAAAAAAAAAAAAAAAARHLEBX9/fwDn5uY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rgbClr val="17B0E3">
                <a:alpha val="65000"/>
              </a:srgbClr>
            </a:solidFill>
            <a:ln>
              <a:noFill/>
            </a:ln>
            <a:effectLst/>
          </p:spPr>
        </p:sp>
        <p:sp>
          <p:nvSpPr>
            <p:cNvPr id="6" name="Rectangle 27"/>
            <p:cNvSpPr>
              <a:extLst>
                <a:ext uri="smNativeData">
                  <pr:smNativeData xmlns:pr="smNativeData" val="SMDATA_13_GSm9YBMAAAAlAAAACwAAAA0AAAAAbDkAAPP////7SgAAMCoAAAAAAAAAAAAAAAAAAAEAAABQAAAAAAAAAAAA4D8AAAAAAADgPwAAAAAAAOA/AAAAAAAA4D8AAAAAAADgPwAAAAAAAOA/AAAAAAAA4D8AAAAAAADgPwAAAAAAAOA/AAAAAAAA4D8CAAAAjAAAAAEAAAAAAAAAF7DjAEvA5wAy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S8DnAAAAAAAAAAAAAAAAAAAAAAAAAAAAAAAAAAAAAAAAAAAARHLEBX9/fwDn5uY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255"/>
                  </a:lnTo>
                  <a:lnTo>
                    <a:pt x="2470749" y="6866255"/>
                  </a:lnTo>
                  <a:lnTo>
                    <a:pt x="0" y="0"/>
                  </a:lnTo>
                  <a:close/>
                </a:path>
              </a:pathLst>
            </a:custGeom>
            <a:solidFill>
              <a:srgbClr val="17B0E3">
                <a:alpha val="50000"/>
              </a:srgbClr>
            </a:solidFill>
            <a:ln>
              <a:noFill/>
            </a:ln>
            <a:effectLst/>
          </p:spPr>
        </p:sp>
        <p:sp>
          <p:nvSpPr>
            <p:cNvPr id="5" name="Rectangle 28"/>
            <p:cNvSpPr>
              <a:extLst>
                <a:ext uri="smNativeData">
                  <pr:smNativeData xmlns:pr="smNativeData" val="SMDATA_13_GSm9YBMAAAAlAAAACwAAAA0AAAAAC0MAAPP////7SgAAMCoAAAAAAAAAAAAAAAAAAAEAAABQAAAAAAAAAAAA4D8AAAAAAADgPwAAAAAAAOA/AAAAAAAA4D8AAAAAAADgPwAAAAAAAOA/AAAAAAAA4D8AAAAAAADgPwAAAAAAAOA/AAAAAAAA4D8CAAAAjAAAAAEAAAAAAAAALoPDDUvA5wAf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tfTEGS8DnAAAAAAAAAAAAAAAAAAAAAAAAAAAAAAAAAAAAAAAAAAAARHLEBX9/fwDn5uY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4" y="0"/>
                  </a:moveTo>
                  <a:lnTo>
                    <a:pt x="1290320" y="0"/>
                  </a:lnTo>
                  <a:lnTo>
                    <a:pt x="1290320" y="6866255"/>
                  </a:lnTo>
                  <a:lnTo>
                    <a:pt x="0" y="6866255"/>
                  </a:lnTo>
                  <a:lnTo>
                    <a:pt x="1019914" y="0"/>
                  </a:lnTo>
                  <a:close/>
                </a:path>
              </a:pathLst>
            </a:custGeom>
            <a:solidFill>
              <a:schemeClr val="accent2">
                <a:alpha val="69000"/>
              </a:schemeClr>
            </a:solidFill>
            <a:ln>
              <a:noFill/>
            </a:ln>
            <a:effectLst/>
          </p:spPr>
        </p:sp>
        <p:sp>
          <p:nvSpPr>
            <p:cNvPr id="4" name="Rectangle 29"/>
            <p:cNvSpPr>
              <a:extLst>
                <a:ext uri="smNativeData">
                  <pr:smNativeData xmlns:pr="smNativeData" val="SMDATA_13_GSm9YBMAAAAlAAAACwAAAA0AAAAAS0MAAPP////7SgAAMCoAAAAAAAAAAAAAAAAAAAEAAABQAAAAAAAAAAAA4D8AAAAAAADgPwAAAAAAAOA/AAAAAAAA4D8AAAAAAADgPwAAAAAAAOA/AAAAAAAA4D8AAAAAAADgPwAAAAAAAOA/AAAAAAAA4D8CAAAAjAAAAAEAAAAAAAAAI2OSAEvA5wAV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jY5IAS8DnAAAAAAAAAAAAAAAAAAAAAAAAAAAAAAAAAAAAAAAAAAAARHLEBX9/fwDn5uY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53" y="6866255"/>
                  </a:lnTo>
                  <a:lnTo>
                    <a:pt x="0" y="0"/>
                  </a:lnTo>
                  <a:close/>
                </a:path>
              </a:pathLst>
            </a:custGeom>
            <a:solidFill>
              <a:srgbClr val="236392">
                <a:alpha val="79000"/>
              </a:srgbClr>
            </a:solidFill>
            <a:ln>
              <a:noFill/>
            </a:ln>
            <a:effectLst/>
          </p:spPr>
        </p:sp>
        <p:sp>
          <p:nvSpPr>
            <p:cNvPr id="3" name="Isosceles Triangle 26"/>
            <p:cNvSpPr>
              <a:extLst>
                <a:ext uri="smNativeData">
                  <pr:smNativeData xmlns:pr="smNativeData" val="SMDATA_13_GSm9YBMAAAAlAAAAagAAAA0AAAAAkAAAAEgAAACQAAAASAAAAAAAAAAAAAAAAAAAAAEAAABQAAAAAAAAAAAA8D8AAAAAAADgPwAAAAAAAOA/AAAAAAAA4D8AAAAAAADgPwAAAAAAAOA/AAAAAAAA4D8AAAAAAADgPwAAAAAAAOA/AAAAAAAA4D8CAAAAjAAAAAEAAAAAAAAAF7DjAEvA5wAj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AXsOMAS8DnAAAAAAAAAAAAAAAAAAAAAAAAAAAAAAAAAAAAAAAAAAAARHLEBX9/fwDn5uY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rgbClr val="17B0E3">
                <a:alpha val="65000"/>
              </a:srgbClr>
            </a:solidFill>
            <a:ln>
              <a:noFill/>
            </a:ln>
            <a:effectLst/>
          </p:spPr>
        </p:sp>
      </p:grpSp>
      <p:sp>
        <p:nvSpPr>
          <p:cNvPr id="13"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FgC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CQAAyw4AAA05AADrGAAAEAAAACYAAAAIAAAAgaAAAAAAAAA="/>
              </a:ext>
            </a:extLst>
          </p:cNvSpPr>
          <p:nvPr>
            <p:ph type="ctrTitle"/>
          </p:nvPr>
        </p:nvSpPr>
        <p:spPr>
          <a:xfrm>
            <a:off x="1506855" y="2404745"/>
            <a:ext cx="7767320" cy="1645920"/>
          </a:xfrm>
        </p:spPr>
        <p:txBody>
          <a:bodyPr vert="horz" wrap="square" lIns="91440" tIns="45720" rIns="91440" bIns="45720" numCol="1" spcCol="215900" anchor="b">
            <a:prstTxWarp prst="textNoShape">
              <a:avLst/>
            </a:prstTxWarp>
          </a:bodyPr>
          <a:lstStyle>
            <a:lvl1pPr algn="r">
              <a:defRPr lang="en-us" sz="5400">
                <a:solidFill>
                  <a:schemeClr val="accent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14" name="Subtitle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CQAA6xgAAA05AACrHwAAEAAAACYAAAAIAAAAAYAAAAAAAAA="/>
              </a:ext>
            </a:extLst>
          </p:cNvSpPr>
          <p:nvPr>
            <p:ph type="subTitle" idx="1"/>
          </p:nvPr>
        </p:nvSpPr>
        <p:spPr>
          <a:xfrm>
            <a:off x="1506855" y="4050665"/>
            <a:ext cx="7767320" cy="1097280"/>
          </a:xfrm>
        </p:spPr>
        <p:txBody>
          <a:bodyPr/>
          <a:lstStyle>
            <a:lvl1pPr marL="0" indent="0" algn="r">
              <a:buNone/>
              <a:defRPr lang="en-us">
                <a:solidFill>
                  <a:srgbClr val="7F7F7F"/>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15"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E44D-03D3-7312-9D9E-F547AAD06BA0}" type="datetime1">
              <a:t/>
            </a:fld>
          </a:p>
        </p:txBody>
      </p:sp>
      <p:sp>
        <p:nvSpPr>
          <p:cNvPr id="16"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17"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8C00-4ED3-737A-9D9E-B82FC2D06BED}" type="slidenum">
              <a:t>1</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CwGAAAEAAAACYAAAAIAAAAgaAAAAAAAAA="/>
              </a:ext>
            </a:extLst>
          </p:cNvSpPr>
          <p:nvPr>
            <p:ph type="title"/>
          </p:nvPr>
        </p:nvSpPr>
        <p:spPr>
          <a:xfrm>
            <a:off x="677545" y="609600"/>
            <a:ext cx="8596630" cy="3403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gBsAAA05AAAqJQAAEAAAACYAAAAIAAAAgaAAAAAAAAA="/>
              </a:ext>
            </a:extLst>
          </p:cNvSpPr>
          <p:nvPr>
            <p:ph idx="1"/>
          </p:nvPr>
        </p:nvSpPr>
        <p:spPr>
          <a:xfrm>
            <a:off x="677545" y="4470400"/>
            <a:ext cx="8596630" cy="1570990"/>
          </a:xfrm>
        </p:spPr>
        <p:txBody>
          <a:bodyPr vert="horz" wrap="square" lIns="91440" tIns="45720" rIns="91440" bIns="45720" numCol="1" spcCol="215900" anchor="ctr">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BB48-06D3-734D-9D9E-F018F5D06BA5}"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D827-69D3-732E-9D9E-9F7B96D06BCA}"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BQAAwAMAAIU3AABYFgAAEAAAACYAAAAIAAAAgaAAAAAAAAA="/>
              </a:ext>
            </a:extLst>
          </p:cNvSpPr>
          <p:nvPr>
            <p:ph type="title"/>
          </p:nvPr>
        </p:nvSpPr>
        <p:spPr>
          <a:xfrm>
            <a:off x="931545" y="609600"/>
            <a:ext cx="8093710"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nCAAAWBYAANk0AACwGAAAEAAAACYAAAAIAAAAgaAAAAAAAAA="/>
              </a:ext>
            </a:extLst>
          </p:cNvSpPr>
          <p:nvPr>
            <p:ph idx="13"/>
          </p:nvPr>
        </p:nvSpPr>
        <p:spPr>
          <a:xfrm>
            <a:off x="1365885" y="3632200"/>
            <a:ext cx="7225030" cy="381000"/>
          </a:xfrm>
        </p:spPr>
        <p:txBody>
          <a:bodyPr vert="horz" wrap="square" lIns="91440" tIns="45720" rIns="91440" bIns="45720" numCol="1" spcCol="215900" anchor="ctr">
            <a:prstTxWarp prst="textNoShape">
              <a:avLst/>
            </a:prstTxWarp>
          </a:bodyPr>
          <a:lstStyle>
            <a:lvl1pPr marL="0" indent="0">
              <a:buNone/>
              <a:defRPr lang="en-us" sz="1600">
                <a:solidFill>
                  <a:srgbClr val="7F7F7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gBsAAA05AAAqJQAAEAAAACYAAAAIAAAAgaAAAAAAAAA="/>
              </a:ext>
            </a:extLst>
          </p:cNvSpPr>
          <p:nvPr>
            <p:ph idx="1"/>
          </p:nvPr>
        </p:nvSpPr>
        <p:spPr>
          <a:xfrm>
            <a:off x="677545" y="4470400"/>
            <a:ext cx="8596630" cy="1570990"/>
          </a:xfrm>
        </p:spPr>
        <p:txBody>
          <a:bodyPr vert="horz" wrap="square" lIns="91440" tIns="45720" rIns="91440" bIns="45720" numCol="1" spcCol="215900" anchor="ctr">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FD4F-01D3-730B-9D9E-F75EB3D06BA2}" type="datetime1">
              <a:t>12/14/2020</a:t>
            </a:fld>
          </a:p>
        </p:txBody>
      </p:sp>
      <p:sp>
        <p:nvSpPr>
          <p:cNvPr id="6"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7"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C55F-11D3-7333-9D9E-E7668BD06BB2}" type="slidenum">
              <a:t>‹#›</a:t>
            </a:fld>
          </a:p>
        </p:txBody>
      </p:sp>
      <p:sp>
        <p:nvSpPr>
          <p:cNvPr id="8" name="TextBox 23"/>
          <p:cNvSpPr>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pitchFamily="2" charset="0"/>
                <a:cs typeface="Trebuchet MS" pitchFamily="2" charset="0"/>
              </a:rPr>
              <a:t>“</a:t>
            </a:r>
            <a:endParaRPr lang="en-us" sz="8000">
              <a:solidFill>
                <a:srgbClr val="9EE0F5"/>
              </a:solidFill>
              <a:latin typeface="Arial" pitchFamily="2" charset="0"/>
              <a:ea typeface="Trebuchet MS" pitchFamily="2" charset="0"/>
              <a:cs typeface="Trebuchet MS" pitchFamily="2" charset="0"/>
            </a:endParaRPr>
          </a:p>
        </p:txBody>
      </p:sp>
      <p:sp>
        <p:nvSpPr>
          <p:cNvPr id="9" name="TextBox 24"/>
          <p:cNvSpPr>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pitchFamily="2" charset="0"/>
                <a:cs typeface="Trebuchet MS" pitchFamily="2" charset="0"/>
              </a:rPr>
              <a:t>”</a:t>
            </a:r>
            <a:endParaRPr lang="en-us" sz="8000">
              <a:solidFill>
                <a:srgbClr val="9EE0F5"/>
              </a:solidFill>
              <a:latin typeface="Arial" pitchFamily="2" charset="0"/>
              <a:ea typeface="Trebuchet MS" pitchFamily="2" charset="0"/>
              <a:cs typeface="Trebuchet MS" pitchFamily="2" charset="0"/>
            </a:endParaR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4wsAAA05AADaGwAAEAAAACYAAAAIAAAAgaAAAAAAAAA="/>
              </a:ext>
            </a:extLst>
          </p:cNvSpPr>
          <p:nvPr>
            <p:ph type="title"/>
          </p:nvPr>
        </p:nvSpPr>
        <p:spPr>
          <a:xfrm>
            <a:off x="677545" y="1932305"/>
            <a:ext cx="8596630" cy="2595245"/>
          </a:xfrm>
        </p:spPr>
        <p:txBody>
          <a:bodyPr vert="horz" wrap="square" lIns="91440" tIns="45720" rIns="91440" bIns="45720" numCol="1" spcCol="215900" anchor="b">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2hsAAA05AAAqJQAAEAAAACYAAAAIAAAAAa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9DA5-EBD3-736B-9D9E-1D3ED3D06B48}"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AUsQ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BE81-CFD3-7348-9D9E-391DF0D06B6C}" type="slidenum">
              <a:t>‹#›</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BQAAwAMAAIU3AABYFgAAEAAAACYAAAAIAAAAgaAAAAAAAAA="/>
              </a:ext>
            </a:extLst>
          </p:cNvSpPr>
          <p:nvPr>
            <p:ph type="title"/>
          </p:nvPr>
        </p:nvSpPr>
        <p:spPr>
          <a:xfrm>
            <a:off x="931545" y="609600"/>
            <a:ext cx="8093710"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BgAAA05AADaGwAAEAAAACYAAAAIAAAAgaAAAAAAAAA="/>
              </a:ext>
            </a:extLst>
          </p:cNvSpPr>
          <p:nvPr>
            <p:ph idx="13"/>
          </p:nvPr>
        </p:nvSpPr>
        <p:spPr>
          <a:xfrm>
            <a:off x="677545" y="4013200"/>
            <a:ext cx="8596630" cy="514350"/>
          </a:xfrm>
        </p:spPr>
        <p:txBody>
          <a:bodyPr vert="horz" wrap="square" lIns="91440" tIns="45720" rIns="91440" bIns="45720" numCol="1" spcCol="215900" anchor="b">
            <a:prstTxWarp prst="textNoShape">
              <a:avLst/>
            </a:prstTxWarp>
          </a:bodyPr>
          <a:lstStyle>
            <a:lvl1pPr marL="0" indent="0">
              <a:buNone/>
              <a:defRPr lang="en-us" sz="2400">
                <a:solidFill>
                  <a:srgbClr val="3F3F3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2hsAAA05AAAqJQAAEAAAACYAAAAIAAAAAa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AC71-3FD3-735A-9D9E-C90FE2D06B9C}" type="datetime1">
              <a:t>12/14/2020</a:t>
            </a:fld>
          </a:p>
        </p:txBody>
      </p:sp>
      <p:sp>
        <p:nvSpPr>
          <p:cNvPr id="6"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OTrlQ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7"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C5A8-E6D3-7333-9D9E-10668BD06B45}" type="slidenum">
              <a:t>‹#›</a:t>
            </a:fld>
          </a:p>
        </p:txBody>
      </p:sp>
      <p:sp>
        <p:nvSpPr>
          <p:cNvPr id="8" name="TextBox 23"/>
          <p:cNvSpPr>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pitchFamily="2" charset="0"/>
                <a:cs typeface="Trebuchet MS" pitchFamily="2" charset="0"/>
              </a:rPr>
              <a:t>“</a:t>
            </a:r>
            <a:endParaRPr lang="en-us" sz="8000">
              <a:solidFill>
                <a:srgbClr val="9EE0F5"/>
              </a:solidFill>
              <a:latin typeface="Arial" pitchFamily="2" charset="0"/>
              <a:ea typeface="Trebuchet MS" pitchFamily="2" charset="0"/>
              <a:cs typeface="Trebuchet MS" pitchFamily="2" charset="0"/>
            </a:endParaRPr>
          </a:p>
        </p:txBody>
      </p:sp>
      <p:sp>
        <p:nvSpPr>
          <p:cNvPr id="9" name="TextBox 24"/>
          <p:cNvSpPr>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pitchFamily="2" charset="0"/>
                <a:cs typeface="Trebuchet MS" pitchFamily="2" charset="0"/>
              </a:rPr>
              <a:t>”</a:t>
            </a:r>
            <a:endParaRPr lang="en-us" sz="8000">
              <a:solidFill>
                <a:srgbClr val="9EE0F5"/>
              </a:solidFill>
              <a:latin typeface="Arial" pitchFamily="2" charset="0"/>
              <a:ea typeface="Trebuchet MS" pitchFamily="2" charset="0"/>
              <a:cs typeface="Trebuchet MS" pitchFamily="2" charset="0"/>
            </a:endParaRPr>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A05AABYFgAAEAAAACYAAAAIAAAAgaAAAAAAAAA="/>
              </a:ext>
            </a:extLst>
          </p:cNvSpPr>
          <p:nvPr>
            <p:ph type="title"/>
          </p:nvPr>
        </p:nvSpPr>
        <p:spPr>
          <a:xfrm>
            <a:off x="685800" y="609600"/>
            <a:ext cx="8588375"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Jyhlg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BgAAA05AADaGwAAEAAAACYAAAAIAAAAgaAAAAAAAAA="/>
              </a:ext>
            </a:extLst>
          </p:cNvSpPr>
          <p:nvPr>
            <p:ph idx="13"/>
          </p:nvPr>
        </p:nvSpPr>
        <p:spPr>
          <a:xfrm>
            <a:off x="677545" y="4013200"/>
            <a:ext cx="8596630" cy="51435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2hsAAA05AAAqJQAAEAAAACYAAAAIAAAAAa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B801-4FD3-734E-9D9E-B91BF6D06BEC}" type="datetime1">
              <a:t>12/14/2020</a:t>
            </a:fld>
          </a:p>
        </p:txBody>
      </p:sp>
      <p:sp>
        <p:nvSpPr>
          <p:cNvPr id="6"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7"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994C-02D3-736F-9D9E-F43AD7D06BA1}" type="slidenum">
              <a:t>‹#›</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TnlQ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GSm9YB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NAHt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9BF9-B7D3-736D-9D9E-4138D5D06B14}"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DED8-96D3-7328-9D9E-607D90D06B35}" type="slidenum">
              <a:t>‹#›</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GSm9YB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EMQAAwAMAAAo5AAAOJAAAEAAAACYAAAAIAAAAgwAAAAAAAAA="/>
              </a:ext>
            </a:extLst>
          </p:cNvSpPr>
          <p:nvPr>
            <p:ph type="title"/>
          </p:nvPr>
        </p:nvSpPr>
        <p:spPr>
          <a:xfrm>
            <a:off x="7967980" y="609600"/>
            <a:ext cx="1304290" cy="5251450"/>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GSm9YB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JkvAAAOJAAAEAAAACYAAAAIAAAAAwAAAAAAAAA="/>
              </a:ext>
            </a:extLst>
          </p:cNvSpPr>
          <p:nvPr>
            <p:ph idx="1"/>
          </p:nvPr>
        </p:nvSpPr>
        <p:spPr>
          <a:xfrm>
            <a:off x="677545" y="609600"/>
            <a:ext cx="7059930" cy="525145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F056-18D3-7306-9D9E-EE53BED06BBB}"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EB1D-53D3-731D-9D9E-A548A5D06BF0}"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EAAAACYAAAAI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A9DF-91D3-735F-9D9E-670AE7D06B32}"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C624-6AD3-7330-9D9E-9C6588D06BC9}"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nRAAAA05AADaGwAAEAAAACYAAAAIAAAAgYAAAAAAAAA="/>
              </a:ext>
            </a:extLst>
          </p:cNvSpPr>
          <p:nvPr>
            <p:ph type="title"/>
          </p:nvPr>
        </p:nvSpPr>
        <p:spPr>
          <a:xfrm>
            <a:off x="677545" y="2700655"/>
            <a:ext cx="8596630" cy="1826895"/>
          </a:xfrm>
        </p:spPr>
        <p:txBody>
          <a:bodyPr vert="horz" wrap="square" lIns="91440" tIns="45720" rIns="91440" bIns="45720" numCol="1" spcCol="215900" anchor="b">
            <a:prstTxWarp prst="textNoShape">
              <a:avLst/>
            </a:prstTxWarp>
          </a:bodyPr>
          <a:lstStyle>
            <a:lvl1pPr algn="l">
              <a:defRPr lang="en-us" sz="4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2hsAAA05AAAlIQAAEAAAACYAAAAIAAAAAYAAAAAAAAA="/>
              </a:ext>
            </a:extLst>
          </p:cNvSpPr>
          <p:nvPr>
            <p:ph idx="1"/>
          </p:nvPr>
        </p:nvSpPr>
        <p:spPr>
          <a:xfrm>
            <a:off x="677545" y="4527550"/>
            <a:ext cx="8596630" cy="860425"/>
          </a:xfrm>
        </p:spPr>
        <p:txBody>
          <a:bodyPr/>
          <a:lstStyle>
            <a:lvl1pPr marL="0" indent="0" algn="l">
              <a:buNone/>
              <a:defRPr lang="en-us" sz="20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EC91-DFD3-731A-9D9E-294FA2D06B7C}" type="datetime1">
              <a:t>12/14/2020</a:t>
            </a:fld>
          </a:p>
        </p:txBody>
      </p:sp>
      <p:sp>
        <p:nvSpPr>
          <p:cNvPr id="5"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C0CD-83D3-7336-9D9E-75638ED06B20}"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OgdAAAqJQAAEAAAACYAAAAIAAAAAQAAAAAAAAA="/>
              </a:ext>
            </a:extLst>
          </p:cNvSpPr>
          <p:nvPr>
            <p:ph idx="1"/>
          </p:nvPr>
        </p:nvSpPr>
        <p:spPr>
          <a:xfrm>
            <a:off x="677545" y="2160905"/>
            <a:ext cx="4184015" cy="388048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HwAASw0AAA05AAAqJQAAEAAAACYAAAAIAAAAAQAAAAAAAAA="/>
              </a:ext>
            </a:extLst>
          </p:cNvSpPr>
          <p:nvPr>
            <p:ph idx="2"/>
          </p:nvPr>
        </p:nvSpPr>
        <p:spPr>
          <a:xfrm>
            <a:off x="5090160" y="2160905"/>
            <a:ext cx="4184015" cy="388048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C8B6-F8D3-733E-9D9E-0E6B86D06B5B}" type="datetime1">
              <a:t>12/14/2020</a:t>
            </a:fld>
          </a:p>
        </p:txBody>
      </p:sp>
      <p:sp>
        <p:nvSpPr>
          <p:cNvPr id="6" name="Foot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E818-56D3-731E-9D9E-A04BA6D06BF5}"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AAASw0AAOgdAADXEAAAEAAAACYAAAAIAAAAgaAAAAAAAAA="/>
              </a:ext>
            </a:extLst>
          </p:cNvSpPr>
          <p:nvPr>
            <p:ph idx="1"/>
          </p:nvPr>
        </p:nvSpPr>
        <p:spPr>
          <a:xfrm>
            <a:off x="675640" y="2160905"/>
            <a:ext cx="4185920" cy="576580"/>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AAA1xAAAOgdAAAqJQAAEAAAACYAAAAIAAAAASAAAAAAAAA="/>
              </a:ext>
            </a:extLst>
          </p:cNvSpPr>
          <p:nvPr>
            <p:ph idx="2"/>
          </p:nvPr>
        </p:nvSpPr>
        <p:spPr>
          <a:xfrm>
            <a:off x="675640" y="2737485"/>
            <a:ext cx="4185920" cy="330390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NHwAASw0AAA05AADXEAAAEAAAACYAAAAIAAAAgaAAAAAAAAA="/>
              </a:ext>
            </a:extLst>
          </p:cNvSpPr>
          <p:nvPr>
            <p:ph idx="3"/>
          </p:nvPr>
        </p:nvSpPr>
        <p:spPr>
          <a:xfrm>
            <a:off x="5088255" y="2160905"/>
            <a:ext cx="4185920" cy="576580"/>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NHwAA1xAAAA05AAAqJQAAEAAAACYAAAAIAAAAASAAAAAAAAA="/>
              </a:ext>
            </a:extLst>
          </p:cNvSpPr>
          <p:nvPr>
            <p:ph idx="4"/>
          </p:nvPr>
        </p:nvSpPr>
        <p:spPr>
          <a:xfrm>
            <a:off x="5088255" y="2737485"/>
            <a:ext cx="4185920" cy="330390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F5AA-E4D3-7303-9D9E-1256BBD06B47}" type="datetime1">
              <a:t>12/14/2020</a:t>
            </a:fld>
          </a:p>
        </p:txBody>
      </p:sp>
      <p:sp>
        <p:nvSpPr>
          <p:cNvPr id="8" name="Footer Placeholder 7"/>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B7CA-84D3-7341-9D9E-7214F9D06B27}"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FB83-CDD3-730D-9D9E-3B58B5D06B6E}" type="datetime1">
              <a:t>12/14/2020</a:t>
            </a:fld>
          </a:p>
        </p:txBody>
      </p:sp>
      <p:sp>
        <p:nvSpPr>
          <p:cNvPr id="4" name="Footer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80E8-A6D3-7376-9D9E-5023CED06B05}"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DA85-CBD3-732C-9D9E-3D7994D06B68}" type="datetime1">
              <a:t/>
            </a:fld>
          </a:p>
        </p:txBody>
      </p:sp>
      <p:sp>
        <p:nvSpPr>
          <p:cNvPr id="3" name="Footer Placeholder 2"/>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AD13-5DD3-735B-9D9E-AB0EE3D06BFE}" type="slidenum">
              <a:t>37</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OAkAAOEbAAAVEQAAEAAAACYAAAAIAAAAgaAAAAAAAAA="/>
              </a:ext>
            </a:extLst>
          </p:cNvSpPr>
          <p:nvPr>
            <p:ph type="title"/>
          </p:nvPr>
        </p:nvSpPr>
        <p:spPr>
          <a:xfrm>
            <a:off x="677545" y="1498600"/>
            <a:ext cx="3854450" cy="1278255"/>
          </a:xfrm>
        </p:spPr>
        <p:txBody>
          <a:bodyPr vert="horz" wrap="square" lIns="91440" tIns="45720" rIns="91440" bIns="45720" numCol="1" spcCol="215900" anchor="b">
            <a:prstTxWarp prst="textNoShape">
              <a:avLst/>
            </a:prstTxWarp>
          </a:bodyPr>
          <a:lstStyle>
            <a:lvl1pPr>
              <a:defRPr lang="en-us" sz="2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JHQAAKwMAAA05AAAqJQAAEAAAACYAAAAIAAAAASAAAAAAAAA="/>
              </a:ext>
            </a:extLst>
          </p:cNvSpPr>
          <p:nvPr>
            <p:ph idx="1"/>
          </p:nvPr>
        </p:nvSpPr>
        <p:spPr>
          <a:xfrm>
            <a:off x="4760595" y="514985"/>
            <a:ext cx="4513580" cy="552640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FREAAOEbAAD7IAAAEAAAACYAAAAIAAAAAaAAAAAAAAA="/>
              </a:ext>
            </a:extLst>
          </p:cNvSpPr>
          <p:nvPr>
            <p:ph idx="2"/>
          </p:nvPr>
        </p:nvSpPr>
        <p:spPr>
          <a:xfrm>
            <a:off x="677545" y="2776855"/>
            <a:ext cx="3854450" cy="2584450"/>
          </a:xfrm>
        </p:spPr>
        <p:txBody>
          <a:bodyPr vert="horz" wrap="square" lIns="91440" tIns="45720" rIns="91440" bIns="45720" numCol="1" spcCol="215900" anchor="t">
            <a:prstTxWarp prst="textNoShape">
              <a:avLst/>
            </a:prstTxWarp>
          </a:bodyPr>
          <a:lstStyle>
            <a:lvl1pPr marL="0" indent="0">
              <a:buNone/>
              <a:defRPr lang="en-us" sz="1400"/>
            </a:lvl1pPr>
            <a:lvl2pPr marL="457200" indent="0">
              <a:buNone/>
              <a:defRPr lang="en-us" sz="1400"/>
            </a:lvl2pPr>
            <a:lvl3pPr marL="914400" indent="0">
              <a:buNone/>
              <a:defRPr lang="en-us" sz="1200"/>
            </a:lvl3pPr>
            <a:lvl4pPr marL="1370965" indent="0">
              <a:buNone/>
              <a:defRPr lang="en-us" sz="1000"/>
            </a:lvl4pPr>
            <a:lvl5pPr marL="1828165" indent="0">
              <a:buNone/>
              <a:defRPr lang="en-us" sz="1000"/>
            </a:lvl5pPr>
            <a:lvl6pPr marL="2285365" indent="0">
              <a:buNone/>
              <a:defRPr lang="en-us" sz="1000"/>
            </a:lvl6pPr>
            <a:lvl7pPr marL="2742565" indent="0">
              <a:buNone/>
              <a:defRPr lang="en-us" sz="1000"/>
            </a:lvl7pPr>
            <a:lvl8pPr marL="3199130" indent="0">
              <a:buNone/>
              <a:defRPr lang="en-us" sz="1000"/>
            </a:lvl8pPr>
            <a:lvl9pPr marL="365633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D5B0-FED3-7323-9D9E-08769BD06B5D}" type="datetime1">
              <a:t>12/14/2020</a:t>
            </a:fld>
          </a:p>
        </p:txBody>
      </p:sp>
      <p:sp>
        <p:nvSpPr>
          <p:cNvPr id="6" name="Foot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BA75-3BD3-734C-9D9E-CD19F4D06B98}"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iB0AAA05AAAFIQAAEAAAACYAAAAIAAAAgaAAAAAAAAA="/>
              </a:ext>
            </a:extLst>
          </p:cNvSpPr>
          <p:nvPr>
            <p:ph type="title"/>
          </p:nvPr>
        </p:nvSpPr>
        <p:spPr>
          <a:xfrm>
            <a:off x="677545" y="4800600"/>
            <a:ext cx="8596630" cy="567055"/>
          </a:xfrm>
        </p:spPr>
        <p:txBody>
          <a:bodyPr vert="horz" wrap="square" lIns="91440" tIns="45720" rIns="91440" bIns="45720" numCol="1" spcCol="215900" anchor="b">
            <a:prstTxWarp prst="textNoShape">
              <a:avLst/>
            </a:prstTxWarp>
          </a:bodyPr>
          <a:lstStyle>
            <a:lvl1pPr algn="l">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GSm9YBMAAAAlAAAAZA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BoGwAAEAAAACYAAAAIAAAAAaAAAAAAAAA="/>
              </a:ext>
            </a:extLst>
          </p:cNvSpPr>
          <p:nvPr>
            <p:ph type="pic" idx="1"/>
          </p:nvPr>
        </p:nvSpPr>
        <p:spPr>
          <a:xfrm>
            <a:off x="677545" y="609600"/>
            <a:ext cx="8596630" cy="3845560"/>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BSEAAA05AAAqJQAAEAAAACYAAAAIAAAAAaAAAAAAAAA="/>
              </a:ext>
            </a:extLst>
          </p:cNvSpPr>
          <p:nvPr>
            <p:ph idx="2"/>
          </p:nvPr>
        </p:nvSpPr>
        <p:spPr>
          <a:xfrm>
            <a:off x="677545" y="5367655"/>
            <a:ext cx="8596630" cy="673735"/>
          </a:xfrm>
        </p:spPr>
        <p:txBody>
          <a:bodyPr vert="horz" wrap="square" lIns="91440" tIns="45720" rIns="91440" bIns="45720" numCol="1" spcCol="215900" anchor="t">
            <a:prstTxWarp prst="textNoShape">
              <a:avLst/>
            </a:prstTxWarp>
          </a:bodyPr>
          <a:lstStyle>
            <a:lvl1pPr marL="0" indent="0">
              <a:buNone/>
              <a:defRPr lang="en-us" sz="12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Foot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AAAAAAAAAAA="/>
              </a:ext>
            </a:extLst>
          </p:cNvSpPr>
          <p:nvPr>
            <p:ph type="ftr" sz="quarter" idx="11"/>
          </p:nvPr>
        </p:nvSpPr>
        <p:spPr/>
        <p:txBody>
          <a:bodyPr/>
          <a:lstStyle/>
          <a:p>
            <a:pPr>
              <a:defRPr lang="en-us"/>
            </a:pPr>
          </a:p>
        </p:txBody>
      </p:sp>
      <p:sp>
        <p:nvSpPr>
          <p:cNvPr id="6" name="Slide Number Placeholder 6"/>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AAAAAAAAAAA="/>
              </a:ext>
            </a:extLst>
          </p:cNvSpPr>
          <p:nvPr>
            <p:ph type="sldNum" sz="quarter" idx="12"/>
          </p:nvPr>
        </p:nvSpPr>
        <p:spPr/>
        <p:txBody>
          <a:bodyPr/>
          <a:lstStyle/>
          <a:p>
            <a:pPr>
              <a:defRPr lang="en-us"/>
            </a:pPr>
            <a:fld id="{3E26953A-74D3-7363-9D9E-8236DBD06BD7}" type="slidenum">
              <a:t>‹#›</a:t>
            </a:fld>
          </a:p>
        </p:txBody>
      </p:sp>
      <p:sp>
        <p:nvSpPr>
          <p:cNvPr id="7" name="Date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AAAAAAAAAAA="/>
              </a:ext>
            </a:extLst>
          </p:cNvSpPr>
          <p:nvPr>
            <p:ph type="dt" sz="half" idx="10"/>
          </p:nvPr>
        </p:nvSpPr>
        <p:spPr/>
        <p:txBody>
          <a:bodyPr/>
          <a:lstStyle/>
          <a:p>
            <a:pPr>
              <a:defRPr lang="en-us"/>
            </a:pPr>
            <a:fld id="{3E26FF83-CDD3-7309-9D9E-3B5CB1D06B6E}" type="datetime1">
              <a:t>12/14/2020</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grpSp>
        <p:nvGrpSpPr>
          <p:cNvPr id="2" name="Group 43"/>
          <p:cNvGrpSpPr>
            <a:extLst>
              <a:ext uri="smNativeData">
                <pr:smNativeData xmlns:pr="smNativeData" val="SMDATA_7_GSm9YBMAAAAlAAAAAQAAAA8BAAAAkAAAAEgAAACQAAAASAAAAAAAAAAAAAAAAAAAABcAAAAUAAAAAAAAAAAAAAD/fwAA/38AAAAAAAAJAAAABAAAAFFBQUE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sp>
          <p:nvSpPr>
            <p:cNvPr id="12" name="Straight Connector 19"/>
            <p:cNvSpPr>
              <a:extLst>
                <a:ext uri="smNativeData">
                  <pr:smNativeData xmlns:pr="smNativeData" val="SMDATA_13_GSm9Y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L7ww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eAAAAAAAAABQAAAAAAAAAwMD/AAAAAABkAAAAMgAAAAAAAABkAAAAAAAAAH9/fwAKAAAAHwAAAFQAAAD///8AAAAAAQAAAAAAAAAAAAAAAAAAAAAAAAAAAAAAAAAAAAAAAAAAAAAABQAAAAIAAAACAAAAAMDA/wB/f38AAAAAAAAAAAAAAAAAAAAAAAAAAAAhAAAAGAAAABQAAAClOQAAAAAAACVBAAAwKgAAAAAAACYAAAAIAAAA//////////8="/>
                </a:ext>
              </a:extLst>
            </p:cNvSpPr>
            <p:nvPr/>
          </p:nvSpPr>
          <p:spPr>
            <a:xfrm>
              <a:off x="9370695" y="0"/>
              <a:ext cx="1219200" cy="6858000"/>
            </a:xfrm>
            <a:prstGeom prst="line">
              <a:avLst/>
            </a:prstGeom>
            <a:noFill/>
            <a:ln w="9525" cap="flat" cmpd="sng" algn="ctr">
              <a:solidFill>
                <a:schemeClr val="accent1">
                  <a:alpha val="70000"/>
                </a:schemeClr>
              </a:solidFill>
              <a:prstDash val="solid"/>
              <a:headEnd type="none"/>
              <a:tailEnd type="none"/>
            </a:ln>
            <a:effectLst/>
          </p:spPr>
        </p:sp>
        <p:sp>
          <p:nvSpPr>
            <p:cNvPr id="11" name="Straight Connector 20"/>
            <p:cNvSpPr>
              <a:extLst>
                <a:ext uri="smNativeData">
                  <pr:smNativeData xmlns:pr="smNativeData" val="SMDATA_13_GSm9Y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L7ww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eAAAAAAAAABQAAAAAAAAAwMD/AAAAAABkAAAAMgAAAAAAAABkAAAAAAAAAH9/fwAKAAAAHwAAAFQAAAD///8AAAAAAQAAAAAAAAAAAAAAAAAAAAAAAAAAAAAAAAAAAAAAAAAAAAAABQAAAAIAAAACAAAAAMDA/wB/f38AAAAAAAAAAAAAAAAAAAAAAAAAAAAhAAAAGAAAABQAAACtLQAAphYAAPtKAAAwKgAAAAAAACYAAAAIAAAA//////////8="/>
                </a:ext>
              </a:extLst>
            </p:cNvSpPr>
            <p:nvPr/>
          </p:nvSpPr>
          <p:spPr>
            <a:xfrm flipH="1">
              <a:off x="7425055" y="3681730"/>
              <a:ext cx="4763770" cy="3176270"/>
            </a:xfrm>
            <a:prstGeom prst="line">
              <a:avLst/>
            </a:prstGeom>
            <a:noFill/>
            <a:ln w="9525" cap="flat" cmpd="sng" algn="ctr">
              <a:solidFill>
                <a:schemeClr val="accent1">
                  <a:alpha val="70000"/>
                </a:schemeClr>
              </a:solidFill>
              <a:prstDash val="solid"/>
              <a:headEnd type="none"/>
              <a:tailEnd type="none"/>
            </a:ln>
            <a:effectLst/>
          </p:spPr>
        </p:sp>
        <p:sp>
          <p:nvSpPr>
            <p:cNvPr id="10" name="Rectangle 23"/>
            <p:cNvSpPr>
              <a:extLst>
                <a:ext uri="smNativeData">
                  <pr:smNativeData xmlns:pr="smNativeData" val="SMDATA_13_GSm9YBMAAAAlAAAACwAAAA0AAAAAezgAAPP////7SgAAMCoAAAAAAAAAAAAAAAAAAAEAAABQAAAAAAAAAAAA4D8AAAAAAADgPwAAAAAAAOA/AAAAAAAA4D8AAAAAAADgPwAAAAAAAOA/AAAAAAAA4D8AAAAAAADgPwAAAAAAAOA/AAAAAAAA4D8CAAAAjAAAAAEAAAAAAAAAX8vvDEvA5wBB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S8DnAAAAAAAAAAAAAAAAAAAAAAAAAAAAAAAAAAAAAAAAAAAAAAAABX9/fwAAAAA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9" y="0"/>
                  </a:moveTo>
                  <a:lnTo>
                    <a:pt x="3007360" y="0"/>
                  </a:lnTo>
                  <a:lnTo>
                    <a:pt x="3007360" y="6866255"/>
                  </a:lnTo>
                  <a:lnTo>
                    <a:pt x="0" y="6866255"/>
                  </a:lnTo>
                  <a:lnTo>
                    <a:pt x="2045539" y="0"/>
                  </a:lnTo>
                  <a:close/>
                </a:path>
              </a:pathLst>
            </a:custGeom>
            <a:solidFill>
              <a:schemeClr val="accent1">
                <a:alpha val="35000"/>
              </a:schemeClr>
            </a:solidFill>
            <a:ln>
              <a:noFill/>
            </a:ln>
            <a:effectLst/>
          </p:spPr>
        </p:sp>
        <p:sp>
          <p:nvSpPr>
            <p:cNvPr id="9" name="Rectangle 25"/>
            <p:cNvSpPr>
              <a:extLst>
                <a:ext uri="smNativeData">
                  <pr:smNativeData xmlns:pr="smNativeData" val="SMDATA_13_GSm9YBMAAAAlAAAACwAAAA0AAAAAFDsAAPP///8ASwAAMCoAAAAAAAAAAAAAAAAAAAEAAABQAAAAAAAAAAAA4D8AAAAAAADgPwAAAAAAAOA/AAAAAAAA4D8AAAAAAADgPwAAAAAAAOA/AAAAAAAA4D8AAAAAAADgPwAAAAAAAOA/AAAAAAAA4D8CAAAAjAAAAAEAAAAAAAAAX8vvDEvA5wBR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S8DnAAAAAAAAAAAAAAAAAAAAAAAAAAAAAAAAAAAAAAAAAAAAAAAABX9/fwAAAAA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321" y="6866255"/>
                  </a:lnTo>
                  <a:lnTo>
                    <a:pt x="0" y="0"/>
                  </a:lnTo>
                  <a:close/>
                </a:path>
              </a:pathLst>
            </a:custGeom>
            <a:solidFill>
              <a:schemeClr val="accent1">
                <a:alpha val="19000"/>
              </a:schemeClr>
            </a:solidFill>
            <a:ln>
              <a:noFill/>
            </a:ln>
            <a:effectLst/>
          </p:spPr>
        </p:sp>
        <p:sp>
          <p:nvSpPr>
            <p:cNvPr id="8" name="Isosceles Triangle 23"/>
            <p:cNvSpPr>
              <a:extLst>
                <a:ext uri="smNativeData">
                  <pr:smNativeData xmlns:pr="smNativeData" val="SMDATA_13_GSm9YBMAAAAlAAAAagAAAA0AAAAAkAAAAEgAAACQAAAASAAAAAAAAAAAAAAAAAAAAAEAAABQAAAAAAAAAAAA8D8AAAAAAADgPwAAAAAAAOA/AAAAAAAA4D8AAAAAAADgPwAAAAAAAOA/AAAAAAAA4D8AAAAAAADgPwAAAAAAAOA/AAAAAAAA4D8CAAAAjAAAAAEAAAAAAAAAF7DjAEvA5wAj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S8DnAAAAAAAAAAAAAAAAAAAAAAAAAAAAAAAAAAAAAAAAAAAAAAAABX9/fwAAAAA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rgbClr val="17B0E3">
                <a:alpha val="65000"/>
              </a:srgbClr>
            </a:solidFill>
            <a:ln>
              <a:noFill/>
            </a:ln>
            <a:effectLst/>
          </p:spPr>
        </p:sp>
        <p:sp>
          <p:nvSpPr>
            <p:cNvPr id="7" name="Rectangle 27"/>
            <p:cNvSpPr>
              <a:extLst>
                <a:ext uri="smNativeData">
                  <pr:smNativeData xmlns:pr="smNativeData" val="SMDATA_13_GSm9YBMAAAAlAAAACwAAAA0AAAAAbDkAAPP////7SgAAMCoAAAAAAAAAAAAAAAAAAAEAAABQAAAAAAAAAAAA4D8AAAAAAADgPwAAAAAAAOA/AAAAAAAA4D8AAAAAAADgPwAAAAAAAOA/AAAAAAAA4D8AAAAAAADgPwAAAAAAAOA/AAAAAAAA4D8CAAAAjAAAAAEAAAAAAAAAF7DjAEvA5wAy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S8DnAAAAAAAAAAAAAAAAAAAAAAAAAAAAAAAAAAAAAAAAAAAAAAAABX9/fwAAAAA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255"/>
                  </a:lnTo>
                  <a:lnTo>
                    <a:pt x="2470749" y="6866255"/>
                  </a:lnTo>
                  <a:lnTo>
                    <a:pt x="0" y="0"/>
                  </a:lnTo>
                  <a:close/>
                </a:path>
              </a:pathLst>
            </a:custGeom>
            <a:solidFill>
              <a:srgbClr val="17B0E3">
                <a:alpha val="50000"/>
              </a:srgbClr>
            </a:solidFill>
            <a:ln>
              <a:noFill/>
            </a:ln>
            <a:effectLst/>
          </p:spPr>
        </p:sp>
        <p:sp>
          <p:nvSpPr>
            <p:cNvPr id="6" name="Rectangle 28"/>
            <p:cNvSpPr>
              <a:extLst>
                <a:ext uri="smNativeData">
                  <pr:smNativeData xmlns:pr="smNativeData" val="SMDATA_13_GSm9YBMAAAAlAAAACwAAAA0AAAAAC0MAAPP////7SgAAMCoAAAAAAAAAAAAAAAAAAAEAAABQAAAAAAAAAAAA4D8AAAAAAADgPwAAAAAAAOA/AAAAAAAA4D8AAAAAAADgPwAAAAAAAOA/AAAAAAAA4D8AAAAAAADgPwAAAAAAAOA/AAAAAAAA4D8CAAAAjAAAAAEAAAAAAAAALoPDDUvA5wAf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S8DnAAAAAAAAAAAAAAAAAAAAAAAAAAAAAAAAAAAAAAAAAAAAAAAABX9/fwAAAAA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4" y="0"/>
                  </a:moveTo>
                  <a:lnTo>
                    <a:pt x="1290320" y="0"/>
                  </a:lnTo>
                  <a:lnTo>
                    <a:pt x="1290320" y="6866255"/>
                  </a:lnTo>
                  <a:lnTo>
                    <a:pt x="0" y="6866255"/>
                  </a:lnTo>
                  <a:lnTo>
                    <a:pt x="1019914" y="0"/>
                  </a:lnTo>
                  <a:close/>
                </a:path>
              </a:pathLst>
            </a:custGeom>
            <a:solidFill>
              <a:schemeClr val="accent2">
                <a:alpha val="69000"/>
              </a:schemeClr>
            </a:solidFill>
            <a:ln>
              <a:noFill/>
            </a:ln>
            <a:effectLst/>
          </p:spPr>
        </p:sp>
        <p:sp>
          <p:nvSpPr>
            <p:cNvPr id="5" name="Rectangle 29"/>
            <p:cNvSpPr>
              <a:extLst>
                <a:ext uri="smNativeData">
                  <pr:smNativeData xmlns:pr="smNativeData" val="SMDATA_13_GSm9YBMAAAAlAAAACwAAAA0AAAAAS0MAAPP////7SgAAMCoAAAAAAAAAAAAAAAAAAAEAAABQAAAAAAAAAAAA4D8AAAAAAADgPwAAAAAAAOA/AAAAAAAA4D8AAAAAAADgPwAAAAAAAOA/AAAAAAAA4D8AAAAAAADgPwAAAAAAAOA/AAAAAAAA4D8CAAAAjAAAAAEAAAAAAAAAI2OSAEvA5wAV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jY5IAS8DnAAAAAAAAAAAAAAAAAAAAAAAAAAAAAAAAAAAAAAAAAAAAAAAABX9/fwAAAAA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53" y="6866255"/>
                  </a:lnTo>
                  <a:lnTo>
                    <a:pt x="0" y="0"/>
                  </a:lnTo>
                  <a:close/>
                </a:path>
              </a:pathLst>
            </a:custGeom>
            <a:solidFill>
              <a:srgbClr val="236392">
                <a:alpha val="79000"/>
              </a:srgbClr>
            </a:solidFill>
            <a:ln>
              <a:noFill/>
            </a:ln>
            <a:effectLst/>
          </p:spPr>
        </p:sp>
        <p:sp>
          <p:nvSpPr>
            <p:cNvPr id="4" name="Isosceles Triangle 27"/>
            <p:cNvSpPr>
              <a:extLst>
                <a:ext uri="smNativeData">
                  <pr:smNativeData xmlns:pr="smNativeData" val="SMDATA_13_GSm9YBMAAAAlAAAAagAAAA0AAAAAkAAAAEgAAACQAAAASAAAAAAAAAAAAAAAAAAAAAEAAABQAAAAAAAAAAAA8D8AAAAAAADgPwAAAAAAAOA/AAAAAAAA4D8AAAAAAADgPwAAAAAAAOA/AAAAAAAA4D8AAAAAAADgPwAAAAAAAOA/AAAAAAAA4D8CAAAAjAAAAAEAAAAAAAAAF7DjAEvA5wAj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S8DnAAAAAAAAAAAAAAAAAAAAAAAAAAAAAAAAAAAAAAAAAAAAAAAABX9/fwAAAAA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rgbClr val="17B0E3">
                <a:alpha val="65000"/>
              </a:srgbClr>
            </a:solidFill>
            <a:ln>
              <a:noFill/>
            </a:ln>
            <a:effectLst/>
          </p:spPr>
        </p:sp>
        <p:sp>
          <p:nvSpPr>
            <p:cNvPr id="3" name="Isosceles Triangle 18"/>
            <p:cNvSpPr>
              <a:extLst>
                <a:ext uri="smNativeData">
                  <pr:smNativeData xmlns:pr="smNativeData" val="SMDATA_13_GSm9YBMAAAAlAAAAagAAAA0AAAAAkAAAAEgAAACQAAAASAAAAAAAAAAAAAAAAAAAAAEAAABQAAAAAAAAAAAAAAAAAAAAAADgPwAAAAAAAOA/AAAAAAAA4D8AAAAAAADgPwAAAAAAAOA/AAAAAAAA4D8AAAAAAADgPwAAAAAAAOA/AAAAAAAA4D8CAAAAjAAAAAEAAAAAAAAAX8vvDEvA5wAfAAAAAAAAAAAAAAAAAAAAAAAAAAAAAAAAAAAAZAAAAAEAAABAAAAAAAAAAGQAAAAOAQAAAAAAAAAAAAAAAAAAAAAAAAAAAAAAAAAAAAAAAAAAAAAAAAAAAAAAAAAAAAAAAAAAAAAAAAAAAAAAAAAAAAAAAAAAAAAAAAAAFAAAADwAAAAAAAAAAAAAAF/L7ww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S8DnAAAAAAAAAAAAAAAAAAAAAAAAAAAAAAAAAAAAAAAAAAAAAAAABX9/fwAAAAADzMzMAMDA/wB/f38AAAAAAAAAAAAAAAAAAAAAAAAAAAAhAAAAGAAAABQAAAAAAAAAsBgAAMMCAAAwKgAAAAAAACYAAAAIAAAA//////////8="/>
                </a:ext>
              </a:extLst>
            </p:cNvSpPr>
            <p:nvPr/>
          </p:nvSpPr>
          <p:spPr>
            <a:xfrm>
              <a:off x="0" y="4013200"/>
              <a:ext cx="448945" cy="2844800"/>
            </a:xfrm>
            <a:prstGeom prst="triangle">
              <a:avLst>
                <a:gd name="adj" fmla="val 0"/>
              </a:avLst>
            </a:prstGeom>
            <a:solidFill>
              <a:schemeClr val="accent1">
                <a:alpha val="69000"/>
              </a:schemeClr>
            </a:solidFill>
            <a:ln>
              <a:noFill/>
            </a:ln>
            <a:effectLst/>
          </p:spPr>
        </p:sp>
      </p:grpSp>
      <p:sp>
        <p:nvSpPr>
          <p:cNvPr id="13" name="Title Placeholder 1"/>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EAAAACYAAAAIAAAAvy8AAP//wQE="/>
              </a:ext>
            </a:extLst>
          </p:cNvSpPr>
          <p:nvPr>
            <p:ph type="title"/>
          </p:nvPr>
        </p:nvSpPr>
        <p:spPr>
          <a:xfrm>
            <a:off x="677545" y="609600"/>
            <a:ext cx="8596630" cy="132080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14" name="Text Placeholder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EAAAACYAAAAIAAAAPy8AAP//wQE="/>
              </a:ext>
            </a:extLst>
          </p:cNvSpPr>
          <p:nvPr>
            <p:ph type="body" idx="1"/>
          </p:nvPr>
        </p:nvSpPr>
        <p:spPr>
          <a:xfrm>
            <a:off x="677545" y="2160905"/>
            <a:ext cx="8596630" cy="388048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15" name="Date Placeholder 3"/>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EAAAACYAAAAIAAAAv48AAP//wQE="/>
              </a:ext>
            </a:extLst>
          </p:cNvSpPr>
          <p:nvPr>
            <p:ph type="dt" sz="half" idx="2"/>
          </p:nvPr>
        </p:nvSpPr>
        <p:spPr>
          <a:xfrm>
            <a:off x="7205345" y="6041390"/>
            <a:ext cx="91186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26AEC8-86D3-7358-9D9E-700DE0D06B25}" type="datetime1">
              <a:t/>
            </a:fld>
          </a:p>
        </p:txBody>
      </p:sp>
      <p:sp>
        <p:nvSpPr>
          <p:cNvPr id="16" name="Footer Placeholder 4"/>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EAAAACYAAAAIAAAAv48AAP//wQE="/>
              </a:ext>
            </a:extLst>
          </p:cNvSpPr>
          <p:nvPr>
            <p:ph type="ftr" sz="quarter" idx="3"/>
          </p:nvPr>
        </p:nvSpPr>
        <p:spPr>
          <a:xfrm>
            <a:off x="677545" y="6041390"/>
            <a:ext cx="6297295" cy="365125"/>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7" name="Slide Number Placeholder 5"/>
          <p:cNvSpPr>
            <a:spLocks noGrp="1" noChangeArrowheads="1"/>
            <a:extLst>
              <a:ext uri="smNativeData">
                <pr:smNativeData xmlns:pr="smNativeData" val="SMDATA_13_GSm9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EAAAACYAAAAIAAAAv48AAP//wQE="/>
              </a:ext>
            </a:extLst>
          </p:cNvSpPr>
          <p:nvPr>
            <p:ph type="sldNum" sz="quarter" idx="4"/>
          </p:nvPr>
        </p:nvSpPr>
        <p:spPr>
          <a:xfrm>
            <a:off x="8590915" y="6041390"/>
            <a:ext cx="68326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chemeClr val="accent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2683CC-82D3-7375-9D9E-7420CDD06B21}" type="slidenum">
              <a:t>1</a:t>
            </a:fld>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marL="0" marR="0" indent="0" algn="l" defTabSz="457200">
        <a:lnSpc>
          <a:spcPct val="100000"/>
        </a:lnSpc>
        <a:spcBef>
          <a:spcPts val="0"/>
        </a:spcBef>
        <a:spcAft>
          <a:spcPts val="0"/>
        </a:spcAft>
        <a:buNone/>
        <a:tabLst/>
        <a:defRPr lang="en-us" sz="3600" b="0" i="0" u="none" strike="noStrike" kern="1" spc="0" baseline="0">
          <a:solidFill>
            <a:schemeClr val="accent1"/>
          </a:solidFill>
          <a:effectLst/>
          <a:latin typeface="Trebuchet MS" pitchFamily="2" charset="0"/>
          <a:ea typeface="Trebuchet MS" pitchFamily="2" charset="0"/>
          <a:cs typeface="Trebuchet MS"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Trebuchet MS" pitchFamily="2" charset="0"/>
          <a:ea typeface="Trebuchet MS" pitchFamily="2" charset="0"/>
          <a:cs typeface="Trebuchet MS" pitchFamily="2" charset="0"/>
        </a:defRPr>
      </a:lvl9pPr>
    </p:titleStyle>
    <p:bodyStyle>
      <a:lvl1pPr marL="342900" marR="0" indent="-342900" algn="l" defTabSz="457200">
        <a:lnSpc>
          <a:spcPct val="100000"/>
        </a:lnSpc>
        <a:spcBef>
          <a:spcPts val="1000"/>
        </a:spcBef>
        <a:spcAft>
          <a:spcPts val="0"/>
        </a:spcAft>
        <a:buClr>
          <a:schemeClr val="accent1"/>
        </a:buClr>
        <a:buSzPts val="1440"/>
        <a:buFont typeface="Wingdings 3" pitchFamily="1" charset="2"/>
        <a:buChar char=""/>
        <a:tabLst/>
        <a:defRPr lang="en-us" sz="1800" b="0" i="0" u="none" strike="noStrike" kern="1" spc="0" baseline="0">
          <a:solidFill>
            <a:srgbClr val="3F3F3F"/>
          </a:solidFill>
          <a:effectLst/>
          <a:latin typeface="Trebuchet MS" pitchFamily="2" charset="0"/>
          <a:ea typeface="Trebuchet MS" pitchFamily="2" charset="0"/>
          <a:cs typeface="Trebuchet MS" pitchFamily="2" charset="0"/>
        </a:defRPr>
      </a:lvl1pPr>
      <a:lvl2pPr marL="742950" marR="0" indent="-285750" algn="l" defTabSz="457200">
        <a:lnSpc>
          <a:spcPct val="100000"/>
        </a:lnSpc>
        <a:spcBef>
          <a:spcPts val="1000"/>
        </a:spcBef>
        <a:spcAft>
          <a:spcPts val="0"/>
        </a:spcAft>
        <a:buClr>
          <a:schemeClr val="accent1"/>
        </a:buClr>
        <a:buSzPts val="1280"/>
        <a:buFont typeface="Wingdings 3" pitchFamily="1" charset="2"/>
        <a:buChar char=""/>
        <a:tabLst/>
        <a:defRPr lang="en-us" sz="1600" b="0" i="0" u="none" strike="noStrike" kern="1" spc="0" baseline="0">
          <a:solidFill>
            <a:srgbClr val="3F3F3F"/>
          </a:solidFill>
          <a:effectLst/>
          <a:latin typeface="Trebuchet MS" pitchFamily="2" charset="0"/>
          <a:ea typeface="Trebuchet MS" pitchFamily="2" charset="0"/>
          <a:cs typeface="Trebuchet MS" pitchFamily="2" charset="0"/>
        </a:defRPr>
      </a:lvl2pPr>
      <a:lvl3pPr marL="1143000" marR="0" indent="-228600" algn="l" defTabSz="457200">
        <a:lnSpc>
          <a:spcPct val="100000"/>
        </a:lnSpc>
        <a:spcBef>
          <a:spcPts val="1000"/>
        </a:spcBef>
        <a:spcAft>
          <a:spcPts val="0"/>
        </a:spcAft>
        <a:buClr>
          <a:schemeClr val="accent1"/>
        </a:buClr>
        <a:buSzPts val="1120"/>
        <a:buFont typeface="Wingdings 3" pitchFamily="1" charset="2"/>
        <a:buChar char=""/>
        <a:tabLst/>
        <a:defRPr lang="en-us" sz="1400" b="0" i="0" u="none" strike="noStrike" kern="1" spc="0" baseline="0">
          <a:solidFill>
            <a:srgbClr val="3F3F3F"/>
          </a:solidFill>
          <a:effectLst/>
          <a:latin typeface="Trebuchet MS" pitchFamily="2" charset="0"/>
          <a:ea typeface="Trebuchet MS" pitchFamily="2" charset="0"/>
          <a:cs typeface="Trebuchet MS" pitchFamily="2" charset="0"/>
        </a:defRPr>
      </a:lvl3pPr>
      <a:lvl4pPr marL="1600200" marR="0" indent="-228600" algn="l" defTabSz="457200">
        <a:lnSpc>
          <a:spcPct val="100000"/>
        </a:lnSpc>
        <a:spcBef>
          <a:spcPts val="1000"/>
        </a:spcBef>
        <a:spcAft>
          <a:spcPts val="0"/>
        </a:spcAft>
        <a:buClr>
          <a:schemeClr val="accent1"/>
        </a:buClr>
        <a:buSzPts val="960"/>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4pPr>
      <a:lvl5pPr marL="2057400" marR="0" indent="-228600" algn="l" defTabSz="457200">
        <a:lnSpc>
          <a:spcPct val="100000"/>
        </a:lnSpc>
        <a:spcBef>
          <a:spcPts val="1000"/>
        </a:spcBef>
        <a:spcAft>
          <a:spcPts val="0"/>
        </a:spcAft>
        <a:buClr>
          <a:schemeClr val="accent1"/>
        </a:buClr>
        <a:buSzPts val="960"/>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5pPr>
      <a:lvl6pPr marL="2514600" marR="0" indent="-228600" algn="l" defTabSz="457200">
        <a:lnSpc>
          <a:spcPct val="100000"/>
        </a:lnSpc>
        <a:spcBef>
          <a:spcPts val="1000"/>
        </a:spcBef>
        <a:spcAft>
          <a:spcPts val="0"/>
        </a:spcAft>
        <a:buClr>
          <a:schemeClr val="accent1"/>
        </a:buClr>
        <a:buSzTx/>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6pPr>
      <a:lvl7pPr marL="2971800" marR="0" indent="-228600" algn="l" defTabSz="457200">
        <a:lnSpc>
          <a:spcPct val="100000"/>
        </a:lnSpc>
        <a:spcBef>
          <a:spcPts val="1000"/>
        </a:spcBef>
        <a:spcAft>
          <a:spcPts val="0"/>
        </a:spcAft>
        <a:buClr>
          <a:schemeClr val="accent1"/>
        </a:buClr>
        <a:buSzTx/>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7pPr>
      <a:lvl8pPr marL="3429000" marR="0" indent="-228600" algn="l" defTabSz="457200">
        <a:lnSpc>
          <a:spcPct val="100000"/>
        </a:lnSpc>
        <a:spcBef>
          <a:spcPts val="1000"/>
        </a:spcBef>
        <a:spcAft>
          <a:spcPts val="0"/>
        </a:spcAft>
        <a:buClr>
          <a:schemeClr val="accent1"/>
        </a:buClr>
        <a:buSzTx/>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8pPr>
      <a:lvl9pPr marL="3886200" marR="0" indent="-228600" algn="l" defTabSz="457200">
        <a:lnSpc>
          <a:spcPct val="100000"/>
        </a:lnSpc>
        <a:spcBef>
          <a:spcPts val="1000"/>
        </a:spcBef>
        <a:spcAft>
          <a:spcPts val="0"/>
        </a:spcAft>
        <a:buClr>
          <a:schemeClr val="accent1"/>
        </a:buClr>
        <a:buSzTx/>
        <a:buFont typeface="Wingdings 3" pitchFamily="1" charset="2"/>
        <a:buChar char=""/>
        <a:tabLst/>
        <a:defRPr lang="en-us" sz="1200" b="0" i="0" u="none" strike="noStrike" kern="1" spc="0" baseline="0">
          <a:solidFill>
            <a:srgbClr val="3F3F3F"/>
          </a:solidFill>
          <a:effectLst/>
          <a:latin typeface="Trebuchet MS" pitchFamily="2" charset="0"/>
          <a:ea typeface="Trebuchet MS" pitchFamily="2" charset="0"/>
          <a:cs typeface="Trebuchet MS" pitchFamily="2"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pitchFamily="2" charset="0"/>
          <a:ea typeface="Trebuchet MS" pitchFamily="2" charset="0"/>
          <a:cs typeface="Trebuchet MS"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themeOverride" Target="../theme/themeOverr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themeOverride" Target="../theme/themeOverride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 Id="rId3" Type="http://schemas.openxmlformats.org/officeDocument/2006/relationships/themeOverride" Target="../theme/themeOverride3.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themeOverride" Target="../theme/themeOverride4.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eg"/><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themeOverride" Target="../theme/themeOverride5.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 Id="rId3" Type="http://schemas.openxmlformats.org/officeDocument/2006/relationships/image" Target="../media/image26.png"/><Relationship Id="rId4" Type="http://schemas.openxmlformats.org/officeDocument/2006/relationships/themeOverride" Target="../theme/themeOverride6.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 Id="rId3" Type="http://schemas.openxmlformats.org/officeDocument/2006/relationships/themeOverride" Target="../theme/themeOverride7.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themeOverride" Target="../theme/themeOverride8.xml"/></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 Id="rId3" Type="http://schemas.openxmlformats.org/officeDocument/2006/relationships/themeOverride" Target="../theme/themeOverride9.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themeOverride" Target="../theme/themeOverride10.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 Id="rId3" Type="http://schemas.openxmlformats.org/officeDocument/2006/relationships/themeOverride" Target="../theme/themeOverride11.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eg"/><Relationship Id="rId3" Type="http://schemas.openxmlformats.org/officeDocument/2006/relationships/image" Target="../media/image35.jpeg"/><Relationship Id="rId4" Type="http://schemas.openxmlformats.org/officeDocument/2006/relationships/themeOverride" Target="../theme/themeOverride12.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eg"/><Relationship Id="rId3" Type="http://schemas.openxmlformats.org/officeDocument/2006/relationships/themeOverride" Target="../theme/themeOverride13.xml"/></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i.org/10.1080/14786440408564513" TargetMode="External"/><Relationship Id="rId3" Type="http://schemas.openxmlformats.org/officeDocument/2006/relationships/hyperlink" Target="https://doi.org/10.1146/annurev.fl.15.010183.002333" TargetMode="External"/><Relationship Id="rId4" Type="http://schemas.openxmlformats.org/officeDocument/2006/relationships/hyperlink" Target="https://doi.org/10.1017/S0022112084002275" TargetMode="Externa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emf"/></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 Id="rId3" Type="http://schemas.openxmlformats.org/officeDocument/2006/relationships/image" Target="../media/image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emf"/></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GSm9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CjAwAAAAAAAO06AADLCwAAEAAAACYAAAAIAAAAAQAAAAAAAAA="/>
              </a:ext>
            </a:extLst>
          </p:cNvSpPr>
          <p:nvPr>
            <p:ph type="ctrTitle"/>
          </p:nvPr>
        </p:nvSpPr>
        <p:spPr>
          <a:xfrm>
            <a:off x="591185" y="0"/>
            <a:ext cx="8987790" cy="1917065"/>
          </a:xfrm>
        </p:spPr>
        <p:txBody>
          <a:bodyPr/>
          <a:lstStyle/>
          <a:p>
            <a:pPr algn="ctr">
              <a:defRPr lang="en-us"/>
            </a:pPr>
            <a:r>
              <a:rPr lang="en-us" sz="3600" b="1" i="1" u="sng">
                <a:solidFill>
                  <a:schemeClr val="tx1"/>
                </a:solidFill>
                <a:latin typeface="Times New Roman" pitchFamily="1" charset="0"/>
                <a:ea typeface="Trebuchet MS" pitchFamily="2" charset="0"/>
                <a:cs typeface="Times New Roman" pitchFamily="1" charset="0"/>
              </a:rPr>
              <a:t>SIMULATION OF NON-NEWTONIAN FLOW</a:t>
            </a:r>
            <a:r>
              <a:rPr lang="en-us" sz="4000" i="1" u="sng">
                <a:solidFill>
                  <a:schemeClr val="tx1"/>
                </a:solidFill>
              </a:rPr>
              <a:t> </a:t>
            </a:r>
            <a:r>
              <a:rPr lang="en-us" sz="3600" b="1" i="1" u="sng">
                <a:solidFill>
                  <a:schemeClr val="tx1"/>
                </a:solidFill>
                <a:latin typeface="Times New Roman" pitchFamily="1" charset="0"/>
                <a:ea typeface="Times New Roman" pitchFamily="1" charset="0"/>
                <a:cs typeface="Times New Roman" pitchFamily="1" charset="0"/>
              </a:rPr>
              <a:t>USING ANSYS</a:t>
            </a:r>
            <a:br/>
            <a:r>
              <a:rPr lang="en-us" sz="4000"/>
              <a:t> </a:t>
            </a:r>
            <a:endParaRPr lang="en-us" sz="2800" b="1">
              <a:solidFill>
                <a:schemeClr val="tx1"/>
              </a:solidFill>
              <a:latin typeface="Times New Roman" pitchFamily="1" charset="0"/>
              <a:ea typeface="Trebuchet MS" pitchFamily="2" charset="0"/>
              <a:cs typeface="Times New Roman" pitchFamily="1" charset="0"/>
            </a:endParaRPr>
          </a:p>
        </p:txBody>
      </p:sp>
      <p:sp>
        <p:nvSpPr>
          <p:cNvPr id="3" name="Subtitle 2"/>
          <p:cNvSpPr>
            <a:spLocks noGrp="1" noChangeArrowheads="1"/>
            <a:extLst>
              <a:ext uri="smNativeData">
                <pr:smNativeData xmlns:pr="smNativeData" val="SMDATA_13_GSm9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AGAQAAqAsAAC1IAAAwKgAAEAAAACYAAAAIAAAAASAAAAAAAAA="/>
              </a:ext>
            </a:extLst>
          </p:cNvSpPr>
          <p:nvPr>
            <p:ph type="subTitle" idx="1"/>
          </p:nvPr>
        </p:nvSpPr>
        <p:spPr>
          <a:xfrm>
            <a:off x="166370" y="1894840"/>
            <a:ext cx="11566525" cy="4963160"/>
          </a:xfrm>
        </p:spPr>
        <p:txBody>
          <a:bodyPr vert="horz" wrap="square" lIns="91440" tIns="45720" rIns="91440" bIns="45720" numCol="1" spcCol="215900" anchor="t">
            <a:prstTxWarp prst="textNoShape">
              <a:avLst/>
            </a:prstTxWarp>
          </a:bodyPr>
          <a:lstStyle/>
          <a:p>
            <a:pPr marL="0" marR="144780" indent="0" algn="ctr" defTabSz="914400">
              <a:lnSpc>
                <a:spcPct val="110000"/>
              </a:lnSpc>
              <a:spcBef>
                <a:spcPts val="0"/>
              </a:spcBef>
              <a:spcAft>
                <a:spcPts val="555"/>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SUBMITTED IN THE PARTIAL FULFILLMENT </a:t>
            </a:r>
          </a:p>
          <a:p>
            <a:pPr marL="939800" marR="673100" indent="-6350" algn="ctr" defTabSz="914400">
              <a:lnSpc>
                <a:spcPct val="150000"/>
              </a:lnSpc>
              <a:spcBef>
                <a:spcPts val="0"/>
              </a:spcBef>
              <a:spcAft>
                <a:spcPts val="96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OF THE REQUIREMENT FOR THE DEGREE OF BACHELOR OF TECHNOLOGY </a:t>
            </a:r>
          </a:p>
          <a:p>
            <a:pPr marL="229870" marR="2540" indent="-6350" algn="ctr" defTabSz="914400">
              <a:lnSpc>
                <a:spcPct val="107000"/>
              </a:lnSpc>
              <a:spcBef>
                <a:spcPts val="0"/>
              </a:spcBef>
              <a:spcAft>
                <a:spcPts val="159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IN </a:t>
            </a:r>
          </a:p>
          <a:p>
            <a:pPr marL="229235" marR="1270" indent="-6350" algn="ctr" defTabSz="914400">
              <a:lnSpc>
                <a:spcPct val="107000"/>
              </a:lnSpc>
              <a:spcBef>
                <a:spcPts val="0"/>
              </a:spcBef>
              <a:spcAft>
                <a:spcPts val="155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CHEMICAL ENGINEERING </a:t>
            </a:r>
          </a:p>
          <a:p>
            <a:pPr marL="229870" marR="1905" indent="-6350" algn="ctr" defTabSz="914400">
              <a:lnSpc>
                <a:spcPct val="107000"/>
              </a:lnSpc>
              <a:spcBef>
                <a:spcPts val="0"/>
              </a:spcBef>
              <a:spcAft>
                <a:spcPts val="159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UNDER THE GUIDIANCE </a:t>
            </a:r>
          </a:p>
          <a:p>
            <a:pPr marL="229870" marR="1905" indent="-6350" algn="ctr" defTabSz="914400">
              <a:lnSpc>
                <a:spcPct val="107000"/>
              </a:lnSpc>
              <a:spcBef>
                <a:spcPts val="0"/>
              </a:spcBef>
              <a:spcAft>
                <a:spcPts val="159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OF</a:t>
            </a:r>
          </a:p>
          <a:p>
            <a:pPr marL="229235" marR="635" indent="-6350" algn="ctr" defTabSz="914400">
              <a:lnSpc>
                <a:spcPct val="107000"/>
              </a:lnSpc>
              <a:spcBef>
                <a:spcPts val="0"/>
              </a:spcBef>
              <a:spcAft>
                <a:spcPts val="155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Dr. MALIK PARVEEZ</a:t>
            </a:r>
          </a:p>
          <a:p>
            <a:pPr marL="229870" marR="0" indent="-6350" algn="ctr" defTabSz="914400">
              <a:lnSpc>
                <a:spcPct val="107000"/>
              </a:lnSpc>
              <a:spcBef>
                <a:spcPts val="0"/>
              </a:spcBef>
              <a:spcAft>
                <a:spcPts val="159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By </a:t>
            </a:r>
          </a:p>
          <a:p>
            <a:pPr marL="229870" marR="0" indent="-6350" algn="ctr" defTabSz="914400">
              <a:lnSpc>
                <a:spcPct val="107000"/>
              </a:lnSpc>
              <a:spcBef>
                <a:spcPts val="0"/>
              </a:spcBef>
              <a:spcAft>
                <a:spcPts val="159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SHIVAM SPOLIA (2017BCHE018)</a:t>
            </a:r>
          </a:p>
          <a:p>
            <a:pPr marL="0" marR="0" indent="0" algn="ctr" defTabSz="914400">
              <a:lnSpc>
                <a:spcPct val="107000"/>
              </a:lnSpc>
              <a:spcBef>
                <a:spcPts val="0"/>
              </a:spcBef>
              <a:spcAft>
                <a:spcPts val="800"/>
              </a:spcAft>
              <a:buNone/>
              <a:tabLst/>
              <a:defRPr lang="en-us" sz="1600" b="1">
                <a:solidFill>
                  <a:srgbClr val="000000"/>
                </a:solidFill>
                <a:uFill>
                  <a:solidFill>
                    <a:srgbClr val="000000"/>
                  </a:solidFill>
                </a:uFill>
                <a:latin typeface="Times New Roman" pitchFamily="1" charset="0"/>
                <a:ea typeface="Times New Roman" pitchFamily="1" charset="0"/>
                <a:cs typeface="Times New Roman" pitchFamily="1" charset="0"/>
              </a:defRPr>
            </a:pPr>
            <a:r>
              <a:t>AMOLDIP SINGH NARANG (2017BCHE053)</a:t>
            </a:r>
          </a:p>
          <a:p>
            <a:pPr algn="ctr">
              <a:defRPr lang="en-us" sz="1600" b="1">
                <a:solidFill>
                  <a:srgbClr val="00B0F0"/>
                </a:solidFill>
                <a:latin typeface="Times New Roman" pitchFamily="1" charset="0"/>
                <a:ea typeface="Trebuchet MS" pitchFamily="2" charset="0"/>
                <a:cs typeface="Times New Roman" pitchFamily="1" charset="0"/>
              </a:defRPr>
            </a:pPr>
            <a:r>
              <a:rPr lang="en-us">
                <a:solidFill>
                  <a:srgbClr val="000000"/>
                </a:solidFill>
                <a:uFill>
                  <a:solidFill>
                    <a:srgbClr val="000000"/>
                  </a:solidFill>
                </a:uFill>
              </a:rPr>
              <a:t>MANISH SAINI (2017BCHE055)</a:t>
            </a:r>
            <a:endParaRPr lang="en-us">
              <a:solidFill>
                <a:srgbClr val="000000"/>
              </a:solidFill>
              <a:uFill>
                <a:solidFill>
                  <a:srgbClr val="000000"/>
                </a:solidFill>
              </a:uFill>
            </a:endParaRPr>
          </a:p>
        </p:txBody>
      </p:sp>
      <p:pic>
        <p:nvPicPr>
          <p:cNvPr id="4" name="Picture 4" descr="Image result for nit srinagar logo"/>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CarSVz72jKvzk3TPKeMgPAHgAAAGgAAAAAAAAAAAAAAAAAAAAAAAAAAAAAABAnAAAQJwAAAAAAAAAAAAAAAAAAAAAAAAAAAAAAAAAAAAAAAAAAAAAUAAAAAAAAAMDA/wAAAAAAZAAAADIAAAAAAAAAZAAAAAAAAAB/f38ACgAAAB8AAABUAAAARHLEBf///wEAAAAAAAAAAAAAAAAAAAAAAAAAAAAAAAAAAAAAAAAAAAAAAAJ/f38A5+bmA8zMzADAwP8Af39/AAAAAAAAAAAAAAAAAP///wAAAAAAIQAAABgAAAAUAAAA4zsAAAAAAAAASwAA3QwAABAAAAAmAAAACAAAAP//////////"/>
              </a:ext>
            </a:extLst>
          </p:cNvPicPr>
          <p:nvPr/>
        </p:nvPicPr>
        <p:blipFill>
          <a:blip r:embed="rId2"/>
          <a:stretch>
            <a:fillRect/>
          </a:stretch>
        </p:blipFill>
        <p:spPr>
          <a:xfrm>
            <a:off x="9735185" y="0"/>
            <a:ext cx="2456815" cy="2091055"/>
          </a:xfrm>
          <a:prstGeom prst="rect">
            <a:avLst/>
          </a:prstGeom>
          <a:noFill/>
          <a:ln>
            <a:noFill/>
          </a:ln>
          <a:effectLst/>
        </p:spPr>
      </p:pic>
      <p:sp>
        <p:nvSpPr>
          <p:cNvPr id="5"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DMRgAA8ScAAABLAAAwKgAAEAAAACYAAAAIAAAAAQAAAAAAAAA="/>
              </a:ext>
            </a:extLst>
          </p:cNvSpPr>
          <p:nvPr>
            <p:ph type="sldNum" sz="quarter" idx="12"/>
          </p:nvPr>
        </p:nvSpPr>
        <p:spPr>
          <a:xfrm>
            <a:off x="11508740" y="6492875"/>
            <a:ext cx="683260" cy="365125"/>
          </a:xfrm>
        </p:spPr>
        <p:txBody>
          <a:bodyPr/>
          <a:lstStyle/>
          <a:p>
            <a:pPr>
              <a:defRPr lang="en-us" sz="2800">
                <a:solidFill>
                  <a:schemeClr val="bg1"/>
                </a:solidFill>
                <a:latin typeface="Arial Black" pitchFamily="2" charset="0"/>
                <a:ea typeface="Arial Black" pitchFamily="2" charset="0"/>
                <a:cs typeface="Arial Black" pitchFamily="2" charset="0"/>
              </a:defRPr>
            </a:pPr>
            <a:fld id="{3E26AB85-CBD3-735D-9D9E-3D08E5D06B68}" type="slidenum">
              <a:t>1</a:t>
            </a:fld>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eRQAAQSYAAFJJAACAKAAAEAAAACYAAAAIAAAAAQAAAAAAAAA="/>
              </a:ext>
            </a:extLst>
          </p:cNvSpPr>
          <p:nvPr>
            <p:ph type="sldNum" sz="quarter" idx="12"/>
          </p:nvPr>
        </p:nvSpPr>
        <p:spPr>
          <a:xfrm>
            <a:off x="11235690" y="621855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FF21-6FD3-7309-9D9E-995CB1D06BCC}" type="slidenum">
              <a:t>10</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MYn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AAAAABLAAAwKgAAAAAAACYAAAAIAAAA//////////8="/>
              </a:ext>
            </a:extLst>
          </p:cNvSpPr>
          <p:nvPr/>
        </p:nvSpPr>
        <p:spPr>
          <a:xfrm>
            <a:off x="-635" y="0"/>
            <a:ext cx="12192635" cy="6858000"/>
          </a:xfrm>
          <a:prstGeom prst="rect">
            <a:avLst/>
          </a:prstGeom>
          <a:noFill/>
          <a:ln>
            <a:noFill/>
          </a:ln>
          <a:effectLst/>
        </p:spPr>
        <p:txBody>
          <a:bodyPr vert="horz" wrap="square" numCol="1" spcCol="215900" anchor="t"/>
          <a:lstStyle/>
          <a:p>
            <a:pPr marL="0" marR="0" indent="0" algn="just"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2.3 TIME DEPENDENT BEHAVIOUR</a:t>
            </a:r>
          </a:p>
          <a:p>
            <a:pPr marL="0" marR="0" indent="0" algn="just"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algn="just" defTabSz="914400">
              <a:lnSpc>
                <a:spcPct val="110000"/>
              </a:lnSpc>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viscosity of the fluid is dependent on temperature, shear rate and time.</a:t>
            </a:r>
          </a:p>
          <a:p>
            <a:pPr algn="just" defTabSz="914400">
              <a:lnSpc>
                <a:spcPct val="110000"/>
              </a:lnSpc>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Can’t be described by a simple mathematical expression of the form of eq. (8).</a:t>
            </a:r>
          </a:p>
          <a:p>
            <a:pPr algn="just" defTabSz="914400">
              <a:lnSpc>
                <a:spcPct val="110000"/>
              </a:lnSpc>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Depending on how viscosity changes with time the flow behaviour is characterised as:</a:t>
            </a:r>
          </a:p>
          <a:p>
            <a:pPr algn="just" defTabSz="914400">
              <a:lnSpc>
                <a:spcPct val="110000"/>
              </a:lnSpc>
              <a:spcAft>
                <a:spcPts val="555"/>
              </a:spcAft>
              <a:buFont typeface="Symbol" pitchFamily="1"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Thixotropic    (time thinning, i.e. viscosity decreases with time)</a:t>
            </a:r>
          </a:p>
          <a:p>
            <a:pPr algn="just" defTabSz="914400">
              <a:lnSpc>
                <a:spcPct val="110000"/>
              </a:lnSpc>
              <a:spcAft>
                <a:spcPts val="555"/>
              </a:spcAft>
              <a:buFont typeface="Symbol" pitchFamily="1"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Rheopectic    (time thickening, i.e. viscosity increases with time)</a:t>
            </a:r>
          </a:p>
          <a:p>
            <a:pPr algn="just" defTabSz="914400">
              <a:lnSpc>
                <a:spcPct val="110000"/>
              </a:lnSpc>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Thixotropic fluids are quite common in chemical as well as in food industry. Rheopectic fluids are very rare.</a:t>
            </a:r>
          </a:p>
          <a:p>
            <a:pPr algn="just" defTabSz="914400">
              <a:lnSpc>
                <a:spcPct val="110000"/>
              </a:lnSpc>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Examples:</a:t>
            </a:r>
          </a:p>
          <a:p>
            <a:pPr algn="just" defTabSz="914400">
              <a:lnSpc>
                <a:spcPct val="110000"/>
              </a:lnSpc>
              <a:spcAft>
                <a:spcPts val="555"/>
              </a:spcAft>
              <a:buFont typeface="Symbol" pitchFamily="1"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Thixotropic: yoghurt, paint</a:t>
            </a:r>
          </a:p>
          <a:p>
            <a:pPr algn="just" defTabSz="914400">
              <a:lnSpc>
                <a:spcPct val="110000"/>
              </a:lnSpc>
              <a:spcAft>
                <a:spcPts val="555"/>
              </a:spcAft>
              <a:buFont typeface="Symbol" pitchFamily="1"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Theopectic: gypsum paste</a:t>
            </a:r>
          </a:p>
          <a:p>
            <a:pPr marL="6350" marR="0" indent="-6350" algn="ctr"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3gAAAHYOAAAjHwAAhRoAABAAAAAmAAAACAAAAP//////////"/>
              </a:ext>
            </a:extLst>
          </p:cNvPicPr>
          <p:nvPr/>
        </p:nvPicPr>
        <p:blipFill>
          <a:blip r:embed="rId2"/>
          <a:stretch>
            <a:fillRect/>
          </a:stretch>
        </p:blipFill>
        <p:spPr>
          <a:xfrm>
            <a:off x="140970" y="2350770"/>
            <a:ext cx="4920615" cy="1960245"/>
          </a:xfrm>
          <a:prstGeom prst="rect">
            <a:avLst/>
          </a:prstGeom>
          <a:noFill/>
          <a:ln>
            <a:noFill/>
          </a:ln>
          <a:effectLst/>
        </p:spPr>
      </p:pic>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AAAAAABLAAAwKgAAAAAAACYAAAAIAAAA//////////8="/>
              </a:ext>
            </a:extLst>
          </p:cNvSpPr>
          <p:nvPr/>
        </p:nvSpPr>
        <p:spPr>
          <a:xfrm>
            <a:off x="0" y="0"/>
            <a:ext cx="12192000" cy="6858000"/>
          </a:xfrm>
          <a:prstGeom prst="rect">
            <a:avLst/>
          </a:prstGeom>
          <a:noFill/>
          <a:ln>
            <a:noFill/>
          </a:ln>
          <a:effectLst/>
        </p:spPr>
        <p:txBody>
          <a:bodyPr vert="horz" wrap="square" numCol="1" spcCol="215900" anchor="t"/>
          <a:lstStyle/>
          <a:p>
            <a:pPr marL="0" marR="0" indent="0" algn="ctr"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r>
              <a:t>3. General equation of Bend</a:t>
            </a:r>
          </a:p>
          <a:p>
            <a:pPr marL="6350" marR="0" indent="-6350" algn="just"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3.1 Dean number</a:t>
            </a:r>
          </a:p>
          <a:p>
            <a:pPr marL="6350" marR="0" indent="-6350" algn="just"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A dimensionless number expressed as the ratio of the square root of the product of inertia and centrifugal forces to the viscous forces.  </a:t>
            </a: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 is introduced into the curved pipe to show the interaction between centrifugal and viscous forces. So, for curved pipe, De can be expressed as,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  (9)</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In this case, De plays a similar role as Re in a straight pipe</a:t>
            </a:r>
          </a:p>
          <a:p>
            <a:pPr>
              <a:defRPr lang="en-us"/>
            </a:pP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fRgAATycAAFNKAACOKQAAAAAAACYAAAAIAAAAAQAAAAAAAAA="/>
              </a:ext>
            </a:extLst>
          </p:cNvSpPr>
          <p:nvPr>
            <p:ph type="sldNum" sz="quarter" idx="12"/>
          </p:nvPr>
        </p:nvSpPr>
        <p:spPr>
          <a:xfrm>
            <a:off x="11398885" y="6390005"/>
            <a:ext cx="683260" cy="365125"/>
          </a:xfrm>
        </p:spPr>
        <p:txBody>
          <a:bodyPr/>
          <a:lstStyle/>
          <a:p>
            <a:pPr>
              <a:defRPr lang="en-us" sz="2800">
                <a:solidFill>
                  <a:schemeClr val="bg1"/>
                </a:solidFill>
                <a:latin typeface="Arial Black" pitchFamily="2" charset="0"/>
                <a:ea typeface="Arial Black" pitchFamily="2" charset="0"/>
                <a:cs typeface="Arial Black" pitchFamily="2" charset="0"/>
              </a:defRPr>
            </a:pPr>
            <a:fld id="{3E26F8BD-F3D3-730E-9D9E-055BB6D06B50}"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8ScAAABLAAAwKgAAEAAAACYAAAAIAAAAAQAAAAAAAAA="/>
              </a:ext>
            </a:extLst>
          </p:cNvSpPr>
          <p:nvPr>
            <p:ph type="sldNum" sz="quarter" idx="12"/>
          </p:nvPr>
        </p:nvSpPr>
        <p:spPr>
          <a:xfrm>
            <a:off x="11508740" y="64928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B90-DED3-734D-9D9E-2818F5D06B7D}" type="slidenum">
              <a:t>12</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CBtYXI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AAAAABLAAAwKgAAAAAAACYAAAAIAAAA//////////8="/>
              </a:ext>
            </a:extLst>
          </p:cNvSpPr>
          <p:nvPr/>
        </p:nvSpPr>
        <p:spPr>
          <a:xfrm>
            <a:off x="-1270" y="0"/>
            <a:ext cx="12193270" cy="6858000"/>
          </a:xfrm>
          <a:prstGeom prst="rect">
            <a:avLst/>
          </a:prstGeom>
          <a:noFill/>
          <a:ln>
            <a:noFill/>
          </a:ln>
          <a:effectLst/>
        </p:spPr>
        <p:txBody>
          <a:bodyPr vert="horz" wrap="square" numCol="1" spcCol="215900" anchor="t"/>
          <a:lstStyle/>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b="1" u="sng">
                <a:solidFill>
                  <a:srgbClr val="000000"/>
                </a:solidFill>
                <a:latin typeface="Times New Roman" pitchFamily="1" charset="0"/>
                <a:ea typeface="Times New Roman" pitchFamily="1" charset="0"/>
                <a:cs typeface="Times New Roman" pitchFamily="1" charset="0"/>
              </a:defRPr>
            </a:pPr>
            <a:r>
              <a:t>3.2 Friction Factor</a:t>
            </a: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friction factor, fbp for flow through a bend pipe is defined by the Fanning friction factor as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(10)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following modified equation is used for bend pipe:</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following functional relationship is used to extend the applicability of the Eq. 10 with an angle factor to all the different bends in the horizontal plane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(11)</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When bend angle α → 0, radius of curvature of the bend, rcb will be closed to zero, i.e., bend becomes straight and the friction factor, f bp of Eq. 11 will be equal to the friction factor of the straight pipe, f s. By incorporating the above limiting condition, </a:t>
            </a:r>
          </a:p>
          <a:p>
            <a:pPr marL="0" marR="0" indent="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0" indent="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pic>
        <p:nvPicPr>
          <p:cNvPr id="4" name="Picture1"/>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CggAANQHAADLGwAA7wwAABAAAAAmAAAACAAAAP//////////"/>
              </a:ext>
            </a:extLst>
          </p:cNvPicPr>
          <p:nvPr/>
        </p:nvPicPr>
        <p:blipFill>
          <a:blip r:embed="rId2"/>
          <a:stretch>
            <a:fillRect/>
          </a:stretch>
        </p:blipFill>
        <p:spPr>
          <a:xfrm>
            <a:off x="1306830" y="1272540"/>
            <a:ext cx="3211195" cy="829945"/>
          </a:xfrm>
          <a:prstGeom prst="rect">
            <a:avLst/>
          </a:prstGeom>
          <a:noFill/>
          <a:ln>
            <a:noFill/>
          </a:ln>
          <a:effectLst/>
        </p:spPr>
      </p:pic>
      <p:pic>
        <p:nvPicPr>
          <p:cNvPr id="5" name="Picture2"/>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BwoAAB0SAADpGwAAOhYAABAAAAAmAAAACAAAAP//////////"/>
              </a:ext>
            </a:extLst>
          </p:cNvPicPr>
          <p:nvPr/>
        </p:nvPicPr>
        <p:blipFill>
          <a:blip r:embed="rId3"/>
          <a:stretch>
            <a:fillRect/>
          </a:stretch>
        </p:blipFill>
        <p:spPr>
          <a:xfrm>
            <a:off x="1630045" y="2944495"/>
            <a:ext cx="2907030" cy="668655"/>
          </a:xfrm>
          <a:prstGeom prst="rect">
            <a:avLst/>
          </a:prstGeom>
          <a:noFill/>
          <a:ln>
            <a:noFill/>
          </a:ln>
          <a:effectLst/>
        </p:spPr>
      </p:pic>
      <p:pic>
        <p:nvPicPr>
          <p:cNvPr id="6" name="Picture3"/>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FwgAACwbAADFGwAAwyEAABAAAAAmAAAACAAAAP//////////"/>
              </a:ext>
            </a:extLst>
          </p:cNvPicPr>
          <p:nvPr/>
        </p:nvPicPr>
        <p:blipFill>
          <a:blip r:embed="rId4"/>
          <a:stretch>
            <a:fillRect/>
          </a:stretch>
        </p:blipFill>
        <p:spPr>
          <a:xfrm>
            <a:off x="1315085" y="4417060"/>
            <a:ext cx="3199130" cy="107124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eRQAAgiYAAFJJAADBKAAAEAAAACYAAAAIAAAAAQAAAAAAAAA="/>
              </a:ext>
            </a:extLst>
          </p:cNvSpPr>
          <p:nvPr>
            <p:ph type="sldNum" sz="quarter" idx="12"/>
          </p:nvPr>
        </p:nvSpPr>
        <p:spPr>
          <a:xfrm>
            <a:off x="11235690" y="625983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9E3-ADD3-737F-9D9E-5B2AC7D06B0E}" type="slidenum">
              <a:t>13</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BaADE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JAQAA1gAAAAFLAACjKQAAAAAAACYAAAAIAAAA//////////8="/>
              </a:ext>
            </a:extLst>
          </p:cNvSpPr>
          <p:nvPr/>
        </p:nvSpPr>
        <p:spPr>
          <a:xfrm>
            <a:off x="208915" y="135890"/>
            <a:ext cx="11983720" cy="6632575"/>
          </a:xfrm>
          <a:prstGeom prst="rect">
            <a:avLst/>
          </a:prstGeom>
          <a:noFill/>
          <a:ln>
            <a:noFill/>
          </a:ln>
          <a:effectLst/>
        </p:spPr>
        <p:txBody>
          <a:bodyPr vert="horz" wrap="square" numCol="1" spcCol="215900" anchor="t"/>
          <a:lstStyle/>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0" indent="0" algn="ctr"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sz="3600" b="1" u="sng"/>
              <a:t>4. CFD Analysis</a:t>
            </a:r>
            <a:endParaRPr lang="en-us" sz="3600" b="1" u="sng"/>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4.1 Mathematical Model</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Dilute solutions of SCMC behave as a time independent non-Newtonian pseudo plastic fluid.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fluid follows the laminar non-Newtonian pseudo plastic power law model. The k-ε model is used for water in bends in a turbulent region.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apparent or effective viscosity, µeff are defined from Power law model for non-Newtonian fluids as,</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pic>
        <p:nvPicPr>
          <p:cNvPr id="4"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BeAw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1QkAAKATAACBLgAAZiUAABAAAAAmAAAACAAAAP//////////"/>
              </a:ext>
            </a:extLst>
          </p:cNvPicPr>
          <p:nvPr/>
        </p:nvPicPr>
        <p:blipFill>
          <a:blip r:embed="rId2"/>
          <a:srcRect l="0" t="0" r="8620" b="0"/>
          <a:stretch>
            <a:fillRect/>
          </a:stretch>
        </p:blipFill>
        <p:spPr>
          <a:xfrm>
            <a:off x="1598295" y="3190240"/>
            <a:ext cx="5961380" cy="288925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BaADE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tRAAAoyYAACFJAADiKAAAEAAAACYAAAAIAAAAAQAAAAAAAAA="/>
              </a:ext>
            </a:extLst>
          </p:cNvSpPr>
          <p:nvPr>
            <p:ph type="sldNum" sz="quarter" idx="12"/>
          </p:nvPr>
        </p:nvSpPr>
        <p:spPr>
          <a:xfrm>
            <a:off x="11204575" y="628078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BDA-94D3-737D-9D9E-6228C5D06B37}" type="slidenum">
              <a:t>14</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kAAAAhQAAAFxKAACjKQAAAAAAACYAAAAIAAAA//////////8="/>
              </a:ext>
            </a:extLst>
          </p:cNvSpPr>
          <p:nvPr/>
        </p:nvSpPr>
        <p:spPr>
          <a:xfrm>
            <a:off x="104140" y="84455"/>
            <a:ext cx="11983720" cy="668401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continued</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Where,</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K′ = consistency index</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n′ = flow behaviour index. </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flow behaviour index, n′ is an important parameter to subdivide the fluids as Newtonian (n′ = 1), pseudo plastic (n′&lt; 1) and dilatants (n′ &gt; 1).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deviation of n′ from unity indicates the degree of deviation from Newtonian behaviour and (n′ &lt; 1) indicates the shear thinning behaviour of pseudo plastic fluids</a:t>
            </a: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VAYAAMsTAABaJAAAMCoAABAAAAAmAAAACAAAAP//////////"/>
              </a:ext>
            </a:extLst>
          </p:cNvPicPr>
          <p:nvPr/>
        </p:nvPicPr>
        <p:blipFill>
          <a:blip r:embed="rId2"/>
          <a:stretch>
            <a:fillRect/>
          </a:stretch>
        </p:blipFill>
        <p:spPr>
          <a:xfrm>
            <a:off x="1028700" y="3217545"/>
            <a:ext cx="4880610" cy="3640455"/>
          </a:xfrm>
          <a:prstGeom prst="rect">
            <a:avLst/>
          </a:prstGeom>
          <a:noFill/>
          <a:ln>
            <a:noFill/>
          </a:ln>
          <a:effectLst/>
        </p:spPr>
      </p:pic>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Ghhcj0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8AAAAHgEAAABLAAAxKgAAAAAAACYAAAAIAAAA//////////8="/>
              </a:ext>
            </a:extLst>
          </p:cNvSpPr>
          <p:nvPr/>
        </p:nvSpPr>
        <p:spPr>
          <a:xfrm>
            <a:off x="78740" y="181610"/>
            <a:ext cx="12113260" cy="6677025"/>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4.2 Measurement of rheological properties</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Rheological properties and density of the solutions is measured experimentally by pipeline Viscometer and by the specific gravity bottle.</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It is obtained from the intercept and slope of the log-log plot of wall shear stress (dbp ∆P / 4L) vs. shear rate (8ul / dbp).</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basic relationship  for power law fluid to relate pressure drop with the flow rate of SCMC solution by means of geometric parameters and the two physical properties of the fluid K′ and n′ is</a:t>
            </a: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BtYXI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8ScAAABLAAAwKgAAAAAAACYAAAAIAAAAAQAAAAAAAAA="/>
              </a:ext>
            </a:extLst>
          </p:cNvSpPr>
          <p:nvPr>
            <p:ph type="sldNum" sz="quarter" idx="12"/>
          </p:nvPr>
        </p:nvSpPr>
        <p:spPr>
          <a:xfrm>
            <a:off x="11508740" y="64928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C6F4-BAD3-7330-9D9E-4C6588D06B19}"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BaADE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CARQAAgiYAALRJAADBKAAAEAAAACYAAAAIAAAAAQAAAAAAAAA="/>
              </a:ext>
            </a:extLst>
          </p:cNvSpPr>
          <p:nvPr>
            <p:ph type="sldNum" sz="quarter" idx="12"/>
          </p:nvPr>
        </p:nvSpPr>
        <p:spPr>
          <a:xfrm>
            <a:off x="11297920" y="625983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62A-64D3-7340-9D9E-9215F8D06BC7}" type="slidenum">
              <a:t>16</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L4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TAAAAAAAAAABLAABQKQAAAAAAACYAAAAIAAAA//////////8="/>
              </a:ext>
            </a:extLst>
          </p:cNvSpPr>
          <p:nvPr/>
        </p:nvSpPr>
        <p:spPr>
          <a:xfrm>
            <a:off x="93345" y="0"/>
            <a:ext cx="12098655" cy="6715760"/>
          </a:xfrm>
          <a:prstGeom prst="rect">
            <a:avLst/>
          </a:prstGeom>
          <a:noFill/>
          <a:ln>
            <a:noFill/>
          </a:ln>
          <a:effectLst/>
        </p:spPr>
        <p:txBody>
          <a:bodyPr vert="horz" wrap="square" numCol="1" spcCol="215900" anchor="t"/>
          <a:lstStyle/>
          <a:p>
            <a:pPr>
              <a:defRPr lang="en-us" b="1" u="sng">
                <a:latin typeface="Times New Roman" pitchFamily="1" charset="0"/>
                <a:ea typeface="Times New Roman" pitchFamily="1" charset="0"/>
                <a:cs typeface="Times New Roman" pitchFamily="1" charset="0"/>
              </a:defRPr>
            </a:pPr>
            <a:r>
              <a:t>4.3 Governing equation</a:t>
            </a:r>
          </a:p>
          <a:p>
            <a:pPr>
              <a:defRPr lang="en-us" b="1" u="sng">
                <a:latin typeface="Times New Roman" pitchFamily="1" charset="0"/>
                <a:ea typeface="Times New Roman" pitchFamily="1" charset="0"/>
                <a:cs typeface="Times New Roman" pitchFamily="1" charset="0"/>
              </a:defRPr>
            </a:pPr>
          </a:p>
          <a:p>
            <a:pPr>
              <a:buFont typeface="Wingdings" pitchFamily="2" charset="2"/>
              <a:buChar char=""/>
              <a:defRPr lang="en-us">
                <a:latin typeface="Times New Roman" pitchFamily="1" charset="0"/>
                <a:ea typeface="Times New Roman" pitchFamily="1" charset="0"/>
                <a:cs typeface="Times New Roman" pitchFamily="1" charset="0"/>
              </a:defRPr>
            </a:pPr>
            <a:r>
              <a:t>The effective viscosity is used for the calculation and defined as,</a:t>
            </a: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buFont typeface="Wingdings" pitchFamily="2" charset="2"/>
              <a:buChar char=""/>
              <a:defRPr lang="en-us">
                <a:latin typeface="Times New Roman" pitchFamily="1" charset="0"/>
                <a:ea typeface="Times New Roman" pitchFamily="1" charset="0"/>
                <a:cs typeface="Times New Roman" pitchFamily="1" charset="0"/>
              </a:defRPr>
            </a:pPr>
            <a:r>
              <a:t>The governing continuity and momentum equations are the Navier-Stokes equation and can be written as,</a:t>
            </a:r>
          </a:p>
          <a:p>
            <a:pPr>
              <a:buFont typeface="Wingdings" pitchFamily="2" charset="2"/>
              <a:buChar char=""/>
              <a:defRPr lang="en-us">
                <a:latin typeface="Times New Roman" pitchFamily="1" charset="0"/>
                <a:ea typeface="Times New Roman" pitchFamily="1" charset="0"/>
                <a:cs typeface="Times New Roman" pitchFamily="1" charset="0"/>
              </a:defRPr>
            </a:pPr>
            <a:r>
              <a:t>Continuity equation:</a:t>
            </a:r>
          </a:p>
          <a:p>
            <a:pPr>
              <a:defRPr lang="en-us">
                <a:latin typeface="Times New Roman" pitchFamily="1" charset="0"/>
                <a:ea typeface="Times New Roman" pitchFamily="1" charset="0"/>
                <a:cs typeface="Times New Roman" pitchFamily="1" charset="0"/>
              </a:defRPr>
            </a:pPr>
            <a:r>
              <a:t>                                          </a:t>
            </a:r>
          </a:p>
          <a:p>
            <a:pPr>
              <a:defRPr lang="en-us">
                <a:latin typeface="Times New Roman" pitchFamily="1" charset="0"/>
                <a:ea typeface="Times New Roman" pitchFamily="1" charset="0"/>
                <a:cs typeface="Times New Roman" pitchFamily="1" charset="0"/>
              </a:defRPr>
            </a:pPr>
            <a:r>
              <a:t>                                       ,Where, u is the non-Newtonian, SCMC solution velocity.</a:t>
            </a:r>
          </a:p>
          <a:p>
            <a:pPr>
              <a:defRPr lang="en-us">
                <a:latin typeface="Times New Roman" pitchFamily="1" charset="0"/>
                <a:ea typeface="Times New Roman" pitchFamily="1" charset="0"/>
                <a:cs typeface="Times New Roman" pitchFamily="1" charset="0"/>
              </a:defRPr>
            </a:pPr>
          </a:p>
          <a:p>
            <a:pPr>
              <a:buFont typeface="Wingdings" pitchFamily="2" charset="2"/>
              <a:buChar char=""/>
              <a:defRPr lang="en-us">
                <a:latin typeface="Times New Roman" pitchFamily="1" charset="0"/>
                <a:ea typeface="Times New Roman" pitchFamily="1" charset="0"/>
                <a:cs typeface="Times New Roman" pitchFamily="1" charset="0"/>
              </a:defRPr>
            </a:pPr>
            <a:r>
              <a:t>Momentum equation:</a:t>
            </a: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a:p>
            <a:pPr>
              <a:buFont typeface="Wingdings" pitchFamily="2" charset="2"/>
              <a:buChar char=""/>
              <a:defRPr lang="en-us">
                <a:latin typeface="Times New Roman" pitchFamily="1" charset="0"/>
                <a:ea typeface="Times New Roman" pitchFamily="1" charset="0"/>
                <a:cs typeface="Times New Roman" pitchFamily="1" charset="0"/>
              </a:defRPr>
            </a:pPr>
            <a:r>
              <a:t>for steady non-Newtonian, SCMC solution flow, momentum equation is written as,</a:t>
            </a:r>
          </a:p>
          <a:p>
            <a:pPr>
              <a:defRPr lang="en-us">
                <a:latin typeface="Times New Roman" pitchFamily="1" charset="0"/>
                <a:ea typeface="Times New Roman" pitchFamily="1" charset="0"/>
                <a:cs typeface="Times New Roman" pitchFamily="1" charset="0"/>
              </a:defRPr>
            </a:pPr>
          </a:p>
          <a:p>
            <a:pPr algn="r">
              <a:defRPr lang="en-us">
                <a:latin typeface="Times New Roman" pitchFamily="1" charset="0"/>
                <a:ea typeface="Times New Roman" pitchFamily="1" charset="0"/>
                <a:cs typeface="Times New Roman" pitchFamily="1" charset="0"/>
              </a:defRPr>
            </a:pPr>
            <a:r>
              <a:t>                                                                   Where, u and v are the x and y velocity components respectively, τxy is the shear stress                      nd                                                            &amp; ρ is the density of non-Newtonian pseudo plastic fluid (SCMC solution).</a:t>
            </a:r>
          </a:p>
          <a:p>
            <a:pPr>
              <a:defRPr lang="en-us">
                <a:latin typeface="Times New Roman" pitchFamily="1" charset="0"/>
                <a:ea typeface="Times New Roman" pitchFamily="1" charset="0"/>
                <a:cs typeface="Times New Roman" pitchFamily="1" charset="0"/>
              </a:defRPr>
            </a:pPr>
          </a:p>
          <a:p>
            <a:pPr defTabSz="457200">
              <a:tabLst>
                <a:tab pos="9396095" algn="l"/>
              </a:tabLst>
              <a:defRPr lang="en-us">
                <a:latin typeface="Times New Roman" pitchFamily="1" charset="0"/>
                <a:ea typeface="Times New Roman" pitchFamily="1" charset="0"/>
                <a:cs typeface="Times New Roman" pitchFamily="1" charset="0"/>
              </a:defRPr>
            </a:pPr>
          </a:p>
          <a:p>
            <a:pPr>
              <a:defRPr lang="en-us">
                <a:latin typeface="Times New Roman" pitchFamily="1" charset="0"/>
                <a:ea typeface="Times New Roman" pitchFamily="1" charset="0"/>
                <a:cs typeface="Times New Roman" pitchFamily="1" charset="0"/>
              </a:defRPr>
            </a:pPr>
          </a:p>
        </p:txBody>
      </p:sp>
      <p:pic>
        <p:nvPicPr>
          <p:cNvPr id="4" name="Picture1"/>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Ckl9abwQTVP9EVcX4cQOC/HgAAAGgAAAAAAAAAAAAAAAAAAAAAAAAAAAAAABAnAAAQJwAAAAAAAAAAAAAAAAAAAAAAAAAAAAAAAAAAAAAAAAAAAAAUAAAAAAAAAMDA/wAAAAAAZAAAADIAAAAAAAAAZAAAAAAAAAB/f38ACgAAAB8AAABUAAAAX8vvBf///wEAAAAAAAAAAAAAAAAAAAAAAAAAAAAAAAAAAAAAAAAAAAAAAAJ/f38A6+vrA8zMzADAwP8Af39/AAAAAAAAAAAAAAAAAP///wAAAAAAIQAAABgAAAAUAAAArwMAAJ0FAABjEwAAjQoAABAAAAAmAAAACAAAAP//////////"/>
              </a:ext>
            </a:extLst>
          </p:cNvPicPr>
          <p:nvPr/>
        </p:nvPicPr>
        <p:blipFill>
          <a:blip r:embed="rId2"/>
          <a:stretch>
            <a:fillRect/>
          </a:stretch>
        </p:blipFill>
        <p:spPr>
          <a:xfrm>
            <a:off x="598805" y="912495"/>
            <a:ext cx="2552700" cy="802640"/>
          </a:xfrm>
          <a:prstGeom prst="rect">
            <a:avLst/>
          </a:prstGeom>
          <a:noFill/>
          <a:ln>
            <a:noFill/>
          </a:ln>
          <a:effectLst/>
        </p:spPr>
      </p:pic>
      <p:pic>
        <p:nvPicPr>
          <p:cNvPr id="5" name="Picture2"/>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zAMAAI0OAADoDAAAPRIAABAAAAAmAAAACAAAAP//////////"/>
              </a:ext>
            </a:extLst>
          </p:cNvPicPr>
          <p:nvPr/>
        </p:nvPicPr>
        <p:blipFill>
          <a:blip r:embed="rId3"/>
          <a:stretch>
            <a:fillRect/>
          </a:stretch>
        </p:blipFill>
        <p:spPr>
          <a:xfrm>
            <a:off x="617220" y="2365375"/>
            <a:ext cx="1480820" cy="599440"/>
          </a:xfrm>
          <a:prstGeom prst="rect">
            <a:avLst/>
          </a:prstGeom>
          <a:noFill/>
          <a:ln>
            <a:noFill/>
          </a:ln>
          <a:effectLst/>
        </p:spPr>
      </p:pic>
      <p:pic>
        <p:nvPicPr>
          <p:cNvPr id="6" name="Picture3"/>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LAMAAAEVAAC0GgAAUx8AABAAAAAmAAAACAAAAP//////////"/>
              </a:ext>
            </a:extLst>
          </p:cNvPicPr>
          <p:nvPr/>
        </p:nvPicPr>
        <p:blipFill>
          <a:blip r:embed="rId4"/>
          <a:stretch>
            <a:fillRect/>
          </a:stretch>
        </p:blipFill>
        <p:spPr>
          <a:xfrm>
            <a:off x="515620" y="3414395"/>
            <a:ext cx="3825240" cy="1677670"/>
          </a:xfrm>
          <a:prstGeom prst="rect">
            <a:avLst/>
          </a:prstGeom>
          <a:noFill/>
          <a:ln>
            <a:noFill/>
          </a:ln>
          <a:effectLst/>
        </p:spPr>
      </p:pic>
      <p:pic>
        <p:nvPicPr>
          <p:cNvPr id="7" name="Picture4"/>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SgUAABgjAAAoFwAAIigAABAAAAAmAAAACAAAAP//////////"/>
              </a:ext>
            </a:extLst>
          </p:cNvPicPr>
          <p:nvPr/>
        </p:nvPicPr>
        <p:blipFill>
          <a:blip r:embed="rId5"/>
          <a:stretch>
            <a:fillRect/>
          </a:stretch>
        </p:blipFill>
        <p:spPr>
          <a:xfrm>
            <a:off x="859790" y="5704840"/>
            <a:ext cx="2904490" cy="81915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AAYw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eRQAAQSYAAFJJAACAKAAAEAAAACYAAAAIAAAAAQAAAAAAAAA="/>
              </a:ext>
            </a:extLst>
          </p:cNvSpPr>
          <p:nvPr>
            <p:ph type="sldNum" sz="quarter" idx="12"/>
          </p:nvPr>
        </p:nvSpPr>
        <p:spPr>
          <a:xfrm>
            <a:off x="11235690" y="621855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FFDF-91D3-7309-9D9E-675CB1D06B32}" type="slidenum">
              <a:t>17</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GAAAAlAAAAPtJAAD/KAAAAAAAACYAAAAIAAAA//////////8="/>
              </a:ext>
            </a:extLst>
          </p:cNvSpPr>
          <p:nvPr/>
        </p:nvSpPr>
        <p:spPr>
          <a:xfrm>
            <a:off x="125730" y="93980"/>
            <a:ext cx="11900535" cy="6570345"/>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4.4 Boundary conditions</a:t>
            </a: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continuity and momentum equations are solved subject to the following boundary conditions:</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 Assuming bend walls are rigid and hence no slip conditions are introduced.</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(b) Velocity is considered as inlet parameter and </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(c) The outlet is the pressure of the fluid at the end of the pipe.</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u="sng">
                <a:solidFill>
                  <a:srgbClr val="000000"/>
                </a:solidFill>
                <a:latin typeface="Times New Roman" pitchFamily="1" charset="0"/>
                <a:ea typeface="Times New Roman" pitchFamily="1" charset="0"/>
                <a:cs typeface="Times New Roman" pitchFamily="1" charset="0"/>
              </a:defRPr>
            </a:pPr>
            <a:r>
              <a:rPr lang="en-us" b="1"/>
              <a:t>4.5 Assumptions of SCMC solution flow through bends</a:t>
            </a:r>
            <a:r>
              <a:t> </a:t>
            </a:r>
          </a:p>
          <a:p>
            <a:pPr marL="6350" marR="0" indent="-6350" algn="l" defTabSz="914400">
              <a:lnSpc>
                <a:spcPct val="110000"/>
              </a:lnSpc>
              <a:spcBef>
                <a:spcPts val="0"/>
              </a:spcBef>
              <a:spcAft>
                <a:spcPts val="555"/>
              </a:spcAft>
              <a:buNone/>
              <a:tabLst/>
              <a:defRPr lang="en-us" u="sng">
                <a:solidFill>
                  <a:srgbClr val="000000"/>
                </a:solid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(a) The non-Newtonian pseudo plastic liquid flow through bends is 3-D fully developed and steady. We have used here fully developed i.e., the transition length of 50-80 ID for turbulent and laminar flow.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(b) The fluid is isothermal, incompressible and non-Newtonian.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 The temperature of SCMC solution is fixed to 31°C.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 Single phase laminar pseudo plastic power law model is considered.</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(e) Non-Newtonian pseudo plastic and Newtonian water flow through bend is complex in nature.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 Secondary flow appears inside the bend.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(g) It is governed by the conservation of mass and momentum equation with laminar and turbulent flow condition.</a:t>
            </a: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kyYAAABLAADSKAAAEAAAACYAAAAIAAAAAQAAAAAAAAA="/>
              </a:ext>
            </a:extLst>
          </p:cNvSpPr>
          <p:nvPr>
            <p:ph type="sldNum" sz="quarter" idx="12"/>
          </p:nvPr>
        </p:nvSpPr>
        <p:spPr>
          <a:xfrm>
            <a:off x="11508740" y="627062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C850-1ED3-733E-9D9E-E86B86D06BBD}" type="slidenum">
              <a:t>18</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BEnAAD/fwAA/38AAAAAAAAJAAAABAAAAGwAY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5AQAAxAAAAABLAACAKQAAAAAAACYAAAAIAAAA//////////8="/>
              </a:ext>
            </a:extLst>
          </p:cNvSpPr>
          <p:nvPr/>
        </p:nvSpPr>
        <p:spPr>
          <a:xfrm>
            <a:off x="239395" y="124460"/>
            <a:ext cx="11952605" cy="662178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u="sng">
                <a:solidFill>
                  <a:srgbClr val="000000"/>
                </a:solidFill>
                <a:latin typeface="Times New Roman" pitchFamily="1" charset="0"/>
                <a:ea typeface="Times New Roman" pitchFamily="1" charset="0"/>
                <a:cs typeface="Times New Roman" pitchFamily="1" charset="0"/>
              </a:defRPr>
            </a:pPr>
            <a:r>
              <a:rPr lang="en-us" b="1"/>
              <a:t>4.6 CFD procedure</a:t>
            </a:r>
            <a:r>
              <a:t> :</a:t>
            </a:r>
          </a:p>
          <a:p>
            <a:pPr marL="0" marR="0" indent="0" algn="l" defTabSz="914400">
              <a:lnSpc>
                <a:spcPct val="110000"/>
              </a:lnSpc>
              <a:spcBef>
                <a:spcPts val="0"/>
              </a:spcBef>
              <a:spcAft>
                <a:spcPts val="555"/>
              </a:spcAft>
              <a:buNone/>
              <a:tabLst/>
              <a:defRPr lang="en-us"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Mesh Geometries for the bends are created by using CFD pre-processor.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inlet is used to specify the inlet velocity and outlet is used to specify the pressure outlet.</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mesh geometries of the bends are imported into CFD solver in 3-D, X, Y, Z Cartesian co-ordinate system.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pressure based CFD solver solved the governing equations in 3-D geometry.</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Laminar non-Newtonian Power Law model has been used for simulation.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model solves the Navier-stokes equation at prescribes velocities. The governing equations are nonlinear and several iterations of the loop must be performed before a convergent solution is obtained.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first-order upwind scheme is used in the discretization of a set of governing equations and interpolation schemes are used for calculating cell-face pressures using the segregated solver.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Pressure-velocity coupling refers to the numerical algorithm which uses a combination of continuity and momentum equations  to derive an equation for pressure (or pressure correction) while using the segregated solver.</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 Simple algorithm is used in CFD solver domains.</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convergence criteria were set at 10-5 for momentum and 10-3 for continuity equation.</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CFD based CGS solver is used for velocity and AMG solver is used for pressure corrector.</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Ghhcj0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AAAAAH5KAAAwKgAAAAAAACYAAAAIAAAA//////////8="/>
              </a:ext>
            </a:extLst>
          </p:cNvSpPr>
          <p:nvPr/>
        </p:nvSpPr>
        <p:spPr>
          <a:xfrm>
            <a:off x="0" y="0"/>
            <a:ext cx="12109450" cy="6858000"/>
          </a:xfrm>
          <a:prstGeom prst="rect">
            <a:avLst/>
          </a:prstGeom>
          <a:noFill/>
          <a:ln>
            <a:noFill/>
          </a:ln>
          <a:effectLst/>
        </p:spPr>
        <p:txBody>
          <a:bodyPr vert="horz" wrap="square" numCol="1" spcCol="215900" anchor="t"/>
          <a:lstStyle/>
          <a:p>
            <a:pPr marL="0" marR="0" indent="0" algn="ctr"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r>
              <a:t>5. Results and discussions</a:t>
            </a: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5.1 Numerical simulation </a:t>
            </a: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CFD based software is used to numerically simulate the non-Newtonian pseudo plastic liquid flow through bends.</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Different geometries of bends are created depending on angle and mesh by using the CFD module.</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Unstructured grids with tetrahedral elements are used for generating meshes.</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 grid independence study was carried out by varying the number of elements in the bend domain.</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Grid having 17055-44000 elements with varying bend angles is found to be sufficient as any further refinement does not produce any change in velocity and pressure profiles at various cross sections.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Velocities corresponding to Reynolds number ranging from 200 to 3000 are used in the simulation for non-Newtonian pseudo plastic liquid flow through bends. </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first order upwind scheme is used for calculation.</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 3-D flow simulation over the entire length of the angular bends has been studied. </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a:defRPr lang="en-us"/>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CvRQAAaycAAONJAACqKQAAAAAAACYAAAAIAAAAAQAAAAAAAAA="/>
              </a:ext>
            </a:extLst>
          </p:cNvSpPr>
          <p:nvPr>
            <p:ph type="sldNum" sz="quarter" idx="12"/>
          </p:nvPr>
        </p:nvSpPr>
        <p:spPr>
          <a:xfrm>
            <a:off x="11327765" y="640778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E0A2-ECD3-7316-9D9E-1A43AED06B4F}" type="slidenum">
              <a:t>19</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C0E8F3"/>
        </a:solidFill>
        <a:effectLst/>
      </p:bgPr>
    </p:bg>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0" y="-1905"/>
          <a:ext cx="12192000" cy="7514590"/>
        </p:xfrm>
        <a:graphic>
          <a:graphicData uri="http://schemas.openxmlformats.org/drawingml/2006/table">
            <a:tbl>
              <a:tblPr>
                <a:noFill/>
              </a:tblPr>
              <a:tblGrid>
                <a:gridCol w="6096635"/>
                <a:gridCol w="6095365"/>
              </a:tblGrid>
              <a:tr h="7225030">
                <a:tc>
                  <a:txBody>
                    <a:bodyPr vert="horz" wrap="square" numCol="1"/>
                    <a:lstStyle/>
                    <a:p>
                      <a:pPr marL="0" marR="0" indent="0" algn="l" defTabSz="914400">
                        <a:lnSpc>
                          <a:spcPct val="100000"/>
                        </a:lnSpc>
                        <a:spcBef>
                          <a:spcPts val="0"/>
                        </a:spcBef>
                        <a:spcAft>
                          <a:spcPts val="0"/>
                        </a:spcAft>
                        <a:buNone/>
                        <a:tabLst/>
                        <a:defRPr lang="en-us" sz="1000" b="1" u="sng">
                          <a:solidFill>
                            <a:srgbClr val="000000"/>
                          </a:solidFill>
                          <a:uFill>
                            <a:solidFill>
                              <a:srgbClr val="000000"/>
                            </a:solidFill>
                          </a:uFill>
                          <a:latin typeface="Times New Roman" pitchFamily="1" charset="0"/>
                          <a:ea typeface="Times New Roman" pitchFamily="1" charset="0"/>
                          <a:cs typeface="Times New Roman" pitchFamily="1" charset="0"/>
                        </a:defRPr>
                      </a:pPr>
                      <a:r>
                        <a:t>INDEX</a:t>
                      </a:r>
                    </a:p>
                    <a:p>
                      <a:pPr marL="0" marR="0" indent="0" algn="l" defTabSz="914400">
                        <a:lnSpc>
                          <a:spcPct val="100000"/>
                        </a:lnSpc>
                        <a:spcBef>
                          <a:spcPts val="0"/>
                        </a:spcBef>
                        <a:spcAft>
                          <a:spcPts val="0"/>
                        </a:spcAft>
                        <a:buNone/>
                        <a:tabLst/>
                        <a:defRPr lang="en-us" sz="1000" b="1" u="sng">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1.INTRODUCTION</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  LITERATURE REVIEW</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2.1 CLASSIFICATION OF FLUID BEHAVIOUR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2.1.1 DEFINATION OF NEWTONIAN FLUID</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2.1.2 NON NEWTONIAN FLUID BEHAVIOUR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2.2 TIME INDEPENDENT FLUID BEHAVIOUR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2.3 TIME DEPENDENT BEHAVIOUR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 GENERAL EQUATION OF BEND</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3.1 DEAN NUMBER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3.2 FRICTION FACTOR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 CFD ANALYSIS</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4.1 MATHEMATICAL MODEL</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4.2MEASUREMENT OF RHEOLOGICAL PROPERTIES</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4.3 GOVERNING EQUATIONS</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4.4 BOUNDARY CONDITIONS</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4.5 ASSUMPTION OF SCMC SOLUTION FLOW</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4.6 CFD PROCEDURE</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 RESULTS AND DISCUSSION</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5.1 NUMERICAL SIMULATION</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5.2 90’ BEND PIPE</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6</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7</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8</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9</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5.3 U BEND PIPE</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10</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11</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16</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FIGURE 17</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5.4 DISCUSSION</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a:buNone/>
                        <a:defRPr lang="en-us"/>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lnSpc>
                          <a:spcPct val="100000"/>
                        </a:lnSpc>
                        <a:spcBef>
                          <a:spcPts val="0"/>
                        </a:spcBef>
                        <a:spcAft>
                          <a:spcPts val="0"/>
                        </a:spcAft>
                        <a:buNone/>
                        <a:tabLst/>
                        <a:defRPr lang="en-us" sz="1000" b="1" u="sng">
                          <a:solidFill>
                            <a:srgbClr val="000000"/>
                          </a:solidFill>
                          <a:uFill>
                            <a:solidFill>
                              <a:srgbClr val="000000"/>
                            </a:solidFill>
                          </a:uFill>
                          <a:latin typeface="Times New Roman" pitchFamily="1" charset="0"/>
                          <a:ea typeface="Times New Roman" pitchFamily="1" charset="0"/>
                          <a:cs typeface="Times New Roman" pitchFamily="1" charset="0"/>
                        </a:defRPr>
                      </a:pPr>
                      <a:r>
                        <a:t>SLIDE NUMBER</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7</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8</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9</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7</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9</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10</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10</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11</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16</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16</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16</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17</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21</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28</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29</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30</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31</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32</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33</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34</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35</a:t>
                      </a: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r>
                        <a:t>36</a:t>
                      </a:r>
                    </a:p>
                    <a:p>
                      <a:pPr marL="0" marR="0" indent="0" algn="l" defTabSz="914400">
                        <a:lnSpc>
                          <a:spcPct val="100000"/>
                        </a:lnSpc>
                        <a:spcBef>
                          <a:spcPts val="0"/>
                        </a:spcBef>
                        <a:spcAft>
                          <a:spcPts val="0"/>
                        </a:spcAft>
                        <a:buNone/>
                        <a:tabLst/>
                        <a:defRPr lang="en-us" sz="1000" b="1" u="sng">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lang="en-us" sz="10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a:buNone/>
                        <a:defRPr lang="en-us"/>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623009561" type="min" val="7225030"/>
                  </a:ext>
                </a:extLst>
              </a:tr>
            </a:tbl>
          </a:graphicData>
        </a:graphic>
      </p:graphicFrame>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CRgAA8ScAADZKAAAwKgAAEAAAACYAAAAIAAAAAQAAAAAAAAA="/>
              </a:ext>
            </a:extLst>
          </p:cNvSpPr>
          <p:nvPr>
            <p:ph type="sldNum" sz="quarter" idx="12"/>
          </p:nvPr>
        </p:nvSpPr>
        <p:spPr>
          <a:xfrm>
            <a:off x="11380470" y="64928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A50A-44D3-7353-9D9E-B206EBD06BE7}" type="slidenum">
              <a:t>2</a:t>
            </a:fld>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G1hdHM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AAAAMVJAAB7KQAAAAAAACYAAAAIAAAA//////////8="/>
              </a:ext>
            </a:extLst>
          </p:cNvSpPr>
          <p:nvPr/>
        </p:nvSpPr>
        <p:spPr>
          <a:xfrm>
            <a:off x="-635" y="0"/>
            <a:ext cx="11992610" cy="6743065"/>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effect of various parameters: bend angle, flow rate or velocity on viscosity, static pressure, pressure drop has been discussed below</a:t>
            </a:r>
          </a:p>
          <a:p>
            <a:pPr marL="0" marR="0" indent="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5.2  For 90 Degree Bend Pipe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Radius pipe =10mm</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Bend radius=15mm</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H= 300mm</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V=200mm</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Element size=0.0005 m</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Behavior=</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Viscous model =k omega model</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Option = SST production limiter</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SCMC= C8H16NaO8</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Molecular weight =263.20</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Density=0.5=0.7 g/cm^3</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 (0.3=0.7 10^=3/10^=6) kg/m^3</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 500=700 kg/m^3</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vRAAA2iYAACNJAAAZKQAAEAAAACYAAAAIAAAAAQAAAAAAAAA="/>
              </a:ext>
            </a:extLst>
          </p:cNvSpPr>
          <p:nvPr>
            <p:ph type="sldNum" sz="quarter" idx="12"/>
          </p:nvPr>
        </p:nvSpPr>
        <p:spPr>
          <a:xfrm>
            <a:off x="11205845" y="631571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9C3E-70D3-736A-9D9E-863FD2D06BD3}" type="slidenum">
              <a:t>20</a:t>
            </a:fld>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hAAAA3wAAAFlKAAAwKgAAAAAAACYAAAAIAAAA//////////8="/>
              </a:ext>
            </a:extLst>
          </p:cNvSpPr>
          <p:nvPr/>
        </p:nvSpPr>
        <p:spPr>
          <a:xfrm>
            <a:off x="102235" y="141605"/>
            <a:ext cx="11983720" cy="6716395"/>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Temperature = 25 c</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Viscosity = 1500=3000 centipoise</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 1.5=3 kg/ms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Velocity=6m/s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Font typeface="Wingdings" pitchFamily="0" charset="2"/>
              <a:buChar char=""/>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Turbulence</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Specification method: intensity and viscosity ratio</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Turbulent intensity= 5%</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Turbulent viscosity ratio = 10</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Viscosity specification method: magnitude, normal boundary</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Change in mass flow rate</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Font typeface="Wingdings" pitchFamily="0" charset="2"/>
              <a:buChar char=""/>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Solution methods</a:t>
            </a:r>
          </a:p>
          <a:p>
            <a:pPr marL="457200" marR="0" indent="-228600" algn="l" defTabSz="914400">
              <a:lnSpc>
                <a:spcPct val="110000"/>
              </a:lnSpc>
              <a:spcBef>
                <a:spcPts val="0"/>
              </a:spcBef>
              <a:spcAft>
                <a:spcPts val="555"/>
              </a:spcAft>
              <a:buNone/>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1.S</a:t>
            </a:r>
            <a:r>
              <a:rPr lang="en-us" u="none"/>
              <a:t>cheme = simple</a:t>
            </a:r>
            <a:endParaRPr lang="en-us" u="none"/>
          </a:p>
          <a:p>
            <a:pPr marL="457200" marR="0" indent="-228600" algn="l" defTabSz="914400">
              <a:lnSpc>
                <a:spcPct val="110000"/>
              </a:lnSpc>
              <a:spcBef>
                <a:spcPts val="0"/>
              </a:spcBef>
              <a:spcAft>
                <a:spcPts val="555"/>
              </a:spcAft>
              <a:buNone/>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2.s</a:t>
            </a:r>
            <a:r>
              <a:rPr lang="en-us" u="none"/>
              <a:t>patial discretization</a:t>
            </a:r>
            <a:r>
              <a:t> </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sz="1400" u="sng">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BSRQAAJycAAIZJAABmKQAAEAAAACYAAAAIAAAAAQAAAAAAAAA="/>
              </a:ext>
            </a:extLst>
          </p:cNvSpPr>
          <p:nvPr>
            <p:ph type="sldNum" sz="quarter" idx="12"/>
          </p:nvPr>
        </p:nvSpPr>
        <p:spPr>
          <a:xfrm>
            <a:off x="11268710" y="636460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9703-4DD3-7361-9D9E-BB34D9D06BEE}" type="slidenum">
              <a:t>21</a:t>
            </a:fld>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xAAAAxgAAAFNKAACmKQAAEAAAACYAAAAIAAAA//////////8="/>
              </a:ext>
            </a:extLst>
          </p:cNvSpPr>
          <p:nvPr/>
        </p:nvSpPr>
        <p:spPr>
          <a:xfrm>
            <a:off x="71755" y="125730"/>
            <a:ext cx="12010390" cy="664464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none"/>
              <a:t>        A.gradient=green gauss cell based</a:t>
            </a:r>
            <a:endParaRPr lang="en-us" u="none"/>
          </a:p>
          <a:p>
            <a:pPr marL="685800" marR="0" indent="-22860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B.	Pressure = second order</a:t>
            </a:r>
          </a:p>
          <a:p>
            <a:pPr marL="685800" marR="0" indent="-22860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	Momentum= second order upwind</a:t>
            </a:r>
          </a:p>
          <a:p>
            <a:pPr marL="685800" marR="0" indent="-22860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	Turbulent kinetic energy= second order upwind</a:t>
            </a:r>
          </a:p>
          <a:p>
            <a:pPr marL="685800" marR="0" indent="-22860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E.	Specific dissipation ratio= second order upwind</a:t>
            </a:r>
          </a:p>
          <a:p>
            <a:pPr marL="6350" marR="0" indent="-635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sng"/>
              <a:t>Monitors:</a:t>
            </a:r>
            <a:endParaRPr lang="en-us" u="sng"/>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Residual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Continuity</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X= velocity</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Y=velocity</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Z= velocity</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K=eption</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Iterations = 50</a:t>
            </a:r>
          </a:p>
          <a:p>
            <a:pPr marL="6350" marR="0" indent="-635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sng"/>
              <a:t>Plots</a:t>
            </a:r>
            <a:r>
              <a:t>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Y=static pressure (pa)</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X= position  (m)</a:t>
            </a:r>
          </a:p>
          <a:p>
            <a:pPr marL="6350" marR="0" indent="-6350" algn="l" defTabSz="914400">
              <a:lnSpc>
                <a:spcPct val="110000"/>
              </a:lnSpc>
              <a:spcBef>
                <a:spcPts val="0"/>
              </a:spcBef>
              <a:spcAft>
                <a:spcPts val="555"/>
              </a:spcAft>
              <a:buFont typeface="Wingdings" pitchFamily="0"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sng"/>
              <a:t>Cumulative plots:</a:t>
            </a:r>
            <a:endParaRPr lang="en-us" u="sng"/>
          </a:p>
          <a:p>
            <a:pPr marL="6350" marR="0" indent="-6350" algn="l" defTabSz="914400">
              <a:lnSpc>
                <a:spcPct val="110000"/>
              </a:lnSpc>
              <a:spcBef>
                <a:spcPts val="0"/>
              </a:spcBef>
              <a:spcAft>
                <a:spcPts val="555"/>
              </a:spcAft>
              <a:buFont typeface="Wingdings" pitchFamily="2" charset="2"/>
              <a:buChar char=""/>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none"/>
              <a:t>Y = cummulative force  , X= distance (m)</a:t>
            </a:r>
            <a:endParaRPr lang="en-us" u="none"/>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a:defRPr lang="en-us"/>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BtYXI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CzRQAAKCcAAOdJAABnKQAAEAAAACYAAAAIAAAAAQAAAAAAAAA="/>
              </a:ext>
            </a:extLst>
          </p:cNvSpPr>
          <p:nvPr>
            <p:ph type="sldNum" sz="quarter" idx="12"/>
          </p:nvPr>
        </p:nvSpPr>
        <p:spPr>
          <a:xfrm>
            <a:off x="11330305" y="63652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9F07-49D3-7369-9D9E-BF3CD1D06BEA}"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GEo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BAAAAxgAAAAFLAAC0KQAAEAAAACYAAAAIAAAA//////////8="/>
              </a:ext>
            </a:extLst>
          </p:cNvSpPr>
          <p:nvPr/>
        </p:nvSpPr>
        <p:spPr>
          <a:xfrm>
            <a:off x="635" y="125730"/>
            <a:ext cx="12192000" cy="6653530"/>
          </a:xfrm>
          <a:prstGeom prst="rect">
            <a:avLst/>
          </a:prstGeom>
          <a:noFill/>
          <a:ln>
            <a:noFill/>
          </a:ln>
          <a:effectLst/>
        </p:spPr>
        <p:txBody>
          <a:bodyPr vert="horz" wrap="square" numCol="1" spcCol="215900" anchor="t"/>
          <a:lstStyle/>
          <a:p>
            <a:pPr marL="6350" marR="0" indent="-6350" algn="l" defTabSz="914400">
              <a:lnSpc>
                <a:spcPct val="110000"/>
              </a:lnSpc>
              <a:spcBef>
                <a:spcPts val="0"/>
              </a:spcBef>
              <a:spcAft>
                <a:spcPts val="555"/>
              </a:spcAft>
              <a:buFont typeface="Wingdings" pitchFamily="0" charset="2"/>
              <a:buChar char=""/>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Font typeface="Wingdings" pitchFamily="0" charset="2"/>
              <a:buChar char=""/>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History of static pressure:</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Surface integrals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Static pressure(outlet) = - 1.39 3je+ 33</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Inlet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at inlet =6m/s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at outlet = 0.0001921141 m/s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Roughness constant = 0.5</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Wall motion=stationery</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Shear condition=no slip</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Roughness model= standard</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Area inlet= 0.0156598 m^2</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Absolute mass flow average of pressure on inlet = 1.88065e +10 (pa)</a:t>
            </a: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FScAAABLAABUKQAAEAAAACYAAAAIAAAAAQAAAAAAAAA="/>
              </a:ext>
            </a:extLst>
          </p:cNvSpPr>
          <p:nvPr>
            <p:ph type="sldNum" sz="quarter" idx="12"/>
          </p:nvPr>
        </p:nvSpPr>
        <p:spPr>
          <a:xfrm>
            <a:off x="11508740" y="63531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F11C-52D3-7307-9D9E-A452BFD06BF1}" type="slidenum">
              <a:t>23</a:t>
            </a:fld>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cgAAAGFKAACLKQAAEAAAACYAAAAIAAAA//////////8="/>
              </a:ext>
            </a:extLst>
          </p:cNvSpPr>
          <p:nvPr/>
        </p:nvSpPr>
        <p:spPr>
          <a:xfrm>
            <a:off x="-635" y="72390"/>
            <a:ext cx="12091670" cy="6680835"/>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Scaled residuals</a:t>
            </a:r>
          </a:p>
          <a:p>
            <a:pPr marL="0" marR="0" indent="0" algn="l" defTabSz="914400">
              <a:lnSpc>
                <a:spcPct val="110000"/>
              </a:lnSpc>
              <a:spcBef>
                <a:spcPts val="0"/>
              </a:spcBef>
              <a:spcAft>
                <a:spcPts val="555"/>
              </a:spcAft>
              <a:buNone/>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p>
        </p:txBody>
      </p:sp>
      <p:pic>
        <p:nvPicPr>
          <p:cNvPr id="3"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uwAAAAoDAABzGgAAQB0AABAAAAAmAAAACAAAAP//////////"/>
              </a:ext>
            </a:extLst>
          </p:cNvPicPr>
          <p:nvPr/>
        </p:nvPicPr>
        <p:blipFill>
          <a:blip r:embed="rId2"/>
          <a:stretch>
            <a:fillRect/>
          </a:stretch>
        </p:blipFill>
        <p:spPr>
          <a:xfrm>
            <a:off x="118745" y="494030"/>
            <a:ext cx="4180840" cy="4260850"/>
          </a:xfrm>
          <a:prstGeom prst="rect">
            <a:avLst/>
          </a:prstGeom>
          <a:noFill/>
          <a:ln>
            <a:noFill/>
          </a:ln>
          <a:effectLst/>
        </p:spPr>
      </p:pic>
      <p:pic>
        <p:nvPicPr>
          <p:cNvPr id="4"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h4AAOsCAACpOAAAKB0AABAAAAAmAAAACAAAAP//////////"/>
              </a:ext>
            </a:extLst>
          </p:cNvPicPr>
          <p:nvPr/>
        </p:nvPicPr>
        <p:blipFill>
          <a:blip r:embed="rId3"/>
          <a:stretch>
            <a:fillRect/>
          </a:stretch>
        </p:blipFill>
        <p:spPr>
          <a:xfrm>
            <a:off x="5038090" y="474345"/>
            <a:ext cx="4172585" cy="4265295"/>
          </a:xfrm>
          <a:prstGeom prst="rect">
            <a:avLst/>
          </a:prstGeom>
          <a:noFill/>
          <a:ln>
            <a:noFill/>
          </a:ln>
          <a:effectLst/>
        </p:spPr>
      </p:pic>
      <p:sp>
        <p:nvSpPr>
          <p:cNvPr id="5"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BQAAdB4AAHgOAAC0IAAAECAAACYAAAAIAAAA//////////8="/>
              </a:ext>
            </a:extLst>
          </p:cNvSpPr>
          <p:nvPr/>
        </p:nvSpPr>
        <p:spPr>
          <a:xfrm>
            <a:off x="911860" y="4950460"/>
            <a:ext cx="144018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(a) geometry</a:t>
            </a:r>
          </a:p>
        </p:txBody>
      </p:sp>
      <p:sp>
        <p:nvSpPr>
          <p:cNvPr id="6"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BtYX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kIAAAEh4AACo0AABSIAAAECAAACYAAAAIAAAA//////////8="/>
              </a:ext>
            </a:extLst>
          </p:cNvSpPr>
          <p:nvPr/>
        </p:nvSpPr>
        <p:spPr>
          <a:xfrm>
            <a:off x="5265420" y="4888230"/>
            <a:ext cx="321437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(b) mesh design for 90` bend</a:t>
            </a:r>
          </a:p>
        </p:txBody>
      </p:sp>
      <p:sp>
        <p:nvSpPr>
          <p:cNvPr id="7" name="Textbox4"/>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G4DAAD/fwAA/38AAAAAAAAJAAAABAAAAAABBn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BQAABCQAAKkSAABEJgAAECAAACYAAAAIAAAA//////////8="/>
              </a:ext>
            </a:extLst>
          </p:cNvSpPr>
          <p:nvPr/>
        </p:nvSpPr>
        <p:spPr>
          <a:xfrm>
            <a:off x="967105" y="5854700"/>
            <a:ext cx="206629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fig.4 (a),(b)</a:t>
            </a:r>
          </a:p>
        </p:txBody>
      </p:sp>
      <p:sp>
        <p:nvSpPr>
          <p:cNvPr id="8"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BQc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0RQAAxiYAAOhJAAAFKQAAEAAAACYAAAAIAAAAAQAAAAAAAAA="/>
              </a:ext>
            </a:extLst>
          </p:cNvSpPr>
          <p:nvPr>
            <p:ph type="sldNum" sz="quarter" idx="12"/>
          </p:nvPr>
        </p:nvSpPr>
        <p:spPr>
          <a:xfrm>
            <a:off x="11330940" y="630301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580-CED3-7343-9D9E-3816FBD06B6D}" type="slidenum">
              <a:t>24</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BXMWkVk1b7P+PmcNUDEeO/HgAAAGgAAAAAAAAAAAAAAAAAAAAAAAAAAAAAABAnAAAQJwAAAAAAAAAAAAAAAAAAAAAAAAAAAAAAAAAAAAAAAAAAAAAUAAAAAAAAAMDA/wAAAAAAZAAAADIAAAAAAAAAZAAAAAAAAAB/f38ACgAAAB8AAABUAAAA////AAAAAAAAAAAAAAAAAAAAAAAAAAAAAAAAAAAAAAAAAAAAAAAAAAAAAAB/f38Af39/AMzMzADAwP8Af39/AAAAAAAAAAAAAAAAAP///wAAAAAAIQAAABgAAAAUAAAAFAsAALgCAADgOAAApSEAABAAAAAmAAAACAAAAP//////////"/>
              </a:ext>
            </a:extLst>
          </p:cNvPicPr>
          <p:nvPr/>
        </p:nvPicPr>
        <p:blipFill>
          <a:blip r:embed="rId2"/>
          <a:stretch>
            <a:fillRect/>
          </a:stretch>
        </p:blipFill>
        <p:spPr>
          <a:xfrm>
            <a:off x="1800860" y="441960"/>
            <a:ext cx="7444740" cy="5027295"/>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CgAA5yIAAIkwAAAnJQAAECAAACYAAAAIAAAA//////////8="/>
              </a:ext>
            </a:extLst>
          </p:cNvSpPr>
          <p:nvPr/>
        </p:nvSpPr>
        <p:spPr>
          <a:xfrm>
            <a:off x="1752600" y="5673725"/>
            <a:ext cx="6137275"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figure 5: scaled residuals vs iteration for 90 degree bend</a:t>
            </a: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CRgAAFScAADZKAABUKQAAEAAAACYAAAAIAAAAAQAAAAAAAAA="/>
              </a:ext>
            </a:extLst>
          </p:cNvSpPr>
          <p:nvPr>
            <p:ph type="sldNum" sz="quarter" idx="12"/>
          </p:nvPr>
        </p:nvSpPr>
        <p:spPr>
          <a:xfrm>
            <a:off x="11380470" y="63531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EEFE-B0D3-7318-9D9E-464DA0D06B13}" type="slidenum">
              <a:t>25</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GwIAAAcCAACYGgAAMBsAABAAAAAmAAAACAAAAP//////////"/>
              </a:ext>
            </a:extLst>
          </p:cNvPicPr>
          <p:nvPr/>
        </p:nvPicPr>
        <p:blipFill>
          <a:blip r:embed="rId2"/>
          <a:stretch>
            <a:fillRect/>
          </a:stretch>
        </p:blipFill>
        <p:spPr>
          <a:xfrm>
            <a:off x="342265" y="329565"/>
            <a:ext cx="3980815" cy="4090035"/>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BgAAxx0AAMYPAAAHIAAAECAAACYAAAAIAAAA//////////8="/>
              </a:ext>
            </a:extLst>
          </p:cNvSpPr>
          <p:nvPr/>
        </p:nvSpPr>
        <p:spPr>
          <a:xfrm>
            <a:off x="1123950" y="4840605"/>
            <a:ext cx="144018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(a)</a:t>
            </a:r>
          </a:p>
        </p:txBody>
      </p:sp>
      <p:sp>
        <p:nvSpPr>
          <p:cNvPr id="4"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JQAAiB0AAA49AAB4IQAAECAAACYAAAAIAAAA//////////8="/>
              </a:ext>
            </a:extLst>
          </p:cNvSpPr>
          <p:nvPr/>
        </p:nvSpPr>
        <p:spPr>
          <a:xfrm>
            <a:off x="6082030" y="4800600"/>
            <a:ext cx="3843020"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(b)</a:t>
            </a:r>
            <a:r>
              <a:rPr lang="en-us">
                <a:uFill>
                  <a:solidFill>
                    <a:srgbClr val="000000"/>
                  </a:solidFill>
                </a:uFill>
              </a:rPr>
              <a:t>Static Pressure Contour for 90 Degree Bend</a:t>
            </a:r>
            <a:endParaRPr lang="en-us">
              <a:uFill>
                <a:solidFill>
                  <a:srgbClr val="000000"/>
                </a:solidFill>
              </a:uFill>
            </a:endParaRPr>
          </a:p>
        </p:txBody>
      </p:sp>
      <p:sp>
        <p:nvSpPr>
          <p:cNvPr id="5"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Bg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gAAeCYAAA8PAAC4KAAAECAAACYAAAAIAAAA//////////8="/>
              </a:ext>
            </a:extLst>
          </p:cNvSpPr>
          <p:nvPr/>
        </p:nvSpPr>
        <p:spPr>
          <a:xfrm>
            <a:off x="994410" y="6253480"/>
            <a:ext cx="1453515"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 6 (a),(b)</a:t>
            </a:r>
          </a:p>
        </p:txBody>
      </p:sp>
      <p:sp>
        <p:nvSpPr>
          <p:cNvPr id="6"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RgAATycAAABLAACOKQAAEAAAACYAAAAIAAAAAQAAAAAAAAA="/>
              </a:ext>
            </a:extLst>
          </p:cNvSpPr>
          <p:nvPr>
            <p:ph type="sldNum" sz="quarter" idx="12"/>
          </p:nvPr>
        </p:nvSpPr>
        <p:spPr>
          <a:xfrm>
            <a:off x="11508740" y="639000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8F8-B6D3-734E-9D9E-401BF6D06B15}" type="slidenum">
              <a:t>26</a:t>
            </a:fld>
          </a:p>
        </p:txBody>
      </p:sp>
      <p:pic>
        <p:nvPicPr>
          <p:cNvPr id="7"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tx4AAMEHAAB1PgAARRoAABAAAAAmAAAACAAAAP//////////"/>
              </a:ext>
            </a:extLst>
          </p:cNvPicPr>
          <p:nvPr/>
        </p:nvPicPr>
        <p:blipFill>
          <a:blip r:embed="rId3"/>
          <a:stretch>
            <a:fillRect/>
          </a:stretch>
        </p:blipFill>
        <p:spPr>
          <a:xfrm>
            <a:off x="4993005" y="1260475"/>
            <a:ext cx="5160010" cy="3009900"/>
          </a:xfrm>
          <a:prstGeom prst="rect">
            <a:avLst/>
          </a:prstGeom>
          <a:noFill/>
          <a:ln>
            <a:noFill/>
          </a:ln>
          <a:effectLst/>
        </p:spPr>
      </p:pic>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bAAAAnAAAADdKAACKKQAAEAAAACYAAAAIAAAA//////////8="/>
              </a:ext>
            </a:extLst>
          </p:cNvSpPr>
          <p:nvPr/>
        </p:nvSpPr>
        <p:spPr>
          <a:xfrm>
            <a:off x="98425" y="99060"/>
            <a:ext cx="11965940" cy="6653530"/>
          </a:xfrm>
          <a:prstGeom prst="rect">
            <a:avLst/>
          </a:prstGeom>
          <a:noFill/>
          <a:ln>
            <a:noFill/>
          </a:ln>
          <a:effectLst/>
        </p:spPr>
        <p:txBody>
          <a:bodyPr vert="horz" wrap="square" numCol="1" spcCol="215900" anchor="t"/>
          <a:lstStyle/>
          <a:p>
            <a:pPr>
              <a:defRPr lang="en-us"/>
            </a:pPr>
          </a:p>
        </p:txBody>
      </p:sp>
      <p:pic>
        <p:nvPicPr>
          <p:cNvPr id="3"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BAuQOUO0DJv7qjoz4JN9G/HgAAAGgAAAAAAAAAAAAAAAAAAAAAAAAAAAAAABAnAAAQJwAAAAAAAAAAAAAAAAAAAAAAAAAAAAAAAAAAAAAAAAAAAAAUAAAAAAAAAMDA/wAAAAAAZAAAADIAAAAAAAAAZAAAAAAAAAB/f38ACgAAAB8AAABUAAAA////AAAAAAAAAAAAAAAAAAAAAAAAAAAAAAAAAAAAAAAAAAAAAAAAAAAAAAB/f38Af39/AMzMzADAwP8Af39/AAAAAAAAAAAAAAAAAP///wAAAAAAIQAAABgAAAAUAAAAIgEAAB0BAAD6HAAA3RMAABAAAAAmAAAACAAAAP//////////"/>
              </a:ext>
            </a:extLst>
          </p:cNvPicPr>
          <p:nvPr/>
        </p:nvPicPr>
        <p:blipFill>
          <a:blip r:embed="rId2"/>
          <a:stretch>
            <a:fillRect/>
          </a:stretch>
        </p:blipFill>
        <p:spPr>
          <a:xfrm>
            <a:off x="184150" y="180975"/>
            <a:ext cx="4526280" cy="3048000"/>
          </a:xfrm>
          <a:prstGeom prst="rect">
            <a:avLst/>
          </a:prstGeom>
          <a:noFill/>
          <a:ln>
            <a:noFill/>
          </a:ln>
          <a:effectLst/>
        </p:spPr>
      </p:pic>
      <p:pic>
        <p:nvPicPr>
          <p:cNvPr id="4"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NisAABMBAABkSQAABRMAABAAAAAmAAAACAAAAP//////////"/>
              </a:ext>
            </a:extLst>
          </p:cNvPicPr>
          <p:nvPr/>
        </p:nvPicPr>
        <p:blipFill>
          <a:blip r:embed="rId3"/>
          <a:stretch>
            <a:fillRect/>
          </a:stretch>
        </p:blipFill>
        <p:spPr>
          <a:xfrm>
            <a:off x="7024370" y="174625"/>
            <a:ext cx="4906010" cy="2917190"/>
          </a:xfrm>
          <a:prstGeom prst="rect">
            <a:avLst/>
          </a:prstGeom>
          <a:noFill/>
          <a:ln>
            <a:noFill/>
          </a:ln>
          <a:effectLst/>
        </p:spPr>
      </p:pic>
      <p:pic>
        <p:nvPicPr>
          <p:cNvPr id="5" name="Picture3"/>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6BgAANYUAABoNwAALyYAABAAAAAmAAAACAAAAP//////////"/>
              </a:ext>
            </a:extLst>
          </p:cNvPicPr>
          <p:nvPr/>
        </p:nvPicPr>
        <p:blipFill>
          <a:blip r:embed="rId4"/>
          <a:stretch>
            <a:fillRect/>
          </a:stretch>
        </p:blipFill>
        <p:spPr>
          <a:xfrm>
            <a:off x="4048760" y="3387090"/>
            <a:ext cx="4958080" cy="2820035"/>
          </a:xfrm>
          <a:prstGeom prst="rect">
            <a:avLst/>
          </a:prstGeom>
          <a:noFill/>
          <a:ln>
            <a:noFill/>
          </a:ln>
          <a:effectLst/>
        </p:spPr>
      </p:pic>
      <p:sp>
        <p:nvSpPr>
          <p:cNvPr id="6"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gCAAD/fwAA/38AAAAAAAAJAAAABAAAAAADCV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AwAAdxUAACQWAACHGgAAECAAACYAAAAIAAAA//////////8="/>
              </a:ext>
            </a:extLst>
          </p:cNvSpPr>
          <p:nvPr/>
        </p:nvSpPr>
        <p:spPr>
          <a:xfrm>
            <a:off x="629285" y="3489325"/>
            <a:ext cx="2969895" cy="822960"/>
          </a:xfrm>
          <a:prstGeom prst="rect">
            <a:avLst/>
          </a:prstGeom>
          <a:noFill/>
          <a:ln>
            <a:noFill/>
          </a:ln>
          <a:effectLst/>
        </p:spPr>
        <p:txBody>
          <a:bodyPr vert="horz" wrap="square" numCol="1" spcCol="215900" anchor="t"/>
          <a:lstStyle/>
          <a:p>
            <a:pPr>
              <a:defRPr lang="en-us" sz="1600" b="1">
                <a:solidFill>
                  <a:srgbClr val="FFFFFF"/>
                </a:solidFill>
                <a:latin typeface="Times New Roman" pitchFamily="1" charset="0"/>
                <a:ea typeface="Times New Roman" pitchFamily="1" charset="0"/>
                <a:cs typeface="Times New Roman" pitchFamily="1" charset="0"/>
              </a:defRPr>
            </a:pPr>
            <a:r>
              <a:t>fig.7</a:t>
            </a:r>
            <a:r>
              <a:rPr lang="en-us">
                <a:uFill>
                  <a:solidFill>
                    <a:srgbClr val="000000"/>
                  </a:solidFill>
                </a:uFill>
              </a:rPr>
              <a:t> Static Pressure V/S Position Graph for 90 Degree Bend</a:t>
            </a:r>
            <a:endParaRPr lang="en-us">
              <a:uFill>
                <a:solidFill>
                  <a:srgbClr val="000000"/>
                </a:solidFill>
              </a:uFill>
            </a:endParaRPr>
          </a:p>
        </p:txBody>
      </p:sp>
      <p:sp>
        <p:nvSpPr>
          <p:cNvPr id="7"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CwFAAD/fwAA/38AAAAAAAAJAAAABAAAAP9Qc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OwAA1hQAAG5JAADmGQAAECAAACYAAAAIAAAA//////////8="/>
              </a:ext>
            </a:extLst>
          </p:cNvSpPr>
          <p:nvPr/>
        </p:nvSpPr>
        <p:spPr>
          <a:xfrm>
            <a:off x="9712960" y="3387090"/>
            <a:ext cx="2223770" cy="822960"/>
          </a:xfrm>
          <a:prstGeom prst="rect">
            <a:avLst/>
          </a:prstGeom>
          <a:noFill/>
          <a:ln>
            <a:noFill/>
          </a:ln>
          <a:effectLst/>
        </p:spPr>
        <p:txBody>
          <a:bodyPr vert="horz" wrap="square" numCol="1" spcCol="215900" anchor="t"/>
          <a:lstStyle/>
          <a:p>
            <a:pPr>
              <a:defRPr lang="en-us" sz="1600" b="1">
                <a:solidFill>
                  <a:srgbClr val="FFFFFF"/>
                </a:solidFill>
                <a:latin typeface="Times New Roman" pitchFamily="1" charset="0"/>
                <a:ea typeface="Times New Roman" pitchFamily="1" charset="0"/>
                <a:cs typeface="Times New Roman" pitchFamily="1" charset="0"/>
              </a:defRPr>
            </a:pPr>
            <a:r>
              <a:t>fig. 8</a:t>
            </a:r>
            <a:r>
              <a:rPr lang="en-us">
                <a:uFill>
                  <a:solidFill>
                    <a:srgbClr val="000000"/>
                  </a:solidFill>
                </a:uFill>
              </a:rPr>
              <a:t> Turbulent Kinetic Energy V/S Position for 90 Degree Bend</a:t>
            </a:r>
            <a:endParaRPr lang="en-us">
              <a:uFill>
                <a:solidFill>
                  <a:srgbClr val="000000"/>
                </a:solidFill>
              </a:uFill>
            </a:endParaRPr>
          </a:p>
        </p:txBody>
      </p:sp>
      <p:sp>
        <p:nvSpPr>
          <p:cNvPr id="8" name="Textbox4"/>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L0BAAD/fwAA/38AAAAAAAAJAAAABAAAAAABAp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cHgAAQScAAJk0AACBKQAAECAAACYAAAAIAAAA//////////8="/>
              </a:ext>
            </a:extLst>
          </p:cNvSpPr>
          <p:nvPr/>
        </p:nvSpPr>
        <p:spPr>
          <a:xfrm>
            <a:off x="4935220" y="6381115"/>
            <a:ext cx="3615055" cy="365760"/>
          </a:xfrm>
          <a:prstGeom prst="rect">
            <a:avLst/>
          </a:prstGeom>
          <a:noFill/>
          <a:ln>
            <a:noFill/>
          </a:ln>
          <a:effectLst/>
        </p:spPr>
        <p:txBody>
          <a:bodyPr vert="horz" wrap="square" numCol="1" spcCol="215900" anchor="t"/>
          <a:lstStyle/>
          <a:p>
            <a:pPr>
              <a:defRPr lang="en-us" b="1">
                <a:solidFill>
                  <a:srgbClr val="FFFFFF"/>
                </a:solidFill>
                <a:latin typeface="Times New Roman" pitchFamily="1" charset="0"/>
                <a:ea typeface="Times New Roman" pitchFamily="1" charset="0"/>
                <a:cs typeface="Times New Roman" pitchFamily="1" charset="0"/>
              </a:defRPr>
            </a:pPr>
            <a:r>
              <a:t>fig. 9</a:t>
            </a:r>
            <a:r>
              <a:rPr lang="en-us">
                <a:uFill>
                  <a:solidFill>
                    <a:srgbClr val="000000"/>
                  </a:solidFill>
                </a:uFill>
              </a:rPr>
              <a:t>Velocity V/S Position Graph</a:t>
            </a:r>
            <a:endParaRPr lang="en-us">
              <a:uFill>
                <a:solidFill>
                  <a:srgbClr val="000000"/>
                </a:solidFill>
              </a:uFill>
            </a:endParaRPr>
          </a:p>
        </p:txBody>
      </p:sp>
      <p:sp>
        <p:nvSpPr>
          <p:cNvPr id="9"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RQAA2iYAAEtJAAAZKQAAEAAAACYAAAAIAAAAAQAAAAAAAAA="/>
              </a:ext>
            </a:extLst>
          </p:cNvSpPr>
          <p:nvPr>
            <p:ph type="sldNum" sz="quarter" idx="12"/>
          </p:nvPr>
        </p:nvSpPr>
        <p:spPr>
          <a:xfrm>
            <a:off x="11231245" y="631571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0AA-E4D3-7376-9D9E-1223CED06B47}" type="slidenum">
              <a:t>27</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bAAAA8AAAADdKAACKKQAAAAAAACYAAAAIAAAA//////////8="/>
              </a:ext>
            </a:extLst>
          </p:cNvSpPr>
          <p:nvPr/>
        </p:nvSpPr>
        <p:spPr>
          <a:xfrm>
            <a:off x="98425" y="152400"/>
            <a:ext cx="11965940" cy="660019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sz="1400" b="1" u="sng">
                <a:solidFill>
                  <a:srgbClr val="000000"/>
                </a:solidFill>
                <a:latin typeface="Times New Roman" pitchFamily="1" charset="0"/>
                <a:ea typeface="Times New Roman" pitchFamily="1" charset="0"/>
                <a:cs typeface="Times New Roman" pitchFamily="1" charset="0"/>
              </a:defRPr>
            </a:pPr>
            <a:r>
              <a:rPr lang="en-us" sz="1800"/>
              <a:t>5.3 FOR  U TUBE BEND PIPE</a:t>
            </a:r>
            <a:endParaRPr lang="en-us" sz="1800"/>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diameter of pipe= </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length of pipe= 250 mm</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transform=offset global x</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mirror=</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volume of complete body= 2.8045e+0.6 mm^3</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surface area of complete body = 2.2829e+0.5 mm^2</a:t>
            </a:r>
          </a:p>
          <a:p>
            <a:pPr marL="0" marR="0" indent="899795" algn="just"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Meshed Pipe</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element order= linear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physicx preference =CFD</a:t>
            </a:r>
          </a:p>
          <a:p>
            <a:pPr marL="0" marR="0" indent="899795" algn="just"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Setup </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gravity =9.8</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viscous laminar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fluid= sodium carboxymethyl cellulose</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density= 500 kg/m^3</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viscosity= 1.5 kg/ms </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material of pipe= aluminium</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density= 2719 kg/m^3</a:t>
            </a:r>
          </a:p>
          <a:p>
            <a:pPr marL="0" marR="0" indent="899795" algn="just" defTabSz="449580">
              <a:lnSpc>
                <a:spcPct val="110000"/>
              </a:lnSpc>
              <a:spcBef>
                <a:spcPts val="0"/>
              </a:spcBef>
              <a:spcAft>
                <a:spcPts val="555"/>
              </a:spcAft>
              <a:buNone/>
              <a:tabLst>
                <a:tab pos="4067810" algn="l"/>
              </a:tabLst>
              <a:defRPr lang="en-us" sz="1400">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BlRQAA7SYAAJlJAAAsKQAAEAAAACYAAAAIAAAAAQAAAAAAAAA="/>
              </a:ext>
            </a:extLst>
          </p:cNvSpPr>
          <p:nvPr>
            <p:ph type="sldNum" sz="quarter" idx="12"/>
          </p:nvPr>
        </p:nvSpPr>
        <p:spPr>
          <a:xfrm>
            <a:off x="11280775" y="63277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D45-0BD3-737B-9D9E-FD2EC3D06BA8}" type="slidenum">
              <a:t>28</a:t>
            </a:fld>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jAAAA8AAAAIxKAABuKQAAEAAAACYAAAAIAAAA//////////8="/>
              </a:ext>
            </a:extLst>
          </p:cNvSpPr>
          <p:nvPr/>
        </p:nvSpPr>
        <p:spPr>
          <a:xfrm>
            <a:off x="144145" y="152400"/>
            <a:ext cx="11974195" cy="6582410"/>
          </a:xfrm>
          <a:prstGeom prst="rect">
            <a:avLst/>
          </a:prstGeom>
          <a:noFill/>
          <a:ln>
            <a:noFill/>
          </a:ln>
          <a:effectLst/>
        </p:spPr>
        <p:txBody>
          <a:bodyPr vert="horz" wrap="square" numCol="1" spcCol="215900" anchor="t"/>
          <a:lstStyle/>
          <a:p>
            <a:pPr marL="0" marR="0" indent="0"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inlet =5m/s</a:t>
            </a:r>
          </a:p>
          <a:p>
            <a:pPr marL="0" marR="0" indent="899795" algn="l"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Pipe wall</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stationery wall</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shear condition = no slip</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wall roughness constant= 0.5</a:t>
            </a:r>
          </a:p>
          <a:p>
            <a:pPr marL="0" marR="0" indent="899795" algn="l"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Solution Method</a:t>
            </a:r>
          </a:p>
          <a:p>
            <a:pPr marL="0" marR="0" indent="899795" algn="l" defTabSz="449580">
              <a:lnSpc>
                <a:spcPct val="110000"/>
              </a:lnSpc>
              <a:spcBef>
                <a:spcPts val="0"/>
              </a:spcBef>
              <a:spcAft>
                <a:spcPts val="555"/>
              </a:spcAft>
              <a:buFont typeface="Wingdings" pitchFamily="2" charset="2"/>
              <a:buChar char=""/>
              <a:tabLst>
                <a:tab pos="4067810" algn="l"/>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pressure velocity coupling</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scheme= simple</a:t>
            </a:r>
          </a:p>
          <a:p>
            <a:pPr marL="0" marR="0" indent="899795" algn="l" defTabSz="449580">
              <a:lnSpc>
                <a:spcPct val="110000"/>
              </a:lnSpc>
              <a:spcBef>
                <a:spcPts val="0"/>
              </a:spcBef>
              <a:spcAft>
                <a:spcPts val="555"/>
              </a:spcAft>
              <a:buFont typeface="Wingdings" pitchFamily="2" charset="2"/>
              <a:buChar char=""/>
              <a:tabLst>
                <a:tab pos="4067810" algn="l"/>
              </a:tabLst>
              <a:defRPr lang="en-us" u="sng">
                <a:solidFill>
                  <a:srgbClr val="000000"/>
                </a:solidFill>
                <a:uFill>
                  <a:solidFill>
                    <a:srgbClr val="000000"/>
                  </a:solidFill>
                </a:uFill>
                <a:latin typeface="Times New Roman" pitchFamily="1" charset="0"/>
                <a:ea typeface="Times New Roman" pitchFamily="1" charset="0"/>
                <a:cs typeface="Times New Roman" pitchFamily="1" charset="0"/>
              </a:defRPr>
            </a:pPr>
            <a:r>
              <a:t>spatial discretization</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gradient= green gauss cell based</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 second order</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momentum= second order upwind</a:t>
            </a:r>
          </a:p>
          <a:p>
            <a:pPr marL="0" marR="0" indent="899795" algn="l"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residual monitors</a:t>
            </a:r>
          </a:p>
          <a:p>
            <a:pPr marL="0" marR="0" indent="899795" algn="l"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convergence criteria= absolute</a:t>
            </a:r>
          </a:p>
          <a:p>
            <a:pPr marL="0" marR="0" indent="899795" algn="l"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Figures</a:t>
            </a:r>
          </a:p>
          <a:p>
            <a:pPr marL="0" marR="0" indent="899795" algn="just" defTabSz="449580">
              <a:lnSpc>
                <a:spcPct val="110000"/>
              </a:lnSpc>
              <a:spcBef>
                <a:spcPts val="0"/>
              </a:spcBef>
              <a:spcAft>
                <a:spcPts val="555"/>
              </a:spcAft>
              <a:buNone/>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counters of static pressure               #Velocity magnitude vs position(m)                #Scaled residual vs iterations</a:t>
            </a:r>
            <a:endParaRPr lang="en-us" sz="1400"/>
          </a:p>
          <a:p>
            <a:pPr marL="0" marR="0" indent="899795" algn="just" defTabSz="449580">
              <a:lnSpc>
                <a:spcPct val="110000"/>
              </a:lnSpc>
              <a:spcBef>
                <a:spcPts val="0"/>
              </a:spcBef>
              <a:spcAft>
                <a:spcPts val="555"/>
              </a:spcAft>
              <a:buNone/>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#static pressure vs position(m)           #Mass imbalance(kg/s) vs position(m)</a:t>
            </a:r>
          </a:p>
          <a:p>
            <a:pPr marL="0" marR="0" indent="899795" algn="just" defTabSz="449580">
              <a:lnSpc>
                <a:spcPct val="110000"/>
              </a:lnSpc>
              <a:spcBef>
                <a:spcPts val="0"/>
              </a:spcBef>
              <a:spcAft>
                <a:spcPts val="555"/>
              </a:spcAft>
              <a:buNone/>
              <a:tabLst>
                <a:tab pos="4067810" algn="l"/>
              </a:tabLst>
              <a:defRPr lang="en-us" sz="14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899795" algn="just" defTabSz="449580">
              <a:lnSpc>
                <a:spcPct val="110000"/>
              </a:lnSpc>
              <a:spcBef>
                <a:spcPts val="0"/>
              </a:spcBef>
              <a:spcAft>
                <a:spcPts val="555"/>
              </a:spcAft>
              <a:buNone/>
              <a:tabLst>
                <a:tab pos="4067810" algn="l"/>
              </a:tabLst>
              <a:defRPr lang="en-us" sz="1400">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B5RQAAnyYAAK1JAADeKAAAEAAAACYAAAAIAAAAAQAAAAAAAAA="/>
              </a:ext>
            </a:extLst>
          </p:cNvSpPr>
          <p:nvPr>
            <p:ph type="sldNum" sz="quarter" idx="12"/>
          </p:nvPr>
        </p:nvSpPr>
        <p:spPr>
          <a:xfrm>
            <a:off x="11293475" y="627824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F78-36D3-7379-9D9E-C02CC1D06B95}" type="slidenum">
              <a:t>29</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noFill/>
        <a:effectLst/>
      </p:bgPr>
    </p:bg>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VycAAABLAACWKQAAEAAAACYAAAAIAAAAAQAAAAAAAAA="/>
              </a:ext>
            </a:extLst>
          </p:cNvSpPr>
          <p:nvPr>
            <p:ph type="sldNum" sz="quarter" idx="12"/>
          </p:nvPr>
        </p:nvSpPr>
        <p:spPr>
          <a:xfrm>
            <a:off x="11508740" y="6395085"/>
            <a:ext cx="683260" cy="365125"/>
          </a:xfrm>
        </p:spPr>
        <p:txBody>
          <a:bodyPr/>
          <a:lstStyle/>
          <a:p>
            <a:pPr>
              <a:defRPr lang="en-us" sz="2800">
                <a:solidFill>
                  <a:schemeClr val="bg1"/>
                </a:solidFill>
                <a:latin typeface="Arial Black" pitchFamily="2" charset="0"/>
                <a:ea typeface="Arial Black" pitchFamily="2" charset="0"/>
                <a:cs typeface="Arial Black" pitchFamily="2" charset="0"/>
              </a:defRPr>
            </a:pPr>
            <a:fld id="{3E26A6C4-8AD3-7350-9D9E-7C05E8D06B29}" type="slidenum">
              <a:t>3</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QAAAABLAAAxKgAAAAAAACYAAAAIAAAA//////////8="/>
              </a:ext>
            </a:extLst>
          </p:cNvSpPr>
          <p:nvPr/>
        </p:nvSpPr>
        <p:spPr>
          <a:xfrm>
            <a:off x="-635" y="635"/>
            <a:ext cx="12192635" cy="6858000"/>
          </a:xfrm>
          <a:prstGeom prst="rect">
            <a:avLst/>
          </a:prstGeom>
          <a:noFill/>
          <a:ln>
            <a:noFill/>
          </a:ln>
          <a:effectLst/>
        </p:spPr>
        <p:txBody>
          <a:bodyPr vert="horz" wrap="square" numCol="1" spcCol="215900" anchor="t"/>
          <a:lstStyle/>
          <a:p>
            <a:pPr marL="0" marR="0" indent="0" algn="ctr" defTabSz="914400">
              <a:lnSpc>
                <a:spcPct val="107000"/>
              </a:lnSpc>
              <a:spcBef>
                <a:spcPts val="0"/>
              </a:spcBef>
              <a:spcAft>
                <a:spcPts val="85"/>
              </a:spcAft>
              <a:buNone/>
              <a:tabLst/>
              <a:defRPr lang="en-us" sz="3600" b="1" u="sng">
                <a:solidFill>
                  <a:srgbClr val="000000"/>
                </a:solidFill>
                <a:latin typeface="Times New Roman" pitchFamily="1" charset="0"/>
                <a:ea typeface="Times New Roman" pitchFamily="1" charset="0"/>
                <a:cs typeface="Times New Roman" pitchFamily="1" charset="0"/>
              </a:defRPr>
            </a:pPr>
            <a:r>
              <a:t>1. INTRODUCTION</a:t>
            </a:r>
          </a:p>
          <a:p>
            <a:pPr marL="0" marR="0" indent="0" algn="ctr" defTabSz="914400">
              <a:lnSpc>
                <a:spcPct val="107000"/>
              </a:lnSpc>
              <a:spcBef>
                <a:spcPts val="0"/>
              </a:spcBef>
              <a:spcAft>
                <a:spcPts val="85"/>
              </a:spcAft>
              <a:buNone/>
              <a:tabLst/>
              <a:defRPr lang="en-us" sz="3600"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Non-Newtonian pseudo plastic fluids flow through bends are more complicated compared to the simple straight pipe as the bends are associated with different curve geometry. </a:t>
            </a: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Bends are mainly used in petroleum and Refinery, Pharmaceutical, Rubber, Paper Pulp and Food industries as piping components for fluid transfer and as heat transfer equipment in boiler, heat exchanger, distillation column, and aircrafts.</a:t>
            </a: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Since the bends are curved in nature, the fluids entering in the bend influence the combined centrifugal and viscous forces.</a:t>
            </a: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We have considered Dean Number (De) to explain the flow phenomena inside the bends. The De plays a same role as Reynolds Number (Re) in a straight pipe.</a:t>
            </a: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velocity and pressure distribution inside the bends generate centrifugal and secondary flow which will transfer the denser fluid to the outer wall of the bend at a faster rate compared to the lighter fluid. </a:t>
            </a: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fluid will return to the inner wall side of the bend after collision with the outer wall. This creates a transverse pressure gradient in the form of kinetic energy and also pressure loss across the bend.</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jgAAAABLAACmKQAAEAAAACYAAAAIAAAA//////////8="/>
              </a:ext>
            </a:extLst>
          </p:cNvSpPr>
          <p:nvPr/>
        </p:nvSpPr>
        <p:spPr>
          <a:xfrm>
            <a:off x="0" y="90170"/>
            <a:ext cx="12192000" cy="6680200"/>
          </a:xfrm>
          <a:prstGeom prst="rect">
            <a:avLst/>
          </a:prstGeom>
          <a:noFill/>
          <a:ln>
            <a:noFill/>
          </a:ln>
          <a:effectLst/>
        </p:spPr>
        <p:txBody>
          <a:bodyPr vert="horz" wrap="square" numCol="1" spcCol="215900" anchor="t"/>
          <a:lstStyle/>
          <a:p>
            <a:pPr marL="0" marR="0" indent="0" algn="just"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REPORT TYPE</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at inlet=152951.4</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at outlet=0</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at pipe wall = 74385.95 pa</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contour -1</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contour-2</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#Pressure gradient -contour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streamline contour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velocity vector-1</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sampling= vertex</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reduction =reduction factor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variable =velocity</a:t>
            </a:r>
          </a:p>
          <a:p>
            <a:pPr marL="0" marR="0" indent="899795" algn="just" defTabSz="449580">
              <a:lnSpc>
                <a:spcPct val="110000"/>
              </a:lnSpc>
              <a:spcBef>
                <a:spcPts val="0"/>
              </a:spcBef>
              <a:spcAft>
                <a:spcPts val="555"/>
              </a:spcAft>
              <a:buFont typeface="Wingdings" pitchFamily="0" charset="2"/>
              <a:buChar char=""/>
              <a:tabLst>
                <a:tab pos="4067810" algn="l"/>
              </a:tabLst>
              <a:defRPr lang="en-us" b="1" u="sng">
                <a:solidFill>
                  <a:srgbClr val="000000"/>
                </a:solidFill>
                <a:uFill>
                  <a:solidFill>
                    <a:srgbClr val="000000"/>
                  </a:solidFill>
                </a:uFill>
                <a:latin typeface="Times New Roman" pitchFamily="1" charset="0"/>
                <a:ea typeface="Times New Roman" pitchFamily="1" charset="0"/>
                <a:cs typeface="Times New Roman" pitchFamily="1" charset="0"/>
              </a:defRPr>
            </a:pPr>
            <a:r>
              <a:t>connectivity number</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min=2</a:t>
            </a:r>
          </a:p>
          <a:p>
            <a:pPr marL="0" marR="0" indent="899795" algn="just" defTabSz="449580">
              <a:lnSpc>
                <a:spcPct val="110000"/>
              </a:lnSpc>
              <a:spcBef>
                <a:spcPts val="0"/>
              </a:spcBef>
              <a:spcAft>
                <a:spcPts val="555"/>
              </a:spcAft>
              <a:buFont typeface="Wingdings" pitchFamily="2" charset="2"/>
              <a:buChar char=""/>
              <a:tabLst>
                <a:tab pos="4067810" algn="l"/>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max=10</a:t>
            </a: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B5RQAAFCcAAK1JAABTKQAAEAAAACYAAAAIAAAAAQAAAAAAAAA="/>
              </a:ext>
            </a:extLst>
          </p:cNvSpPr>
          <p:nvPr>
            <p:ph type="sldNum" sz="quarter" idx="12"/>
          </p:nvPr>
        </p:nvSpPr>
        <p:spPr>
          <a:xfrm>
            <a:off x="11293475" y="63525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AD0B-45D3-735B-9D9E-B30EE3D06BE6}" type="slidenum">
              <a:t>30</a:t>
            </a:fld>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xAAAAgAAAAH1KAAB9KQAAEAAAACYAAAAIAAAA//////////8="/>
              </a:ext>
            </a:extLst>
          </p:cNvSpPr>
          <p:nvPr/>
        </p:nvSpPr>
        <p:spPr>
          <a:xfrm>
            <a:off x="71755" y="81280"/>
            <a:ext cx="12037060" cy="6663055"/>
          </a:xfrm>
          <a:prstGeom prst="rect">
            <a:avLst/>
          </a:prstGeom>
          <a:noFill/>
          <a:ln>
            <a:noFill/>
          </a:ln>
          <a:effectLst/>
        </p:spPr>
        <p:txBody>
          <a:bodyPr vert="horz" wrap="square" numCol="1" spcCol="215900" anchor="t"/>
          <a:lstStyle/>
          <a:p>
            <a:pPr>
              <a:defRPr lang="en-us"/>
            </a:pPr>
          </a:p>
        </p:txBody>
      </p:sp>
      <p:pic>
        <p:nvPicPr>
          <p:cNvPr id="3"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DTzsGaJcbXv3iAB3iAB9i/HgAAAGgAAAAAAAAAAAAAAAAAAAAAAAAAAAAAABAnAAAQJwAAAAAAAAAAAAAAAAAAAAAAAAAAAAAAAAAAAAAAAAAAAAAUAAAAAAAAAMDA/wAAAAAAZAAAADIAAAAAAAAAZAAAAAAAAAB/f38ACgAAAB8AAABUAAAA////AAAAAAAAAAAAAAAAAAAAAAAAAAAAAAAAAAAAAAAAAAAAAAAAAAAAAAB/f38Af39/AMzMzADAwP8Af39/AAAAAAAAAAAAAAAAAP///wAAAAAAIQAAABgAAAAUAAAAAwEAADkBAAB3GwAAbRwAABAAAAAmAAAACAAAAP//////////"/>
              </a:ext>
            </a:extLst>
          </p:cNvPicPr>
          <p:nvPr/>
        </p:nvPicPr>
        <p:blipFill>
          <a:blip r:embed="rId2"/>
          <a:stretch>
            <a:fillRect/>
          </a:stretch>
        </p:blipFill>
        <p:spPr>
          <a:xfrm>
            <a:off x="164465" y="198755"/>
            <a:ext cx="4300220" cy="4422140"/>
          </a:xfrm>
          <a:prstGeom prst="rect">
            <a:avLst/>
          </a:prstGeom>
          <a:noFill/>
          <a:ln>
            <a:noFill/>
          </a:ln>
          <a:effectLst/>
        </p:spPr>
      </p:pic>
      <p:pic>
        <p:nvPicPr>
          <p:cNvPr id="4"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Th4AAAUBAAAqNwAAwh0AABAAAAAmAAAACAAAAP//////////"/>
              </a:ext>
            </a:extLst>
          </p:cNvPicPr>
          <p:nvPr/>
        </p:nvPicPr>
        <p:blipFill>
          <a:blip r:embed="rId3"/>
          <a:stretch>
            <a:fillRect/>
          </a:stretch>
        </p:blipFill>
        <p:spPr>
          <a:xfrm>
            <a:off x="4926330" y="165735"/>
            <a:ext cx="4041140" cy="4671695"/>
          </a:xfrm>
          <a:prstGeom prst="rect">
            <a:avLst/>
          </a:prstGeom>
          <a:noFill/>
          <a:ln>
            <a:noFill/>
          </a:ln>
          <a:effectLst/>
        </p:spPr>
      </p:pic>
      <p:sp>
        <p:nvSpPr>
          <p:cNvPr id="5"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GsCAAD/fwAA/38AAAAAAAAJAAAABAAAAHBQc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kBgAA8B4AAFYWAADgIgAAECAAACYAAAAIAAAA//////////8="/>
              </a:ext>
            </a:extLst>
          </p:cNvSpPr>
          <p:nvPr/>
        </p:nvSpPr>
        <p:spPr>
          <a:xfrm>
            <a:off x="998220" y="5029200"/>
            <a:ext cx="2632710"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 10</a:t>
            </a:r>
            <a:r>
              <a:rPr lang="en-us" b="1">
                <a:uFill>
                  <a:solidFill>
                    <a:srgbClr val="000000"/>
                  </a:solidFill>
                </a:uFill>
              </a:rPr>
              <a:t> Velocity Vector for U Turn </a:t>
            </a:r>
            <a:r>
              <a:rPr lang="en-us" sz="1200" b="1">
                <a:solidFill>
                  <a:srgbClr val="000000"/>
                </a:solidFill>
                <a:uFill>
                  <a:solidFill>
                    <a:srgbClr val="000000"/>
                  </a:solidFill>
                </a:uFill>
              </a:rPr>
              <a:t>Bend</a:t>
            </a:r>
            <a:endParaRPr lang="en-us" sz="1200" b="1">
              <a:solidFill>
                <a:srgbClr val="000000"/>
              </a:solidFill>
              <a:uFill>
                <a:solidFill>
                  <a:srgbClr val="000000"/>
                </a:solidFill>
              </a:uFill>
            </a:endParaRPr>
          </a:p>
        </p:txBody>
      </p:sp>
      <p:sp>
        <p:nvSpPr>
          <p:cNvPr id="6"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M4CAAD/fwAA/38AAAAAAAAJAAAABAAAACBtYX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IgAAgR8AAC01AABxIwAAECAAACYAAAAIAAAA//////////8="/>
              </a:ext>
            </a:extLst>
          </p:cNvSpPr>
          <p:nvPr/>
        </p:nvSpPr>
        <p:spPr>
          <a:xfrm>
            <a:off x="5609590" y="5121275"/>
            <a:ext cx="3034665"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fig.11</a:t>
            </a:r>
            <a:r>
              <a:rPr lang="en-us" b="1">
                <a:uFill>
                  <a:solidFill>
                    <a:srgbClr val="000000"/>
                  </a:solidFill>
                </a:uFill>
              </a:rPr>
              <a:t> Velocity Streamline for U Turn Bend</a:t>
            </a:r>
            <a:endParaRPr lang="en-us" b="1">
              <a:uFill>
                <a:solidFill>
                  <a:srgbClr val="000000"/>
                </a:solidFill>
              </a:uFill>
            </a:endParaRPr>
          </a:p>
        </p:txBody>
      </p:sp>
      <p:sp>
        <p:nvSpPr>
          <p:cNvPr id="7"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RQAA2SYAANRJAAAYKQAAEAAAACYAAAAIAAAAAQAAAAAAAAA="/>
              </a:ext>
            </a:extLst>
          </p:cNvSpPr>
          <p:nvPr>
            <p:ph type="sldNum" sz="quarter" idx="12"/>
          </p:nvPr>
        </p:nvSpPr>
        <p:spPr>
          <a:xfrm>
            <a:off x="11318240" y="63150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6D8-96D3-7370-9D9E-6025C8D06B35}" type="slidenum">
              <a:t>31</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aggAAAECAAADMgAAxB4AABAAAAAmAAAACAAAAP//////////"/>
              </a:ext>
            </a:extLst>
          </p:cNvPicPr>
          <p:nvPr/>
        </p:nvPicPr>
        <p:blipFill>
          <a:blip r:embed="rId2"/>
          <a:stretch>
            <a:fillRect/>
          </a:stretch>
        </p:blipFill>
        <p:spPr>
          <a:xfrm>
            <a:off x="1367790" y="325755"/>
            <a:ext cx="6762115" cy="4675505"/>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BwEAAD/fwAA/38AAAAAAAAJAAAABAAAACBtYX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CFAAAyiEAAJYtAAC6JQAAECAAACYAAAAIAAAA//////////8="/>
              </a:ext>
            </a:extLst>
          </p:cNvSpPr>
          <p:nvPr/>
        </p:nvSpPr>
        <p:spPr>
          <a:xfrm>
            <a:off x="3293110" y="5492750"/>
            <a:ext cx="4117340"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fig.12</a:t>
            </a:r>
            <a:r>
              <a:rPr lang="en-us" b="1">
                <a:uFill>
                  <a:solidFill>
                    <a:srgbClr val="000000"/>
                  </a:solidFill>
                </a:uFill>
              </a:rPr>
              <a:t>Velocity Magnitude V/S Position for U Turn Bend</a:t>
            </a:r>
            <a:endParaRPr lang="en-us" b="1">
              <a:uFill>
                <a:solidFill>
                  <a:srgbClr val="000000"/>
                </a:solidFill>
              </a:uFill>
            </a:endParaRP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pRgAA8ScAAF1KAAAwKgAAEAAAACYAAAAIAAAAAQAAAAAAAAA="/>
              </a:ext>
            </a:extLst>
          </p:cNvSpPr>
          <p:nvPr>
            <p:ph type="sldNum" sz="quarter" idx="12"/>
          </p:nvPr>
        </p:nvSpPr>
        <p:spPr>
          <a:xfrm>
            <a:off x="11405235" y="64928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D5D9-97D3-7323-9D9E-61769BD06B34}" type="slidenum">
              <a:t>32</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2gAAAJQAAACkGwAAuhoAABAAAAAmAAAACAAAAP//////////"/>
              </a:ext>
            </a:extLst>
          </p:cNvPicPr>
          <p:nvPr/>
        </p:nvPicPr>
        <p:blipFill>
          <a:blip r:embed="rId2"/>
          <a:stretch>
            <a:fillRect/>
          </a:stretch>
        </p:blipFill>
        <p:spPr>
          <a:xfrm>
            <a:off x="138430" y="93980"/>
            <a:ext cx="4354830" cy="4250690"/>
          </a:xfrm>
          <a:prstGeom prst="rect">
            <a:avLst/>
          </a:prstGeom>
          <a:noFill/>
          <a:ln>
            <a:noFill/>
          </a:ln>
          <a:effectLst/>
        </p:spPr>
      </p:pic>
      <p:pic>
        <p:nvPicPr>
          <p:cNvPr id="3"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DED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KR8AAJQAAABtOAAAWhoAABAAAAAmAAAACAAAAP//////////"/>
              </a:ext>
            </a:extLst>
          </p:cNvPicPr>
          <p:nvPr/>
        </p:nvPicPr>
        <p:blipFill>
          <a:blip r:embed="rId3"/>
          <a:srcRect l="0" t="8170" r="0" b="0"/>
          <a:stretch>
            <a:fillRect/>
          </a:stretch>
        </p:blipFill>
        <p:spPr>
          <a:xfrm>
            <a:off x="5065395" y="93980"/>
            <a:ext cx="4107180" cy="4189730"/>
          </a:xfrm>
          <a:prstGeom prst="rect">
            <a:avLst/>
          </a:prstGeom>
          <a:noFill/>
          <a:ln>
            <a:noFill/>
          </a:ln>
          <a:effectLst/>
        </p:spPr>
      </p:pic>
      <p:sp>
        <p:nvSpPr>
          <p:cNvPr id="4"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PCgAAtxwAAO4XAAD3HgAAECAAACYAAAAIAAAA//////////8="/>
              </a:ext>
            </a:extLst>
          </p:cNvSpPr>
          <p:nvPr/>
        </p:nvSpPr>
        <p:spPr>
          <a:xfrm>
            <a:off x="1635125" y="4667885"/>
            <a:ext cx="2254885" cy="365760"/>
          </a:xfrm>
          <a:prstGeom prst="rect">
            <a:avLst/>
          </a:prstGeom>
          <a:noFill/>
          <a:ln>
            <a:noFill/>
          </a:ln>
          <a:effectLst/>
        </p:spPr>
        <p:txBody>
          <a:bodyPr vert="horz" wrap="square" numCol="1" spcCol="215900" anchor="t"/>
          <a:lstStyle/>
          <a:p>
            <a:pPr>
              <a:defRPr lang="en-us" b="1">
                <a:solidFill>
                  <a:srgbClr val="FFFFFF"/>
                </a:solidFill>
                <a:latin typeface="Times New Roman" pitchFamily="1" charset="0"/>
                <a:ea typeface="Times New Roman" pitchFamily="1" charset="0"/>
                <a:cs typeface="Times New Roman" pitchFamily="1" charset="0"/>
              </a:defRPr>
            </a:pPr>
            <a:r>
              <a:t>(a)velocity contour</a:t>
            </a:r>
          </a:p>
        </p:txBody>
      </p:sp>
      <p:sp>
        <p:nvSpPr>
          <p:cNvPr id="5"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JIgAAHxsAAOQxAAAPHwAAECAAACYAAAAIAAAA//////////8="/>
              </a:ext>
            </a:extLst>
          </p:cNvSpPr>
          <p:nvPr/>
        </p:nvSpPr>
        <p:spPr>
          <a:xfrm>
            <a:off x="5532755" y="4408805"/>
            <a:ext cx="2577465"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(b)</a:t>
            </a:r>
            <a:r>
              <a:rPr lang="en-us" b="1">
                <a:uFill>
                  <a:solidFill>
                    <a:srgbClr val="000000"/>
                  </a:solidFill>
                </a:uFill>
              </a:rPr>
              <a:t>Geometry For U Turn Bend</a:t>
            </a:r>
            <a:endParaRPr lang="en-us" b="1">
              <a:uFill>
                <a:solidFill>
                  <a:srgbClr val="000000"/>
                </a:solidFill>
              </a:uFill>
            </a:endParaRPr>
          </a:p>
        </p:txBody>
      </p:sp>
      <p:sp>
        <p:nvSpPr>
          <p:cNvPr id="6"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LEB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tBQAAjCQAALIRAADMJgAAECAAACYAAAAIAAAA//////////8="/>
              </a:ext>
            </a:extLst>
          </p:cNvSpPr>
          <p:nvPr/>
        </p:nvSpPr>
        <p:spPr>
          <a:xfrm>
            <a:off x="841375" y="5941060"/>
            <a:ext cx="2035175"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 13 (a),(b)</a:t>
            </a:r>
          </a:p>
        </p:txBody>
      </p:sp>
      <p:sp>
        <p:nvSpPr>
          <p:cNvPr id="7"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VRgAAKCcAAElKAABnKQAAEAAAACYAAAAIAAAAAQAAAAAAAAA="/>
              </a:ext>
            </a:extLst>
          </p:cNvSpPr>
          <p:nvPr>
            <p:ph type="sldNum" sz="quarter" idx="12"/>
          </p:nvPr>
        </p:nvSpPr>
        <p:spPr>
          <a:xfrm>
            <a:off x="11392535" y="63652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3A7-E9D3-7345-9D9E-1F10FDD06B4A}" type="slidenum">
              <a:t>33</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WQ4AAMgCAAB3NQAArB0AABAAAAAmAAAACAAAAP//////////"/>
              </a:ext>
            </a:extLst>
          </p:cNvPicPr>
          <p:nvPr/>
        </p:nvPicPr>
        <p:blipFill>
          <a:blip r:embed="rId2"/>
          <a:stretch>
            <a:fillRect/>
          </a:stretch>
        </p:blipFill>
        <p:spPr>
          <a:xfrm>
            <a:off x="2332355" y="452120"/>
            <a:ext cx="6358890" cy="4371340"/>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EEE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tEwAAESEAADMtAABRIwAAECAAACYAAAAIAAAA//////////8="/>
              </a:ext>
            </a:extLst>
          </p:cNvSpPr>
          <p:nvPr/>
        </p:nvSpPr>
        <p:spPr>
          <a:xfrm>
            <a:off x="3198495" y="5375275"/>
            <a:ext cx="414909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fig.13</a:t>
            </a:r>
            <a:r>
              <a:rPr lang="en-us" b="1">
                <a:uFill>
                  <a:solidFill>
                    <a:srgbClr val="000000"/>
                  </a:solidFill>
                </a:uFill>
              </a:rPr>
              <a:t> Static Pressure V/S Position</a:t>
            </a:r>
            <a:endParaRPr lang="en-us" b="1">
              <a:uFill>
                <a:solidFill>
                  <a:srgbClr val="000000"/>
                </a:solidFill>
              </a:uFill>
            </a:endParaRP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RgAAPCcAAABLAAB7KQAAEAAAACYAAAAIAAAAAQAAAAAAAAA="/>
              </a:ext>
            </a:extLst>
          </p:cNvSpPr>
          <p:nvPr>
            <p:ph type="sldNum" sz="quarter" idx="12"/>
          </p:nvPr>
        </p:nvSpPr>
        <p:spPr>
          <a:xfrm>
            <a:off x="11508740" y="63779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92D-63D3-734F-9D9E-951AF7D06BC0}" type="slidenum">
              <a:t>34</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ugIAAKACAACkHwAAFhwAABAAAAAmAAAACAAAAP//////////"/>
              </a:ext>
            </a:extLst>
          </p:cNvPicPr>
          <p:nvPr/>
        </p:nvPicPr>
        <p:blipFill>
          <a:blip r:embed="rId2"/>
          <a:stretch>
            <a:fillRect/>
          </a:stretch>
        </p:blipFill>
        <p:spPr>
          <a:xfrm>
            <a:off x="443230" y="426720"/>
            <a:ext cx="4700270" cy="4138930"/>
          </a:xfrm>
          <a:prstGeom prst="rect">
            <a:avLst/>
          </a:prstGeom>
          <a:noFill/>
          <a:ln>
            <a:noFill/>
          </a:ln>
          <a:effectLst/>
        </p:spPr>
      </p:pic>
      <p:pic>
        <p:nvPicPr>
          <p:cNvPr id="3"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aCAAADICAACKPAAA8hsAABAAAAAmAAAACAAAAP//////////"/>
              </a:ext>
            </a:extLst>
          </p:cNvPicPr>
          <p:nvPr/>
        </p:nvPicPr>
        <p:blipFill>
          <a:blip r:embed="rId3"/>
          <a:stretch>
            <a:fillRect/>
          </a:stretch>
        </p:blipFill>
        <p:spPr>
          <a:xfrm>
            <a:off x="5267960" y="356870"/>
            <a:ext cx="4573270" cy="4185920"/>
          </a:xfrm>
          <a:prstGeom prst="rect">
            <a:avLst/>
          </a:prstGeom>
          <a:noFill/>
          <a:ln>
            <a:noFill/>
          </a:ln>
          <a:effectLst/>
        </p:spPr>
      </p:pic>
      <p:sp>
        <p:nvSpPr>
          <p:cNvPr id="4"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CgAAcR0AAGUdAABhIQAAECAAACYAAAAIAAAA//////////8="/>
              </a:ext>
            </a:extLst>
          </p:cNvSpPr>
          <p:nvPr/>
        </p:nvSpPr>
        <p:spPr>
          <a:xfrm>
            <a:off x="1744345" y="4785995"/>
            <a:ext cx="3034030"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(a)</a:t>
            </a:r>
            <a:r>
              <a:rPr lang="en-us" b="1">
                <a:uFill>
                  <a:solidFill>
                    <a:srgbClr val="000000"/>
                  </a:solidFill>
                </a:uFill>
              </a:rPr>
              <a:t>Scaled Residual V/S Position</a:t>
            </a:r>
            <a:endParaRPr lang="en-us" b="1">
              <a:uFill>
                <a:solidFill>
                  <a:srgbClr val="000000"/>
                </a:solidFill>
              </a:uFill>
            </a:endParaRPr>
          </a:p>
        </p:txBody>
      </p:sp>
      <p:sp>
        <p:nvSpPr>
          <p:cNvPr id="5"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JwAAeB0AAMk6AABoIQAAECAAACYAAAAIAAAA//////////8="/>
              </a:ext>
            </a:extLst>
          </p:cNvSpPr>
          <p:nvPr/>
        </p:nvSpPr>
        <p:spPr>
          <a:xfrm>
            <a:off x="6469380" y="4790440"/>
            <a:ext cx="3086735" cy="64008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(b)</a:t>
            </a:r>
            <a:r>
              <a:rPr lang="en-us" b="1">
                <a:uFill>
                  <a:solidFill>
                    <a:srgbClr val="000000"/>
                  </a:solidFill>
                </a:uFill>
              </a:rPr>
              <a:t>Pressure Volume  Rendering</a:t>
            </a:r>
            <a:endParaRPr lang="en-us" b="1">
              <a:uFill>
                <a:solidFill>
                  <a:srgbClr val="000000"/>
                </a:solidFill>
              </a:uFill>
            </a:endParaRPr>
          </a:p>
        </p:txBody>
      </p:sp>
      <p:sp>
        <p:nvSpPr>
          <p:cNvPr id="6"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nDgAARiUAAIMXAACGJwAAECAAACYAAAAIAAAA//////////8="/>
              </a:ext>
            </a:extLst>
          </p:cNvSpPr>
          <p:nvPr/>
        </p:nvSpPr>
        <p:spPr>
          <a:xfrm>
            <a:off x="2381885" y="6059170"/>
            <a:ext cx="144018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fig14 (a),(b)</a:t>
            </a:r>
          </a:p>
        </p:txBody>
      </p:sp>
      <p:sp>
        <p:nvSpPr>
          <p:cNvPr id="7"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RgAATycAAABLAACOKQAAEAAAACYAAAAIAAAAAQAAAAAAAAA="/>
              </a:ext>
            </a:extLst>
          </p:cNvSpPr>
          <p:nvPr>
            <p:ph type="sldNum" sz="quarter" idx="12"/>
          </p:nvPr>
        </p:nvSpPr>
        <p:spPr>
          <a:xfrm>
            <a:off x="11508740" y="639000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3A9-E7D3-7375-9D9E-1120CDD06B44}" type="slidenum">
              <a:t>35</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BQ0AAE4CAABGNAAAyx4AABAAAAAmAAAACAAAAP//////////"/>
              </a:ext>
            </a:extLst>
          </p:cNvPicPr>
          <p:nvPr/>
        </p:nvPicPr>
        <p:blipFill>
          <a:blip r:embed="rId2"/>
          <a:stretch>
            <a:fillRect/>
          </a:stretch>
        </p:blipFill>
        <p:spPr>
          <a:xfrm>
            <a:off x="2116455" y="374650"/>
            <a:ext cx="6381115" cy="4631055"/>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wEQAA4CAAALQoAAAgIwAAECAAACYAAAAIAAAA//////////8="/>
              </a:ext>
            </a:extLst>
          </p:cNvSpPr>
          <p:nvPr/>
        </p:nvSpPr>
        <p:spPr>
          <a:xfrm>
            <a:off x="2915920" y="5344160"/>
            <a:ext cx="370078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fig.15</a:t>
            </a:r>
            <a:r>
              <a:rPr lang="en-us" b="1">
                <a:uFill>
                  <a:solidFill>
                    <a:srgbClr val="000000"/>
                  </a:solidFill>
                </a:uFill>
              </a:rPr>
              <a:t> Pressure Contour for U Bend</a:t>
            </a:r>
            <a:endParaRPr lang="en-us" b="1">
              <a:uFill>
                <a:solidFill>
                  <a:srgbClr val="000000"/>
                </a:solidFill>
              </a:uFill>
            </a:endParaRP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WRgAAFCcAAEpKAABTKQAAEAAAACYAAAAIAAAAAQAAAAAAAAA="/>
              </a:ext>
            </a:extLst>
          </p:cNvSpPr>
          <p:nvPr>
            <p:ph type="sldNum" sz="quarter" idx="12"/>
          </p:nvPr>
        </p:nvSpPr>
        <p:spPr>
          <a:xfrm>
            <a:off x="11393170" y="63525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8A94-DAD3-737C-9D9E-2C29C4D06B79}" type="slidenum">
              <a:t>36</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aQEAADgEAABnGgAAihwAABAAAAAmAAAACAAAAP//////////"/>
              </a:ext>
            </a:extLst>
          </p:cNvPicPr>
          <p:nvPr/>
        </p:nvPicPr>
        <p:blipFill>
          <a:blip r:embed="rId2"/>
          <a:stretch>
            <a:fillRect/>
          </a:stretch>
        </p:blipFill>
        <p:spPr>
          <a:xfrm>
            <a:off x="229235" y="685800"/>
            <a:ext cx="4062730" cy="3953510"/>
          </a:xfrm>
          <a:prstGeom prst="rect">
            <a:avLst/>
          </a:prstGeom>
          <a:noFill/>
          <a:ln>
            <a:noFill/>
          </a:ln>
          <a:effectLst/>
        </p:spPr>
      </p:pic>
      <p:pic>
        <p:nvPicPr>
          <p:cNvPr id="3"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3xwAAAAFAAAmOQAAAhwAABAAAAAmAAAACAAAAP//////////"/>
              </a:ext>
            </a:extLst>
          </p:cNvPicPr>
          <p:nvPr/>
        </p:nvPicPr>
        <p:blipFill>
          <a:blip r:embed="rId3"/>
          <a:stretch>
            <a:fillRect/>
          </a:stretch>
        </p:blipFill>
        <p:spPr>
          <a:xfrm>
            <a:off x="4693285" y="812800"/>
            <a:ext cx="4596765" cy="3740150"/>
          </a:xfrm>
          <a:prstGeom prst="rect">
            <a:avLst/>
          </a:prstGeom>
          <a:noFill/>
          <a:ln>
            <a:noFill/>
          </a:ln>
          <a:effectLst/>
        </p:spPr>
      </p:pic>
      <p:sp>
        <p:nvSpPr>
          <p:cNvPr id="4"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2BAAAlh0AAAcYAADWHwAAECAAACYAAAAIAAAA//////////8="/>
              </a:ext>
            </a:extLst>
          </p:cNvSpPr>
          <p:nvPr/>
        </p:nvSpPr>
        <p:spPr>
          <a:xfrm>
            <a:off x="684530" y="4809490"/>
            <a:ext cx="3221355" cy="365760"/>
          </a:xfrm>
          <a:prstGeom prst="rect">
            <a:avLst/>
          </a:prstGeom>
          <a:noFill/>
          <a:ln>
            <a:noFill/>
          </a:ln>
          <a:effectLst/>
        </p:spPr>
        <p:txBody>
          <a:bodyPr vert="horz" wrap="square" numCol="1" spcCol="215900" anchor="t"/>
          <a:lstStyle/>
          <a:p>
            <a:pPr>
              <a:defRPr lang="en-us" b="1">
                <a:solidFill>
                  <a:srgbClr val="FFFFFF"/>
                </a:solidFill>
                <a:latin typeface="Times New Roman" pitchFamily="1" charset="0"/>
                <a:ea typeface="Times New Roman" pitchFamily="1" charset="0"/>
                <a:cs typeface="Times New Roman" pitchFamily="1" charset="0"/>
              </a:defRPr>
            </a:pPr>
            <a:r>
              <a:t>(a)pressure gradient contour 3</a:t>
            </a:r>
          </a:p>
        </p:txBody>
      </p:sp>
      <p:sp>
        <p:nvSpPr>
          <p:cNvPr id="5" name="Textbox2"/>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2HwAAoR0AAOMxAADhHwAAECAAACYAAAAIAAAA//////////8="/>
              </a:ext>
            </a:extLst>
          </p:cNvSpPr>
          <p:nvPr/>
        </p:nvSpPr>
        <p:spPr>
          <a:xfrm>
            <a:off x="5154930" y="4816475"/>
            <a:ext cx="2954655" cy="365760"/>
          </a:xfrm>
          <a:prstGeom prst="rect">
            <a:avLst/>
          </a:prstGeom>
          <a:noFill/>
          <a:ln>
            <a:noFill/>
          </a:ln>
          <a:effectLst/>
        </p:spPr>
        <p:txBody>
          <a:bodyPr vert="horz" wrap="square" numCol="1" spcCol="215900" anchor="t"/>
          <a:lstStyle/>
          <a:p>
            <a:pPr>
              <a:defRPr lang="en-us" b="1">
                <a:solidFill>
                  <a:srgbClr val="FFFFFF"/>
                </a:solidFill>
                <a:latin typeface="Times New Roman" pitchFamily="1" charset="0"/>
                <a:ea typeface="Times New Roman" pitchFamily="1" charset="0"/>
                <a:cs typeface="Times New Roman" pitchFamily="1" charset="0"/>
              </a:defRPr>
            </a:pPr>
            <a:r>
              <a:t>(b)mesh design for u bend</a:t>
            </a:r>
          </a:p>
        </p:txBody>
      </p:sp>
      <p:sp>
        <p:nvSpPr>
          <p:cNvPr id="6" name="Textbox3"/>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pCQAAGSMAAMUSAABZJQAAECAAACYAAAAIAAAA//////////8="/>
              </a:ext>
            </a:extLst>
          </p:cNvSpPr>
          <p:nvPr/>
        </p:nvSpPr>
        <p:spPr>
          <a:xfrm>
            <a:off x="1610995" y="5705475"/>
            <a:ext cx="1440180" cy="365760"/>
          </a:xfrm>
          <a:prstGeom prst="rect">
            <a:avLst/>
          </a:prstGeom>
          <a:noFill/>
          <a:ln>
            <a:noFill/>
          </a:ln>
          <a:effectLst/>
        </p:spPr>
        <p:txBody>
          <a:bodyPr vert="horz" wrap="square" numCol="1" spcCol="215900" anchor="t"/>
          <a:lstStyle/>
          <a:p>
            <a:pPr>
              <a:defRPr lang="en-us">
                <a:solidFill>
                  <a:srgbClr val="FFFFFF"/>
                </a:solidFill>
                <a:latin typeface="Times New Roman" pitchFamily="1" charset="0"/>
                <a:ea typeface="Times New Roman" pitchFamily="1" charset="0"/>
                <a:cs typeface="Times New Roman" pitchFamily="1" charset="0"/>
              </a:defRPr>
            </a:pPr>
            <a:r>
              <a:t>fig. 16</a:t>
            </a:r>
          </a:p>
        </p:txBody>
      </p:sp>
      <p:sp>
        <p:nvSpPr>
          <p:cNvPr id="7"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FNQSU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HRQAAKCcAAPtJAABnKQAAEAAAACYAAAAIAAAAAQAAAAAAAAA="/>
              </a:ext>
            </a:extLst>
          </p:cNvSpPr>
          <p:nvPr>
            <p:ph type="sldNum" sz="quarter" idx="12"/>
          </p:nvPr>
        </p:nvSpPr>
        <p:spPr>
          <a:xfrm>
            <a:off x="11343005" y="63652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AD62-2CD3-735B-9D9E-DA0EE3D06B8F}" type="slidenum">
              <a:t>37</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tx1"/>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4g4AABcEAAC1NQAALR4AABAAAAAmAAAACAAAAP//////////"/>
              </a:ext>
            </a:extLst>
          </p:cNvPicPr>
          <p:nvPr/>
        </p:nvPicPr>
        <p:blipFill>
          <a:blip r:embed="rId2"/>
          <a:stretch>
            <a:fillRect/>
          </a:stretch>
        </p:blipFill>
        <p:spPr>
          <a:xfrm>
            <a:off x="2419350" y="664845"/>
            <a:ext cx="6311265" cy="4240530"/>
          </a:xfrm>
          <a:prstGeom prst="rect">
            <a:avLst/>
          </a:prstGeom>
          <a:noFill/>
          <a:ln>
            <a:noFill/>
          </a:ln>
          <a:effectLst/>
        </p:spPr>
      </p:pic>
      <p:sp>
        <p:nvSpPr>
          <p:cNvPr id="3" name="Textbox1"/>
          <p:cNvSpPr txBox="1">
            <a:extLst>
              <a:ext uri="smNativeData">
                <pr:smNativeData xmlns:pr="smNativeData" val="SMDATA_13_GSm9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HDQAAzx8AAG0sAAAPIgAAECAAACYAAAAIAAAA//////////8="/>
              </a:ext>
            </a:extLst>
          </p:cNvSpPr>
          <p:nvPr/>
        </p:nvSpPr>
        <p:spPr>
          <a:xfrm>
            <a:off x="2239645" y="5170805"/>
            <a:ext cx="4982210" cy="365760"/>
          </a:xfrm>
          <a:prstGeom prst="rect">
            <a:avLst/>
          </a:prstGeom>
          <a:noFill/>
          <a:ln>
            <a:noFill/>
          </a:ln>
          <a:effectLst/>
        </p:spPr>
        <p:txBody>
          <a:bodyPr vert="horz" wrap="square" numCol="1" spcCol="215900" anchor="t"/>
          <a:lstStyle/>
          <a:p>
            <a:pPr>
              <a:defRPr lang="en-us" b="1">
                <a:solidFill>
                  <a:srgbClr val="FFFFFF"/>
                </a:solidFill>
                <a:latin typeface="Times New Roman" pitchFamily="1" charset="0"/>
                <a:ea typeface="Times New Roman" pitchFamily="1" charset="0"/>
                <a:cs typeface="Times New Roman" pitchFamily="1" charset="0"/>
              </a:defRPr>
            </a:pPr>
            <a:r>
              <a:t>fig .17 contour 1static pressure for U bend</a:t>
            </a:r>
          </a:p>
        </p:txBody>
      </p:sp>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RQAA7SYAAA5KAAAsKQAAEAAAACYAAAAIAAAAAQAAAAAAAAA="/>
              </a:ext>
            </a:extLst>
          </p:cNvSpPr>
          <p:nvPr>
            <p:ph type="sldNum" sz="quarter" idx="12"/>
          </p:nvPr>
        </p:nvSpPr>
        <p:spPr>
          <a:xfrm>
            <a:off x="11355070" y="63277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788-C6D3-7341-9D9E-3014F9D06B65}" type="slidenum">
              <a:t>38</a:t>
            </a:fld>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v///wBLAAAwKgAAAAAAACYAAAAIAAAA//////////8="/>
              </a:ext>
            </a:extLst>
          </p:cNvSpPr>
          <p:nvPr/>
        </p:nvSpPr>
        <p:spPr>
          <a:xfrm>
            <a:off x="0" y="-1270"/>
            <a:ext cx="12192000" cy="685927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5.4 DISSCUSSION</a:t>
            </a: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u="sng">
                <a:solidFill>
                  <a:srgbClr val="000000"/>
                </a:solidFill>
                <a:latin typeface="Times New Roman" pitchFamily="1" charset="0"/>
                <a:ea typeface="Times New Roman" pitchFamily="1" charset="0"/>
                <a:cs typeface="Times New Roman" pitchFamily="1" charset="0"/>
              </a:defRPr>
            </a:pPr>
            <a:r>
              <a:t>5.4.1 Effect of bend angle on single-phase pressure drop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Fig. 8 and Fig. 20 show the effect of bend angle on static pressure.</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It is clear from the plot that as the bend angle increases, the single-phase pressure drop decreases SCMC.</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reason is that as the magnitude of the secondary flow and the centrifugal forces acting on the liquids are reduced with increasing bend angle and hence the single-phase pressure drop decreases.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The increase of bend angle means low curve and large radius of curvature and hence more closer to behave as a straight pipe which can reduce the centrifugal and secondary forces on the fluid inside the bends and hence reduced the kinetic energy loss.</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r>
              <a:t>5.4.2 Effect of bend angle on velocity magnitude, velocity vector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Fig. 5 (a) – (e), Fig. 6 (a) – (f), Fig. 7 (a) – (f)  indicate the contour plot of velocity magnitude, velocity vector and dean vortices. From those plots, we observe that the intensities of velocity magnitude, velocity vector are diminished.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This is due to the increase of bend angle, which lowers the intensities of secondary flow phenomena and hence reduce the centrifugal forces on the fluid inside the bend, The centrifugal force is, in principle, balanced by the pressure gradient in the plane of curvature.</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However, near the wall where the velocity is small, the pressure gradient can no longer be balanced and consequently fluid in the middle of the pipe moves to the outer wall and then turns to move inwards along the wall.</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BoRQAAbCcAAJxJAACrKQAAAAAAACYAAAAIAAAAAQAAAAAAAAA="/>
              </a:ext>
            </a:extLst>
          </p:cNvSpPr>
          <p:nvPr>
            <p:ph type="sldNum" sz="quarter" idx="12"/>
          </p:nvPr>
        </p:nvSpPr>
        <p:spPr>
          <a:xfrm>
            <a:off x="11282680" y="640842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D007-49D3-7326-9D9E-BF739ED06BEA}" type="slidenum">
              <a:t>39</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LRAAAlCcAAGZJAADyKAAAEAAAACYAAAAIAAAAAQAAAAAAAAA="/>
              </a:ext>
            </a:extLst>
          </p:cNvSpPr>
          <p:nvPr>
            <p:ph type="sldNum" sz="quarter" idx="12"/>
          </p:nvPr>
        </p:nvSpPr>
        <p:spPr>
          <a:xfrm>
            <a:off x="11182985" y="6433820"/>
            <a:ext cx="748665" cy="222250"/>
          </a:xfrm>
        </p:spPr>
        <p:txBody>
          <a:bodyPr/>
          <a:lstStyle/>
          <a:p>
            <a:pPr>
              <a:defRPr lang="en-us" sz="2800">
                <a:solidFill>
                  <a:srgbClr val="FFFFFF"/>
                </a:solidFill>
                <a:latin typeface="Arial Black" pitchFamily="2" charset="0"/>
                <a:ea typeface="Arial Black" pitchFamily="2" charset="0"/>
                <a:cs typeface="Arial Black" pitchFamily="2" charset="0"/>
              </a:defRPr>
            </a:pPr>
            <a:r>
              <a:t>4</a:t>
            </a:r>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D0T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lAAAA5wAAACtKAACCKQAAAAAAACYAAAAIAAAA//////////8="/>
              </a:ext>
            </a:extLst>
          </p:cNvSpPr>
          <p:nvPr/>
        </p:nvSpPr>
        <p:spPr>
          <a:xfrm>
            <a:off x="104775" y="146685"/>
            <a:ext cx="11951970" cy="6600825"/>
          </a:xfrm>
          <a:prstGeom prst="rect">
            <a:avLst/>
          </a:prstGeom>
          <a:noFill/>
          <a:ln>
            <a:noFill/>
          </a:ln>
          <a:effectLst/>
        </p:spPr>
        <p:txBody>
          <a:bodyPr vert="horz" wrap="square" numCol="1" spcCol="215900" anchor="t"/>
          <a:lstStyle/>
          <a:p>
            <a:pPr marL="285750" marR="0" indent="-285750" algn="l" defTabSz="914400">
              <a:lnSpc>
                <a:spcPct val="107000"/>
              </a:lnSpc>
              <a:spcBef>
                <a:spcPts val="0"/>
              </a:spcBef>
              <a:spcAft>
                <a:spcPts val="85"/>
              </a:spcAft>
              <a:buNone/>
              <a:tabLst/>
              <a:defRPr lang="en-us" b="1" u="sng">
                <a:solidFill>
                  <a:srgbClr val="000000"/>
                </a:solidFill>
                <a:latin typeface="Times New Roman" pitchFamily="1" charset="0"/>
                <a:ea typeface="Times New Roman" pitchFamily="1" charset="0"/>
                <a:cs typeface="Times New Roman" pitchFamily="1" charset="0"/>
              </a:defRPr>
            </a:pPr>
            <a:r>
              <a:t>CONTINUED,</a:t>
            </a:r>
          </a:p>
          <a:p>
            <a:pPr marL="0" marR="0" indent="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prediction of pressure drop through bend is uncertain as the combined skin friction loss and loss due to changes in flow         direction may explain the mechanism of flow phenomena inside the bends. </a:t>
            </a:r>
          </a:p>
          <a:p>
            <a:pPr marL="285750" marR="0" indent="-285750" algn="just" defTabSz="914400">
              <a:lnSpc>
                <a:spcPct val="107000"/>
              </a:lnSpc>
              <a:spcBef>
                <a:spcPts val="0"/>
              </a:spcBef>
              <a:spcAft>
                <a:spcPts val="8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285750" marR="0" indent="-28575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CFD analysis of non-Newtonian pseudo plastic flow through bends is important as it may be used as a complement to an experiment and also to lower the time and experimental cost of equipment.</a:t>
            </a:r>
          </a:p>
          <a:p>
            <a:pPr marL="285750" marR="0" indent="-28575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285750" marR="0" indent="-28575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It gives us the conceptual studies of new design, redesign, detailed product development, troubleshooting with the help of numerical techniques where mass, momentum, energy, species are involved.  </a:t>
            </a:r>
          </a:p>
          <a:p>
            <a:pPr marL="285750" marR="0" indent="-28575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285750" marR="0" indent="-285750" algn="just" defTabSz="914400">
              <a:lnSpc>
                <a:spcPct val="107000"/>
              </a:lnSpc>
              <a:spcBef>
                <a:spcPts val="0"/>
              </a:spcBef>
              <a:spcAft>
                <a:spcPts val="8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So, the experimental and CFD analysis, both are required to predict the flow phenomena inside the bends</a:t>
            </a:r>
          </a:p>
          <a:p>
            <a:pPr marL="285750" marR="0" indent="-285750" algn="l" defTabSz="914400">
              <a:lnSpc>
                <a:spcPct val="107000"/>
              </a:lnSpc>
              <a:spcBef>
                <a:spcPts val="0"/>
              </a:spcBef>
              <a:spcAft>
                <a:spcPts val="8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285750" marR="0" indent="-285750" algn="l" defTabSz="914400">
              <a:lnSpc>
                <a:spcPct val="107000"/>
              </a:lnSpc>
              <a:spcBef>
                <a:spcPts val="0"/>
              </a:spcBef>
              <a:spcAft>
                <a:spcPts val="8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p:txBody>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AAAAAAFLAAAwKgAAAAAAACYAAAAIAAAA//////////8="/>
              </a:ext>
            </a:extLst>
          </p:cNvSpPr>
          <p:nvPr/>
        </p:nvSpPr>
        <p:spPr>
          <a:xfrm>
            <a:off x="0" y="0"/>
            <a:ext cx="12192635" cy="685800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flow on the outer wall and separation at the inner wall make the flow very complex.</a:t>
            </a:r>
          </a:p>
          <a:p>
            <a:pPr marL="0" marR="0" indent="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increase in bend angle,a lowers the magnitude of Dean Number of bend, Deb = Re (rbp/rcb) 1/2 = Re (dbp/dcb)½ and hence lower the curvature effect value of (dbp/dcb)½.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In this case the curved bend behaves like a straight pipe where the radius of curvature will be a → 0 or dcb → ∞ and hence Re is important than De to lower the intensity of Dean Vortices.</a:t>
            </a:r>
          </a:p>
          <a:p>
            <a:pPr marL="6350" marR="0" indent="-6350" algn="l" defTabSz="914400">
              <a:lnSpc>
                <a:spcPct val="110000"/>
              </a:lnSpc>
              <a:spcBef>
                <a:spcPts val="0"/>
              </a:spcBef>
              <a:spcAft>
                <a:spcPts val="555"/>
              </a:spcAft>
              <a:buFont typeface="Wingdings" pitchFamily="2" charset="2"/>
              <a:buChar char=""/>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sng"/>
              <a:t>5.4.3 Effect of bend angle on cell Reynolds number and dynamic pressure</a:t>
            </a:r>
            <a:r>
              <a:t>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Fig. 9 (a) – (e), Fig. 10 (a) – (e), illustrate the contour plot of cell Reynolds number, dynamic pressure .</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All are decreased with as increase in the bend angle. This is due to the decreasing of centrifugal forces.</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1" u="sng"/>
              <a:t>5.4.4 Effect of bend angle on wall shear stress and strain rates</a:t>
            </a:r>
            <a:endParaRPr lang="en-us" b="1" u="sng"/>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Fig. 12 (a) – (f) and Fig. 13 (a) – (f) show the contour plot of wall shear stress and strain rates which are decreasing with increasing bend angle.</a:t>
            </a:r>
          </a:p>
          <a:p>
            <a:pPr marL="6350" marR="0" indent="-6350" algn="l"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The effects are less pronounced with increasing bend angle as the magnitude of τrɵ components are decreased with angleand thus the magnitude of low angular velocity (ω) lowers the values of shear stress and strain rate.</a:t>
            </a:r>
          </a:p>
          <a:p>
            <a:pPr marL="6350" marR="0" indent="-6350" algn="l" defTabSz="914400">
              <a:lnSpc>
                <a:spcPct val="110000"/>
              </a:lnSpc>
              <a:spcBef>
                <a:spcPts val="0"/>
              </a:spcBef>
              <a:spcAft>
                <a:spcPts val="555"/>
              </a:spcAft>
              <a:buFont typeface="Wingdings" pitchFamily="2" charset="2"/>
              <a:buChar char=""/>
              <a:tabLst/>
              <a:defRPr lang="en-us" b="1" u="sng">
                <a:solidFill>
                  <a:srgbClr val="000000"/>
                </a:solidFill>
                <a:latin typeface="Times New Roman" pitchFamily="1" charset="0"/>
                <a:ea typeface="Times New Roman" pitchFamily="1" charset="0"/>
                <a:cs typeface="Times New Roman" pitchFamily="1" charset="0"/>
              </a:defRPr>
            </a:pPr>
            <a:r>
              <a:rPr lang="en-us" b="0" u="none">
                <a:uFill>
                  <a:solidFill>
                    <a:srgbClr val="000000"/>
                  </a:solidFill>
                </a:uFill>
              </a:rPr>
              <a:t> The shear stress and strain are relatively more near the wall side compared to the central position of the pipe bend as the velocity variation between the fluid layers is more near the wall side compare to the central position</a:t>
            </a:r>
            <a:endParaRPr lang="en-us" b="0" u="none">
              <a:uFill>
                <a:solidFill>
                  <a:srgbClr val="000000"/>
                </a:solidFill>
              </a:uFill>
            </a:endParaR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Ghhcj0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tRgAAMycAAGFKAAByKQAAAAAAACYAAAAIAAAAAQAAAAAAAAA="/>
              </a:ext>
            </a:extLst>
          </p:cNvSpPr>
          <p:nvPr>
            <p:ph type="sldNum" sz="quarter" idx="12"/>
          </p:nvPr>
        </p:nvSpPr>
        <p:spPr>
          <a:xfrm>
            <a:off x="11407775" y="637222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F9EF-A1D3-730F-9D9E-575AB7D06B02}" type="slidenum">
              <a:t>40</a:t>
            </a:fld>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lAAAAABLAAAwKgAAAAAAACYAAAAIAAAA//////////8="/>
              </a:ext>
            </a:extLst>
          </p:cNvSpPr>
          <p:nvPr/>
        </p:nvSpPr>
        <p:spPr>
          <a:xfrm>
            <a:off x="0" y="93980"/>
            <a:ext cx="12192000" cy="6764020"/>
          </a:xfrm>
          <a:prstGeom prst="rect">
            <a:avLst/>
          </a:prstGeom>
          <a:noFill/>
          <a:ln>
            <a:noFill/>
          </a:ln>
          <a:effectLst/>
        </p:spPr>
        <p:txBody>
          <a:bodyPr vert="horz" wrap="square" numCol="1" spcCol="215900" anchor="t"/>
          <a:lstStyle/>
          <a:p>
            <a:pPr marL="0" marR="0" indent="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l" defTabSz="914400">
              <a:lnSpc>
                <a:spcPct val="110000"/>
              </a:lnSpc>
              <a:spcBef>
                <a:spcPts val="0"/>
              </a:spcBef>
              <a:spcAft>
                <a:spcPts val="55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BAAAAqgAAAGJKAACKKQAAEAAAACYAAAAIAAAA//////////8="/>
              </a:ext>
            </a:extLst>
          </p:cNvSpPr>
          <p:nvPr/>
        </p:nvSpPr>
        <p:spPr>
          <a:xfrm>
            <a:off x="635" y="107950"/>
            <a:ext cx="12091035" cy="6644640"/>
          </a:xfrm>
          <a:prstGeom prst="rect">
            <a:avLst/>
          </a:prstGeom>
          <a:noFill/>
          <a:ln>
            <a:noFill/>
          </a:ln>
          <a:effectLst/>
        </p:spPr>
        <p:txBody>
          <a:bodyPr vert="horz" wrap="square" numCol="1" spcCol="215900" anchor="t"/>
          <a:lstStyle/>
          <a:p>
            <a:pPr marL="0" marR="0" indent="0" algn="ctr" defTabSz="914400">
              <a:lnSpc>
                <a:spcPct val="110000"/>
              </a:lnSpc>
              <a:spcBef>
                <a:spcPts val="0"/>
              </a:spcBef>
              <a:spcAft>
                <a:spcPts val="555"/>
              </a:spcAft>
              <a:buNone/>
              <a:tabLst/>
              <a:defRPr lang="en-us" sz="3600" b="1" u="sng">
                <a:solidFill>
                  <a:srgbClr val="000000"/>
                </a:solidFill>
                <a:latin typeface="Times New Roman" pitchFamily="1" charset="0"/>
                <a:ea typeface="Times New Roman" pitchFamily="1" charset="0"/>
                <a:cs typeface="Times New Roman" pitchFamily="1" charset="0"/>
              </a:defRPr>
            </a:pPr>
            <a:r>
              <a:t>6. REFERENCES</a:t>
            </a:r>
          </a:p>
          <a:p>
            <a:pPr marL="0" marR="0" indent="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[1] Dean, W. R. "Fluid motion in a curved channel." Proceedings of the Royal Society of London. Series A, Containing Papers of a Mathematical and Physical Character. 121(787), pp. 402-420. 1928.</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[2] Dean, W. R. "The Stream-line motion in curved pipes." The London, Edinburgh, and Dublin Philosophical Magazine and Journal of Science. 5(31), pp. 673-693. 1928.</a:t>
            </a:r>
            <a:r>
              <a:rPr lang="en-us">
                <a:solidFill>
                  <a:srgbClr val="00007F"/>
                </a:solidFill>
              </a:rPr>
              <a:t> </a:t>
            </a:r>
            <a:r>
              <a:rPr lang="en-us" u="sng">
                <a:solidFill>
                  <a:srgbClr val="00007F"/>
                </a:solidFill>
                <a:hlinkClick r:id="rId2"/>
              </a:rPr>
              <a:t>https://doi.org/10.1080/14786440408564513</a:t>
            </a:r>
            <a:r>
              <a:rPr lang="en-us">
                <a:solidFill>
                  <a:srgbClr val="00007F"/>
                </a:solidFill>
              </a:rPr>
              <a:t> </a:t>
            </a:r>
            <a:endParaRPr lang="en-us">
              <a:solidFill>
                <a:srgbClr val="00007F"/>
              </a:solidFill>
            </a:endParaRP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[3] Berger, S. A., Talbot, A., Yao, L. S. "Flow in Curved Pipes." Annual Review of Fluid Mechanics. 15, pp. 461-512. 1983. </a:t>
            </a:r>
            <a:r>
              <a:rPr lang="en-us" u="sng">
                <a:solidFill>
                  <a:srgbClr val="0563C1"/>
                </a:solidFill>
                <a:hlinkClick r:id="rId3"/>
              </a:rPr>
              <a:t>https://doi.org/10.1146/annurev.fl.15.010183.002333</a:t>
            </a:r>
            <a:r>
              <a:t>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[4] Soh, W., Berger, S. A. "Laminar entrance flow in a curved pipe." Journal of Fluid Mechanics. 148, pp. 1984. </a:t>
            </a:r>
            <a:r>
              <a:rPr lang="en-us" u="sng">
                <a:solidFill>
                  <a:srgbClr val="0563C1"/>
                </a:solidFill>
                <a:hlinkClick r:id="rId4"/>
              </a:rPr>
              <a:t>https://doi.org/10.1017/S0022112084002275</a:t>
            </a:r>
            <a:r>
              <a:t>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[5] Das, S. K., Biswas, M. N., Mitra, A. K. "Friction factor for gas-nonnewtonian liquid flow in horizontal bends." The Canadian Journal of Chemical Engineering. 69(1), pp. 179-187. 1991. https://doi.org/10.1002/cjce.5450690121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[6] Mashelkar, R. A., Devarajan, G. V. " Secondary flows of non-Newtonian fluids: Part I – laminar boundary layer flow of a generalized non-Newtonian fluid in a coiled tube." Transactions of the Institution of Chemical Engineers. 54, pp. 100-107. 1976.</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[7] Mishra, P., Gupta, N. "Momentum transfer in curved pipes. 2. Non-Newtonian fluids." Industrial &amp; Engineering Chemistry Process Design and Development. 18(1), pp. 137-142. 1979.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[8] Edwards, M. F., Jadallah, M. S. M., Smith, R. "Head losses in pipe fittings at low Reynolds numbers." Chemical Engineering Research and Design. 63, pp. 43–50. 1985. </a:t>
            </a:r>
          </a:p>
          <a:p>
            <a:pPr marL="6350" marR="0" indent="-6350" algn="l"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[9] Bandyopadhyay, T. K., Das, S. K. "Non-Newtonian pseudo plastic liquid flow through small diameter piping components." Journal of Petroleum Science and Engineering. 55(1-2), pp. 156-166. 2007.</a:t>
            </a: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BtYXI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VRgAAAScAAElKAABAKQAAEAAAACYAAAAIAAAAAQAAAAAAAAA="/>
              </a:ext>
            </a:extLst>
          </p:cNvSpPr>
          <p:nvPr>
            <p:ph type="sldNum" sz="quarter" idx="12"/>
          </p:nvPr>
        </p:nvSpPr>
        <p:spPr>
          <a:xfrm>
            <a:off x="11392535" y="634047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D1BB-F5D3-7327-9D9E-03729FD06B56}" type="slidenum">
              <a:t>42</a:t>
            </a:fld>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BI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xAAAA/gAAAGFKAACYKQAAEAAAACYAAAAIAAAA//////////8="/>
              </a:ext>
            </a:extLst>
          </p:cNvSpPr>
          <p:nvPr/>
        </p:nvSpPr>
        <p:spPr>
          <a:xfrm>
            <a:off x="71755" y="161290"/>
            <a:ext cx="12019280" cy="6600190"/>
          </a:xfrm>
          <a:prstGeom prst="rect">
            <a:avLst/>
          </a:prstGeom>
          <a:noFill/>
          <a:ln>
            <a:noFill/>
          </a:ln>
          <a:effectLst/>
        </p:spPr>
        <p:txBody>
          <a:bodyPr vert="horz" wrap="square" numCol="1" spcCol="215900" anchor="t"/>
          <a:lstStyle/>
          <a:p>
            <a:pPr algn="ctr">
              <a:defRPr lang="en-us"/>
            </a:pPr>
          </a:p>
          <a:p>
            <a:pPr algn="ctr">
              <a:defRPr lang="en-us"/>
            </a:pPr>
          </a:p>
          <a:p>
            <a:pPr algn="ctr">
              <a:defRPr lang="en-us"/>
            </a:pPr>
          </a:p>
          <a:p>
            <a:pPr algn="ctr">
              <a:defRPr lang="en-us"/>
            </a:pPr>
          </a:p>
          <a:p>
            <a:pPr algn="ctr">
              <a:defRPr lang="en-us" sz="3600" b="1" u="sng">
                <a:latin typeface="Times New Roman" pitchFamily="1" charset="0"/>
                <a:ea typeface="Times New Roman" pitchFamily="1" charset="0"/>
                <a:cs typeface="Times New Roman" pitchFamily="1" charset="0"/>
              </a:defRPr>
            </a:pPr>
            <a:r>
              <a:t>THANK YOU</a:t>
            </a: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ZNAAAKiUAAA05AABpJwAAEAAAACYAAAAIAAAAAAAAAAAAAAA="/>
              </a:ext>
            </a:extLst>
          </p:cNvSpPr>
          <p:nvPr>
            <p:ph type="sldNum" sz="quarter" idx="12"/>
          </p:nvPr>
        </p:nvSpPr>
        <p:spPr/>
        <p:txBody>
          <a:bodyPr/>
          <a:lstStyle/>
          <a:p>
            <a:pPr>
              <a:defRPr lang="en-us"/>
            </a:pPr>
            <a:fld id="{3E26E0A1-EFD3-7316-9D9E-1943AED06B4C}" type="slidenum">
              <a:t>43</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CUIsgr/2ww/5DiO4zjuGUAeAAAAaAAAAAAAAAAAAAAAAAAAAAAAAAAAAAAAECcAABAnAAAAAAAAAAAAAAAAAAAAAAAAAAAAAAAAAAAAAAAAAAAAABQAAAAAAAAAwMD/AAAAAABkAAAAMgAAAAAAAABkAAAAAAAAAH9/fwAKAAAAHwAAAFQAAABfy+8F////AQAAAAAAAAAAAAAAAAAAAAAAAAAAAAAAAAAAAAAAAAAAAAAAAn9/fwDr6+sDzMzMAMDA/wB/f38AAAAAAAAAAAAAAAAAAAAAAAAAAAAhAAAAGAAAABQAAADFAAAA/wAAAAFLAAAwKgAAAAAAACYAAAAIAAAA//////////8="/>
              </a:ext>
            </a:extLst>
          </p:cNvSpPr>
          <p:nvPr/>
        </p:nvSpPr>
        <p:spPr>
          <a:xfrm>
            <a:off x="125095" y="161925"/>
            <a:ext cx="12067540" cy="6696075"/>
          </a:xfrm>
          <a:prstGeom prst="rect">
            <a:avLst/>
          </a:prstGeom>
          <a:noFill/>
          <a:ln>
            <a:noFill/>
          </a:ln>
          <a:effectLst/>
        </p:spPr>
        <p:txBody>
          <a:bodyPr vert="horz" wrap="square" numCol="1" spcCol="215900" anchor="t"/>
          <a:lstStyle/>
          <a:p>
            <a:pPr marL="0" marR="540385" indent="0" algn="ctr" defTabSz="914400">
              <a:lnSpc>
                <a:spcPct val="107000"/>
              </a:lnSpc>
              <a:spcBef>
                <a:spcPts val="0"/>
              </a:spcBef>
              <a:spcAft>
                <a:spcPts val="1680"/>
              </a:spcAft>
              <a:buNone/>
              <a:tabLst/>
              <a:defRPr lang="en-us" sz="1600">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sz="3600" b="1" u="sng"/>
              <a:t>2. Literature Review</a:t>
            </a:r>
            <a:r>
              <a:rPr lang="en-us" b="1"/>
              <a:t> </a:t>
            </a:r>
            <a:endParaRPr lang="en-us" b="1"/>
          </a:p>
          <a:p>
            <a:pPr marL="0" marR="0" indent="-6350" algn="l" defTabSz="914400">
              <a:lnSpc>
                <a:spcPct val="107000"/>
              </a:lnSpc>
              <a:spcBef>
                <a:spcPts val="0"/>
              </a:spcBef>
              <a:spcAft>
                <a:spcPts val="68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u="sng"/>
              <a:t>2.1 Classification of Fluid Behaviour</a:t>
            </a:r>
            <a:r>
              <a:t> </a:t>
            </a:r>
          </a:p>
          <a:p>
            <a:pPr marL="0" marR="0" indent="-6350" algn="l" defTabSz="914400">
              <a:lnSpc>
                <a:spcPct val="107000"/>
              </a:lnSpc>
              <a:spcBef>
                <a:spcPts val="0"/>
              </a:spcBef>
              <a:spcAft>
                <a:spcPts val="1765"/>
              </a:spcAft>
              <a:buNone/>
              <a:tabLst/>
              <a:defRPr lang="en-us" b="1" u="sng">
                <a:solidFill>
                  <a:srgbClr val="000000"/>
                </a:solidFill>
                <a:latin typeface="Times New Roman" pitchFamily="1" charset="0"/>
                <a:ea typeface="Times New Roman" pitchFamily="1" charset="0"/>
                <a:cs typeface="Times New Roman" pitchFamily="1" charset="0"/>
              </a:defRPr>
            </a:pPr>
            <a:r>
              <a:t>2.1.1 Definition of a Newtonian Fluid</a:t>
            </a:r>
          </a:p>
          <a:p>
            <a:pPr marL="0" marR="0" indent="-6350" algn="l" defTabSz="914400">
              <a:lnSpc>
                <a:spcPct val="107000"/>
              </a:lnSpc>
              <a:spcBef>
                <a:spcPts val="0"/>
              </a:spcBef>
              <a:spcAft>
                <a:spcPts val="176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In simple shear (Fig. 1), the response of a Newtonian fluid is characterized by a linear relationship between the applied shear stress and the rate of shear, i.e.,</a:t>
            </a:r>
          </a:p>
          <a:p>
            <a:pPr marL="0" marR="0" indent="0" algn="ctr"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σyx = F/A = ηγyx                                 (1)</a:t>
            </a:r>
          </a:p>
          <a:p>
            <a:pPr marL="0" marR="0" indent="0" algn="l" defTabSz="914400">
              <a:lnSpc>
                <a:spcPct val="107000"/>
              </a:lnSpc>
              <a:spcBef>
                <a:spcPts val="0"/>
              </a:spcBef>
              <a:spcAft>
                <a:spcPts val="176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Fig. 1 and equation (1), represent the simplest case wherein there is only one non-zero component of velocity, Vx, which is a function of y.</a:t>
            </a:r>
          </a:p>
          <a:p>
            <a:pPr marL="0" marR="0" indent="0" algn="l" defTabSz="914400">
              <a:lnSpc>
                <a:spcPct val="107000"/>
              </a:lnSpc>
              <a:spcBef>
                <a:spcPts val="0"/>
              </a:spcBef>
              <a:spcAft>
                <a:spcPts val="176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6350" algn="l"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749300" indent="-6350" algn="just" defTabSz="914400">
              <a:lnSpc>
                <a:spcPct val="110000"/>
              </a:lnSpc>
              <a:spcBef>
                <a:spcPts val="455"/>
              </a:spcBef>
              <a:spcAft>
                <a:spcPts val="60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 </a:t>
            </a:r>
          </a:p>
        </p:txBody>
      </p:sp>
      <p:pic>
        <p:nvPicPr>
          <p:cNvPr id="3"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AAAAAAAAAAAAAAAAAAAAAAAAAAAAAAAAAAAAAAAAAAAAAAAAAAB/f38Af39/AMzMzADAwP8Af39/AAAAAAAAAAAAAAAAAP///wAAAAAAIQAAABgAAAAUAAAA6gIAAJgYAACkQwAAVicAABAAAAAmAAAACAAAAP//////////"/>
              </a:ext>
            </a:extLst>
          </p:cNvPicPr>
          <p:nvPr/>
        </p:nvPicPr>
        <p:blipFill>
          <a:blip r:embed="rId2"/>
          <a:stretch>
            <a:fillRect/>
          </a:stretch>
        </p:blipFill>
        <p:spPr>
          <a:xfrm>
            <a:off x="473710" y="3997960"/>
            <a:ext cx="10521950" cy="2396490"/>
          </a:xfrm>
          <a:prstGeom prst="rect">
            <a:avLst/>
          </a:prstGeom>
          <a:noFill/>
          <a:ln>
            <a:noFill/>
          </a:ln>
          <a:effectLst/>
        </p:spPr>
      </p:pic>
      <p:sp>
        <p:nvSpPr>
          <p:cNvPr id="4"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ABRgAAPCcAADVKAAB7KQAAEAAAACYAAAAIAAAAAQAAAAAAAAA="/>
              </a:ext>
            </a:extLst>
          </p:cNvSpPr>
          <p:nvPr>
            <p:ph type="sldNum" sz="quarter" idx="12"/>
          </p:nvPr>
        </p:nvSpPr>
        <p:spPr>
          <a:xfrm>
            <a:off x="11379835" y="63779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AAB7-F9D3-735C-9D9E-0F09E4D06B5A}"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aAQAAiwEAAAtKAACCKQAAAAAAACYAAAAIAAAA//////////8="/>
              </a:ext>
            </a:extLst>
          </p:cNvSpPr>
          <p:nvPr/>
        </p:nvSpPr>
        <p:spPr>
          <a:xfrm>
            <a:off x="219710" y="250825"/>
            <a:ext cx="11816715" cy="6496685"/>
          </a:xfrm>
          <a:prstGeom prst="rect">
            <a:avLst/>
          </a:prstGeom>
          <a:noFill/>
          <a:ln>
            <a:noFill/>
          </a:ln>
          <a:effectLst/>
        </p:spPr>
        <p:txBody>
          <a:bodyPr vert="horz" wrap="square" numCol="1" spcCol="215900" anchor="t"/>
          <a:lstStyle/>
          <a:p>
            <a:pPr marL="0" marR="0" indent="0" algn="l" defTabSz="914400">
              <a:lnSpc>
                <a:spcPct val="107000"/>
              </a:lnSpc>
              <a:spcBef>
                <a:spcPts val="0"/>
              </a:spcBef>
              <a:spcAft>
                <a:spcPts val="176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For the general case of three-dimensional flow (Fig. 2), clearly there are six shearing and three normal components of the stress tensor, S. </a:t>
            </a:r>
          </a:p>
          <a:p>
            <a:pPr marL="0" marR="0" indent="0" algn="l" defTabSz="914400">
              <a:lnSpc>
                <a:spcPct val="107000"/>
              </a:lnSpc>
              <a:spcBef>
                <a:spcPts val="0"/>
              </a:spcBef>
              <a:spcAft>
                <a:spcPts val="176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Split the total stress into an isotropic part (pressure) and a deviatoric part as </a:t>
            </a:r>
          </a:p>
          <a:p>
            <a:pPr marL="0" marR="0" indent="0" algn="l"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S = −pI+σ                               (2)</a:t>
            </a:r>
          </a:p>
          <a:p>
            <a:pPr marL="0" marR="749300" indent="0" algn="just" defTabSz="914400">
              <a:lnSpc>
                <a:spcPct val="110000"/>
              </a:lnSpc>
              <a:spcBef>
                <a:spcPts val="455"/>
              </a:spcBef>
              <a:spcAft>
                <a:spcPts val="600"/>
              </a:spcAft>
              <a:buFont typeface="Wingdings" pitchFamily="2" charset="2"/>
              <a:buChar char=""/>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Where σ is traceless, i.e., tr · s = 0, and pressure is consistent with the continuity equation. </a:t>
            </a:r>
          </a:p>
          <a:p>
            <a:pPr marL="0" marR="749300" indent="0" algn="just" defTabSz="914400">
              <a:lnSpc>
                <a:spcPct val="110000"/>
              </a:lnSpc>
              <a:spcBef>
                <a:spcPts val="455"/>
              </a:spcBef>
              <a:spcAft>
                <a:spcPts val="600"/>
              </a:spcAft>
              <a:buFont typeface="Wingdings" pitchFamily="2" charset="2"/>
              <a:buChar char=""/>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The trace free requirement together with the physical requirement of symmetry s = s </a:t>
            </a:r>
            <a:r>
              <a:rPr lang="en-us" i="1"/>
              <a:t>T </a:t>
            </a:r>
            <a:r>
              <a:t>imply that there are only three independent shear components and two normal stress differences of the deviatoric stress. </a:t>
            </a:r>
          </a:p>
          <a:p>
            <a:pPr marL="0" marR="749300" indent="0" algn="just" defTabSz="914400">
              <a:lnSpc>
                <a:spcPct val="110000"/>
              </a:lnSpc>
              <a:spcBef>
                <a:spcPts val="455"/>
              </a:spcBef>
              <a:spcAft>
                <a:spcPts val="600"/>
              </a:spcAft>
              <a:buFont typeface="Wingdings" pitchFamily="2" charset="2"/>
              <a:buChar char=""/>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In Cartesian coordinates, these are sxy(= syx),sxz(= szx),syz(= szy) and the two normal stress differences defined as</a:t>
            </a:r>
          </a:p>
          <a:p>
            <a:pPr marL="0" marR="753745" indent="0" algn="l" defTabSz="449580">
              <a:lnSpc>
                <a:spcPts val="2200"/>
              </a:lnSpc>
              <a:spcBef>
                <a:spcPts val="205"/>
              </a:spcBef>
              <a:spcAft>
                <a:spcPts val="0"/>
              </a:spcAft>
              <a:buFont typeface="Symbol" pitchFamily="1" charset="2"/>
              <a:buChar char=""/>
              <a:tabLst>
                <a:tab pos="4683760" algn="l"/>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Primary normal stress difference, N1 = sxx −syy                     (3) </a:t>
            </a:r>
          </a:p>
          <a:p>
            <a:pPr marL="0" marR="753745" indent="0" algn="l" defTabSz="449580">
              <a:lnSpc>
                <a:spcPts val="2200"/>
              </a:lnSpc>
              <a:spcBef>
                <a:spcPts val="205"/>
              </a:spcBef>
              <a:spcAft>
                <a:spcPts val="0"/>
              </a:spcAft>
              <a:buFont typeface="Symbol" pitchFamily="1" charset="2"/>
              <a:buChar char=""/>
              <a:tabLst>
                <a:tab pos="4683760" algn="l"/>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Secondary normal stress difference, N2 = szz −syy  </a:t>
            </a:r>
            <a:r>
              <a:rPr lang="en-us" i="1"/>
              <a:t>                </a:t>
            </a:r>
            <a:r>
              <a:t>(4)</a:t>
            </a:r>
          </a:p>
          <a:p>
            <a:pPr marL="820420" marR="753745" indent="0" algn="l" defTabSz="449580">
              <a:lnSpc>
                <a:spcPts val="2200"/>
              </a:lnSpc>
              <a:spcBef>
                <a:spcPts val="205"/>
              </a:spcBef>
              <a:spcAft>
                <a:spcPts val="0"/>
              </a:spcAft>
              <a:buNone/>
              <a:tabLst>
                <a:tab pos="4683760" algn="l"/>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02000"/>
              </a:lnSpc>
              <a:spcBef>
                <a:spcPts val="410"/>
              </a:spcBef>
              <a:spcAft>
                <a:spcPts val="0"/>
              </a:spcAft>
              <a:buFont typeface="Wingdings" pitchFamily="2" charset="2"/>
              <a:buChar char=""/>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For Newtonian fluids, these components are related linearly to the rate of deformation tensor components via the scalar viscosity. For instance, the three-stress com ponents acting on the </a:t>
            </a:r>
            <a:r>
              <a:rPr lang="en-us" i="1"/>
              <a:t>x </a:t>
            </a:r>
            <a:r>
              <a:t>face (oriented normal to the </a:t>
            </a:r>
            <a:r>
              <a:rPr lang="en-us" i="1"/>
              <a:t>x </a:t>
            </a:r>
            <a:r>
              <a:t>axis) in Fig. 3 are written as follows</a:t>
            </a:r>
          </a:p>
          <a:p>
            <a:pPr marL="0" marR="750570" indent="0" algn="just" defTabSz="914400">
              <a:lnSpc>
                <a:spcPct val="102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02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02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ctr" defTabSz="914400">
              <a:lnSpc>
                <a:spcPct val="102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         </a:t>
            </a:r>
          </a:p>
          <a:p>
            <a:pPr marL="0" marR="750570" indent="0" algn="ctr" defTabSz="914400">
              <a:lnSpc>
                <a:spcPct val="102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p>
          <a:p>
            <a:pPr>
              <a:defRPr lang="en-us"/>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HRQAAKCcAAPtJAABnKQAAEAAAACYAAAAIAAAAAQAAAAAAAAA="/>
              </a:ext>
            </a:extLst>
          </p:cNvSpPr>
          <p:nvPr>
            <p:ph type="sldNum" sz="quarter" idx="12"/>
          </p:nvPr>
        </p:nvSpPr>
        <p:spPr>
          <a:xfrm>
            <a:off x="11343005" y="636524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C2C-62D3-734A-9D9E-941FF2D06BC1}"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KUn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3AAAA1gAAAApKAABRKQAAAAAAACYAAAAIAAAA//////////8="/>
              </a:ext>
            </a:extLst>
          </p:cNvSpPr>
          <p:nvPr/>
        </p:nvSpPr>
        <p:spPr>
          <a:xfrm>
            <a:off x="156845" y="135890"/>
            <a:ext cx="11878945" cy="6580505"/>
          </a:xfrm>
          <a:prstGeom prst="rect">
            <a:avLst/>
          </a:prstGeom>
          <a:noFill/>
          <a:ln>
            <a:noFill/>
          </a:ln>
          <a:effectLst/>
        </p:spPr>
        <p:txBody>
          <a:bodyPr vert="horz" wrap="square" numCol="1" spcCol="215900" anchor="t"/>
          <a:lstStyle/>
          <a:p>
            <a:pPr marL="0" marR="750570" indent="0" algn="just" defTabSz="914400">
              <a:lnSpc>
                <a:spcPct val="102000"/>
              </a:lnSpc>
              <a:spcBef>
                <a:spcPts val="410"/>
              </a:spcBef>
              <a:spcAft>
                <a:spcPts val="0"/>
              </a:spcAft>
              <a:buFont typeface="Wingdings" pitchFamily="2" charset="2"/>
              <a:buChar char=""/>
              <a:tabLst/>
              <a:defRPr lang="en-us">
                <a:solidFill>
                  <a:srgbClr val="231F20"/>
                </a:solidFill>
                <a:uFill>
                  <a:solidFill>
                    <a:srgbClr val="000000"/>
                  </a:solidFill>
                </a:uFill>
                <a:latin typeface="Times New Roman" pitchFamily="1" charset="0"/>
                <a:ea typeface="Times New Roman" pitchFamily="1" charset="0"/>
                <a:cs typeface="Times New Roman" pitchFamily="1" charset="0"/>
              </a:defRPr>
            </a:pPr>
            <a:r>
              <a:t> For instance, the three-stress com ponents acting on the </a:t>
            </a:r>
            <a:r>
              <a:rPr lang="en-us" i="1"/>
              <a:t>x </a:t>
            </a:r>
            <a:r>
              <a:t>face (oriented normal to the </a:t>
            </a:r>
            <a:r>
              <a:rPr lang="en-us" i="1"/>
              <a:t>x </a:t>
            </a:r>
            <a:r>
              <a:t>axis) in Fig. 3 are written as follows</a:t>
            </a: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750570" indent="0" algn="just" defTabSz="914400">
              <a:lnSpc>
                <a:spcPct val="110000"/>
              </a:lnSpc>
              <a:spcBef>
                <a:spcPts val="410"/>
              </a:spcBef>
              <a:spcAft>
                <a:spcPts val="0"/>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 </a:t>
            </a:r>
          </a:p>
          <a:p>
            <a:pPr marL="0" marR="750570" indent="0" algn="just" defTabSz="914400">
              <a:lnSpc>
                <a:spcPct val="110000"/>
              </a:lnSpc>
              <a:spcBef>
                <a:spcPts val="410"/>
              </a:spcBef>
              <a:spcAft>
                <a:spcPts val="0"/>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For a Newtonian fluid, in simple shear, sxx = syy = szz = 0, because </a:t>
            </a:r>
            <a:r>
              <a:rPr lang="en-us" i="1"/>
              <a:t>Vx </a:t>
            </a:r>
            <a:r>
              <a:t>only varies in thSimilar sets of equations can be set up for the stress components relevant to the e </a:t>
            </a:r>
            <a:r>
              <a:rPr lang="en-us" i="1"/>
              <a:t>y </a:t>
            </a:r>
            <a:r>
              <a:t>direction. Thus, the complete definition of a Newtonian fluid requires it to satisfy the complete Navier-Stokes’s equations rather than simply exhibiting a constant value of shear viscosity.</a:t>
            </a: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1"/>
              <a:t>FIG. 2</a:t>
            </a:r>
            <a:r>
              <a:t> STRESS COMPONENTS IN THREE-DIMENSIONAL FLOW</a:t>
            </a:r>
          </a:p>
          <a:p>
            <a:pPr marL="0" marR="0" indent="0" algn="l"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771525" marR="0" indent="-158750" algn="just"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i="1"/>
              <a:t> </a:t>
            </a:r>
            <a:endParaRPr lang="en-us" i="1"/>
          </a:p>
          <a:p>
            <a:pPr marL="771525" marR="0" indent="-158750" algn="just" defTabSz="914400">
              <a:lnSpc>
                <a:spcPct val="107000"/>
              </a:lnSpc>
              <a:spcBef>
                <a:spcPts val="0"/>
              </a:spcBef>
              <a:spcAft>
                <a:spcPts val="1765"/>
              </a:spcAft>
              <a:buNone/>
              <a:tabLst/>
              <a:defRPr lang="en-us" i="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b="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
        <p:nvSpPr>
          <p:cNvPr id="3"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tRAAAoyYAACFJAADiKAAAEAAAACYAAAAIAAAAAQAAAAAAAAA="/>
              </a:ext>
            </a:extLst>
          </p:cNvSpPr>
          <p:nvPr>
            <p:ph type="sldNum" sz="quarter" idx="12"/>
          </p:nvPr>
        </p:nvSpPr>
        <p:spPr>
          <a:xfrm>
            <a:off x="11204575" y="628078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B5E3-ADD3-7343-9D9E-5B16FBD06B0E}" type="slidenum">
              <a:t>7</a:t>
            </a:fld>
          </a:p>
        </p:txBody>
      </p:sp>
      <p:pic>
        <p:nvPicPr>
          <p:cNvPr id="4"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xQ8AAEYDAABfBAAAAAAAAAAAAABkAAAAZAAAAAAAAAAjAAAABAAAAGQAAAAXAAAAFAAAAAAAAAAAAAAA/38AAP9/AAAAAAAACQAAAAQAAAAAAAAADAAAABAAAAD5DuI7iO8GQP1Q0w81/QzAHgAAAGgAAAAAAAAAAAAAAAAAAAAAAAAAAAAAABAnAAAQJwAAAAAAAAAAAAAAAAAAAAAAAAAAAAAAAAAAAAAAAAAAAAAUAAAAAAAAAMDA/wAAAAAAZAAAADIAAAAAAAAAZAAAAAAAAAB/f38ACgAAAB8AAABUAAAA////AAAAAAAAAAAAAAAAAAAAAAAAAAAAAAAAAAAAAAAAAAAAAAAAAAAAAAB/f38Af39/AMzMzADAwP8Af39/AAAAAAAAAAAAAAAAAP///wAAAAAAIQAAABgAAAAUAAAAFB4AAKIaAAAcLgAAhicAABAAAAAmAAAACAAAAP//////////"/>
              </a:ext>
            </a:extLst>
          </p:cNvPicPr>
          <p:nvPr/>
        </p:nvPicPr>
        <p:blipFill>
          <a:blip r:embed="rId2"/>
          <a:srcRect l="40370" t="8380" r="11190" b="0"/>
          <a:stretch>
            <a:fillRect/>
          </a:stretch>
        </p:blipFill>
        <p:spPr>
          <a:xfrm>
            <a:off x="4889500" y="4329430"/>
            <a:ext cx="2606040" cy="2095500"/>
          </a:xfrm>
          <a:prstGeom prst="rect">
            <a:avLst/>
          </a:prstGeom>
          <a:noFill/>
          <a:ln>
            <a:noFill/>
          </a:ln>
          <a:effectLst/>
        </p:spPr>
      </p:pic>
      <p:pic>
        <p:nvPicPr>
          <p:cNvPr id="5" name="Picture2"/>
          <p:cNvPicPr>
            <a:picLocks noChangeAspect="1"/>
            <a:extLst>
              <a:ext uri="smNativeData">
                <pr:smNativeData xmlns:pr="smNativeData" val="SMDATA_15_GSm9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8YTpiDAAAABAAAABOvqp0Kj/7Pz1Fv2PohBtAHgAAAGgAAAAAAAAAAAAAAAAAAAAAAAAAAAAAABAnAAAQJwAAAAAAAAAAAAAAAAAAAAAAAAAAAAAAAAAAAAAAAAAAAAAUAAAAAAAAAMDA/wAAAAAAZAAAADIAAAAAAAAAZAAAAAAAAAB/f38ACgAAAB8AAABUAAAAX8vvBf///wEAAAAAAAAAAAAAAAAAAAAAAAAAAAAAAAAAAAAAAAAAAAAAAAJ/f38A6+vrA8zMzADAwP8Af39/AAAAAAAAAAAAAAAAAP///wAAAAAAIQAAABgAAAAUAAAAjgMAAOMEAABSHwAA7RAAABAAAAAmAAAACAAAAP//////////"/>
              </a:ext>
            </a:extLst>
          </p:cNvPicPr>
          <p:nvPr/>
        </p:nvPicPr>
        <p:blipFill>
          <a:blip r:embed="rId3"/>
          <a:stretch>
            <a:fillRect/>
          </a:stretch>
        </p:blipFill>
        <p:spPr>
          <a:xfrm>
            <a:off x="577850" y="794385"/>
            <a:ext cx="4513580" cy="195707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DMRgAAZCYAAABLAACjKAAAEAAAACYAAAAIAAAAAQAAAAAAAAA="/>
              </a:ext>
            </a:extLst>
          </p:cNvSpPr>
          <p:nvPr>
            <p:ph type="sldNum" sz="quarter" idx="12"/>
          </p:nvPr>
        </p:nvSpPr>
        <p:spPr>
          <a:xfrm>
            <a:off x="11508740" y="6240780"/>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D78C-C2D3-7321-9D9E-347499D06B61}" type="slidenum">
              <a:t>8</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AAAAAABLAABzKQAAAAAAACYAAAAIAAAA//////////8="/>
              </a:ext>
            </a:extLst>
          </p:cNvSpPr>
          <p:nvPr/>
        </p:nvSpPr>
        <p:spPr>
          <a:xfrm>
            <a:off x="0" y="0"/>
            <a:ext cx="12192000" cy="6737985"/>
          </a:xfrm>
          <a:prstGeom prst="rect">
            <a:avLst/>
          </a:prstGeom>
          <a:noFill/>
          <a:ln>
            <a:noFill/>
          </a:ln>
          <a:effectLst/>
        </p:spPr>
        <p:txBody>
          <a:bodyPr vert="horz" wrap="square" numCol="1" spcCol="215900" anchor="t"/>
          <a:lstStyle/>
          <a:p>
            <a:pPr marL="0" marR="0" indent="0" algn="just" defTabSz="914400">
              <a:lnSpc>
                <a:spcPct val="107000"/>
              </a:lnSpc>
              <a:spcBef>
                <a:spcPts val="0"/>
              </a:spcBef>
              <a:spcAft>
                <a:spcPts val="1765"/>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b="1" u="sng">
                <a:solidFill>
                  <a:srgbClr val="000000"/>
                </a:solidFill>
                <a:latin typeface="Times New Roman" pitchFamily="1" charset="0"/>
                <a:ea typeface="Times New Roman" pitchFamily="1" charset="0"/>
                <a:cs typeface="Times New Roman" pitchFamily="1" charset="0"/>
              </a:defRPr>
            </a:pPr>
            <a:r>
              <a:t>2.1.2</a:t>
            </a:r>
            <a:r>
              <a:rPr lang="en-us" b="0"/>
              <a:t> </a:t>
            </a:r>
            <a:r>
              <a:t>Non-Newtonian Fluid Behavior</a:t>
            </a:r>
          </a:p>
          <a:p>
            <a:pPr marL="0" marR="0" indent="0" algn="just" defTabSz="914400">
              <a:lnSpc>
                <a:spcPct val="107000"/>
              </a:lnSpc>
              <a:spcBef>
                <a:spcPts val="0"/>
              </a:spcBef>
              <a:spcAft>
                <a:spcPts val="1765"/>
              </a:spcAft>
              <a:buFont typeface="Wingdings" pitchFamily="2" charset="2"/>
              <a:buChar char=""/>
              <a:tabLst/>
              <a:defRPr lang="en-us" b="1" u="sng">
                <a:solidFill>
                  <a:srgbClr val="000000"/>
                </a:solidFill>
                <a:latin typeface="Times New Roman" pitchFamily="1" charset="0"/>
                <a:ea typeface="Times New Roman" pitchFamily="1" charset="0"/>
                <a:cs typeface="Times New Roman" pitchFamily="1" charset="0"/>
              </a:defRPr>
            </a:pPr>
            <a:r>
              <a:rPr lang="en-us" b="0" u="none"/>
              <a:t>  In non-Newtonian fluids, viscosity can change when under force to either more liquid or more solid.</a:t>
            </a:r>
            <a:endParaRPr lang="en-us" b="0" u="none"/>
          </a:p>
          <a:p>
            <a:pPr marL="0" marR="0" indent="0" algn="just" defTabSz="914400">
              <a:lnSpc>
                <a:spcPct val="107000"/>
              </a:lnSpc>
              <a:spcBef>
                <a:spcPts val="0"/>
              </a:spcBef>
              <a:spcAft>
                <a:spcPts val="1765"/>
              </a:spcAft>
              <a:buFont typeface="Wingdings" pitchFamily="2" charset="2"/>
              <a:buChar char=""/>
              <a:tabLst/>
              <a:defRPr lang="en-us" b="1" u="sng">
                <a:solidFill>
                  <a:srgbClr val="000000"/>
                </a:solidFill>
                <a:latin typeface="Times New Roman" pitchFamily="1" charset="0"/>
                <a:ea typeface="Times New Roman" pitchFamily="1" charset="0"/>
                <a:cs typeface="Times New Roman" pitchFamily="1" charset="0"/>
              </a:defRPr>
            </a:pPr>
            <a:r>
              <a:rPr lang="en-us" b="0" u="none">
                <a:uFill>
                  <a:solidFill>
                    <a:srgbClr val="000000"/>
                  </a:solidFill>
                </a:uFill>
              </a:rPr>
              <a:t> The apparent viscosity, defined as s/g</a:t>
            </a:r>
            <a:r>
              <a:rPr lang="en-us" u="none">
                <a:uFill>
                  <a:solidFill>
                    <a:srgbClr val="000000"/>
                  </a:solidFill>
                </a:uFill>
              </a:rPr>
              <a:t>˙</a:t>
            </a:r>
            <a:r>
              <a:rPr lang="en-us" b="0" u="none">
                <a:uFill>
                  <a:solidFill>
                    <a:srgbClr val="000000"/>
                  </a:solidFill>
                </a:uFill>
              </a:rPr>
              <a:t>, is not constant and is a function of s or g˙.</a:t>
            </a:r>
            <a:endParaRPr lang="en-us" b="0" u="none">
              <a:uFill>
                <a:solidFill>
                  <a:srgbClr val="000000"/>
                </a:solidFill>
              </a:uFill>
            </a:endParaRPr>
          </a:p>
          <a:p>
            <a:pPr marL="0" marR="0" indent="0" algn="just" defTabSz="914400">
              <a:lnSpc>
                <a:spcPct val="107000"/>
              </a:lnSpc>
              <a:spcBef>
                <a:spcPts val="0"/>
              </a:spcBef>
              <a:spcAft>
                <a:spcPts val="1765"/>
              </a:spcAft>
              <a:buFont typeface="Wingdings" pitchFamily="2" charset="2"/>
              <a:buChar char=""/>
              <a:tabLst/>
              <a:defRPr lang="en-us" b="1" i="1">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0" i="0"/>
              <a:t> Under appropriate circumstances, the apparent viscosity of certain materials is not only a function of flow condition, but it also depends on the kinematic history of the fluid element under consideration.</a:t>
            </a:r>
            <a:endParaRPr lang="en-us" b="0" i="0"/>
          </a:p>
          <a:p>
            <a:pPr marL="0" marR="0" indent="0" algn="just" defTabSz="914400">
              <a:lnSpc>
                <a:spcPct val="107000"/>
              </a:lnSpc>
              <a:spcBef>
                <a:spcPts val="0"/>
              </a:spcBef>
              <a:spcAft>
                <a:spcPts val="1765"/>
              </a:spcAft>
              <a:buFont typeface="Wingdings" pitchFamily="2" charset="2"/>
              <a:buChar char=""/>
              <a:tabLst/>
              <a:defRPr lang="en-us" b="1" i="1">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0" i="0"/>
              <a:t> It is convenient, though arbitrary</a:t>
            </a:r>
            <a:r>
              <a:rPr lang="en-us" b="0" i="0">
                <a:solidFill>
                  <a:srgbClr val="231F20"/>
                </a:solidFill>
              </a:rPr>
              <a:t> </a:t>
            </a:r>
            <a:r>
              <a:rPr lang="en-us" b="0" i="0"/>
              <a:t>to group such materials into the following three categories:</a:t>
            </a:r>
            <a:endParaRPr lang="en-us" b="0" i="0"/>
          </a:p>
          <a:p>
            <a:pPr marL="0" marR="0" indent="0" algn="just" defTabSz="914400">
              <a:lnSpc>
                <a:spcPct val="107000"/>
              </a:lnSpc>
              <a:spcBef>
                <a:spcPts val="0"/>
              </a:spcBef>
              <a:spcAft>
                <a:spcPts val="1765"/>
              </a:spcAft>
              <a:buNone/>
              <a:tabLst/>
              <a:defRPr lang="en-us" b="1" i="1">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0" i="0">
                <a:solidFill>
                  <a:srgbClr val="231F20"/>
                </a:solidFill>
              </a:rPr>
              <a:t>1.</a:t>
            </a:r>
            <a:r>
              <a:rPr lang="en-us" b="0" i="0"/>
              <a:t>Time-independent or generalized Newtonian fluids</a:t>
            </a:r>
            <a:endParaRPr lang="en-us" b="0"/>
          </a:p>
          <a:p>
            <a:pPr marL="0" marR="0" indent="0" algn="just"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a:solidFill>
                  <a:srgbClr val="231F20"/>
                </a:solidFill>
              </a:rPr>
              <a:t>2. </a:t>
            </a:r>
            <a:r>
              <a:t>Time-dependent fluids</a:t>
            </a:r>
            <a:endParaRPr lang="en-us" i="1"/>
          </a:p>
          <a:p>
            <a:pPr marL="0" marR="0" indent="0" algn="just"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sz="1800">
                <a:solidFill>
                  <a:srgbClr val="231F20"/>
                </a:solidFill>
              </a:rPr>
              <a:t>3. </a:t>
            </a:r>
            <a:r>
              <a:rPr lang="en-us" sz="1800"/>
              <a:t>Systems which exhibit a blend of viscous fluid behavior and of elastic solid-like behavior i.e visco-elastic fluids</a:t>
            </a:r>
            <a:endParaRPr lang="en-us" sz="1800"/>
          </a:p>
          <a:p>
            <a:pPr marL="0" marR="0" indent="0" algn="just"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1270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l" defTabSz="914400">
              <a:lnSpc>
                <a:spcPct val="107000"/>
              </a:lnSpc>
              <a:spcBef>
                <a:spcPts val="0"/>
              </a:spcBef>
              <a:spcAft>
                <a:spcPts val="300"/>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i="1">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07000"/>
              </a:lnSpc>
              <a:spcBef>
                <a:spcPts val="0"/>
              </a:spcBef>
              <a:spcAft>
                <a:spcPts val="176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NumberArea1"/>
          <p:cNvSpPr>
            <a:spLocks noGrp="1" noChangeArrowheads="1"/>
            <a:extLst>
              <a:ext uri="smNativeData">
                <pr:smNativeData xmlns:pr="smNativeData" val="SMDATA_13_GSm9YB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D///8A////AQAAAAAAAAAAAAAAAAAAAAAAAAAAAAAAAAAAAAAAAAAAAAAAAH9/fwDr6+sDzMzMAMDA/wB/f38AAAAAAAAAAAAAAAAAAAAAAAAAAAAhAAAAGAAAABQAAACRRQAAoyYAAMVJAADiKAAAEAAAACYAAAAIAAAAAQAAAAAAAAA="/>
              </a:ext>
            </a:extLst>
          </p:cNvSpPr>
          <p:nvPr>
            <p:ph type="sldNum" sz="quarter" idx="12"/>
          </p:nvPr>
        </p:nvSpPr>
        <p:spPr>
          <a:xfrm>
            <a:off x="11308715" y="6280785"/>
            <a:ext cx="683260" cy="365125"/>
          </a:xfrm>
        </p:spPr>
        <p:txBody>
          <a:bodyPr/>
          <a:lstStyle/>
          <a:p>
            <a:pPr>
              <a:defRPr lang="en-us" sz="2800">
                <a:solidFill>
                  <a:srgbClr val="FFFFFF"/>
                </a:solidFill>
                <a:latin typeface="Arial Black" pitchFamily="2" charset="0"/>
                <a:ea typeface="Arial Black" pitchFamily="2" charset="0"/>
                <a:cs typeface="Arial Black" pitchFamily="2" charset="0"/>
              </a:defRPr>
            </a:pPr>
            <a:fld id="{3E26D2F4-BAD3-7324-9D9E-4C719CD06B19}" type="slidenum">
              <a:t>9</a:t>
            </a:fld>
          </a:p>
        </p:txBody>
      </p:sp>
      <p:sp>
        <p:nvSpPr>
          <p:cNvPr id="3" name="Textbox1"/>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Pcn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AAAAAAFLAAAwKgAAAAAAACYAAAAIAAAA//////////8="/>
              </a:ext>
            </a:extLst>
          </p:cNvSpPr>
          <p:nvPr/>
        </p:nvSpPr>
        <p:spPr>
          <a:xfrm>
            <a:off x="0" y="0"/>
            <a:ext cx="12192635" cy="6858000"/>
          </a:xfrm>
          <a:prstGeom prst="rect">
            <a:avLst/>
          </a:prstGeom>
          <a:noFill/>
          <a:ln>
            <a:noFill/>
          </a:ln>
          <a:effectLst/>
        </p:spPr>
        <p:txBody>
          <a:bodyPr vert="horz" wrap="square" numCol="1" spcCol="215900" anchor="t"/>
          <a:lstStyle/>
          <a:p>
            <a:pPr marL="0" marR="0" indent="0" algn="l" defTabSz="914400">
              <a:lnSpc>
                <a:spcPct val="107000"/>
              </a:lnSpc>
              <a:spcBef>
                <a:spcPts val="0"/>
              </a:spcBef>
              <a:spcAft>
                <a:spcPts val="300"/>
              </a:spcAft>
              <a:buNone/>
              <a:tabLst/>
              <a:defRPr lang="en-us" b="1" u="sng">
                <a:solidFill>
                  <a:srgbClr val="000000"/>
                </a:solidFill>
                <a:latin typeface="Times New Roman" pitchFamily="1" charset="0"/>
                <a:ea typeface="Times New Roman" pitchFamily="1" charset="0"/>
                <a:cs typeface="Times New Roman" pitchFamily="1" charset="0"/>
              </a:defRPr>
            </a:pPr>
            <a:r>
              <a:t>2.2 Time-Independent Fluid Behaviour</a:t>
            </a:r>
          </a:p>
          <a:p>
            <a:pPr marL="0" marR="0" indent="0" algn="l" defTabSz="914400">
              <a:lnSpc>
                <a:spcPct val="107000"/>
              </a:lnSpc>
              <a:spcBef>
                <a:spcPts val="0"/>
              </a:spcBef>
              <a:spcAft>
                <a:spcPts val="300"/>
              </a:spcAft>
              <a:buNone/>
              <a:tabLst/>
              <a:defRPr lang="en-us" b="1" u="sng">
                <a:solidFill>
                  <a:srgbClr val="000000"/>
                </a:solid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In simple unidirectional shear, this sub-set of fluids is characterized by the fact that the current value of the rate of shear at a point in the fluid is deter- mined only by the corresponding current value of the shear stress and vice versa.</a:t>
            </a: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such fluids have no memory of their past history. </a:t>
            </a: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Thus, their steady shear behavior may be described by a relation of the form,</a:t>
            </a: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0" marR="0" indent="0" algn="just" defTabSz="914400">
              <a:lnSpc>
                <a:spcPct val="110000"/>
              </a:lnSpc>
              <a:spcBef>
                <a:spcPts val="0"/>
              </a:spcBef>
              <a:spcAft>
                <a:spcPts val="555"/>
              </a:spcAft>
              <a:buFont typeface="Wingdings" pitchFamily="2" charset="2"/>
              <a:buChar char=""/>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t>Depending upon the form of equation (8) three possibilities exist:</a:t>
            </a:r>
          </a:p>
          <a:p>
            <a:pPr marL="771525" marR="0" indent="-1587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a:solidFill>
                  <a:srgbClr val="231F20"/>
                </a:solidFill>
              </a:rPr>
              <a:t>1.	</a:t>
            </a:r>
            <a:r>
              <a:t>Shear- thinning or pseudoplastic behavior</a:t>
            </a:r>
          </a:p>
          <a:p>
            <a:pPr marL="771525" marR="0" indent="-1587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a:solidFill>
                  <a:srgbClr val="231F20"/>
                </a:solidFill>
              </a:rPr>
              <a:t>2.	</a:t>
            </a:r>
            <a:r>
              <a:t>Visco-plastic behavior with or without shear-thinning behavior</a:t>
            </a:r>
          </a:p>
          <a:p>
            <a:pPr marL="771525" marR="0" indent="-1587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a:solidFill>
                  <a:srgbClr val="231F20"/>
                </a:solidFill>
              </a:rPr>
              <a:t>3.	</a:t>
            </a:r>
            <a:r>
              <a:t>Shear- thickening or dilatant behavior.</a:t>
            </a: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r>
              <a:rPr lang="en-us" b="1"/>
              <a:t>Fig.3 </a:t>
            </a:r>
            <a:r>
              <a:t>Qualitative flow curves for different type of non- Newtonian fluid</a:t>
            </a: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sz="1200">
                <a:solidFill>
                  <a:srgbClr val="000000"/>
                </a:solidFill>
                <a:uFill>
                  <a:solidFill>
                    <a:srgbClr val="000000"/>
                  </a:solidFill>
                </a:uFill>
                <a:latin typeface="Times New Roman" pitchFamily="1" charset="0"/>
                <a:ea typeface="Times New Roman" pitchFamily="1" charset="0"/>
                <a:cs typeface="Times New Roman" pitchFamily="1" charset="0"/>
              </a:defRPr>
            </a:pPr>
          </a:p>
          <a:p>
            <a:pPr marL="6350" marR="0" indent="-6350" algn="just" defTabSz="914400">
              <a:lnSpc>
                <a:spcPct val="110000"/>
              </a:lnSpc>
              <a:spcBef>
                <a:spcPts val="0"/>
              </a:spcBef>
              <a:spcAft>
                <a:spcPts val="555"/>
              </a:spcAft>
              <a:buNone/>
              <a:tabLst/>
              <a:defRPr lang="en-us">
                <a:solidFill>
                  <a:srgbClr val="000000"/>
                </a:solidFill>
                <a:uFill>
                  <a:solidFill>
                    <a:srgbClr val="000000"/>
                  </a:solidFill>
                </a:uFill>
                <a:latin typeface="Times New Roman" pitchFamily="1" charset="0"/>
                <a:ea typeface="Times New Roman" pitchFamily="1" charset="0"/>
                <a:cs typeface="Times New Roman" pitchFamily="1" charset="0"/>
              </a:defRPr>
            </a:pPr>
          </a:p>
        </p:txBody>
      </p:sp>
      <p:pic>
        <p:nvPicPr>
          <p:cNvPr id="4" name="Picture1"/>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RIMMP1UjWvzHNXfBXcdK/HgAAAGgAAAAAAAAAAAAAAAAAAAAAAAAAAAAAABAnAAAQJwAAAAAAAAAAAAAAAAAAAAAAAAAAAAAAAAAAAAAAAAAAAAAUAAAAAAAAAMDA/wAAAAAAZAAAADIAAAAAAAAAZAAAAAAAAAB/f38ACgAAAB8AAABUAAAA////AAAAAAAAAAAAAAAAAAAAAAAAAAAAAAAAAAAAAAAAAAAAAAAAAAAAAAB/f38Af39/AMzMzADAwP8Af39/AAAAAAAAAAAAAAAAAP///wAAAAAAIQAAABgAAAAUAAAAXh0AAPgcAAAWLAAAQCkAABAAAAAmAAAACAAAAP//////////"/>
              </a:ext>
            </a:extLst>
          </p:cNvPicPr>
          <p:nvPr/>
        </p:nvPicPr>
        <p:blipFill>
          <a:blip r:embed="rId2"/>
          <a:stretch>
            <a:fillRect/>
          </a:stretch>
        </p:blipFill>
        <p:spPr>
          <a:xfrm>
            <a:off x="4773930" y="4709160"/>
            <a:ext cx="2392680" cy="1996440"/>
          </a:xfrm>
          <a:prstGeom prst="rect">
            <a:avLst/>
          </a:prstGeom>
          <a:noFill/>
          <a:ln>
            <a:noFill/>
          </a:ln>
          <a:effectLst/>
        </p:spPr>
      </p:pic>
      <p:pic>
        <p:nvPicPr>
          <p:cNvPr id="5" name="Picture2"/>
          <p:cNvPicPr>
            <a:picLocks noChangeAspect="1"/>
            <a:extLst>
              <a:ext uri="smNativeData">
                <pr:smNativeData xmlns:pr="smNativeData" val="SMDATA_15_GSm9YB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DAAAABAAAAAAAAAAAAAAABaykIUsZBFAHgAAAGgAAAAAAAAAAAAAAAAAAAAAAAAAAAAAABAnAAAQJwAAAAAAAAAAAAAAAAAAAAAAAAAAAAAAAAAAAAAAAAAAAAAUAAAAAAAAAMDA/wAAAAAAZAAAADIAAAAAAAAAZAAAAAAAAAB/f38ACgAAAB8AAABUAAAA////AAAAAAAAAAAAAAAAAAAAAAAAAAAAAAAAAAAAAAAAAAAAAAAAAAAAAAB/f38Af39/AMzMzADAwP8Af39/AAAAAAAAAAAAAAAAAP///wAAAAAAIQAAABgAAAAUAAAAKvL//8wMAADnOQAARxEAABAAAAAmAAAACAAAAP//////////"/>
              </a:ext>
            </a:extLst>
          </p:cNvPicPr>
          <p:nvPr/>
        </p:nvPicPr>
        <p:blipFill>
          <a:blip r:embed="rId3"/>
          <a:stretch>
            <a:fillRect/>
          </a:stretch>
        </p:blipFill>
        <p:spPr>
          <a:xfrm>
            <a:off x="-2249170" y="2080260"/>
            <a:ext cx="11661775" cy="728345"/>
          </a:xfrm>
          <a:prstGeom prst="rect">
            <a:avLst/>
          </a:prstGeom>
          <a:noFill/>
          <a:ln>
            <a:noFill/>
          </a:ln>
          <a:effectLst/>
        </p:spPr>
      </p:pic>
      <p:sp>
        <p:nvSpPr>
          <p:cNvPr id="6" name="Textbox2"/>
          <p:cNvSpPr txBox="1">
            <a:extLst>
              <a:ext uri="smNativeData">
                <pr:smNativeData xmlns:pr="smNativeData" val="SMDATA_13_GSm9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NwIAAD/fwAA/38AAAAAAAAJAAAABAAAAHQgdHk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5BgAAEyAAAMwaAADTIgAAAAAAACYAAAAIAAAA//////////8="/>
              </a:ext>
            </a:extLst>
          </p:cNvSpPr>
          <p:nvPr/>
        </p:nvSpPr>
        <p:spPr>
          <a:xfrm>
            <a:off x="1011555" y="5213985"/>
            <a:ext cx="3344545" cy="447040"/>
          </a:xfrm>
          <a:prstGeom prst="rect">
            <a:avLst/>
          </a:prstGeom>
          <a:noFill/>
          <a:ln>
            <a:noFill/>
          </a:ln>
          <a:effectLst/>
        </p:spPr>
        <p:txBody>
          <a:bodyPr vert="horz" wrap="square" numCol="1" spcCol="215900" anchor="t"/>
          <a:lstStyle/>
          <a:p>
            <a:pPr>
              <a:buNone/>
              <a:defRPr lang="en-us" sz="1200" b="1">
                <a:latin typeface="Times New Roman" pitchFamily="1" charset="0"/>
                <a:ea typeface="Times New Roman" pitchFamily="1" charset="0"/>
                <a:cs typeface="Times New Roman" pitchFamily="1" charset="0"/>
              </a:defRPr>
            </a:pPr>
            <a:r>
              <a:t>figure 3</a:t>
            </a:r>
            <a:r>
              <a:rPr>
                <a:solidFill>
                  <a:srgbClr val="000000"/>
                </a:solidFill>
                <a:uFill>
                  <a:solidFill>
                    <a:srgbClr val="000000"/>
                  </a:solidFill>
                </a:uFill>
              </a:rPr>
              <a:t>  Qualitative flow curves for different types  of non- Newtonian fluid</a:t>
            </a:r>
            <a:endParaRPr>
              <a:solidFill>
                <a:srgbClr val="000000"/>
              </a:solidFill>
              <a:uFill>
                <a:solidFill>
                  <a:srgbClr val="000000"/>
                </a:solidFill>
              </a:u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000000"/>
        </a:lt1>
        <a:dk2>
          <a:srgbClr val="2C3C43"/>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11.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12.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13.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2.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3.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4.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5.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6.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7.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8.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ppt/theme/themeOverride9.xml><?xml version="1.0" encoding="utf-8"?>
<a:themeOverride xmlns:a="http://schemas.openxmlformats.org/drawingml/2006/main">
  <a:clrScheme name="Presentation 1">
    <a:dk1>
      <a:srgbClr val="000000"/>
    </a:dk1>
    <a:lt1>
      <a:srgbClr val="000000"/>
    </a:lt1>
    <a:dk2>
      <a:srgbClr val="000000"/>
    </a:dk2>
    <a:lt2>
      <a:srgbClr val="2C3C43"/>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electronic cooling</dc:title>
  <dc:subject/>
  <dc:creator>abhishek bharati</dc:creator>
  <cp:keywords/>
  <dc:description/>
  <cp:lastModifiedBy>shivam</cp:lastModifiedBy>
  <cp:revision>0</cp:revision>
  <dcterms:created xsi:type="dcterms:W3CDTF">2020-10-26T06:17:46Z</dcterms:created>
  <dcterms:modified xsi:type="dcterms:W3CDTF">2021-06-06T19:59:21Z</dcterms:modified>
</cp:coreProperties>
</file>