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49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16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823793"/>
            <a:ext cx="7477601" cy="3832860"/>
          </a:xfrm>
          <a:prstGeom prst="rect">
            <a:avLst/>
          </a:prstGeom>
          <a:noFill/>
          <a:ln/>
        </p:spPr>
        <p:txBody>
          <a:bodyPr wrap="square" rtlCol="0" anchor="t"/>
          <a:lstStyle/>
          <a:p>
            <a:pPr marL="0" indent="0">
              <a:lnSpc>
                <a:spcPts val="7545"/>
              </a:lnSpc>
              <a:buNone/>
            </a:pPr>
            <a:r>
              <a:rPr lang="en-US" sz="6036" dirty="0">
                <a:solidFill>
                  <a:srgbClr val="F2F0F4"/>
                </a:solidFill>
                <a:latin typeface="Montserrat" pitchFamily="34" charset="0"/>
                <a:ea typeface="Montserrat" pitchFamily="34" charset="-122"/>
                <a:cs typeface="Montserrat" pitchFamily="34" charset="-120"/>
              </a:rPr>
              <a:t>Introduction to RAG-based Query Suggestion Chatbot</a:t>
            </a:r>
            <a:endParaRPr lang="en-US" sz="6036" dirty="0"/>
          </a:p>
        </p:txBody>
      </p:sp>
      <p:sp>
        <p:nvSpPr>
          <p:cNvPr id="6" name="Text 2"/>
          <p:cNvSpPr/>
          <p:nvPr/>
        </p:nvSpPr>
        <p:spPr>
          <a:xfrm>
            <a:off x="6319599" y="4989909"/>
            <a:ext cx="7477601"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This project explores the development of a RAG-based query suggestion chatbot that leverages the Chain of Thought approach to enhance the user experience on WordPress sites. The chatbot aims to provide personalized and contextual query suggestions to help visitors find the information they need more efficiently.</a:t>
            </a:r>
            <a:endParaRPr lang="en-US" sz="1750" dirty="0"/>
          </a:p>
        </p:txBody>
      </p:sp>
      <p:sp>
        <p:nvSpPr>
          <p:cNvPr id="9" name="Text 4"/>
          <p:cNvSpPr/>
          <p:nvPr/>
        </p:nvSpPr>
        <p:spPr>
          <a:xfrm>
            <a:off x="6786086" y="7016829"/>
            <a:ext cx="2013942"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dirty="0">
                <a:solidFill>
                  <a:srgbClr val="F2F0F4"/>
                </a:solidFill>
                <a:latin typeface="Montserrat" pitchFamily="34" charset="0"/>
                <a:ea typeface="Montserrat" pitchFamily="34" charset="-122"/>
                <a:cs typeface="Montserrat" pitchFamily="34" charset="-120"/>
              </a:rPr>
              <a:t>Overview of Chain of Thought Approach</a:t>
            </a:r>
            <a:endParaRPr lang="en-US" sz="4338" dirty="0"/>
          </a:p>
        </p:txBody>
      </p:sp>
      <p:sp>
        <p:nvSpPr>
          <p:cNvPr id="6" name="Shape 2"/>
          <p:cNvSpPr/>
          <p:nvPr/>
        </p:nvSpPr>
        <p:spPr>
          <a:xfrm>
            <a:off x="4792385" y="2315170"/>
            <a:ext cx="44053" cy="5306854"/>
          </a:xfrm>
          <a:prstGeom prst="roundRect">
            <a:avLst>
              <a:gd name="adj" fmla="val 225099"/>
            </a:avLst>
          </a:prstGeom>
          <a:solidFill>
            <a:srgbClr val="552C86"/>
          </a:solidFill>
          <a:ln/>
        </p:spPr>
      </p:sp>
      <p:sp>
        <p:nvSpPr>
          <p:cNvPr id="7" name="Shape 3"/>
          <p:cNvSpPr/>
          <p:nvPr/>
        </p:nvSpPr>
        <p:spPr>
          <a:xfrm>
            <a:off x="5062299" y="2713077"/>
            <a:ext cx="771168" cy="44053"/>
          </a:xfrm>
          <a:prstGeom prst="roundRect">
            <a:avLst>
              <a:gd name="adj" fmla="val 225099"/>
            </a:avLst>
          </a:prstGeom>
          <a:solidFill>
            <a:srgbClr val="552C86"/>
          </a:solidFill>
          <a:ln/>
        </p:spPr>
      </p:sp>
      <p:sp>
        <p:nvSpPr>
          <p:cNvPr id="8" name="Shape 4"/>
          <p:cNvSpPr/>
          <p:nvPr/>
        </p:nvSpPr>
        <p:spPr>
          <a:xfrm>
            <a:off x="4566523" y="2487335"/>
            <a:ext cx="495776" cy="495776"/>
          </a:xfrm>
          <a:prstGeom prst="roundRect">
            <a:avLst>
              <a:gd name="adj" fmla="val 20002"/>
            </a:avLst>
          </a:prstGeom>
          <a:noFill/>
          <a:ln w="7620">
            <a:solidFill>
              <a:srgbClr val="552C86"/>
            </a:solidFill>
            <a:prstDash val="solid"/>
          </a:ln>
        </p:spPr>
      </p:sp>
      <p:sp>
        <p:nvSpPr>
          <p:cNvPr id="9" name="Text 5"/>
          <p:cNvSpPr/>
          <p:nvPr/>
        </p:nvSpPr>
        <p:spPr>
          <a:xfrm>
            <a:off x="4754761" y="2528649"/>
            <a:ext cx="119301"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1</a:t>
            </a:r>
            <a:endParaRPr lang="en-US" sz="2603" dirty="0"/>
          </a:p>
        </p:txBody>
      </p:sp>
      <p:sp>
        <p:nvSpPr>
          <p:cNvPr id="10" name="Text 6"/>
          <p:cNvSpPr/>
          <p:nvPr/>
        </p:nvSpPr>
        <p:spPr>
          <a:xfrm>
            <a:off x="6026348" y="2535436"/>
            <a:ext cx="2754511" cy="344329"/>
          </a:xfrm>
          <a:prstGeom prst="rect">
            <a:avLst/>
          </a:prstGeom>
          <a:noFill/>
          <a:ln/>
        </p:spPr>
        <p:txBody>
          <a:bodyPr wrap="none" rtlCol="0" anchor="t"/>
          <a:lstStyle/>
          <a:p>
            <a:pPr marL="0" indent="0" algn="l">
              <a:lnSpc>
                <a:spcPts val="2711"/>
              </a:lnSpc>
              <a:buNone/>
            </a:pPr>
            <a:r>
              <a:rPr lang="en-US" sz="2169" dirty="0">
                <a:solidFill>
                  <a:srgbClr val="DCD7E5"/>
                </a:solidFill>
                <a:latin typeface="Montserrat" pitchFamily="34" charset="0"/>
                <a:ea typeface="Montserrat" pitchFamily="34" charset="-122"/>
                <a:cs typeface="Montserrat" pitchFamily="34" charset="-120"/>
              </a:rPr>
              <a:t>Gather Context</a:t>
            </a:r>
            <a:endParaRPr lang="en-US" sz="2169" dirty="0"/>
          </a:p>
        </p:txBody>
      </p:sp>
      <p:sp>
        <p:nvSpPr>
          <p:cNvPr id="11" name="Text 7"/>
          <p:cNvSpPr/>
          <p:nvPr/>
        </p:nvSpPr>
        <p:spPr>
          <a:xfrm>
            <a:off x="6026348" y="3011924"/>
            <a:ext cx="7777758" cy="705088"/>
          </a:xfrm>
          <a:prstGeom prst="rect">
            <a:avLst/>
          </a:prstGeom>
          <a:noFill/>
          <a:ln/>
        </p:spPr>
        <p:txBody>
          <a:bodyPr wrap="square" rtlCol="0" anchor="t"/>
          <a:lstStyle/>
          <a:p>
            <a:pPr marL="0" indent="0" algn="l">
              <a:lnSpc>
                <a:spcPts val="2776"/>
              </a:lnSpc>
              <a:buNone/>
            </a:pPr>
            <a:r>
              <a:rPr lang="en-US" sz="1735" dirty="0">
                <a:solidFill>
                  <a:srgbClr val="DCD7E5"/>
                </a:solidFill>
                <a:latin typeface="Heebo" pitchFamily="34" charset="0"/>
                <a:ea typeface="Heebo" pitchFamily="34" charset="-122"/>
                <a:cs typeface="Heebo" pitchFamily="34" charset="-120"/>
              </a:rPr>
              <a:t>The chatbot collects relevant information about the user's query and the webpage's content to understand the user's intent.</a:t>
            </a:r>
            <a:endParaRPr lang="en-US" sz="1735" dirty="0"/>
          </a:p>
        </p:txBody>
      </p:sp>
      <p:sp>
        <p:nvSpPr>
          <p:cNvPr id="12" name="Shape 8"/>
          <p:cNvSpPr/>
          <p:nvPr/>
        </p:nvSpPr>
        <p:spPr>
          <a:xfrm>
            <a:off x="5062299" y="4555450"/>
            <a:ext cx="771168" cy="44053"/>
          </a:xfrm>
          <a:prstGeom prst="roundRect">
            <a:avLst>
              <a:gd name="adj" fmla="val 225099"/>
            </a:avLst>
          </a:prstGeom>
          <a:solidFill>
            <a:srgbClr val="552C86"/>
          </a:solidFill>
          <a:ln/>
        </p:spPr>
      </p:sp>
      <p:sp>
        <p:nvSpPr>
          <p:cNvPr id="13" name="Shape 9"/>
          <p:cNvSpPr/>
          <p:nvPr/>
        </p:nvSpPr>
        <p:spPr>
          <a:xfrm>
            <a:off x="4566523" y="4329708"/>
            <a:ext cx="495776" cy="495776"/>
          </a:xfrm>
          <a:prstGeom prst="roundRect">
            <a:avLst>
              <a:gd name="adj" fmla="val 20002"/>
            </a:avLst>
          </a:prstGeom>
          <a:noFill/>
          <a:ln w="7620">
            <a:solidFill>
              <a:srgbClr val="552C86"/>
            </a:solidFill>
            <a:prstDash val="solid"/>
          </a:ln>
        </p:spPr>
      </p:sp>
      <p:sp>
        <p:nvSpPr>
          <p:cNvPr id="14" name="Text 10"/>
          <p:cNvSpPr/>
          <p:nvPr/>
        </p:nvSpPr>
        <p:spPr>
          <a:xfrm>
            <a:off x="4720471" y="4371023"/>
            <a:ext cx="187762"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2</a:t>
            </a:r>
            <a:endParaRPr lang="en-US" sz="2603" dirty="0"/>
          </a:p>
        </p:txBody>
      </p:sp>
      <p:sp>
        <p:nvSpPr>
          <p:cNvPr id="15" name="Text 11"/>
          <p:cNvSpPr/>
          <p:nvPr/>
        </p:nvSpPr>
        <p:spPr>
          <a:xfrm>
            <a:off x="6026348" y="4377809"/>
            <a:ext cx="3047048" cy="344329"/>
          </a:xfrm>
          <a:prstGeom prst="rect">
            <a:avLst/>
          </a:prstGeom>
          <a:noFill/>
          <a:ln/>
        </p:spPr>
        <p:txBody>
          <a:bodyPr wrap="none" rtlCol="0" anchor="t"/>
          <a:lstStyle/>
          <a:p>
            <a:pPr marL="0" indent="0" algn="l">
              <a:lnSpc>
                <a:spcPts val="2711"/>
              </a:lnSpc>
              <a:buNone/>
            </a:pPr>
            <a:r>
              <a:rPr lang="en-US" sz="2169" dirty="0">
                <a:solidFill>
                  <a:srgbClr val="DCD7E5"/>
                </a:solidFill>
                <a:latin typeface="Montserrat" pitchFamily="34" charset="0"/>
                <a:ea typeface="Montserrat" pitchFamily="34" charset="-122"/>
                <a:cs typeface="Montserrat" pitchFamily="34" charset="-120"/>
              </a:rPr>
              <a:t>Generate Suggestions</a:t>
            </a:r>
            <a:endParaRPr lang="en-US" sz="2169" dirty="0"/>
          </a:p>
        </p:txBody>
      </p:sp>
      <p:sp>
        <p:nvSpPr>
          <p:cNvPr id="16" name="Text 12"/>
          <p:cNvSpPr/>
          <p:nvPr/>
        </p:nvSpPr>
        <p:spPr>
          <a:xfrm>
            <a:off x="6026348" y="4854297"/>
            <a:ext cx="7777758" cy="705088"/>
          </a:xfrm>
          <a:prstGeom prst="rect">
            <a:avLst/>
          </a:prstGeom>
          <a:noFill/>
          <a:ln/>
        </p:spPr>
        <p:txBody>
          <a:bodyPr wrap="square" rtlCol="0" anchor="t"/>
          <a:lstStyle/>
          <a:p>
            <a:pPr marL="0" indent="0" algn="l">
              <a:lnSpc>
                <a:spcPts val="2776"/>
              </a:lnSpc>
              <a:buNone/>
            </a:pPr>
            <a:r>
              <a:rPr lang="en-US" sz="1735" dirty="0">
                <a:solidFill>
                  <a:srgbClr val="DCD7E5"/>
                </a:solidFill>
                <a:latin typeface="Heebo" pitchFamily="34" charset="0"/>
                <a:ea typeface="Heebo" pitchFamily="34" charset="-122"/>
                <a:cs typeface="Heebo" pitchFamily="34" charset="-120"/>
              </a:rPr>
              <a:t>Using the RAG (Retriever-Generator) model, the chatbot generates a series of potential query suggestions based on the gathered context.</a:t>
            </a:r>
            <a:endParaRPr lang="en-US" sz="1735" dirty="0"/>
          </a:p>
        </p:txBody>
      </p:sp>
      <p:sp>
        <p:nvSpPr>
          <p:cNvPr id="17" name="Shape 13"/>
          <p:cNvSpPr/>
          <p:nvPr/>
        </p:nvSpPr>
        <p:spPr>
          <a:xfrm>
            <a:off x="5062299" y="6397823"/>
            <a:ext cx="771168" cy="44053"/>
          </a:xfrm>
          <a:prstGeom prst="roundRect">
            <a:avLst>
              <a:gd name="adj" fmla="val 225099"/>
            </a:avLst>
          </a:prstGeom>
          <a:solidFill>
            <a:srgbClr val="552C86"/>
          </a:solidFill>
          <a:ln/>
        </p:spPr>
      </p:sp>
      <p:sp>
        <p:nvSpPr>
          <p:cNvPr id="18" name="Shape 14"/>
          <p:cNvSpPr/>
          <p:nvPr/>
        </p:nvSpPr>
        <p:spPr>
          <a:xfrm>
            <a:off x="4566523" y="6172081"/>
            <a:ext cx="495776" cy="495776"/>
          </a:xfrm>
          <a:prstGeom prst="roundRect">
            <a:avLst>
              <a:gd name="adj" fmla="val 20002"/>
            </a:avLst>
          </a:prstGeom>
          <a:noFill/>
          <a:ln w="7620">
            <a:solidFill>
              <a:srgbClr val="552C86"/>
            </a:solidFill>
            <a:prstDash val="solid"/>
          </a:ln>
        </p:spPr>
      </p:sp>
      <p:sp>
        <p:nvSpPr>
          <p:cNvPr id="19" name="Text 15"/>
          <p:cNvSpPr/>
          <p:nvPr/>
        </p:nvSpPr>
        <p:spPr>
          <a:xfrm>
            <a:off x="4721185" y="6213396"/>
            <a:ext cx="186452"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3</a:t>
            </a:r>
            <a:endParaRPr lang="en-US" sz="2603" dirty="0"/>
          </a:p>
        </p:txBody>
      </p:sp>
      <p:sp>
        <p:nvSpPr>
          <p:cNvPr id="20" name="Text 16"/>
          <p:cNvSpPr/>
          <p:nvPr/>
        </p:nvSpPr>
        <p:spPr>
          <a:xfrm>
            <a:off x="6026348" y="6220182"/>
            <a:ext cx="2754511" cy="344329"/>
          </a:xfrm>
          <a:prstGeom prst="rect">
            <a:avLst/>
          </a:prstGeom>
          <a:noFill/>
          <a:ln/>
        </p:spPr>
        <p:txBody>
          <a:bodyPr wrap="none" rtlCol="0" anchor="t"/>
          <a:lstStyle/>
          <a:p>
            <a:pPr marL="0" indent="0" algn="l">
              <a:lnSpc>
                <a:spcPts val="2711"/>
              </a:lnSpc>
              <a:buNone/>
            </a:pPr>
            <a:r>
              <a:rPr lang="en-US" sz="2169" dirty="0">
                <a:solidFill>
                  <a:srgbClr val="DCD7E5"/>
                </a:solidFill>
                <a:latin typeface="Montserrat" pitchFamily="34" charset="0"/>
                <a:ea typeface="Montserrat" pitchFamily="34" charset="-122"/>
                <a:cs typeface="Montserrat" pitchFamily="34" charset="-120"/>
              </a:rPr>
              <a:t>Evaluate and Refine</a:t>
            </a:r>
            <a:endParaRPr lang="en-US" sz="2169" dirty="0"/>
          </a:p>
        </p:txBody>
      </p:sp>
      <p:sp>
        <p:nvSpPr>
          <p:cNvPr id="21" name="Text 17"/>
          <p:cNvSpPr/>
          <p:nvPr/>
        </p:nvSpPr>
        <p:spPr>
          <a:xfrm>
            <a:off x="6026348" y="6696670"/>
            <a:ext cx="7777758" cy="705088"/>
          </a:xfrm>
          <a:prstGeom prst="rect">
            <a:avLst/>
          </a:prstGeom>
          <a:noFill/>
          <a:ln/>
        </p:spPr>
        <p:txBody>
          <a:bodyPr wrap="square" rtlCol="0" anchor="t"/>
          <a:lstStyle/>
          <a:p>
            <a:pPr marL="0" indent="0" algn="l">
              <a:lnSpc>
                <a:spcPts val="2776"/>
              </a:lnSpc>
              <a:buNone/>
            </a:pPr>
            <a:r>
              <a:rPr lang="en-US" sz="1735" dirty="0">
                <a:solidFill>
                  <a:srgbClr val="DCD7E5"/>
                </a:solidFill>
                <a:latin typeface="Heebo" pitchFamily="34" charset="0"/>
                <a:ea typeface="Heebo" pitchFamily="34" charset="-122"/>
                <a:cs typeface="Heebo" pitchFamily="34" charset="-120"/>
              </a:rPr>
              <a:t>The chatbot evaluates the generated suggestions, refines them, and presents the most relevant ones to the user.</a:t>
            </a:r>
            <a:endParaRPr lang="en-US" sz="17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695926"/>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Integrating the Chatbot with WordPress Sites</a:t>
            </a:r>
            <a:endParaRPr lang="en-US" sz="4374" dirty="0"/>
          </a:p>
        </p:txBody>
      </p:sp>
      <p:sp>
        <p:nvSpPr>
          <p:cNvPr id="5" name="Text 2"/>
          <p:cNvSpPr/>
          <p:nvPr/>
        </p:nvSpPr>
        <p:spPr>
          <a:xfrm>
            <a:off x="2037993" y="3640098"/>
            <a:ext cx="2927033"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Seamless Integration</a:t>
            </a:r>
            <a:endParaRPr lang="en-US" sz="2187" dirty="0"/>
          </a:p>
        </p:txBody>
      </p:sp>
      <p:sp>
        <p:nvSpPr>
          <p:cNvPr id="6" name="Text 3"/>
          <p:cNvSpPr/>
          <p:nvPr/>
        </p:nvSpPr>
        <p:spPr>
          <a:xfrm>
            <a:off x="2037993" y="4209455"/>
            <a:ext cx="3156347"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chatbot is designed to be easily integrated into WordPress sites, providing a user-friendly interface for visitors to access the query suggestion feature.</a:t>
            </a:r>
            <a:endParaRPr lang="en-US" sz="1750" dirty="0"/>
          </a:p>
        </p:txBody>
      </p:sp>
      <p:sp>
        <p:nvSpPr>
          <p:cNvPr id="7" name="Text 4"/>
          <p:cNvSpPr/>
          <p:nvPr/>
        </p:nvSpPr>
        <p:spPr>
          <a:xfrm>
            <a:off x="5743932" y="3640098"/>
            <a:ext cx="3156347" cy="694373"/>
          </a:xfrm>
          <a:prstGeom prst="rect">
            <a:avLst/>
          </a:prstGeom>
          <a:noFill/>
          <a:ln/>
        </p:spPr>
        <p:txBody>
          <a:bodyPr wrap="squar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Customizable Appearance</a:t>
            </a:r>
            <a:endParaRPr lang="en-US" sz="2187" dirty="0"/>
          </a:p>
        </p:txBody>
      </p:sp>
      <p:sp>
        <p:nvSpPr>
          <p:cNvPr id="8" name="Text 5"/>
          <p:cNvSpPr/>
          <p:nvPr/>
        </p:nvSpPr>
        <p:spPr>
          <a:xfrm>
            <a:off x="5743932" y="4556641"/>
            <a:ext cx="3156347"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chatbot's appearance can be customized to match the branding and style of the WordPress site, ensuring a cohesive user experience.</a:t>
            </a:r>
            <a:endParaRPr lang="en-US" sz="1750" dirty="0"/>
          </a:p>
        </p:txBody>
      </p:sp>
      <p:sp>
        <p:nvSpPr>
          <p:cNvPr id="9" name="Text 6"/>
          <p:cNvSpPr/>
          <p:nvPr/>
        </p:nvSpPr>
        <p:spPr>
          <a:xfrm>
            <a:off x="9449872" y="3640098"/>
            <a:ext cx="2777490"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Minimal Setup</a:t>
            </a:r>
            <a:endParaRPr lang="en-US" sz="2187" dirty="0"/>
          </a:p>
        </p:txBody>
      </p:sp>
      <p:sp>
        <p:nvSpPr>
          <p:cNvPr id="10" name="Text 7"/>
          <p:cNvSpPr/>
          <p:nvPr/>
        </p:nvSpPr>
        <p:spPr>
          <a:xfrm>
            <a:off x="9449872" y="4209455"/>
            <a:ext cx="3156347"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integration process is straightforward, requiring only a few simple steps to set up the chatbot on the WordPress site.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1172528"/>
            <a:ext cx="9306401"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Data Collection and Preprocessing</a:t>
            </a:r>
            <a:endParaRPr lang="en-US" sz="4374" dirty="0"/>
          </a:p>
        </p:txBody>
      </p:sp>
      <p:sp>
        <p:nvSpPr>
          <p:cNvPr id="6" name="Shape 2"/>
          <p:cNvSpPr/>
          <p:nvPr/>
        </p:nvSpPr>
        <p:spPr>
          <a:xfrm>
            <a:off x="833199" y="3068122"/>
            <a:ext cx="499943" cy="499943"/>
          </a:xfrm>
          <a:prstGeom prst="roundRect">
            <a:avLst>
              <a:gd name="adj" fmla="val 20000"/>
            </a:avLst>
          </a:prstGeom>
          <a:noFill/>
          <a:ln w="7620">
            <a:solidFill>
              <a:srgbClr val="552C86"/>
            </a:solidFill>
            <a:prstDash val="solid"/>
          </a:ln>
        </p:spPr>
      </p:sp>
      <p:sp>
        <p:nvSpPr>
          <p:cNvPr id="7" name="Text 3"/>
          <p:cNvSpPr/>
          <p:nvPr/>
        </p:nvSpPr>
        <p:spPr>
          <a:xfrm>
            <a:off x="1022985" y="3109793"/>
            <a:ext cx="120372"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8" name="Text 4"/>
          <p:cNvSpPr/>
          <p:nvPr/>
        </p:nvSpPr>
        <p:spPr>
          <a:xfrm>
            <a:off x="1555313" y="3144441"/>
            <a:ext cx="3820001"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Website Content Extraction</a:t>
            </a:r>
            <a:endParaRPr lang="en-US" sz="2187" dirty="0"/>
          </a:p>
        </p:txBody>
      </p:sp>
      <p:sp>
        <p:nvSpPr>
          <p:cNvPr id="9" name="Text 5"/>
          <p:cNvSpPr/>
          <p:nvPr/>
        </p:nvSpPr>
        <p:spPr>
          <a:xfrm>
            <a:off x="1555313" y="3972044"/>
            <a:ext cx="38200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chatbot collects and analyzes the textual content of the WordPress site, including blog posts, pages, and other relevant information.</a:t>
            </a:r>
            <a:endParaRPr lang="en-US" sz="1750" dirty="0"/>
          </a:p>
        </p:txBody>
      </p:sp>
      <p:sp>
        <p:nvSpPr>
          <p:cNvPr id="10" name="Shape 6"/>
          <p:cNvSpPr/>
          <p:nvPr/>
        </p:nvSpPr>
        <p:spPr>
          <a:xfrm>
            <a:off x="5597485" y="3068122"/>
            <a:ext cx="499943" cy="499943"/>
          </a:xfrm>
          <a:prstGeom prst="roundRect">
            <a:avLst>
              <a:gd name="adj" fmla="val 20000"/>
            </a:avLst>
          </a:prstGeom>
          <a:noFill/>
          <a:ln w="7620">
            <a:solidFill>
              <a:srgbClr val="552C86"/>
            </a:solidFill>
            <a:prstDash val="solid"/>
          </a:ln>
        </p:spPr>
      </p:sp>
      <p:sp>
        <p:nvSpPr>
          <p:cNvPr id="11" name="Text 7"/>
          <p:cNvSpPr/>
          <p:nvPr/>
        </p:nvSpPr>
        <p:spPr>
          <a:xfrm>
            <a:off x="5752743" y="3109793"/>
            <a:ext cx="189309"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2" name="Text 8"/>
          <p:cNvSpPr/>
          <p:nvPr/>
        </p:nvSpPr>
        <p:spPr>
          <a:xfrm>
            <a:off x="6319599" y="3144441"/>
            <a:ext cx="2801541"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User Query Logging</a:t>
            </a:r>
            <a:endParaRPr lang="en-US" sz="2187" dirty="0"/>
          </a:p>
        </p:txBody>
      </p:sp>
      <p:sp>
        <p:nvSpPr>
          <p:cNvPr id="13" name="Text 9"/>
          <p:cNvSpPr/>
          <p:nvPr/>
        </p:nvSpPr>
        <p:spPr>
          <a:xfrm>
            <a:off x="6319599" y="3624858"/>
            <a:ext cx="38200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chatbot logs and analyzes user queries to identify patterns and improve the quality of the suggested queries.</a:t>
            </a:r>
            <a:endParaRPr lang="en-US" sz="1750" dirty="0"/>
          </a:p>
        </p:txBody>
      </p:sp>
      <p:sp>
        <p:nvSpPr>
          <p:cNvPr id="14" name="Shape 10"/>
          <p:cNvSpPr/>
          <p:nvPr/>
        </p:nvSpPr>
        <p:spPr>
          <a:xfrm>
            <a:off x="833199" y="5789414"/>
            <a:ext cx="499943" cy="499943"/>
          </a:xfrm>
          <a:prstGeom prst="roundRect">
            <a:avLst>
              <a:gd name="adj" fmla="val 20000"/>
            </a:avLst>
          </a:prstGeom>
          <a:noFill/>
          <a:ln w="7620">
            <a:solidFill>
              <a:srgbClr val="552C86"/>
            </a:solidFill>
            <a:prstDash val="solid"/>
          </a:ln>
        </p:spPr>
      </p:sp>
      <p:sp>
        <p:nvSpPr>
          <p:cNvPr id="15" name="Text 11"/>
          <p:cNvSpPr/>
          <p:nvPr/>
        </p:nvSpPr>
        <p:spPr>
          <a:xfrm>
            <a:off x="989171" y="5831086"/>
            <a:ext cx="1880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6" name="Text 12"/>
          <p:cNvSpPr/>
          <p:nvPr/>
        </p:nvSpPr>
        <p:spPr>
          <a:xfrm>
            <a:off x="1555313" y="5865733"/>
            <a:ext cx="464129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Data Cleaning and Normalization</a:t>
            </a:r>
            <a:endParaRPr lang="en-US" sz="2187" dirty="0"/>
          </a:p>
        </p:txBody>
      </p:sp>
      <p:sp>
        <p:nvSpPr>
          <p:cNvPr id="17" name="Text 13"/>
          <p:cNvSpPr/>
          <p:nvPr/>
        </p:nvSpPr>
        <p:spPr>
          <a:xfrm>
            <a:off x="1555313" y="6346150"/>
            <a:ext cx="8584287"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collected data is preprocessed to remove irrelevant information, handle spelling errors, and standardize the format for effective processing.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996196"/>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Chatbot Architecture and Implementation</a:t>
            </a:r>
            <a:endParaRPr lang="en-US" sz="4374" dirty="0"/>
          </a:p>
        </p:txBody>
      </p:sp>
      <p:pic>
        <p:nvPicPr>
          <p:cNvPr id="5" name="Image 1" descr="preencoded.png"/>
          <p:cNvPicPr>
            <a:picLocks noChangeAspect="1"/>
          </p:cNvPicPr>
          <p:nvPr/>
        </p:nvPicPr>
        <p:blipFill>
          <a:blip r:embed="rId4"/>
          <a:stretch>
            <a:fillRect/>
          </a:stretch>
        </p:blipFill>
        <p:spPr>
          <a:xfrm>
            <a:off x="2037993" y="2829282"/>
            <a:ext cx="2638544" cy="888682"/>
          </a:xfrm>
          <a:prstGeom prst="rect">
            <a:avLst/>
          </a:prstGeom>
        </p:spPr>
      </p:pic>
      <p:sp>
        <p:nvSpPr>
          <p:cNvPr id="6" name="Text 2"/>
          <p:cNvSpPr/>
          <p:nvPr/>
        </p:nvSpPr>
        <p:spPr>
          <a:xfrm>
            <a:off x="2260163" y="4051221"/>
            <a:ext cx="2194203"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User Input</a:t>
            </a:r>
            <a:endParaRPr lang="en-US" sz="2187" dirty="0"/>
          </a:p>
        </p:txBody>
      </p:sp>
      <p:sp>
        <p:nvSpPr>
          <p:cNvPr id="7" name="Text 3"/>
          <p:cNvSpPr/>
          <p:nvPr/>
        </p:nvSpPr>
        <p:spPr>
          <a:xfrm>
            <a:off x="2260163" y="4531638"/>
            <a:ext cx="2194203"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The chatbot receives the user's query or question through the WordPress site's interface.</a:t>
            </a:r>
            <a:endParaRPr lang="en-US" sz="1750" dirty="0"/>
          </a:p>
        </p:txBody>
      </p:sp>
      <p:pic>
        <p:nvPicPr>
          <p:cNvPr id="8" name="Image 2" descr="preencoded.png"/>
          <p:cNvPicPr>
            <a:picLocks noChangeAspect="1"/>
          </p:cNvPicPr>
          <p:nvPr/>
        </p:nvPicPr>
        <p:blipFill>
          <a:blip r:embed="rId5"/>
          <a:stretch>
            <a:fillRect/>
          </a:stretch>
        </p:blipFill>
        <p:spPr>
          <a:xfrm>
            <a:off x="4676537" y="2829282"/>
            <a:ext cx="2638663" cy="888682"/>
          </a:xfrm>
          <a:prstGeom prst="rect">
            <a:avLst/>
          </a:prstGeom>
        </p:spPr>
      </p:pic>
      <p:sp>
        <p:nvSpPr>
          <p:cNvPr id="9" name="Text 4"/>
          <p:cNvSpPr/>
          <p:nvPr/>
        </p:nvSpPr>
        <p:spPr>
          <a:xfrm>
            <a:off x="4898707" y="4051221"/>
            <a:ext cx="2194322" cy="694373"/>
          </a:xfrm>
          <a:prstGeom prst="rect">
            <a:avLst/>
          </a:prstGeom>
          <a:noFill/>
          <a:ln/>
        </p:spPr>
        <p:txBody>
          <a:bodyPr wrap="squar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Context Gathering</a:t>
            </a:r>
            <a:endParaRPr lang="en-US" sz="2187" dirty="0"/>
          </a:p>
        </p:txBody>
      </p:sp>
      <p:sp>
        <p:nvSpPr>
          <p:cNvPr id="10" name="Text 5"/>
          <p:cNvSpPr/>
          <p:nvPr/>
        </p:nvSpPr>
        <p:spPr>
          <a:xfrm>
            <a:off x="4898707" y="4878824"/>
            <a:ext cx="2194322" cy="2132409"/>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The chatbot collects relevant information from the website's content and the user's query to understand the intent.</a:t>
            </a:r>
            <a:endParaRPr lang="en-US" sz="1750" dirty="0"/>
          </a:p>
        </p:txBody>
      </p:sp>
      <p:pic>
        <p:nvPicPr>
          <p:cNvPr id="11" name="Image 3" descr="preencoded.png"/>
          <p:cNvPicPr>
            <a:picLocks noChangeAspect="1"/>
          </p:cNvPicPr>
          <p:nvPr/>
        </p:nvPicPr>
        <p:blipFill>
          <a:blip r:embed="rId6"/>
          <a:stretch>
            <a:fillRect/>
          </a:stretch>
        </p:blipFill>
        <p:spPr>
          <a:xfrm>
            <a:off x="7315200" y="2829282"/>
            <a:ext cx="2638544" cy="888682"/>
          </a:xfrm>
          <a:prstGeom prst="rect">
            <a:avLst/>
          </a:prstGeom>
        </p:spPr>
      </p:pic>
      <p:sp>
        <p:nvSpPr>
          <p:cNvPr id="12" name="Text 6"/>
          <p:cNvSpPr/>
          <p:nvPr/>
        </p:nvSpPr>
        <p:spPr>
          <a:xfrm>
            <a:off x="7537371" y="4051221"/>
            <a:ext cx="2194203" cy="694373"/>
          </a:xfrm>
          <a:prstGeom prst="rect">
            <a:avLst/>
          </a:prstGeom>
          <a:noFill/>
          <a:ln/>
        </p:spPr>
        <p:txBody>
          <a:bodyPr wrap="squar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Query Suggestion</a:t>
            </a:r>
            <a:endParaRPr lang="en-US" sz="2187" dirty="0"/>
          </a:p>
        </p:txBody>
      </p:sp>
      <p:sp>
        <p:nvSpPr>
          <p:cNvPr id="13" name="Text 7"/>
          <p:cNvSpPr/>
          <p:nvPr/>
        </p:nvSpPr>
        <p:spPr>
          <a:xfrm>
            <a:off x="7537371" y="4878824"/>
            <a:ext cx="2194203"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The RAG-based model generates a set of relevant query suggestions based on the gathered context.</a:t>
            </a:r>
            <a:endParaRPr lang="en-US" sz="1750" dirty="0"/>
          </a:p>
        </p:txBody>
      </p:sp>
      <p:pic>
        <p:nvPicPr>
          <p:cNvPr id="14" name="Image 4" descr="preencoded.png"/>
          <p:cNvPicPr>
            <a:picLocks noChangeAspect="1"/>
          </p:cNvPicPr>
          <p:nvPr/>
        </p:nvPicPr>
        <p:blipFill>
          <a:blip r:embed="rId7"/>
          <a:stretch>
            <a:fillRect/>
          </a:stretch>
        </p:blipFill>
        <p:spPr>
          <a:xfrm>
            <a:off x="9953744" y="2829282"/>
            <a:ext cx="2638663" cy="888682"/>
          </a:xfrm>
          <a:prstGeom prst="rect">
            <a:avLst/>
          </a:prstGeom>
        </p:spPr>
      </p:pic>
      <p:sp>
        <p:nvSpPr>
          <p:cNvPr id="15" name="Text 8"/>
          <p:cNvSpPr/>
          <p:nvPr/>
        </p:nvSpPr>
        <p:spPr>
          <a:xfrm>
            <a:off x="10175915" y="4051221"/>
            <a:ext cx="2194322"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Presentation</a:t>
            </a:r>
            <a:endParaRPr lang="en-US" sz="2187" dirty="0"/>
          </a:p>
        </p:txBody>
      </p:sp>
      <p:sp>
        <p:nvSpPr>
          <p:cNvPr id="16" name="Text 9"/>
          <p:cNvSpPr/>
          <p:nvPr/>
        </p:nvSpPr>
        <p:spPr>
          <a:xfrm>
            <a:off x="10175915" y="4531638"/>
            <a:ext cx="2194322"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The chatbot presents the suggested queries to the user, allowing them to select the most relevant one.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498878"/>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Technology Used</a:t>
            </a:r>
            <a:endParaRPr lang="en-US" sz="4374" dirty="0"/>
          </a:p>
        </p:txBody>
      </p:sp>
      <p:pic>
        <p:nvPicPr>
          <p:cNvPr id="5" name="Image 1" descr="preencoded.png"/>
          <p:cNvPicPr>
            <a:picLocks noChangeAspect="1"/>
          </p:cNvPicPr>
          <p:nvPr/>
        </p:nvPicPr>
        <p:blipFill>
          <a:blip r:embed="rId4"/>
          <a:stretch>
            <a:fillRect/>
          </a:stretch>
        </p:blipFill>
        <p:spPr>
          <a:xfrm>
            <a:off x="2037993" y="2637592"/>
            <a:ext cx="555427" cy="555427"/>
          </a:xfrm>
          <a:prstGeom prst="rect">
            <a:avLst/>
          </a:prstGeom>
        </p:spPr>
      </p:pic>
      <p:sp>
        <p:nvSpPr>
          <p:cNvPr id="6" name="Text 2"/>
          <p:cNvSpPr/>
          <p:nvPr/>
        </p:nvSpPr>
        <p:spPr>
          <a:xfrm>
            <a:off x="2037993" y="3415189"/>
            <a:ext cx="2388632"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Python</a:t>
            </a:r>
            <a:endParaRPr lang="en-US" sz="2187" dirty="0"/>
          </a:p>
        </p:txBody>
      </p:sp>
      <p:sp>
        <p:nvSpPr>
          <p:cNvPr id="7" name="Text 3"/>
          <p:cNvSpPr/>
          <p:nvPr/>
        </p:nvSpPr>
        <p:spPr>
          <a:xfrm>
            <a:off x="2037993" y="3895606"/>
            <a:ext cx="2388632" cy="2132409"/>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The core chatbot functionality is implemented using Python, leveraging various libraries and frameworks.</a:t>
            </a:r>
            <a:endParaRPr lang="en-US" sz="1750" dirty="0"/>
          </a:p>
        </p:txBody>
      </p:sp>
      <p:pic>
        <p:nvPicPr>
          <p:cNvPr id="8" name="Image 2" descr="preencoded.png"/>
          <p:cNvPicPr>
            <a:picLocks noChangeAspect="1"/>
          </p:cNvPicPr>
          <p:nvPr/>
        </p:nvPicPr>
        <p:blipFill>
          <a:blip r:embed="rId5"/>
          <a:stretch>
            <a:fillRect/>
          </a:stretch>
        </p:blipFill>
        <p:spPr>
          <a:xfrm>
            <a:off x="4759881" y="2637592"/>
            <a:ext cx="555427" cy="555427"/>
          </a:xfrm>
          <a:prstGeom prst="rect">
            <a:avLst/>
          </a:prstGeom>
        </p:spPr>
      </p:pic>
      <p:sp>
        <p:nvSpPr>
          <p:cNvPr id="9" name="Text 4"/>
          <p:cNvSpPr/>
          <p:nvPr/>
        </p:nvSpPr>
        <p:spPr>
          <a:xfrm>
            <a:off x="4759881" y="3415189"/>
            <a:ext cx="2388632"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WordPress</a:t>
            </a:r>
            <a:endParaRPr lang="en-US" sz="2187" dirty="0"/>
          </a:p>
        </p:txBody>
      </p:sp>
      <p:sp>
        <p:nvSpPr>
          <p:cNvPr id="10" name="Text 5"/>
          <p:cNvSpPr/>
          <p:nvPr/>
        </p:nvSpPr>
        <p:spPr>
          <a:xfrm>
            <a:off x="4759881" y="3895606"/>
            <a:ext cx="2388632" cy="2132409"/>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The chatbot is designed to seamlessly integrate with WordPress sites, providing a user-friendly query suggestion feature.</a:t>
            </a:r>
            <a:endParaRPr lang="en-US" sz="1750" dirty="0"/>
          </a:p>
        </p:txBody>
      </p:sp>
      <p:pic>
        <p:nvPicPr>
          <p:cNvPr id="11" name="Image 3" descr="preencoded.png"/>
          <p:cNvPicPr>
            <a:picLocks noChangeAspect="1"/>
          </p:cNvPicPr>
          <p:nvPr/>
        </p:nvPicPr>
        <p:blipFill>
          <a:blip r:embed="rId6"/>
          <a:stretch>
            <a:fillRect/>
          </a:stretch>
        </p:blipFill>
        <p:spPr>
          <a:xfrm>
            <a:off x="7481768" y="2637592"/>
            <a:ext cx="555427" cy="555427"/>
          </a:xfrm>
          <a:prstGeom prst="rect">
            <a:avLst/>
          </a:prstGeom>
        </p:spPr>
      </p:pic>
      <p:sp>
        <p:nvSpPr>
          <p:cNvPr id="12" name="Text 6"/>
          <p:cNvSpPr/>
          <p:nvPr/>
        </p:nvSpPr>
        <p:spPr>
          <a:xfrm>
            <a:off x="7481768" y="3415189"/>
            <a:ext cx="2388632"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RAG Model</a:t>
            </a:r>
            <a:endParaRPr lang="en-US" sz="2187" dirty="0"/>
          </a:p>
        </p:txBody>
      </p:sp>
      <p:sp>
        <p:nvSpPr>
          <p:cNvPr id="13" name="Text 7"/>
          <p:cNvSpPr/>
          <p:nvPr/>
        </p:nvSpPr>
        <p:spPr>
          <a:xfrm>
            <a:off x="7481768" y="3895606"/>
            <a:ext cx="2388632" cy="2132409"/>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The Retriever-Generator (RAG) model is used to generate relevant query suggestions based on the user's input and the website's content.</a:t>
            </a:r>
            <a:endParaRPr lang="en-US" sz="1750" dirty="0"/>
          </a:p>
        </p:txBody>
      </p:sp>
      <p:pic>
        <p:nvPicPr>
          <p:cNvPr id="14" name="Image 4" descr="preencoded.png"/>
          <p:cNvPicPr>
            <a:picLocks noChangeAspect="1"/>
          </p:cNvPicPr>
          <p:nvPr/>
        </p:nvPicPr>
        <p:blipFill>
          <a:blip r:embed="rId7"/>
          <a:stretch>
            <a:fillRect/>
          </a:stretch>
        </p:blipFill>
        <p:spPr>
          <a:xfrm>
            <a:off x="10203656" y="2637592"/>
            <a:ext cx="555427" cy="555427"/>
          </a:xfrm>
          <a:prstGeom prst="rect">
            <a:avLst/>
          </a:prstGeom>
        </p:spPr>
      </p:pic>
      <p:sp>
        <p:nvSpPr>
          <p:cNvPr id="15" name="Text 8"/>
          <p:cNvSpPr/>
          <p:nvPr/>
        </p:nvSpPr>
        <p:spPr>
          <a:xfrm>
            <a:off x="10203656" y="3415189"/>
            <a:ext cx="2388751" cy="694373"/>
          </a:xfrm>
          <a:prstGeom prst="rect">
            <a:avLst/>
          </a:prstGeom>
          <a:noFill/>
          <a:ln/>
        </p:spPr>
        <p:txBody>
          <a:bodyPr wrap="squar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Chain of Thought</a:t>
            </a:r>
            <a:endParaRPr lang="en-US" sz="2187" dirty="0"/>
          </a:p>
        </p:txBody>
      </p:sp>
      <p:sp>
        <p:nvSpPr>
          <p:cNvPr id="16" name="Text 9"/>
          <p:cNvSpPr/>
          <p:nvPr/>
        </p:nvSpPr>
        <p:spPr>
          <a:xfrm>
            <a:off x="10203656" y="4242792"/>
            <a:ext cx="2388751" cy="2487811"/>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The chatbot employs the Chain of Thought approach to enhance the query suggestion process and provide more accurate and contextual results.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428155"/>
            <a:ext cx="10212705"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Evaluation Metrics and Methodology</a:t>
            </a:r>
            <a:endParaRPr lang="en-US" sz="4374" dirty="0"/>
          </a:p>
        </p:txBody>
      </p:sp>
      <p:sp>
        <p:nvSpPr>
          <p:cNvPr id="5" name="Shape 2"/>
          <p:cNvSpPr/>
          <p:nvPr/>
        </p:nvSpPr>
        <p:spPr>
          <a:xfrm>
            <a:off x="2037993" y="2566868"/>
            <a:ext cx="5166122" cy="2006203"/>
          </a:xfrm>
          <a:prstGeom prst="roundRect">
            <a:avLst>
              <a:gd name="adj" fmla="val 4984"/>
            </a:avLst>
          </a:prstGeom>
          <a:noFill/>
          <a:ln w="7620">
            <a:solidFill>
              <a:srgbClr val="552C86"/>
            </a:solidFill>
            <a:prstDash val="solid"/>
          </a:ln>
        </p:spPr>
      </p:sp>
      <p:sp>
        <p:nvSpPr>
          <p:cNvPr id="6" name="Text 3"/>
          <p:cNvSpPr/>
          <p:nvPr/>
        </p:nvSpPr>
        <p:spPr>
          <a:xfrm>
            <a:off x="2267783" y="2796659"/>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Relevance</a:t>
            </a:r>
            <a:endParaRPr lang="en-US" sz="2187" dirty="0"/>
          </a:p>
        </p:txBody>
      </p:sp>
      <p:sp>
        <p:nvSpPr>
          <p:cNvPr id="7" name="Text 4"/>
          <p:cNvSpPr/>
          <p:nvPr/>
        </p:nvSpPr>
        <p:spPr>
          <a:xfrm>
            <a:off x="2267783" y="3277076"/>
            <a:ext cx="4706541"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Measure the relevance of the suggested queries to the user's intent and the website's content.</a:t>
            </a:r>
            <a:endParaRPr lang="en-US" sz="1750" dirty="0"/>
          </a:p>
        </p:txBody>
      </p:sp>
      <p:sp>
        <p:nvSpPr>
          <p:cNvPr id="8" name="Shape 5"/>
          <p:cNvSpPr/>
          <p:nvPr/>
        </p:nvSpPr>
        <p:spPr>
          <a:xfrm>
            <a:off x="7426285" y="2566868"/>
            <a:ext cx="5166122" cy="2006203"/>
          </a:xfrm>
          <a:prstGeom prst="roundRect">
            <a:avLst>
              <a:gd name="adj" fmla="val 4984"/>
            </a:avLst>
          </a:prstGeom>
          <a:noFill/>
          <a:ln w="7620">
            <a:solidFill>
              <a:srgbClr val="552C86"/>
            </a:solidFill>
            <a:prstDash val="solid"/>
          </a:ln>
        </p:spPr>
      </p:sp>
      <p:sp>
        <p:nvSpPr>
          <p:cNvPr id="9" name="Text 6"/>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Accuracy</a:t>
            </a:r>
            <a:endParaRPr lang="en-US" sz="2187" dirty="0"/>
          </a:p>
        </p:txBody>
      </p:sp>
      <p:sp>
        <p:nvSpPr>
          <p:cNvPr id="10" name="Text 7"/>
          <p:cNvSpPr/>
          <p:nvPr/>
        </p:nvSpPr>
        <p:spPr>
          <a:xfrm>
            <a:off x="7656076" y="3277076"/>
            <a:ext cx="470654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Assess the accuracy of the chatbot's query suggestions in helping users find the desired information.</a:t>
            </a:r>
            <a:endParaRPr lang="en-US" sz="1750" dirty="0"/>
          </a:p>
        </p:txBody>
      </p:sp>
      <p:sp>
        <p:nvSpPr>
          <p:cNvPr id="11" name="Shape 8"/>
          <p:cNvSpPr/>
          <p:nvPr/>
        </p:nvSpPr>
        <p:spPr>
          <a:xfrm>
            <a:off x="2037993" y="4795242"/>
            <a:ext cx="5166122" cy="2006203"/>
          </a:xfrm>
          <a:prstGeom prst="roundRect">
            <a:avLst>
              <a:gd name="adj" fmla="val 4984"/>
            </a:avLst>
          </a:prstGeom>
          <a:noFill/>
          <a:ln w="7620">
            <a:solidFill>
              <a:srgbClr val="552C86"/>
            </a:solidFill>
            <a:prstDash val="solid"/>
          </a:ln>
        </p:spPr>
      </p:sp>
      <p:sp>
        <p:nvSpPr>
          <p:cNvPr id="12" name="Text 9"/>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User Satisfaction</a:t>
            </a:r>
            <a:endParaRPr lang="en-US" sz="2187" dirty="0"/>
          </a:p>
        </p:txBody>
      </p:sp>
      <p:sp>
        <p:nvSpPr>
          <p:cNvPr id="13" name="Text 10"/>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Evaluate the user's overall satisfaction with the chatbot's performance and the usefulness of the suggested queries.</a:t>
            </a:r>
            <a:endParaRPr lang="en-US" sz="1750" dirty="0"/>
          </a:p>
        </p:txBody>
      </p:sp>
      <p:sp>
        <p:nvSpPr>
          <p:cNvPr id="14" name="Shape 11"/>
          <p:cNvSpPr/>
          <p:nvPr/>
        </p:nvSpPr>
        <p:spPr>
          <a:xfrm>
            <a:off x="7426285" y="4795242"/>
            <a:ext cx="5166122" cy="2006203"/>
          </a:xfrm>
          <a:prstGeom prst="roundRect">
            <a:avLst>
              <a:gd name="adj" fmla="val 4984"/>
            </a:avLst>
          </a:prstGeom>
          <a:noFill/>
          <a:ln w="7620">
            <a:solidFill>
              <a:srgbClr val="552C86"/>
            </a:solidFill>
            <a:prstDash val="solid"/>
          </a:ln>
        </p:spPr>
      </p:sp>
      <p:sp>
        <p:nvSpPr>
          <p:cNvPr id="15" name="Text 12"/>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Efficiency</a:t>
            </a:r>
            <a:endParaRPr lang="en-US" sz="2187" dirty="0"/>
          </a:p>
        </p:txBody>
      </p:sp>
      <p:sp>
        <p:nvSpPr>
          <p:cNvPr id="16" name="Text 13"/>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Measure the time and effort saved for users in finding the information they need with the chatbot's assistance.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48412"/>
          </a:xfrm>
          <a:prstGeom prst="rect">
            <a:avLst/>
          </a:prstGeom>
          <a:solidFill>
            <a:srgbClr val="0D0A2C">
              <a:alpha val="75000"/>
            </a:srgbClr>
          </a:solidFill>
          <a:ln/>
        </p:spPr>
      </p:sp>
      <p:sp>
        <p:nvSpPr>
          <p:cNvPr id="4" name="Text 1"/>
          <p:cNvSpPr/>
          <p:nvPr/>
        </p:nvSpPr>
        <p:spPr>
          <a:xfrm>
            <a:off x="3194209" y="477083"/>
            <a:ext cx="7438073" cy="542092"/>
          </a:xfrm>
          <a:prstGeom prst="rect">
            <a:avLst/>
          </a:prstGeom>
          <a:noFill/>
          <a:ln/>
        </p:spPr>
        <p:txBody>
          <a:bodyPr wrap="none" rtlCol="0" anchor="t"/>
          <a:lstStyle/>
          <a:p>
            <a:pPr marL="0" indent="0">
              <a:lnSpc>
                <a:spcPts val="4270"/>
              </a:lnSpc>
              <a:buNone/>
            </a:pPr>
            <a:r>
              <a:rPr lang="en-US" sz="3416" dirty="0">
                <a:solidFill>
                  <a:srgbClr val="F2F0F4"/>
                </a:solidFill>
                <a:latin typeface="Montserrat" pitchFamily="34" charset="0"/>
                <a:ea typeface="Montserrat" pitchFamily="34" charset="-122"/>
                <a:cs typeface="Montserrat" pitchFamily="34" charset="-120"/>
              </a:rPr>
              <a:t>Experimental Results and Analysis</a:t>
            </a:r>
            <a:endParaRPr lang="en-US" sz="3416" dirty="0"/>
          </a:p>
        </p:txBody>
      </p:sp>
      <p:sp>
        <p:nvSpPr>
          <p:cNvPr id="5" name="Shape 2"/>
          <p:cNvSpPr/>
          <p:nvPr/>
        </p:nvSpPr>
        <p:spPr>
          <a:xfrm>
            <a:off x="3194209" y="1366123"/>
            <a:ext cx="8241983" cy="6405205"/>
          </a:xfrm>
          <a:prstGeom prst="roundRect">
            <a:avLst>
              <a:gd name="adj" fmla="val 1219"/>
            </a:avLst>
          </a:prstGeom>
          <a:noFill/>
          <a:ln w="7620">
            <a:solidFill>
              <a:srgbClr val="FFFFFF">
                <a:alpha val="24000"/>
              </a:srgbClr>
            </a:solidFill>
            <a:prstDash val="solid"/>
          </a:ln>
        </p:spPr>
      </p:sp>
      <p:sp>
        <p:nvSpPr>
          <p:cNvPr id="6" name="Shape 3"/>
          <p:cNvSpPr/>
          <p:nvPr/>
        </p:nvSpPr>
        <p:spPr>
          <a:xfrm>
            <a:off x="3201829" y="1373743"/>
            <a:ext cx="8225909" cy="500896"/>
          </a:xfrm>
          <a:prstGeom prst="rect">
            <a:avLst/>
          </a:prstGeom>
          <a:solidFill>
            <a:srgbClr val="FFFFFF">
              <a:alpha val="4000"/>
            </a:srgbClr>
          </a:solidFill>
          <a:ln/>
        </p:spPr>
      </p:sp>
      <p:sp>
        <p:nvSpPr>
          <p:cNvPr id="7" name="Text 4"/>
          <p:cNvSpPr/>
          <p:nvPr/>
        </p:nvSpPr>
        <p:spPr>
          <a:xfrm>
            <a:off x="3376255" y="1485424"/>
            <a:ext cx="2390894" cy="277535"/>
          </a:xfrm>
          <a:prstGeom prst="rect">
            <a:avLst/>
          </a:prstGeom>
          <a:noFill/>
          <a:ln/>
        </p:spPr>
        <p:txBody>
          <a:bodyPr wrap="non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Metric</a:t>
            </a:r>
            <a:endParaRPr lang="en-US" sz="1366" dirty="0"/>
          </a:p>
        </p:txBody>
      </p:sp>
      <p:sp>
        <p:nvSpPr>
          <p:cNvPr id="8" name="Text 5"/>
          <p:cNvSpPr/>
          <p:nvPr/>
        </p:nvSpPr>
        <p:spPr>
          <a:xfrm>
            <a:off x="6121718" y="1485424"/>
            <a:ext cx="2387084" cy="277535"/>
          </a:xfrm>
          <a:prstGeom prst="rect">
            <a:avLst/>
          </a:prstGeom>
          <a:noFill/>
          <a:ln/>
        </p:spPr>
        <p:txBody>
          <a:bodyPr wrap="non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Result</a:t>
            </a:r>
            <a:endParaRPr lang="en-US" sz="1366" dirty="0"/>
          </a:p>
        </p:txBody>
      </p:sp>
      <p:sp>
        <p:nvSpPr>
          <p:cNvPr id="9" name="Text 6"/>
          <p:cNvSpPr/>
          <p:nvPr/>
        </p:nvSpPr>
        <p:spPr>
          <a:xfrm>
            <a:off x="8863370" y="1485424"/>
            <a:ext cx="2390894" cy="277535"/>
          </a:xfrm>
          <a:prstGeom prst="rect">
            <a:avLst/>
          </a:prstGeom>
          <a:noFill/>
          <a:ln/>
        </p:spPr>
        <p:txBody>
          <a:bodyPr wrap="non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Explanation</a:t>
            </a:r>
            <a:endParaRPr lang="en-US" sz="1366" dirty="0"/>
          </a:p>
        </p:txBody>
      </p:sp>
      <p:sp>
        <p:nvSpPr>
          <p:cNvPr id="10" name="Shape 7"/>
          <p:cNvSpPr/>
          <p:nvPr/>
        </p:nvSpPr>
        <p:spPr>
          <a:xfrm>
            <a:off x="3201829" y="1874639"/>
            <a:ext cx="8225909" cy="1333500"/>
          </a:xfrm>
          <a:prstGeom prst="rect">
            <a:avLst/>
          </a:prstGeom>
          <a:solidFill>
            <a:srgbClr val="000000">
              <a:alpha val="4000"/>
            </a:srgbClr>
          </a:solidFill>
          <a:ln/>
        </p:spPr>
      </p:sp>
      <p:sp>
        <p:nvSpPr>
          <p:cNvPr id="11" name="Text 8"/>
          <p:cNvSpPr/>
          <p:nvPr/>
        </p:nvSpPr>
        <p:spPr>
          <a:xfrm>
            <a:off x="3376255" y="1986320"/>
            <a:ext cx="2390894" cy="277535"/>
          </a:xfrm>
          <a:prstGeom prst="rect">
            <a:avLst/>
          </a:prstGeom>
          <a:noFill/>
          <a:ln/>
        </p:spPr>
        <p:txBody>
          <a:bodyPr wrap="non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Relevance</a:t>
            </a:r>
            <a:endParaRPr lang="en-US" sz="1366" dirty="0"/>
          </a:p>
        </p:txBody>
      </p:sp>
      <p:sp>
        <p:nvSpPr>
          <p:cNvPr id="12" name="Text 9"/>
          <p:cNvSpPr/>
          <p:nvPr/>
        </p:nvSpPr>
        <p:spPr>
          <a:xfrm>
            <a:off x="6121718" y="1986320"/>
            <a:ext cx="2387084" cy="277535"/>
          </a:xfrm>
          <a:prstGeom prst="rect">
            <a:avLst/>
          </a:prstGeom>
          <a:noFill/>
          <a:ln/>
        </p:spPr>
        <p:txBody>
          <a:bodyPr wrap="non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85%</a:t>
            </a:r>
            <a:endParaRPr lang="en-US" sz="1366" dirty="0"/>
          </a:p>
        </p:txBody>
      </p:sp>
      <p:sp>
        <p:nvSpPr>
          <p:cNvPr id="13" name="Text 10"/>
          <p:cNvSpPr/>
          <p:nvPr/>
        </p:nvSpPr>
        <p:spPr>
          <a:xfrm>
            <a:off x="8863370" y="1986320"/>
            <a:ext cx="2390894" cy="1110139"/>
          </a:xfrm>
          <a:prstGeom prst="rect">
            <a:avLst/>
          </a:prstGeom>
          <a:noFill/>
          <a:ln/>
        </p:spPr>
        <p:txBody>
          <a:bodyPr wrap="squar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The chatbot successfully identified relevant queries that matched the user's intent and the website's content.</a:t>
            </a:r>
            <a:endParaRPr lang="en-US" sz="1366" dirty="0"/>
          </a:p>
        </p:txBody>
      </p:sp>
      <p:sp>
        <p:nvSpPr>
          <p:cNvPr id="14" name="Shape 11"/>
          <p:cNvSpPr/>
          <p:nvPr/>
        </p:nvSpPr>
        <p:spPr>
          <a:xfrm>
            <a:off x="3201829" y="3208139"/>
            <a:ext cx="8225909" cy="1611035"/>
          </a:xfrm>
          <a:prstGeom prst="rect">
            <a:avLst/>
          </a:prstGeom>
          <a:solidFill>
            <a:srgbClr val="FFFFFF">
              <a:alpha val="4000"/>
            </a:srgbClr>
          </a:solidFill>
          <a:ln/>
        </p:spPr>
      </p:sp>
      <p:sp>
        <p:nvSpPr>
          <p:cNvPr id="15" name="Text 12"/>
          <p:cNvSpPr/>
          <p:nvPr/>
        </p:nvSpPr>
        <p:spPr>
          <a:xfrm>
            <a:off x="3376255" y="3319820"/>
            <a:ext cx="2390894" cy="277535"/>
          </a:xfrm>
          <a:prstGeom prst="rect">
            <a:avLst/>
          </a:prstGeom>
          <a:noFill/>
          <a:ln/>
        </p:spPr>
        <p:txBody>
          <a:bodyPr wrap="non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Accuracy</a:t>
            </a:r>
            <a:endParaRPr lang="en-US" sz="1366" dirty="0"/>
          </a:p>
        </p:txBody>
      </p:sp>
      <p:sp>
        <p:nvSpPr>
          <p:cNvPr id="16" name="Text 13"/>
          <p:cNvSpPr/>
          <p:nvPr/>
        </p:nvSpPr>
        <p:spPr>
          <a:xfrm>
            <a:off x="6121718" y="3319820"/>
            <a:ext cx="2387084" cy="277535"/>
          </a:xfrm>
          <a:prstGeom prst="rect">
            <a:avLst/>
          </a:prstGeom>
          <a:noFill/>
          <a:ln/>
        </p:spPr>
        <p:txBody>
          <a:bodyPr wrap="non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80%</a:t>
            </a:r>
            <a:endParaRPr lang="en-US" sz="1366" dirty="0"/>
          </a:p>
        </p:txBody>
      </p:sp>
      <p:sp>
        <p:nvSpPr>
          <p:cNvPr id="17" name="Text 14"/>
          <p:cNvSpPr/>
          <p:nvPr/>
        </p:nvSpPr>
        <p:spPr>
          <a:xfrm>
            <a:off x="8863370" y="3319820"/>
            <a:ext cx="2390894" cy="1387673"/>
          </a:xfrm>
          <a:prstGeom prst="rect">
            <a:avLst/>
          </a:prstGeom>
          <a:noFill/>
          <a:ln/>
        </p:spPr>
        <p:txBody>
          <a:bodyPr wrap="squar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The chatbot's query suggestions helped users find the information they were looking for with a high degree of accuracy.</a:t>
            </a:r>
            <a:endParaRPr lang="en-US" sz="1366" dirty="0"/>
          </a:p>
        </p:txBody>
      </p:sp>
      <p:sp>
        <p:nvSpPr>
          <p:cNvPr id="18" name="Shape 15"/>
          <p:cNvSpPr/>
          <p:nvPr/>
        </p:nvSpPr>
        <p:spPr>
          <a:xfrm>
            <a:off x="3201829" y="4819174"/>
            <a:ext cx="8225909" cy="1611035"/>
          </a:xfrm>
          <a:prstGeom prst="rect">
            <a:avLst/>
          </a:prstGeom>
          <a:solidFill>
            <a:srgbClr val="000000">
              <a:alpha val="4000"/>
            </a:srgbClr>
          </a:solidFill>
          <a:ln/>
        </p:spPr>
      </p:sp>
      <p:sp>
        <p:nvSpPr>
          <p:cNvPr id="19" name="Text 16"/>
          <p:cNvSpPr/>
          <p:nvPr/>
        </p:nvSpPr>
        <p:spPr>
          <a:xfrm>
            <a:off x="3376255" y="4930854"/>
            <a:ext cx="2390894" cy="277535"/>
          </a:xfrm>
          <a:prstGeom prst="rect">
            <a:avLst/>
          </a:prstGeom>
          <a:noFill/>
          <a:ln/>
        </p:spPr>
        <p:txBody>
          <a:bodyPr wrap="non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User Satisfaction</a:t>
            </a:r>
            <a:endParaRPr lang="en-US" sz="1366" dirty="0"/>
          </a:p>
        </p:txBody>
      </p:sp>
      <p:sp>
        <p:nvSpPr>
          <p:cNvPr id="20" name="Text 17"/>
          <p:cNvSpPr/>
          <p:nvPr/>
        </p:nvSpPr>
        <p:spPr>
          <a:xfrm>
            <a:off x="6121718" y="4930854"/>
            <a:ext cx="2387084" cy="277535"/>
          </a:xfrm>
          <a:prstGeom prst="rect">
            <a:avLst/>
          </a:prstGeom>
          <a:noFill/>
          <a:ln/>
        </p:spPr>
        <p:txBody>
          <a:bodyPr wrap="non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90%</a:t>
            </a:r>
            <a:endParaRPr lang="en-US" sz="1366" dirty="0"/>
          </a:p>
        </p:txBody>
      </p:sp>
      <p:sp>
        <p:nvSpPr>
          <p:cNvPr id="21" name="Text 18"/>
          <p:cNvSpPr/>
          <p:nvPr/>
        </p:nvSpPr>
        <p:spPr>
          <a:xfrm>
            <a:off x="8863370" y="4930854"/>
            <a:ext cx="2390894" cy="1387673"/>
          </a:xfrm>
          <a:prstGeom prst="rect">
            <a:avLst/>
          </a:prstGeom>
          <a:noFill/>
          <a:ln/>
        </p:spPr>
        <p:txBody>
          <a:bodyPr wrap="squar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Users reported a high level of satisfaction with the chatbot's performance and the usefulness of the suggested queries.</a:t>
            </a:r>
            <a:endParaRPr lang="en-US" sz="1366" dirty="0"/>
          </a:p>
        </p:txBody>
      </p:sp>
      <p:sp>
        <p:nvSpPr>
          <p:cNvPr id="22" name="Shape 19"/>
          <p:cNvSpPr/>
          <p:nvPr/>
        </p:nvSpPr>
        <p:spPr>
          <a:xfrm>
            <a:off x="3201829" y="6430208"/>
            <a:ext cx="8225909" cy="1333500"/>
          </a:xfrm>
          <a:prstGeom prst="rect">
            <a:avLst/>
          </a:prstGeom>
          <a:solidFill>
            <a:srgbClr val="FFFFFF">
              <a:alpha val="4000"/>
            </a:srgbClr>
          </a:solidFill>
          <a:ln/>
        </p:spPr>
      </p:sp>
      <p:sp>
        <p:nvSpPr>
          <p:cNvPr id="23" name="Text 20"/>
          <p:cNvSpPr/>
          <p:nvPr/>
        </p:nvSpPr>
        <p:spPr>
          <a:xfrm>
            <a:off x="3376255" y="6541889"/>
            <a:ext cx="2390894" cy="277535"/>
          </a:xfrm>
          <a:prstGeom prst="rect">
            <a:avLst/>
          </a:prstGeom>
          <a:noFill/>
          <a:ln/>
        </p:spPr>
        <p:txBody>
          <a:bodyPr wrap="non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Efficiency</a:t>
            </a:r>
            <a:endParaRPr lang="en-US" sz="1366" dirty="0"/>
          </a:p>
        </p:txBody>
      </p:sp>
      <p:sp>
        <p:nvSpPr>
          <p:cNvPr id="24" name="Text 21"/>
          <p:cNvSpPr/>
          <p:nvPr/>
        </p:nvSpPr>
        <p:spPr>
          <a:xfrm>
            <a:off x="6121718" y="6541889"/>
            <a:ext cx="2387084" cy="277535"/>
          </a:xfrm>
          <a:prstGeom prst="rect">
            <a:avLst/>
          </a:prstGeom>
          <a:noFill/>
          <a:ln/>
        </p:spPr>
        <p:txBody>
          <a:bodyPr wrap="non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60%</a:t>
            </a:r>
            <a:endParaRPr lang="en-US" sz="1366" dirty="0"/>
          </a:p>
        </p:txBody>
      </p:sp>
      <p:sp>
        <p:nvSpPr>
          <p:cNvPr id="25" name="Text 22"/>
          <p:cNvSpPr/>
          <p:nvPr/>
        </p:nvSpPr>
        <p:spPr>
          <a:xfrm>
            <a:off x="8863370" y="6422163"/>
            <a:ext cx="2390894" cy="1110139"/>
          </a:xfrm>
          <a:prstGeom prst="rect">
            <a:avLst/>
          </a:prstGeom>
          <a:noFill/>
          <a:ln/>
        </p:spPr>
        <p:txBody>
          <a:bodyPr wrap="square" rtlCol="0" anchor="t"/>
          <a:lstStyle/>
          <a:p>
            <a:pPr marL="0" indent="0">
              <a:lnSpc>
                <a:spcPts val="2186"/>
              </a:lnSpc>
              <a:buNone/>
            </a:pPr>
            <a:r>
              <a:rPr lang="en-US" sz="1366" dirty="0">
                <a:solidFill>
                  <a:srgbClr val="DCD7E5"/>
                </a:solidFill>
                <a:latin typeface="Heebo" pitchFamily="34" charset="0"/>
                <a:ea typeface="Heebo" pitchFamily="34" charset="-122"/>
                <a:cs typeface="Heebo" pitchFamily="34" charset="-120"/>
              </a:rPr>
              <a:t>The chatbot helped users save time and effort in finding the desired information, but there is room for improvement.</a:t>
            </a:r>
            <a:endParaRPr lang="en-US" sz="136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585079"/>
            <a:ext cx="9311164"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Conclusion and Future Directions</a:t>
            </a:r>
            <a:endParaRPr lang="en-US" sz="4374" dirty="0"/>
          </a:p>
        </p:txBody>
      </p:sp>
      <p:sp>
        <p:nvSpPr>
          <p:cNvPr id="5" name="Shape 2"/>
          <p:cNvSpPr/>
          <p:nvPr/>
        </p:nvSpPr>
        <p:spPr>
          <a:xfrm>
            <a:off x="2037993" y="2897386"/>
            <a:ext cx="499943" cy="499943"/>
          </a:xfrm>
          <a:prstGeom prst="roundRect">
            <a:avLst>
              <a:gd name="adj" fmla="val 20000"/>
            </a:avLst>
          </a:prstGeom>
          <a:noFill/>
          <a:ln w="7620">
            <a:solidFill>
              <a:srgbClr val="552C86"/>
            </a:solidFill>
            <a:prstDash val="solid"/>
          </a:ln>
        </p:spPr>
      </p:sp>
      <p:sp>
        <p:nvSpPr>
          <p:cNvPr id="6" name="Text 3"/>
          <p:cNvSpPr/>
          <p:nvPr/>
        </p:nvSpPr>
        <p:spPr>
          <a:xfrm>
            <a:off x="2227778" y="2939058"/>
            <a:ext cx="120372"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7" name="Text 4"/>
          <p:cNvSpPr/>
          <p:nvPr/>
        </p:nvSpPr>
        <p:spPr>
          <a:xfrm>
            <a:off x="2760107" y="2973705"/>
            <a:ext cx="2647950"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Successful Integration</a:t>
            </a:r>
            <a:endParaRPr lang="en-US" sz="2187" dirty="0"/>
          </a:p>
        </p:txBody>
      </p:sp>
      <p:sp>
        <p:nvSpPr>
          <p:cNvPr id="8" name="Text 5"/>
          <p:cNvSpPr/>
          <p:nvPr/>
        </p:nvSpPr>
        <p:spPr>
          <a:xfrm>
            <a:off x="2760107" y="3801308"/>
            <a:ext cx="2647950" cy="284321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RAG-based query suggestion chatbot was successfully integrated with WordPress sites, providing a valuable tool for users to find information more efficiently.</a:t>
            </a:r>
            <a:endParaRPr lang="en-US" sz="1750" dirty="0"/>
          </a:p>
        </p:txBody>
      </p:sp>
      <p:sp>
        <p:nvSpPr>
          <p:cNvPr id="9" name="Shape 6"/>
          <p:cNvSpPr/>
          <p:nvPr/>
        </p:nvSpPr>
        <p:spPr>
          <a:xfrm>
            <a:off x="5630228" y="2897386"/>
            <a:ext cx="499943" cy="499943"/>
          </a:xfrm>
          <a:prstGeom prst="roundRect">
            <a:avLst>
              <a:gd name="adj" fmla="val 20000"/>
            </a:avLst>
          </a:prstGeom>
          <a:noFill/>
          <a:ln w="7620">
            <a:solidFill>
              <a:srgbClr val="552C86"/>
            </a:solidFill>
            <a:prstDash val="solid"/>
          </a:ln>
        </p:spPr>
      </p:sp>
      <p:sp>
        <p:nvSpPr>
          <p:cNvPr id="10" name="Text 7"/>
          <p:cNvSpPr/>
          <p:nvPr/>
        </p:nvSpPr>
        <p:spPr>
          <a:xfrm>
            <a:off x="5785485" y="2939058"/>
            <a:ext cx="189309"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1" name="Text 8"/>
          <p:cNvSpPr/>
          <p:nvPr/>
        </p:nvSpPr>
        <p:spPr>
          <a:xfrm>
            <a:off x="6352342" y="2973705"/>
            <a:ext cx="2647950"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Improved User Experience</a:t>
            </a:r>
            <a:endParaRPr lang="en-US" sz="2187" dirty="0"/>
          </a:p>
        </p:txBody>
      </p:sp>
      <p:sp>
        <p:nvSpPr>
          <p:cNvPr id="12" name="Text 9"/>
          <p:cNvSpPr/>
          <p:nvPr/>
        </p:nvSpPr>
        <p:spPr>
          <a:xfrm>
            <a:off x="6352342" y="3801308"/>
            <a:ext cx="2647950" cy="2487811"/>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chatbot's use of the Chain of Thought approach led to more relevant and contextual query suggestions, enhancing the overall user experience.</a:t>
            </a:r>
            <a:endParaRPr lang="en-US" sz="1750" dirty="0"/>
          </a:p>
        </p:txBody>
      </p:sp>
      <p:sp>
        <p:nvSpPr>
          <p:cNvPr id="13" name="Shape 10"/>
          <p:cNvSpPr/>
          <p:nvPr/>
        </p:nvSpPr>
        <p:spPr>
          <a:xfrm>
            <a:off x="9222462" y="2897386"/>
            <a:ext cx="499943" cy="499943"/>
          </a:xfrm>
          <a:prstGeom prst="roundRect">
            <a:avLst>
              <a:gd name="adj" fmla="val 20000"/>
            </a:avLst>
          </a:prstGeom>
          <a:noFill/>
          <a:ln w="7620">
            <a:solidFill>
              <a:srgbClr val="552C86"/>
            </a:solidFill>
            <a:prstDash val="solid"/>
          </a:ln>
        </p:spPr>
      </p:sp>
      <p:sp>
        <p:nvSpPr>
          <p:cNvPr id="14" name="Text 11"/>
          <p:cNvSpPr/>
          <p:nvPr/>
        </p:nvSpPr>
        <p:spPr>
          <a:xfrm>
            <a:off x="9378434" y="2939058"/>
            <a:ext cx="1880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5" name="Text 12"/>
          <p:cNvSpPr/>
          <p:nvPr/>
        </p:nvSpPr>
        <p:spPr>
          <a:xfrm>
            <a:off x="9944576" y="2973705"/>
            <a:ext cx="2647950"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Future Enhancements</a:t>
            </a:r>
            <a:endParaRPr lang="en-US" sz="2187" dirty="0"/>
          </a:p>
        </p:txBody>
      </p:sp>
      <p:sp>
        <p:nvSpPr>
          <p:cNvPr id="16" name="Text 13"/>
          <p:cNvSpPr/>
          <p:nvPr/>
        </p:nvSpPr>
        <p:spPr>
          <a:xfrm>
            <a:off x="9944576" y="3801308"/>
            <a:ext cx="2647950" cy="284321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Potential areas for improvement include further optimizing the efficiency of the query suggestion process and incorporating more advanced natural language processing techniques.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Words>
  <Application>Microsoft Office PowerPoint</Application>
  <PresentationFormat>Custom</PresentationFormat>
  <Paragraphs>91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2</cp:revision>
  <dcterms:created xsi:type="dcterms:W3CDTF">2024-05-05T18:55:36Z</dcterms:created>
  <dcterms:modified xsi:type="dcterms:W3CDTF">2024-05-05T18:58:39Z</dcterms:modified>
</cp:coreProperties>
</file>