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9"/>
  </p:notesMasterIdLst>
  <p:handoutMasterIdLst>
    <p:handoutMasterId r:id="rId30"/>
  </p:handoutMasterIdLst>
  <p:sldIdLst>
    <p:sldId id="262" r:id="rId2"/>
    <p:sldId id="273" r:id="rId3"/>
    <p:sldId id="281" r:id="rId4"/>
    <p:sldId id="305" r:id="rId5"/>
    <p:sldId id="298" r:id="rId6"/>
    <p:sldId id="299" r:id="rId7"/>
    <p:sldId id="306" r:id="rId8"/>
    <p:sldId id="290" r:id="rId9"/>
    <p:sldId id="285" r:id="rId10"/>
    <p:sldId id="282" r:id="rId11"/>
    <p:sldId id="291" r:id="rId12"/>
    <p:sldId id="292" r:id="rId13"/>
    <p:sldId id="283" r:id="rId14"/>
    <p:sldId id="293" r:id="rId15"/>
    <p:sldId id="294" r:id="rId16"/>
    <p:sldId id="284" r:id="rId17"/>
    <p:sldId id="295" r:id="rId18"/>
    <p:sldId id="296" r:id="rId19"/>
    <p:sldId id="288" r:id="rId20"/>
    <p:sldId id="301" r:id="rId21"/>
    <p:sldId id="302" r:id="rId22"/>
    <p:sldId id="289" r:id="rId23"/>
    <p:sldId id="303" r:id="rId24"/>
    <p:sldId id="304" r:id="rId25"/>
    <p:sldId id="307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9AC40-01FF-F51C-4CF4-D0DE053F117F}"/>
              </a:ext>
            </a:extLst>
          </p:cNvPr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B7E0-D19C-57CC-12D4-3D0DDCC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5909-CE36-E5F6-6DEE-8BDB7882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2A939-82B9-F762-E7AC-AA3E2DF0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EEC2-3E33-59D0-B03A-25383938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2157E95-6F46-FEA6-1A32-B697E5A376A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2669F9A-4BE6-9F29-7BB2-C8036D13553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32BA61-8ADA-4618-62DC-9FFF1FCDF4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99CE58-C3C3-E3E1-E335-98A78D213D90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4F7B11D-4C8B-5ED9-07A3-3FEB6FDF2A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52FAE61-1269-08AB-4E8F-66B7C0131E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95BBB-4369-9E23-CA9D-DC3A68EFCAB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10D4-DAC0-B03C-99F8-2131195A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14A2A4A-AE27-9FB7-CA8A-51F10FAC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A95777-A77B-93BC-8622-7797BA4C749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600C-9F36-F754-B537-783A623939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EEFD6-5469-E863-96D0-EE8AC3B47756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D93E-DE2F-89D0-C4B8-721CB95DD73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2F26-888A-0260-B6E3-C8F0D22047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Programming Languages And Problem Solving | Lecture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E16530-11F0-A170-D3DE-1992453207E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CF911-A9D2-C50C-581E-4B6CEE89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F6F-ECF1-D50D-D049-FC49929F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92B-255F-23D8-1B56-790FCB1E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also called Machine Language or Machine Code.</a:t>
            </a:r>
          </a:p>
          <a:p>
            <a:r>
              <a:rPr lang="en-US" dirty="0"/>
              <a:t>This is the lowest level of programming language and consists entirely of </a:t>
            </a:r>
            <a:r>
              <a:rPr lang="en-US" b="1" dirty="0"/>
              <a:t>binary code (1s and 0s)</a:t>
            </a:r>
            <a:r>
              <a:rPr lang="en-US" dirty="0"/>
              <a:t> directly understood by a computer’s CPU.</a:t>
            </a:r>
          </a:p>
          <a:p>
            <a:r>
              <a:rPr lang="en-US" dirty="0"/>
              <a:t>Machine language was the earliest form of programming used to communicate directly with computers.</a:t>
            </a:r>
          </a:p>
          <a:p>
            <a:r>
              <a:rPr lang="en-US" dirty="0"/>
              <a:t>It's extremely fast and offers precise control over the hardware.</a:t>
            </a:r>
          </a:p>
          <a:p>
            <a:r>
              <a:rPr lang="en-US" dirty="0">
                <a:solidFill>
                  <a:srgbClr val="FF0000"/>
                </a:solidFill>
              </a:rPr>
              <a:t>An Intel CPU’s machine code differs from an ARM CPU’s.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D8997-FDC6-AD12-8332-D51B5079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BBA20E7-262D-46D9-88FE-E4DC5B8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42178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878C-32AA-FB8D-F605-19EAF8BE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6A4-E606-6BE6-10A6-AA0E54B2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513C-E904-3A6C-9CB4-8691C5AA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Speed</a:t>
            </a:r>
            <a:r>
              <a:rPr lang="en-US" dirty="0"/>
              <a:t>: Since machine code instructions are executed directly by the CPU without translation, they’re incredibly fast.</a:t>
            </a:r>
          </a:p>
          <a:p>
            <a:pPr lvl="1"/>
            <a:r>
              <a:rPr lang="en-US" b="1" dirty="0"/>
              <a:t>Memory Control</a:t>
            </a:r>
            <a:r>
              <a:rPr lang="en-US" dirty="0"/>
              <a:t>: Full control over system memory, making it ideal for critical applications where performance is crucial.</a:t>
            </a:r>
          </a:p>
          <a:p>
            <a:pPr lvl="1"/>
            <a:r>
              <a:rPr lang="en-US" b="1" dirty="0"/>
              <a:t>Examples</a:t>
            </a:r>
            <a:r>
              <a:rPr lang="en-US" dirty="0"/>
              <a:t>: Each processor has its own machine code, so there are no "universal" machine languages.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49084-2720-CC56-D0A8-CBB732415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6CF3B2E-F017-7242-74C9-C63C6F9D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1627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DE0C8-321C-BB7F-2CCA-72B7454F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087-5C3A-F2FB-3B9C-1EDC5BDB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1EDA-0F09-1DEB-0A6E-36F52B0C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Complexity</a:t>
            </a:r>
            <a:r>
              <a:rPr lang="en-US" dirty="0"/>
              <a:t>: Machine language is difficult to read, write, and debug.</a:t>
            </a:r>
          </a:p>
          <a:p>
            <a:pPr lvl="1"/>
            <a:r>
              <a:rPr lang="en-US" b="1" dirty="0"/>
              <a:t>Portability (Machine-dependent)</a:t>
            </a:r>
            <a:r>
              <a:rPr lang="en-US" dirty="0"/>
              <a:t>: Machine code written for one CPU architecture cannot be used on another, making it non-portable.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Example</a:t>
            </a:r>
            <a:r>
              <a:rPr lang="en-US" dirty="0"/>
              <a:t>: Early computers, like the ENIAC, relied on machine code, where each instruction was manually entered as binary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3B411-48C2-C508-A86D-93E60D58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F1A0D2E-D152-4A14-52E0-798CD7FB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23901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6CA56-1777-2ABD-CD45-4272F0EDB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CE9-E190-07DA-17FD-2485AF0F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DC1E-298A-0D5E-F657-3F6B2A8A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low-level language that uses </a:t>
            </a:r>
            <a:r>
              <a:rPr lang="en-US" b="1" dirty="0"/>
              <a:t>mnemonics</a:t>
            </a:r>
            <a:r>
              <a:rPr lang="en-US" dirty="0"/>
              <a:t> (human-readable symbols) for operations instead of binary.</a:t>
            </a:r>
          </a:p>
          <a:p>
            <a:r>
              <a:rPr lang="en-US" dirty="0"/>
              <a:t>Like </a:t>
            </a:r>
            <a:r>
              <a:rPr lang="en-US" i="1" dirty="0"/>
              <a:t>MOV</a:t>
            </a:r>
            <a:r>
              <a:rPr lang="en-US" dirty="0"/>
              <a:t> for move, </a:t>
            </a:r>
            <a:r>
              <a:rPr lang="en-US" i="1" dirty="0"/>
              <a:t>ADD</a:t>
            </a:r>
            <a:r>
              <a:rPr lang="en-US" dirty="0"/>
              <a:t> for add, and </a:t>
            </a:r>
            <a:r>
              <a:rPr lang="en-US" i="1" dirty="0"/>
              <a:t>SUB</a:t>
            </a:r>
            <a:r>
              <a:rPr lang="en-US" dirty="0"/>
              <a:t> for subtract, which makes programming slightly more understandable.</a:t>
            </a:r>
          </a:p>
          <a:p>
            <a:r>
              <a:rPr lang="en-US" dirty="0"/>
              <a:t>Each </a:t>
            </a:r>
            <a:r>
              <a:rPr lang="en-US" b="1" dirty="0"/>
              <a:t>assembly language </a:t>
            </a:r>
            <a:r>
              <a:rPr lang="en-US" dirty="0"/>
              <a:t>instruction corresponds closely to a machine language instruction.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6E4AC-F0ED-B6B0-4A48-AE483599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5AF005B-086E-E1F0-43C9-B4B65693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78894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3790F-D695-B0EF-E587-CCB78A43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DF45-37AD-7F93-D18C-603936DC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B117-D3EC-7BCF-3FF7-DBA5146D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Almost as fast as machine code, making it suitable for low-level hardware programming.</a:t>
            </a:r>
          </a:p>
          <a:p>
            <a:pPr lvl="1"/>
            <a:r>
              <a:rPr lang="en-US" b="1" dirty="0"/>
              <a:t>Hardware Control</a:t>
            </a:r>
            <a:r>
              <a:rPr lang="en-US" dirty="0"/>
              <a:t>: Offers direct access to registers, memory, and CPU instructions, crucial for systems programming and embedded systems where optimization is critical.</a:t>
            </a:r>
          </a:p>
          <a:p>
            <a:pPr lvl="1"/>
            <a:r>
              <a:rPr lang="en-US" b="1" dirty="0"/>
              <a:t>Machine-dependent:</a:t>
            </a:r>
            <a:r>
              <a:rPr lang="en-US" dirty="0"/>
              <a:t> easier to understand than pure machine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C845F-00D0-AD23-C1AC-89BD2019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1EBF259-80A6-D724-6588-5B4670FC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421743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11CDA0-0958-C9A7-83AF-24397835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22-2046-7C80-962C-EE2C6646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D7E9-2BA8-20B7-8977-436F8EA7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Assembler</a:t>
            </a:r>
            <a:r>
              <a:rPr lang="en-US" dirty="0"/>
              <a:t>: Requires an assembler to translate assembly code into machine code.</a:t>
            </a:r>
          </a:p>
          <a:p>
            <a:pPr lvl="1"/>
            <a:r>
              <a:rPr lang="en-US" b="1" dirty="0"/>
              <a:t>Complex Syntax</a:t>
            </a:r>
            <a:r>
              <a:rPr lang="en-US" dirty="0"/>
              <a:t>: Although simpler than machine language, assembly is still complex and harder to learn than high-level languages.</a:t>
            </a:r>
          </a:p>
          <a:p>
            <a:pPr lvl="1"/>
            <a:r>
              <a:rPr lang="en-US" b="1" dirty="0"/>
              <a:t>Hardware Dependency</a:t>
            </a:r>
            <a:r>
              <a:rPr lang="en-US" dirty="0"/>
              <a:t>: Code written in assembly for one type of CPU architecture (e.g., x86, ARM) won’t work on another without modification.</a:t>
            </a:r>
          </a:p>
          <a:p>
            <a:r>
              <a:rPr lang="en-US" b="1" dirty="0"/>
              <a:t>Use Case Example</a:t>
            </a:r>
            <a:r>
              <a:rPr lang="en-US" dirty="0"/>
              <a:t>: Used for firmware in embedded systems, such as controlling microcontrollers in appliances like washing machines.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7AE15-CF27-DD6B-3A3D-3BBA284F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2AE96CE-0D1A-AE5C-7760-A9916E4B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221562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93BE3-CB08-627A-EB68-D646891A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9C45-ADA3-FECC-46F7-22D42A06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3747-F9CD-7EB9-AC75-92D80019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uses a syntax closer to </a:t>
            </a:r>
            <a:r>
              <a:rPr lang="en-US" b="1" dirty="0"/>
              <a:t>human languages</a:t>
            </a:r>
            <a:r>
              <a:rPr lang="en-US" dirty="0"/>
              <a:t> and is designed to be more readable and easier to work with than assembly or machine languages.</a:t>
            </a:r>
          </a:p>
          <a:p>
            <a:r>
              <a:rPr lang="en-US" dirty="0"/>
              <a:t>3GL are machine-independent, meaning they can run on different architectures with minimal changes.</a:t>
            </a:r>
          </a:p>
          <a:p>
            <a:r>
              <a:rPr lang="en-US" dirty="0"/>
              <a:t>These languages focus on readability and productivity, allowing developers to write complex programs faster and more efficiently.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0AA85-6DAD-3465-4A38-DC92B1C8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2553FA8-D2F0-FEA5-AF43-9AA4CE23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83199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6BF4F-212A-76BB-1B08-96502BC6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502-160A-593E-1CC9-61EBA30C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4C4E-47DA-33A9-855D-6A96C9D7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Ease of Learning and Use</a:t>
            </a:r>
            <a:r>
              <a:rPr lang="en-US" dirty="0"/>
              <a:t>: 3GLs are closer to English and include built-in functions that simplify complex tasks.</a:t>
            </a:r>
          </a:p>
          <a:p>
            <a:pPr lvl="1"/>
            <a:r>
              <a:rPr lang="en-US" b="1" dirty="0"/>
              <a:t>Portability</a:t>
            </a:r>
            <a:r>
              <a:rPr lang="en-US" dirty="0"/>
              <a:t>: A program written in a high-level language can typically run on various operating systems with minimal changes.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4FCB8-6C1A-3F2C-18FE-FA3147248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28C7E02-9207-2190-8BF6-45B85DF9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220658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71500-5D24-F230-575C-300A3890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845-2E02-E14D-2E8B-D2BA125A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Third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9AB1-B008-7662-922A-C72609B0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: 3GL sacrifices some performance because they need to be compiled or interpreted before execution.</a:t>
            </a:r>
          </a:p>
          <a:p>
            <a:pPr lvl="1"/>
            <a:r>
              <a:rPr lang="en-US" b="1" dirty="0"/>
              <a:t>Less Hardware Control</a:t>
            </a:r>
            <a:r>
              <a:rPr lang="en-US" dirty="0"/>
              <a:t>: Lack of low-level control can be a drawback for tasks that require precise hardware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 Language</a:t>
            </a:r>
            <a:r>
              <a:rPr lang="en-US" dirty="0"/>
              <a:t>: System programming, OS development, embedded systems, and game engines.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: Enterprise applications, Android app development.</a:t>
            </a:r>
          </a:p>
          <a:p>
            <a:pPr lvl="1"/>
            <a:r>
              <a:rPr lang="en-US" b="1" dirty="0"/>
              <a:t>Python</a:t>
            </a:r>
            <a:r>
              <a:rPr lang="en-US" dirty="0"/>
              <a:t>: Web applications, data science, machine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B2BBB-C63B-8FB5-7D0E-0ADAFBC9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DEB200E-92C2-AF43-DA58-340D3CA0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4834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81DA4-EBE6-EEC1-779D-35F7A2AA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50C1-97B9-2C06-9AC5-9CE67C59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Fourth Generation Language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F9E246C-302A-6669-4BA8-BF148BD6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C10-ECAE-9BC0-0C7F-BF7EC97F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level than 3GLs and more focused on problem-solving rather than coding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Allows users to specify what the program should accomplish, rather than how.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4GLs are domain-specific languages designed for specialized applications like databases, business applications, and reporting.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0911-8967-36EA-FC7F-B849534B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1: </a:t>
            </a:r>
            <a:r>
              <a:rPr lang="en-US" i="0" dirty="0">
                <a:solidFill>
                  <a:srgbClr val="000000"/>
                </a:solidFill>
                <a:effectLst/>
              </a:rPr>
              <a:t>Programming Languages And Problem Solving (6hrs)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algn="l">
              <a:spcAft>
                <a:spcPts val="1125"/>
              </a:spcAft>
            </a:pPr>
            <a:r>
              <a:rPr lang="en-US" b="1" i="0" dirty="0">
                <a:solidFill>
                  <a:srgbClr val="000000"/>
                </a:solidFill>
                <a:effectLst/>
              </a:rPr>
              <a:t>Programming Languages (machine-level language, assembly language, and high-level language) and its generations.</a:t>
            </a:r>
          </a:p>
          <a:p>
            <a:pPr algn="l">
              <a:spcAft>
                <a:spcPts val="1125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Software and its types</a:t>
            </a:r>
          </a:p>
          <a:p>
            <a:pPr algn="l">
              <a:spcAft>
                <a:spcPts val="1125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Structured programming</a:t>
            </a:r>
          </a:p>
          <a:p>
            <a:pPr algn="l">
              <a:spcAft>
                <a:spcPts val="1125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Problem-solving using computer - Problems Analysis (understanding of the problem, feasibility, and requirement analysis), Design (Algorithm and flowchart), Coding (compilation/interpretation and execution), Testing and debugging, Implementation, Evaluation, and Maintenance of computer programs, Program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26BB203E-0487-AAE3-07F6-0DCEC841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dirty="0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02308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9A985-E2CA-2101-245B-C649A627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0C4-7AD0-A5E0-1FBD-2B099BD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Fourth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CD81-4683-2663-877F-A332A18E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Productivity</a:t>
            </a:r>
            <a:r>
              <a:rPr lang="en-US" dirty="0"/>
              <a:t>: 4GLs reduce development time by focusing on high-level commands and abstractions.</a:t>
            </a:r>
          </a:p>
          <a:p>
            <a:pPr lvl="1"/>
            <a:r>
              <a:rPr lang="en-US" b="1" dirty="0"/>
              <a:t>Ease of Use</a:t>
            </a:r>
            <a:r>
              <a:rPr lang="en-US" dirty="0"/>
              <a:t>: Designed to be used by non-developers, making it accessible for business analysts or domain experts.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5C8F6-C565-08AF-17FC-6281C06A3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EE68956-FD51-F193-3CCC-104F3C0D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25127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1E748-6361-3C9E-2A0A-D2761DE6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61-47B3-1C00-F9F2-1F942EE9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Fourth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F0CA-A2D3-1189-4246-03E9B2D1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Limited Flexibility</a:t>
            </a:r>
            <a:r>
              <a:rPr lang="en-US" dirty="0"/>
              <a:t>: 4GLs are often not as versatile as 3GLs and may not support complex programming structures.</a:t>
            </a:r>
          </a:p>
          <a:p>
            <a:pPr lvl="1"/>
            <a:r>
              <a:rPr lang="en-US" b="1" dirty="0"/>
              <a:t>Performance Issues</a:t>
            </a:r>
            <a:r>
              <a:rPr lang="en-US" dirty="0"/>
              <a:t>: Since 4GLs generate a lot of underlying code automatically, they may not be optimized for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SQL</a:t>
            </a:r>
            <a:r>
              <a:rPr lang="en-US" dirty="0"/>
              <a:t>: Used for querying databases to retrieve, update, and manage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MATLAB</a:t>
            </a:r>
            <a:r>
              <a:rPr lang="en-US" dirty="0"/>
              <a:t>: Commonly used in scientific computing, engineering, and data visualization.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E5926-A4D6-1D24-8ACE-C80F2CE37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176024-F3C4-FDD8-4A5B-BBB43BD0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206991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2D2AC-BDCB-8372-8FFA-06AA9AA9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7A92-770F-1B32-8918-1DE1D553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Fifth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E8D8-2E81-4C86-9D85-A6F22E9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solve problems using </a:t>
            </a:r>
            <a:r>
              <a:rPr lang="en-US" b="1" dirty="0"/>
              <a:t>constraints</a:t>
            </a:r>
            <a:r>
              <a:rPr lang="en-US" dirty="0"/>
              <a:t>, </a:t>
            </a:r>
            <a:r>
              <a:rPr lang="en-US" b="1" dirty="0"/>
              <a:t>logic</a:t>
            </a:r>
            <a:r>
              <a:rPr lang="en-US" dirty="0"/>
              <a:t>, and</a:t>
            </a:r>
            <a:r>
              <a:rPr lang="en-US" b="1" dirty="0"/>
              <a:t> problem-solving </a:t>
            </a:r>
            <a:r>
              <a:rPr lang="en-US" dirty="0"/>
              <a:t>rather than a set of sequential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Heavily used in </a:t>
            </a:r>
            <a:r>
              <a:rPr lang="en-US" b="1" dirty="0"/>
              <a:t>AI</a:t>
            </a:r>
            <a:r>
              <a:rPr lang="en-US" dirty="0"/>
              <a:t> development, focusing on "</a:t>
            </a:r>
            <a:r>
              <a:rPr lang="en-US" b="1" dirty="0"/>
              <a:t>thinking</a:t>
            </a:r>
            <a:r>
              <a:rPr lang="en-US" dirty="0"/>
              <a:t>" and "</a:t>
            </a:r>
            <a:r>
              <a:rPr lang="en-US" b="1" dirty="0"/>
              <a:t>reasoning</a:t>
            </a:r>
            <a:r>
              <a:rPr lang="en-US" dirty="0"/>
              <a:t>" as part of program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3246F-FB4D-9FB0-207C-CE8408B0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19F94EB-7D0F-7073-96D6-E2FA6D1D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7741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521DF-C24E-3BF0-5D81-FD210B110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1D27-DD2C-22FD-4D26-08399E32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Fifth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C2C3-0C92-B451-ED9D-3A0E2FC2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High-Level Abstraction</a:t>
            </a:r>
            <a:r>
              <a:rPr lang="en-US" dirty="0"/>
              <a:t>: Requires minimal manual coding, focusing instead on logical constraints and relationships.</a:t>
            </a:r>
          </a:p>
          <a:p>
            <a:pPr lvl="1"/>
            <a:r>
              <a:rPr lang="en-US" b="1" dirty="0"/>
              <a:t>Ideal for AI Development</a:t>
            </a:r>
            <a:r>
              <a:rPr lang="en-US" dirty="0"/>
              <a:t>: Tailored for machine learning, expert systems, and logic programming.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D1E6E-2C6D-62A7-296B-51F937F48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778F881-3B0F-CBEE-8531-201352F7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49555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C4460-195D-2EE6-9F44-2A13979E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F1A5-65AE-70D8-B15A-262BC02F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Fifth Generation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B01B-8EE5-36BB-30ED-63DD69D8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Complexity in Implementation</a:t>
            </a:r>
            <a:r>
              <a:rPr lang="en-US" dirty="0"/>
              <a:t>: Developing AI systems or logical solutions with 5GLs can require significant expertise in both programming and problem domains.</a:t>
            </a:r>
          </a:p>
          <a:p>
            <a:pPr lvl="1"/>
            <a:r>
              <a:rPr lang="en-US" b="1" dirty="0"/>
              <a:t>Performance Constraints</a:t>
            </a:r>
            <a:r>
              <a:rPr lang="en-US" dirty="0"/>
              <a:t>: Logic-based approaches are not always optimized for speed and can be slower compared to 3GLs.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Prolog</a:t>
            </a:r>
            <a:r>
              <a:rPr lang="en-US" dirty="0"/>
              <a:t>: Used in artificial intelligence and natural language processing.</a:t>
            </a:r>
          </a:p>
          <a:p>
            <a:pPr lvl="1"/>
            <a:r>
              <a:rPr lang="en-US" b="1" dirty="0"/>
              <a:t>LISP</a:t>
            </a:r>
            <a:r>
              <a:rPr lang="en-US" dirty="0"/>
              <a:t>: Often used in AI research and machine learning projects due to its flexibility with symbolic computation.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4AC00-E8F2-3023-9D46-6BDEB1BE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631AF7E-B0DA-CAAF-80E9-0C65275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53839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0DB28-3869-5780-7143-37AA58763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78B8-5988-01F3-3B53-F36B3E91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a Good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E694-663C-B346-BD93-3B996E5B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the programmer to write simple, clear, and concise programs</a:t>
            </a:r>
          </a:p>
          <a:p>
            <a:r>
              <a:rPr lang="en-US" dirty="0"/>
              <a:t>Simple to use so that a programmer can learn it without any training</a:t>
            </a:r>
          </a:p>
          <a:p>
            <a:r>
              <a:rPr lang="en-US" dirty="0"/>
              <a:t>Make efficient use of memory and other computer resources</a:t>
            </a:r>
          </a:p>
          <a:p>
            <a:r>
              <a:rPr lang="en-US" dirty="0"/>
              <a:t>The glossary should be very close to human languages</a:t>
            </a:r>
          </a:p>
          <a:p>
            <a:r>
              <a:rPr lang="en-US" dirty="0"/>
              <a:t>The function library should be well-documented</a:t>
            </a:r>
          </a:p>
          <a:p>
            <a:r>
              <a:rPr lang="en-US" dirty="0"/>
              <a:t>Consistent in terms of both syntax and semantics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B42D1-975E-7E2B-2910-EB4D3831A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ECF9583-59BE-3C97-9F63-18E1D089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244065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its types</a:t>
            </a:r>
            <a:br>
              <a:rPr lang="en-US" dirty="0"/>
            </a:br>
            <a:r>
              <a:rPr lang="en-US" dirty="0"/>
              <a:t>Structured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76D3C-BEFB-3360-B533-6DAB11A9B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5783-0C6D-6DAD-2772-1C5C7E91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384A1-6F7B-72D8-1FF3-D5EEC5EB9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1582-5435-64F1-A7A8-1551FEF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program is a set of instructions that when executed causes the computer to behave in a predetermined manner.</a:t>
            </a:r>
          </a:p>
          <a:p>
            <a:r>
              <a:rPr lang="en-US" dirty="0"/>
              <a:t>The languages which are used to instruct the computer to perform certain tasks are called computer programming languages.</a:t>
            </a:r>
          </a:p>
          <a:p>
            <a:r>
              <a:rPr lang="en-US" dirty="0"/>
              <a:t>Examples of programming languages are C, C++, C#, Pascal, Basic, FORTRAN, Visual Basic, Java, Python, JavaScript, etc.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6D8B3E2-B625-84E4-8545-30B30B9C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  <p:pic>
        <p:nvPicPr>
          <p:cNvPr id="1026" name="Picture 2" descr="How Fast Is C++ Compared to Python/Go/Java/C#? | by YUSUF KÜRŞAT TUNCEL |  Medium">
            <a:extLst>
              <a:ext uri="{FF2B5EF4-FFF2-40B4-BE49-F238E27FC236}">
                <a16:creationId xmlns:a16="http://schemas.microsoft.com/office/drawing/2014/main" id="{4999B4EE-E925-8BBB-46A3-4EACAD1E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71" y="4502047"/>
            <a:ext cx="1553029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0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57BFD-242D-ECD5-810D-5517FC79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FB0-F661-63B2-2C1B-1F0C3E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Programming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BBFA-126D-4A2F-784C-C901CBA4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Machine-Level Language (First Generation)</a:t>
            </a:r>
          </a:p>
          <a:p>
            <a:r>
              <a:rPr lang="en-US" dirty="0"/>
              <a:t>Assembly Language (Second Generation)</a:t>
            </a:r>
          </a:p>
          <a:p>
            <a:r>
              <a:rPr lang="en-US" dirty="0"/>
              <a:t>High-Level Language (Third Generation)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BE744-6A9A-ABB2-C8B4-389C3DC6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07561B1-ECD6-AD8A-1AE9-645A279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86512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647E-E052-69FB-91BF-6521E1F0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508-115F-FB4F-E929-83B479DF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Machine-Level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FC33-83D7-934C-8652-9630C735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the lowest level of programming language and consists entirely of binary code (1s and 0s) that the computer's processor can directly understand.</a:t>
            </a:r>
          </a:p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Machine-dependent: Programs written in machine language are specific to a particular type of computer or processor.</a:t>
            </a:r>
          </a:p>
          <a:p>
            <a:pPr lvl="1"/>
            <a:r>
              <a:rPr lang="en-US" dirty="0"/>
              <a:t>Difficult to read and write: Requires detailed knowledge of the hardware and often involves managing specific memory locations.</a:t>
            </a:r>
          </a:p>
          <a:p>
            <a:pPr lvl="1"/>
            <a:r>
              <a:rPr lang="en-US" dirty="0"/>
              <a:t>Fastest execution time, as it directly interacts with the hardware.</a:t>
            </a:r>
          </a:p>
          <a:p>
            <a:r>
              <a:rPr lang="en-US" b="1" dirty="0"/>
              <a:t>Examples</a:t>
            </a:r>
            <a:r>
              <a:rPr lang="en-US" dirty="0"/>
              <a:t>: Each processor has its own machine code, so there are no "universal" machine languages.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C179A-0085-B50D-76EB-863B2F31D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F85B93B-AB51-B01F-4593-C1C01185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357211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FB524-32B2-E3AB-286A-0E6AA601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3E72-7A62-456C-AAF3-56C4072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5CF7-E8E1-7D6B-626A-83A4B104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 low-level language that uses symbolic names or mnemonics for operations instead of binary. Each assembly language instruction corresponds closely to a machine language instruction.</a:t>
            </a:r>
          </a:p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Machine-dependent, but easier to understand than pure machine code.</a:t>
            </a:r>
          </a:p>
          <a:p>
            <a:pPr lvl="1"/>
            <a:r>
              <a:rPr lang="en-US" dirty="0"/>
              <a:t>Requires an assembler to translate assembly code into machine code.</a:t>
            </a:r>
          </a:p>
          <a:p>
            <a:pPr lvl="1"/>
            <a:r>
              <a:rPr lang="en-US" dirty="0"/>
              <a:t>Allows more control over hardware compared to high-level languages, making it suitable for tasks where optimization is critical.</a:t>
            </a:r>
          </a:p>
          <a:p>
            <a:r>
              <a:rPr lang="en-US" b="1" dirty="0"/>
              <a:t>Examples</a:t>
            </a:r>
            <a:r>
              <a:rPr lang="en-US" dirty="0"/>
              <a:t>: Each CPU architecture (e.g., x86, ARM) has its own assembly language syntax.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785D-466D-9CBC-9F84-69FBEA194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85391A1-7B95-5DCC-B9A6-B20F1A9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257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27DB0-FF30-5386-0F62-CFDEDCDE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3D6B-AB4A-8A46-29A4-950BFE15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96EA-7DF1-1A31-15DD-F3171653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High-level languages (HLL) use a syntax closer to human languages and are designed to be more readable and easier to work with than assembly or machine languages.</a:t>
            </a:r>
          </a:p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Machine-independent: Code written in high-level languages can be run on different machines with little or no modification, provided there is a compiler or interpreter for that language on the target machine.</a:t>
            </a:r>
          </a:p>
          <a:p>
            <a:pPr lvl="1"/>
            <a:r>
              <a:rPr lang="en-US" dirty="0"/>
              <a:t>Require a compiler or interpreter to translate code into machine language.</a:t>
            </a:r>
          </a:p>
          <a:p>
            <a:pPr lvl="1"/>
            <a:r>
              <a:rPr lang="en-US" dirty="0"/>
              <a:t>Abstracts away many low-level details like memory management.</a:t>
            </a:r>
          </a:p>
          <a:p>
            <a:r>
              <a:rPr lang="en-US" b="1" dirty="0"/>
              <a:t>Examples</a:t>
            </a:r>
            <a:r>
              <a:rPr lang="en-US" dirty="0"/>
              <a:t>: C, C++, Java, Python, JavaScript,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1141-AF87-A36A-EE40-DCDB1D4B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9F122F6-4064-9554-F9B1-DFA5248D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267225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BE54-A6CD-0B14-B887-FF209C7E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59D8B-DD97-F42B-0F6D-0A634C76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1C9F547-19B6-E895-77AE-C4DD93E64BA0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156549078"/>
              </p:ext>
            </p:extLst>
          </p:nvPr>
        </p:nvGraphicFramePr>
        <p:xfrm>
          <a:off x="921385" y="866744"/>
          <a:ext cx="10525443" cy="520441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95843">
                  <a:extLst>
                    <a:ext uri="{9D8B030D-6E8A-4147-A177-3AD203B41FA5}">
                      <a16:colId xmlns:a16="http://schemas.microsoft.com/office/drawing/2014/main" val="18835271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5379134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16974049"/>
                    </a:ext>
                  </a:extLst>
                </a:gridCol>
              </a:tblGrid>
              <a:tr h="6324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Low-level 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High-level 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238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LLLs are difficult to 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HLLs are easy to 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97642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LLLs are far from human 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HLLs are near to human languages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981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Execution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Program in LLLs are fast in execution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Programs in HLLs are slow in execution.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0548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Modification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Programs in LLLs are difficult to modify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Programs in HLLs are easy to modify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74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Facility at hardware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LLLs provide facility to write programs at hardware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HLLs do not provide much facility at hardware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624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Machine language, Assembly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PASCAL, COBOL, FORTRAN, C,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820412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A215E7B-7B65-F06E-AF9E-658D0C6AB4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8661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21BE9-ABB5-A743-E1F4-E216D07A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02A3-D29E-69A6-051F-91C2059B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Programming Language Generations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3DDFC-6CBA-C1C8-F940-4E769CFD3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0302-AE35-6B35-D30A-5E7EBFA9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 (1GL) – </a:t>
            </a:r>
            <a:r>
              <a:rPr lang="en-US" b="1" dirty="0"/>
              <a:t>Machine-Level Language</a:t>
            </a:r>
          </a:p>
          <a:p>
            <a:r>
              <a:rPr lang="en-US" dirty="0"/>
              <a:t>Second Generation</a:t>
            </a:r>
            <a:r>
              <a:rPr lang="en-US" i="0" dirty="0">
                <a:solidFill>
                  <a:srgbClr val="000000"/>
                </a:solidFill>
                <a:effectLst/>
              </a:rPr>
              <a:t> Language (2GL) –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Assembly Language</a:t>
            </a:r>
          </a:p>
          <a:p>
            <a:r>
              <a:rPr lang="en-US" dirty="0">
                <a:solidFill>
                  <a:srgbClr val="000000"/>
                </a:solidFill>
              </a:rPr>
              <a:t>Third Generation Language (3GL) – </a:t>
            </a:r>
            <a:r>
              <a:rPr lang="en-US" b="1" dirty="0">
                <a:solidFill>
                  <a:srgbClr val="000000"/>
                </a:solidFill>
              </a:rPr>
              <a:t>High-Level Language</a:t>
            </a:r>
          </a:p>
          <a:p>
            <a:r>
              <a:rPr lang="en-US" dirty="0">
                <a:solidFill>
                  <a:srgbClr val="000000"/>
                </a:solidFill>
              </a:rPr>
              <a:t>Fourth Generation Language (4GL) – </a:t>
            </a:r>
            <a:r>
              <a:rPr lang="en-US" b="1" dirty="0">
                <a:solidFill>
                  <a:srgbClr val="000000"/>
                </a:solidFill>
              </a:rPr>
              <a:t>Declarative Language</a:t>
            </a:r>
          </a:p>
          <a:p>
            <a:r>
              <a:rPr lang="en-US" dirty="0">
                <a:solidFill>
                  <a:srgbClr val="000000"/>
                </a:solidFill>
              </a:rPr>
              <a:t>Fifth Generation Language (5GL) - </a:t>
            </a:r>
            <a:r>
              <a:rPr lang="en-US" b="1" dirty="0"/>
              <a:t>Artificial Intelligence and Logical Programming Languages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526B6A8-C70B-BC7E-E003-349C407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2</a:t>
            </a:r>
          </a:p>
        </p:txBody>
      </p:sp>
    </p:spTree>
    <p:extLst>
      <p:ext uri="{BB962C8B-B14F-4D97-AF65-F5344CB8AC3E}">
        <p14:creationId xmlns:p14="http://schemas.microsoft.com/office/powerpoint/2010/main" val="11749929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1856</Words>
  <Application>Microsoft Office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Nunito</vt:lpstr>
      <vt:lpstr>Roboto</vt:lpstr>
      <vt:lpstr>2_Office Theme</vt:lpstr>
      <vt:lpstr>PowerPoint Presentation</vt:lpstr>
      <vt:lpstr>Unit 1: Programming Languages And Problem Solving (6hrs)</vt:lpstr>
      <vt:lpstr>Programming Languages</vt:lpstr>
      <vt:lpstr>Programming Languages</vt:lpstr>
      <vt:lpstr>Machine-Level Language</vt:lpstr>
      <vt:lpstr>Assembly Language</vt:lpstr>
      <vt:lpstr>High-Level Language</vt:lpstr>
      <vt:lpstr>PowerPoint Presentation</vt:lpstr>
      <vt:lpstr>Programming Language Generations</vt:lpstr>
      <vt:lpstr>First Generation Language</vt:lpstr>
      <vt:lpstr>First Generation Language</vt:lpstr>
      <vt:lpstr>First Generation Language</vt:lpstr>
      <vt:lpstr>Second Generation Language</vt:lpstr>
      <vt:lpstr>Second Generation Language</vt:lpstr>
      <vt:lpstr>Second Generation Language</vt:lpstr>
      <vt:lpstr>Third Generation Language</vt:lpstr>
      <vt:lpstr>Third Generation Language</vt:lpstr>
      <vt:lpstr>Third Generation Language</vt:lpstr>
      <vt:lpstr>Fourth Generation Language</vt:lpstr>
      <vt:lpstr>Fourth Generation Language</vt:lpstr>
      <vt:lpstr>Fourth Generation Language</vt:lpstr>
      <vt:lpstr>Fifth Generation Language</vt:lpstr>
      <vt:lpstr>Fifth Generation Language</vt:lpstr>
      <vt:lpstr>Fifth Generation Language</vt:lpstr>
      <vt:lpstr>Characteristics of a Good Programming Language</vt:lpstr>
      <vt:lpstr>End of  Lecture 2</vt:lpstr>
      <vt:lpstr>Software and its types Structured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47</cp:revision>
  <dcterms:created xsi:type="dcterms:W3CDTF">2024-09-21T07:18:01Z</dcterms:created>
  <dcterms:modified xsi:type="dcterms:W3CDTF">2025-01-11T15:53:01Z</dcterms:modified>
</cp:coreProperties>
</file>