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1"/>
  </p:notesMasterIdLst>
  <p:handoutMasterIdLst>
    <p:handoutMasterId r:id="rId32"/>
  </p:handoutMasterIdLst>
  <p:sldIdLst>
    <p:sldId id="262" r:id="rId2"/>
    <p:sldId id="273" r:id="rId3"/>
    <p:sldId id="295" r:id="rId4"/>
    <p:sldId id="259" r:id="rId5"/>
    <p:sldId id="260" r:id="rId6"/>
    <p:sldId id="261" r:id="rId7"/>
    <p:sldId id="296" r:id="rId8"/>
    <p:sldId id="291" r:id="rId9"/>
    <p:sldId id="292" r:id="rId10"/>
    <p:sldId id="297" r:id="rId11"/>
    <p:sldId id="293" r:id="rId12"/>
    <p:sldId id="265" r:id="rId13"/>
    <p:sldId id="29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94" r:id="rId22"/>
    <p:sldId id="274" r:id="rId23"/>
    <p:sldId id="275" r:id="rId24"/>
    <p:sldId id="276" r:id="rId25"/>
    <p:sldId id="277" r:id="rId26"/>
    <p:sldId id="278" r:id="rId27"/>
    <p:sldId id="279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92F1AE3-0442-B810-F365-953CB9A73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>
            <a:extLst>
              <a:ext uri="{FF2B5EF4-FFF2-40B4-BE49-F238E27FC236}">
                <a16:creationId xmlns:a16="http://schemas.microsoft.com/office/drawing/2014/main" id="{1F553AF6-6E65-0597-4F90-8CB7B630A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>
            <a:extLst>
              <a:ext uri="{FF2B5EF4-FFF2-40B4-BE49-F238E27FC236}">
                <a16:creationId xmlns:a16="http://schemas.microsoft.com/office/drawing/2014/main" id="{ACAB51E6-01CB-18E1-E803-E8152D80A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196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15EBAF7-1B01-3FB4-C013-8A27FFA5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50E766C2-1ED1-4AA1-0A35-AB6FE592F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0AA511D3-54F1-2CC8-1349-C2944A706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080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868F6765-7944-2A0A-ED3B-6FD246A50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>
            <a:extLst>
              <a:ext uri="{FF2B5EF4-FFF2-40B4-BE49-F238E27FC236}">
                <a16:creationId xmlns:a16="http://schemas.microsoft.com/office/drawing/2014/main" id="{EC363962-A748-5867-E3EF-57F6E3721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>
            <a:extLst>
              <a:ext uri="{FF2B5EF4-FFF2-40B4-BE49-F238E27FC236}">
                <a16:creationId xmlns:a16="http://schemas.microsoft.com/office/drawing/2014/main" id="{B54F706D-1AE3-51E8-154D-7113D70355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756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9AC40-01FF-F51C-4CF4-D0DE053F117F}"/>
              </a:ext>
            </a:extLst>
          </p:cNvPr>
          <p:cNvPicPr/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8AFBBDE-BC68-F5D9-C9BC-8EA84837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B6B0819-CD99-3F6A-E62E-E7593855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1D8FAED-62A9-936A-09A8-E4F0269E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92DDB-535C-05D5-C256-0BFCFD8E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36407-79BD-1ED9-06CD-0D9479F1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93E3D-C078-27B8-BE69-847DFFC5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2157E95-6F46-FEA6-1A32-B697E5A376A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C72D525-ADFC-89BC-BBC3-B5C4EABDF4D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96E825-4257-6B70-B6BE-039643575FC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85344D-80D1-FDBE-BF99-799D471AE9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2399CE58-C3C3-E3E1-E335-98A78D213D90}"/>
              </a:ext>
            </a:extLst>
          </p:cNvPr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A350F825-9593-2278-B65A-8BC938EE145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32E14B15-CEA9-835B-6AB0-83824CE6A1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323DD2-C0A5-7A76-01A0-59A060C31F9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695BBB-4369-9E23-CA9D-DC3A68EFCAB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1CA5F7D-08F6-267E-0A00-A4DA7709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138CF83F-0501-9B52-C71B-3EDE3ECB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A34B4D0-1C36-B204-8BB0-634F4FE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1A95777-A77B-93BC-8622-7797BA4C7493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FA7B1E49-1B9A-D3F4-659F-EE78C116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9AC22FF-0E48-CDD4-9009-06D81DE6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3928292-6B59-337A-6C29-C2CBE266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EEFD6-5469-E863-96D0-EE8AC3B47756}"/>
              </a:ext>
            </a:extLst>
          </p:cNvPr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20A0B88-AF85-81A4-B8B7-63267339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E4A5F5-1230-7A91-5DD9-95E078E5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A98150-628B-A108-F067-9CE3BAA0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E16530-11F0-A170-D3DE-1992453207EB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FDFF9F9D-186A-2EC9-03F0-5A28E65F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>
            <a:extLst>
              <a:ext uri="{FF2B5EF4-FFF2-40B4-BE49-F238E27FC236}">
                <a16:creationId xmlns:a16="http://schemas.microsoft.com/office/drawing/2014/main" id="{8C1BB1CE-8DB7-649A-7F41-1F4ABF374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>
                <a:solidFill>
                  <a:srgbClr val="00B050"/>
                </a:solidFill>
              </a:rPr>
              <a:t>4. Program Coding</a:t>
            </a:r>
            <a:endParaRPr lang="en-US"/>
          </a:p>
        </p:txBody>
      </p:sp>
      <p:sp>
        <p:nvSpPr>
          <p:cNvPr id="161" name="Google Shape;161;p8">
            <a:extLst>
              <a:ext uri="{FF2B5EF4-FFF2-40B4-BE49-F238E27FC236}">
                <a16:creationId xmlns:a16="http://schemas.microsoft.com/office/drawing/2014/main" id="{178633E2-4A86-7CA8-7336-6AAC5DF761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b="1" dirty="0"/>
              <a:t>Compilation</a:t>
            </a:r>
            <a:r>
              <a:rPr lang="en-US" dirty="0"/>
              <a:t>: In languages like C and Java, code is compiled, which translates the entire code into machine language before execution.</a:t>
            </a:r>
          </a:p>
          <a:p>
            <a:pPr marL="457189" indent="-457189">
              <a:buClr>
                <a:schemeClr val="dk1"/>
              </a:buClr>
              <a:buSzPts val="2400"/>
            </a:pPr>
            <a:r>
              <a:rPr lang="en-US" b="1" dirty="0"/>
              <a:t>Interpretation</a:t>
            </a:r>
            <a:r>
              <a:rPr lang="en-US" dirty="0"/>
              <a:t>: In languages like Python and JavaScript, code is interpreted line-by-line during execution, allowing for quicker testing but slower performance.</a:t>
            </a:r>
          </a:p>
        </p:txBody>
      </p:sp>
      <p:sp>
        <p:nvSpPr>
          <p:cNvPr id="164" name="Google Shape;164;p8">
            <a:extLst>
              <a:ext uri="{FF2B5EF4-FFF2-40B4-BE49-F238E27FC236}">
                <a16:creationId xmlns:a16="http://schemas.microsoft.com/office/drawing/2014/main" id="{57A808EF-3C41-1161-0F82-494DE6EFE3DC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 lang="en-US"/>
          </a:p>
        </p:txBody>
      </p:sp>
      <p:sp>
        <p:nvSpPr>
          <p:cNvPr id="162" name="Google Shape;162;p8">
            <a:extLst>
              <a:ext uri="{FF2B5EF4-FFF2-40B4-BE49-F238E27FC236}">
                <a16:creationId xmlns:a16="http://schemas.microsoft.com/office/drawing/2014/main" id="{2C37F19F-1CEC-33D0-CBEB-9A8C36D770B0}"/>
              </a:ext>
            </a:extLst>
          </p:cNvPr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BD5FC3-F29B-8D74-8D10-5624ACDF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51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>
                <a:solidFill>
                  <a:srgbClr val="00B050"/>
                </a:solidFill>
              </a:rPr>
              <a:t>5. Testing and Debugging</a:t>
            </a:r>
            <a:endParaRPr lang="en-US"/>
          </a:p>
        </p:txBody>
      </p:sp>
      <p:sp>
        <p:nvSpPr>
          <p:cNvPr id="173" name="Google Shape;173;p9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6375400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20000"/>
          </a:bodyPr>
          <a:lstStyle/>
          <a:p>
            <a:pPr marL="457189" indent="-457189">
              <a:buClr>
                <a:schemeClr val="dk1"/>
              </a:buClr>
              <a:buSzPts val="1800"/>
            </a:pPr>
            <a:r>
              <a:rPr lang="en-US" sz="2600" dirty="0"/>
              <a:t>Debugging and testing are mutual tasks.</a:t>
            </a:r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600" dirty="0"/>
              <a:t>This is the process of </a:t>
            </a:r>
            <a:r>
              <a:rPr lang="en-US" sz="2600" b="1" dirty="0"/>
              <a:t>detecting and removing errors </a:t>
            </a:r>
            <a:r>
              <a:rPr lang="en-US" sz="2600" dirty="0"/>
              <a:t>in the program so that the programmer produces designed results on all occasions.</a:t>
            </a:r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600" dirty="0"/>
              <a:t>Types of error: Syntax error, Runtime error, Logical error, Late-End error.</a:t>
            </a:r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600" dirty="0"/>
              <a:t>Debugging is isolating and correcting any type of error.</a:t>
            </a:r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 lang="en-US"/>
          </a:p>
        </p:txBody>
      </p:sp>
      <p:sp>
        <p:nvSpPr>
          <p:cNvPr id="174" name="Google Shape;174;p9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213600" y="4038600"/>
            <a:ext cx="1143000" cy="1219200"/>
          </a:xfrm>
          <a:prstGeom prst="ellipse">
            <a:avLst/>
          </a:prstGeom>
          <a:solidFill>
            <a:srgbClr val="FF0000">
              <a:alpha val="17647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031D6C-8974-51DD-F89F-0D032C4A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>
                <a:solidFill>
                  <a:srgbClr val="00B050"/>
                </a:solidFill>
              </a:rPr>
              <a:t>6. Implementation and Maintenance</a:t>
            </a:r>
            <a:endParaRPr lang="en-US"/>
          </a:p>
        </p:txBody>
      </p:sp>
      <p:sp>
        <p:nvSpPr>
          <p:cNvPr id="185" name="Google Shape;185;p10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6375400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sz="2200" dirty="0"/>
              <a:t>The developed program is implemented. </a:t>
            </a: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200" dirty="0"/>
              <a:t>However, the software solved, go for </a:t>
            </a:r>
            <a:r>
              <a:rPr lang="en-US" sz="2200" b="1" dirty="0"/>
              <a:t>maintenance</a:t>
            </a:r>
            <a:r>
              <a:rPr lang="en-US" sz="2200" dirty="0"/>
              <a:t> due to technological change, client desire, and political environment. </a:t>
            </a: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200" b="1" dirty="0"/>
              <a:t>Training and Support</a:t>
            </a:r>
            <a:r>
              <a:rPr lang="en-US" sz="2200" dirty="0"/>
              <a:t>: Users and stakeholders may need training or documentation to understand how to use the new software effectively.</a:t>
            </a:r>
          </a:p>
        </p:txBody>
      </p:sp>
      <p:sp>
        <p:nvSpPr>
          <p:cNvPr id="188" name="Google Shape;188;p10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 lang="en-US"/>
          </a:p>
        </p:txBody>
      </p:sp>
      <p:sp>
        <p:nvSpPr>
          <p:cNvPr id="186" name="Google Shape;186;p10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7213599" y="2108200"/>
            <a:ext cx="1192981" cy="1219200"/>
          </a:xfrm>
          <a:prstGeom prst="ellipse">
            <a:avLst/>
          </a:prstGeom>
          <a:solidFill>
            <a:srgbClr val="FF0000">
              <a:alpha val="17647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70855D-CF56-1271-3DDE-5E757F1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87729B6D-E120-E0C8-2884-23D10ED2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>
            <a:extLst>
              <a:ext uri="{FF2B5EF4-FFF2-40B4-BE49-F238E27FC236}">
                <a16:creationId xmlns:a16="http://schemas.microsoft.com/office/drawing/2014/main" id="{E7C74CEB-9B48-9267-7FD5-4DBCBDBC1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>
                <a:solidFill>
                  <a:srgbClr val="00B050"/>
                </a:solidFill>
              </a:rPr>
              <a:t>6. Implementation and Maintenance</a:t>
            </a:r>
            <a:endParaRPr lang="en-US"/>
          </a:p>
        </p:txBody>
      </p:sp>
      <p:sp>
        <p:nvSpPr>
          <p:cNvPr id="185" name="Google Shape;185;p10">
            <a:extLst>
              <a:ext uri="{FF2B5EF4-FFF2-40B4-BE49-F238E27FC236}">
                <a16:creationId xmlns:a16="http://schemas.microsoft.com/office/drawing/2014/main" id="{41C902BC-0830-8CFF-E1B2-FA911F1BFC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9" y="1553029"/>
            <a:ext cx="10668001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b="1" dirty="0"/>
              <a:t>Evaluation</a:t>
            </a:r>
            <a:r>
              <a:rPr lang="en-US" dirty="0"/>
              <a:t>: Reviewing the program’s effectiveness and efficiency after implementation. This might include gathering </a:t>
            </a:r>
            <a:r>
              <a:rPr lang="en-US" b="1" dirty="0">
                <a:solidFill>
                  <a:srgbClr val="FF0000"/>
                </a:solidFill>
              </a:rPr>
              <a:t>user feedback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measuring performance</a:t>
            </a:r>
            <a:r>
              <a:rPr lang="en-US" dirty="0"/>
              <a:t>, and comparing the solution against the initial requirements.</a:t>
            </a:r>
          </a:p>
          <a:p>
            <a:pPr marL="457189" indent="-457189">
              <a:buClr>
                <a:schemeClr val="dk1"/>
              </a:buClr>
              <a:buSzPts val="2000"/>
            </a:pPr>
            <a:r>
              <a:rPr lang="en-US" b="1" dirty="0"/>
              <a:t>Maintenance</a:t>
            </a:r>
            <a:r>
              <a:rPr lang="en-US" dirty="0"/>
              <a:t>: Regular updates and maintenance are essential to keep the software functioning over time. </a:t>
            </a:r>
          </a:p>
        </p:txBody>
      </p:sp>
      <p:sp>
        <p:nvSpPr>
          <p:cNvPr id="188" name="Google Shape;188;p10">
            <a:extLst>
              <a:ext uri="{FF2B5EF4-FFF2-40B4-BE49-F238E27FC236}">
                <a16:creationId xmlns:a16="http://schemas.microsoft.com/office/drawing/2014/main" id="{33F15C6C-331B-304F-8F84-4B78EE810B2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 lang="en-US"/>
          </a:p>
        </p:txBody>
      </p:sp>
      <p:sp>
        <p:nvSpPr>
          <p:cNvPr id="186" name="Google Shape;186;p10">
            <a:extLst>
              <a:ext uri="{FF2B5EF4-FFF2-40B4-BE49-F238E27FC236}">
                <a16:creationId xmlns:a16="http://schemas.microsoft.com/office/drawing/2014/main" id="{A15CD655-03C5-A362-13AB-74BC9F9F5CA0}"/>
              </a:ext>
            </a:extLst>
          </p:cNvPr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65F1-231F-93CB-9172-AADE9FF9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>
                <a:solidFill>
                  <a:srgbClr val="00B050"/>
                </a:solidFill>
              </a:rPr>
              <a:t>7. Documentation</a:t>
            </a:r>
            <a:endParaRPr lang="en-US"/>
          </a:p>
        </p:txBody>
      </p:sp>
      <p:sp>
        <p:nvSpPr>
          <p:cNvPr id="197" name="Google Shape;197;p11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6375400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 dirty="0"/>
              <a:t>Program documentation starts from the start of the Software Development Life Cycle (SDLC). </a:t>
            </a:r>
            <a:endParaRPr lang="en-US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dirty="0"/>
              <a:t>It </a:t>
            </a:r>
            <a:r>
              <a:rPr lang="en-US" sz="3200" b="1" dirty="0"/>
              <a:t>keeps most of the information </a:t>
            </a:r>
            <a:r>
              <a:rPr lang="en-US" sz="3200" dirty="0"/>
              <a:t>of all phases while developing projects. </a:t>
            </a:r>
            <a:endParaRPr lang="en-US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dirty="0"/>
              <a:t>Documentation is used for future reference for both the original programmer and the beginner. </a:t>
            </a:r>
            <a:endParaRPr lang="en-US" dirty="0"/>
          </a:p>
        </p:txBody>
      </p:sp>
      <p:sp>
        <p:nvSpPr>
          <p:cNvPr id="200" name="Google Shape;200;p11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 lang="en-US"/>
          </a:p>
        </p:txBody>
      </p:sp>
      <p:sp>
        <p:nvSpPr>
          <p:cNvPr id="198" name="Google Shape;198;p11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7213600" y="2108200"/>
            <a:ext cx="1143000" cy="1219200"/>
          </a:xfrm>
          <a:prstGeom prst="ellipse">
            <a:avLst/>
          </a:prstGeom>
          <a:solidFill>
            <a:srgbClr val="FF0000">
              <a:alpha val="17647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A0E7A7-9050-EAB4-8C36-A18171E6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Program Development Tools</a:t>
            </a:r>
          </a:p>
        </p:txBody>
      </p:sp>
      <p:sp>
        <p:nvSpPr>
          <p:cNvPr id="209" name="Google Shape;209;p12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Tools that are used to provide roadmap for programming.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Flowchart</a:t>
            </a:r>
          </a:p>
          <a:p>
            <a:pPr lvl="1"/>
            <a:r>
              <a:rPr lang="en-US" dirty="0"/>
              <a:t>Pseudocode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CC70C0-41E1-580A-0BDA-C56BB3BB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10" name="Google Shape;210;p12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1. Algorithm</a:t>
            </a:r>
          </a:p>
        </p:txBody>
      </p:sp>
      <p:sp>
        <p:nvSpPr>
          <p:cNvPr id="219" name="Google Shape;219;p13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An algorithm is a </a:t>
            </a:r>
            <a:r>
              <a:rPr lang="en-US" b="1" dirty="0"/>
              <a:t>finite set of instructions </a:t>
            </a:r>
            <a:r>
              <a:rPr lang="en-US" dirty="0"/>
              <a:t>written in a sequence that should be followed to solve a given problem. </a:t>
            </a:r>
          </a:p>
          <a:p>
            <a:r>
              <a:rPr lang="en-US" dirty="0"/>
              <a:t>The characteristics of the algorithm are: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Inputs should be externally supplied for processing.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Must produce at least one quantity as output.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Each instruction in the algorithm must be clear.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Should terminate after a finite number of steps.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Must be effective and implementable.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6077AB-4221-3479-B930-A7CDC3E1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20" name="Google Shape;220;p13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2. Flowchart</a:t>
            </a:r>
          </a:p>
        </p:txBody>
      </p:sp>
      <p:sp>
        <p:nvSpPr>
          <p:cNvPr id="229" name="Google Shape;229;p14"/>
          <p:cNvSpPr txBox="1">
            <a:spLocks noGrp="1"/>
          </p:cNvSpPr>
          <p:nvPr>
            <p:ph idx="1"/>
          </p:nvPr>
        </p:nvSpPr>
        <p:spPr>
          <a:xfrm>
            <a:off x="838200" y="1552575"/>
            <a:ext cx="6400800" cy="4624388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is a </a:t>
            </a:r>
            <a:r>
              <a:rPr lang="en-US" b="1" dirty="0"/>
              <a:t>diagrammatic representation </a:t>
            </a:r>
            <a:r>
              <a:rPr lang="en-US" dirty="0"/>
              <a:t>of the procedures for solving a problem. </a:t>
            </a:r>
          </a:p>
          <a:p>
            <a:r>
              <a:rPr lang="en-US" dirty="0"/>
              <a:t>Simply, it is a graphical representation of the algorithm. </a:t>
            </a:r>
          </a:p>
          <a:p>
            <a:r>
              <a:rPr lang="en-US" dirty="0"/>
              <a:t>It consists of a set of symbols for different functions which help a programmer to solve a given problem. 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F6A5C-0313-A101-6E6D-20260BD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232" name="Google Shape;232;p14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30" name="Google Shape;230;p14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4400" y="1148555"/>
            <a:ext cx="4013200" cy="51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3. Pseudocode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A false coding irrespective of any programming language.</a:t>
            </a:r>
          </a:p>
          <a:p>
            <a:r>
              <a:rPr lang="en-US" dirty="0"/>
              <a:t>Pseudocode is an </a:t>
            </a:r>
            <a:r>
              <a:rPr lang="en-US" b="1" dirty="0"/>
              <a:t>informal way of programming </a:t>
            </a:r>
            <a:r>
              <a:rPr lang="en-US" dirty="0"/>
              <a:t>description that does not require any strict programming language syntax or underlying technology considerations. </a:t>
            </a:r>
          </a:p>
          <a:p>
            <a:r>
              <a:rPr lang="en-US" dirty="0"/>
              <a:t>It is used for creating an outline or a rough draft of a program.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88D813-D58F-2F56-5DD4-7D9E6D16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243" name="Google Shape;243;p15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1" name="Google Shape;241;p15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/>
        </p:nvSpPr>
        <p:spPr>
          <a:xfrm>
            <a:off x="4064000" y="1387495"/>
            <a:ext cx="3149600" cy="899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Flowchart:</a:t>
            </a:r>
            <a:endParaRPr sz="2400" dirty="0">
              <a:solidFill>
                <a:schemeClr val="dk1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ts val="2400"/>
            </a:pPr>
            <a:r>
              <a:rPr lang="en-US" sz="3200" b="1">
                <a:solidFill>
                  <a:srgbClr val="0070C0"/>
                </a:solidFill>
              </a:rPr>
              <a:t>1. Write an algorithm and draw a flowchart to find out the simple interest. Also write the pseudocode.</a:t>
            </a:r>
            <a:endParaRPr lang="en-US" dirty="0"/>
          </a:p>
        </p:txBody>
      </p:sp>
      <p:sp>
        <p:nvSpPr>
          <p:cNvPr id="250" name="Google Shape;250;p16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3792794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0" indent="0">
              <a:buClr>
                <a:schemeClr val="dk1"/>
              </a:buClr>
              <a:buSzPts val="2800"/>
              <a:buNone/>
            </a:pPr>
            <a:r>
              <a:rPr lang="en-US" sz="3100" b="1" dirty="0"/>
              <a:t>Algorithm:</a:t>
            </a:r>
            <a:endParaRPr lang="en-US" sz="3100" dirty="0"/>
          </a:p>
          <a:p>
            <a:pPr marL="514350" lvl="1" indent="-514350">
              <a:spcBef>
                <a:spcPts val="533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900" dirty="0"/>
              <a:t>Start</a:t>
            </a:r>
          </a:p>
          <a:p>
            <a:pPr marL="514350" lvl="1" indent="-514350">
              <a:spcBef>
                <a:spcPts val="533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900" dirty="0"/>
              <a:t>Take inputs Principal, Rate, and No of years (i.e., P, R, N)</a:t>
            </a:r>
          </a:p>
          <a:p>
            <a:pPr marL="514350" lvl="1" indent="-514350">
              <a:spcBef>
                <a:spcPts val="533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900" dirty="0"/>
              <a:t>Calculate interest (I)</a:t>
            </a:r>
          </a:p>
          <a:p>
            <a:pPr marL="514350" lvl="1" indent="-514350">
              <a:spcBef>
                <a:spcPts val="533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900" dirty="0"/>
              <a:t>Display Interest</a:t>
            </a:r>
          </a:p>
          <a:p>
            <a:pPr marL="514350" lvl="1" indent="-514350">
              <a:spcBef>
                <a:spcPts val="533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900" dirty="0"/>
              <a:t>Stop</a:t>
            </a:r>
          </a:p>
        </p:txBody>
      </p:sp>
      <p:sp>
        <p:nvSpPr>
          <p:cNvPr id="253" name="Google Shape;253;p16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 lang="en-US"/>
          </a:p>
        </p:txBody>
      </p:sp>
      <p:sp>
        <p:nvSpPr>
          <p:cNvPr id="251" name="Google Shape;251;p16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000" y="1928689"/>
            <a:ext cx="3251200" cy="405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6"/>
          <p:cNvSpPr txBox="1"/>
          <p:nvPr/>
        </p:nvSpPr>
        <p:spPr>
          <a:xfrm>
            <a:off x="7797800" y="1596509"/>
            <a:ext cx="3556000" cy="504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9585" indent="-609585">
              <a:buClr>
                <a:schemeClr val="dk1"/>
              </a:buClr>
              <a:buSzPts val="2800"/>
            </a:pPr>
            <a:r>
              <a:rPr lang="en-US" sz="2400" b="1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Pseudocode:</a:t>
            </a:r>
            <a:endParaRPr sz="2400" dirty="0">
              <a:latin typeface="Nunito" pitchFamily="2" charset="0"/>
            </a:endParaRP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Declare P, R, N, I</a:t>
            </a:r>
            <a:endParaRPr sz="2300" dirty="0">
              <a:latin typeface="Nunito" pitchFamily="2" charset="0"/>
            </a:endParaRP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Display “Input principal, rate and no of years”</a:t>
            </a:r>
            <a:endParaRPr sz="2300" dirty="0">
              <a:latin typeface="Nunito" pitchFamily="2" charset="0"/>
            </a:endParaRP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Input (P, R, N)</a:t>
            </a:r>
            <a:endParaRPr sz="2300" dirty="0">
              <a:latin typeface="Nunito" pitchFamily="2" charset="0"/>
            </a:endParaRP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I= P*R*N / 100</a:t>
            </a:r>
            <a:endParaRPr sz="2300" dirty="0">
              <a:latin typeface="Nunito" pitchFamily="2" charset="0"/>
            </a:endParaRP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3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Display (“Interest is”, I)</a:t>
            </a:r>
            <a:endParaRPr sz="2300" dirty="0">
              <a:latin typeface="Nunito" pitchFamily="2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5F008-E38D-0B75-DA12-F5438F24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" grpId="0"/>
      <p:bldP spid="250" grpId="0" build="p"/>
      <p:bldP spid="2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/>
              <a:t>Unit 1: Programming Languages And Problem Solving (6hrs)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 fontScale="92500"/>
          </a:bodyPr>
          <a:lstStyle/>
          <a:p>
            <a:r>
              <a:rPr lang="en-US" dirty="0"/>
              <a:t>Programming Languages (machine-level language, assembly language, and high-level language) and its generations.</a:t>
            </a:r>
          </a:p>
          <a:p>
            <a:r>
              <a:rPr lang="en-US" dirty="0"/>
              <a:t>Software and its types</a:t>
            </a:r>
          </a:p>
          <a:p>
            <a:r>
              <a:rPr lang="en-US" dirty="0"/>
              <a:t>Structured programming</a:t>
            </a:r>
          </a:p>
          <a:p>
            <a:r>
              <a:rPr lang="en-US" b="1" dirty="0"/>
              <a:t>Problem-solving using computer - Problems Analysis (understanding of the problem, feasibility, and requirement analysis), Design (Algorithm and flowchart), Coding (compilation/interpretation and execution), Testing and debugging, Implementation, Evaluation, and Maintenance of computer programs, Program documentation</a:t>
            </a:r>
          </a:p>
        </p:txBody>
      </p:sp>
      <p:sp>
        <p:nvSpPr>
          <p:cNvPr id="66" name="Footer Placeholder 65">
            <a:extLst>
              <a:ext uri="{FF2B5EF4-FFF2-40B4-BE49-F238E27FC236}">
                <a16:creationId xmlns:a16="http://schemas.microsoft.com/office/drawing/2014/main" id="{26BB203E-0487-AAE3-07F6-0DCEC841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6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2.4 Flowchart Structures</a:t>
            </a:r>
          </a:p>
        </p:txBody>
      </p:sp>
      <p:sp>
        <p:nvSpPr>
          <p:cNvPr id="263" name="Google Shape;263;p17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a) Sequential Structure	b) Conditional Structure	         c) Loop Structure</a:t>
            </a:r>
          </a:p>
          <a:p>
            <a:endParaRPr lang="en-US" dirty="0"/>
          </a:p>
        </p:txBody>
      </p:sp>
      <p:sp>
        <p:nvSpPr>
          <p:cNvPr id="266" name="Google Shape;266;p17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64" name="Google Shape;264;p17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8877" y="1163635"/>
            <a:ext cx="10918191" cy="44353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78CD5-1740-4990-DB9C-5FDE514D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ts val="2400"/>
            </a:pPr>
            <a:r>
              <a:rPr lang="en-US" sz="3200" b="1">
                <a:solidFill>
                  <a:srgbClr val="0070C0"/>
                </a:solidFill>
              </a:rPr>
              <a:t>2. Write an algorithm and draw a flowchart to find the largest among two numbers.</a:t>
            </a:r>
            <a:endParaRPr lang="en-US"/>
          </a:p>
        </p:txBody>
      </p:sp>
      <p:sp>
        <p:nvSpPr>
          <p:cNvPr id="274" name="Google Shape;274;p18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5972277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b="1" dirty="0"/>
              <a:t>Algorithm:</a:t>
            </a:r>
            <a:endParaRPr lang="en-US" dirty="0"/>
          </a:p>
          <a:p>
            <a:pPr marL="914400" lvl="1" indent="-457200">
              <a:spcBef>
                <a:spcPts val="725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914400" lvl="1" indent="-457200">
              <a:spcBef>
                <a:spcPts val="725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Input A and B</a:t>
            </a:r>
          </a:p>
          <a:p>
            <a:pPr marL="914400" lvl="1" indent="-457200">
              <a:spcBef>
                <a:spcPts val="725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Check: Is A&gt;B?</a:t>
            </a:r>
          </a:p>
          <a:p>
            <a:pPr marL="914400" lvl="1" indent="-457200">
              <a:spcBef>
                <a:spcPts val="725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Yes: Print “A is greatest”</a:t>
            </a:r>
          </a:p>
          <a:p>
            <a:pPr marL="914400" lvl="1" indent="-457200">
              <a:spcBef>
                <a:spcPts val="725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No: Print “B is greatest”</a:t>
            </a:r>
          </a:p>
          <a:p>
            <a:pPr marL="914400" lvl="1" indent="-457200">
              <a:spcBef>
                <a:spcPts val="725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Stop</a:t>
            </a:r>
          </a:p>
          <a:p>
            <a:pPr marL="457189" indent="-457189">
              <a:spcBef>
                <a:spcPts val="453"/>
              </a:spcBef>
              <a:buClr>
                <a:schemeClr val="dk1"/>
              </a:buClr>
              <a:buSzPct val="100000"/>
              <a:buNone/>
            </a:pPr>
            <a:endParaRPr lang="en-US" sz="2667" dirty="0"/>
          </a:p>
        </p:txBody>
      </p:sp>
      <p:sp>
        <p:nvSpPr>
          <p:cNvPr id="277" name="Google Shape;277;p18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 lang="en-US"/>
          </a:p>
        </p:txBody>
      </p:sp>
      <p:sp>
        <p:nvSpPr>
          <p:cNvPr id="275" name="Google Shape;275;p18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8" descr="Draw a flow chart to find the largest of two numbers. - Sarthaks eConnect |  Largest Online Education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0477" y="1544410"/>
            <a:ext cx="4673600" cy="43989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17D2916-815E-9851-0652-EB28DE70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ts val="2400"/>
            </a:pPr>
            <a:r>
              <a:rPr lang="en-US" sz="3200" b="1">
                <a:solidFill>
                  <a:srgbClr val="0070C0"/>
                </a:solidFill>
              </a:rPr>
              <a:t>3. Write an algorithm and draw a flowchart to input a number and check if it is positive, negative or zero.</a:t>
            </a:r>
            <a:endParaRPr lang="en-US"/>
          </a:p>
        </p:txBody>
      </p:sp>
      <p:sp>
        <p:nvSpPr>
          <p:cNvPr id="285" name="Google Shape;285;p19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5613400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0" indent="0">
              <a:buClr>
                <a:schemeClr val="dk1"/>
              </a:buClr>
              <a:buSzPct val="100000"/>
              <a:buNone/>
            </a:pPr>
            <a:r>
              <a:rPr lang="en-US" sz="3100" b="1" dirty="0"/>
              <a:t>Algorithm:</a:t>
            </a:r>
            <a:endParaRPr lang="en-US" sz="3100" dirty="0"/>
          </a:p>
          <a:p>
            <a:pPr marL="457200" indent="-457200">
              <a:spcBef>
                <a:spcPts val="533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Start</a:t>
            </a:r>
          </a:p>
          <a:p>
            <a:pPr marL="457200" indent="-457200">
              <a:spcBef>
                <a:spcPts val="533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Input  N</a:t>
            </a:r>
          </a:p>
          <a:p>
            <a:pPr marL="457200" indent="-457200">
              <a:spcBef>
                <a:spcPts val="533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Check: Is N&gt;0?</a:t>
            </a:r>
          </a:p>
          <a:p>
            <a:pPr marL="1066785" lvl="1" indent="-457200">
              <a:spcBef>
                <a:spcPts val="467"/>
              </a:spcBef>
              <a:buClr>
                <a:schemeClr val="dk1"/>
              </a:buClr>
              <a:buSzPct val="100000"/>
            </a:pPr>
            <a:r>
              <a:rPr lang="en-US" dirty="0"/>
              <a:t>Yes: Print “N is positive” and go to step 5</a:t>
            </a:r>
          </a:p>
          <a:p>
            <a:pPr marL="1066785" lvl="1" indent="-457200">
              <a:spcBef>
                <a:spcPts val="467"/>
              </a:spcBef>
              <a:buClr>
                <a:schemeClr val="dk1"/>
              </a:buClr>
              <a:buSzPct val="100000"/>
            </a:pPr>
            <a:r>
              <a:rPr lang="en-US" dirty="0"/>
              <a:t>No: go to step 4</a:t>
            </a:r>
          </a:p>
          <a:p>
            <a:pPr marL="457200" indent="-457200">
              <a:spcBef>
                <a:spcPts val="533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Check: Is N&lt;0?</a:t>
            </a:r>
          </a:p>
          <a:p>
            <a:pPr marL="1066785" lvl="1" indent="-457200">
              <a:spcBef>
                <a:spcPts val="467"/>
              </a:spcBef>
              <a:buClr>
                <a:schemeClr val="dk1"/>
              </a:buClr>
              <a:buSzPct val="100000"/>
            </a:pPr>
            <a:r>
              <a:rPr lang="en-US" dirty="0"/>
              <a:t>Yes: Print “N is Negative” and go to step 5</a:t>
            </a:r>
          </a:p>
          <a:p>
            <a:pPr marL="1066785" lvl="1" indent="-457200">
              <a:spcBef>
                <a:spcPts val="467"/>
              </a:spcBef>
              <a:buClr>
                <a:schemeClr val="dk1"/>
              </a:buClr>
              <a:buSzPct val="100000"/>
            </a:pPr>
            <a:r>
              <a:rPr lang="en-US" dirty="0"/>
              <a:t>No: Print “N is a Zero” and go to step 5</a:t>
            </a:r>
          </a:p>
          <a:p>
            <a:pPr marL="457200" indent="-457200">
              <a:spcBef>
                <a:spcPts val="533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/>
              <a:t>End</a:t>
            </a:r>
          </a:p>
          <a:p>
            <a:pPr marL="457189" indent="-457189">
              <a:spcBef>
                <a:spcPts val="333"/>
              </a:spcBef>
              <a:buClr>
                <a:schemeClr val="dk1"/>
              </a:buClr>
              <a:buSzPct val="100000"/>
              <a:buNone/>
            </a:pPr>
            <a:endParaRPr lang="en-US" sz="2667" dirty="0"/>
          </a:p>
        </p:txBody>
      </p:sp>
      <p:sp>
        <p:nvSpPr>
          <p:cNvPr id="288" name="Google Shape;288;p19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22</a:t>
            </a:fld>
            <a:endParaRPr lang="en-US"/>
          </a:p>
        </p:txBody>
      </p:sp>
      <p:sp>
        <p:nvSpPr>
          <p:cNvPr id="286" name="Google Shape;286;p19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9" descr="Draw a flow chart to check whether the given number is positive, negative  or zero. - Sarthaks eConnect | Largest Online Education Communit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600" y="1614713"/>
            <a:ext cx="5181600" cy="4500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A3837E-4781-4518-6183-327FC946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ts val="2400"/>
            </a:pPr>
            <a:r>
              <a:rPr lang="en-US" sz="3200" b="1" dirty="0">
                <a:solidFill>
                  <a:srgbClr val="0070C0"/>
                </a:solidFill>
              </a:rPr>
              <a:t>4. Write an algorithm and draw a flowchart to input a number and check if it is odd or even.</a:t>
            </a:r>
            <a:endParaRPr lang="en-US" dirty="0"/>
          </a:p>
        </p:txBody>
      </p:sp>
      <p:sp>
        <p:nvSpPr>
          <p:cNvPr id="296" name="Google Shape;296;p20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5444069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2400"/>
              <a:buNone/>
            </a:pPr>
            <a:r>
              <a:rPr lang="en-US" b="1" dirty="0"/>
              <a:t>Algorithm:</a:t>
            </a:r>
            <a:endParaRPr lang="en-US" dirty="0"/>
          </a:p>
          <a:p>
            <a:pPr marL="514350" indent="-514350">
              <a:spcBef>
                <a:spcPts val="64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300" dirty="0"/>
              <a:t>Start</a:t>
            </a:r>
          </a:p>
          <a:p>
            <a:pPr marL="514350" indent="-514350">
              <a:spcBef>
                <a:spcPts val="64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300" dirty="0"/>
              <a:t>Input  N</a:t>
            </a:r>
          </a:p>
          <a:p>
            <a:pPr marL="514350" indent="-514350">
              <a:spcBef>
                <a:spcPts val="64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300" dirty="0"/>
              <a:t>Check: Is N%2==0?</a:t>
            </a:r>
          </a:p>
          <a:p>
            <a:pPr marL="1047736" lvl="1" indent="-514350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dirty="0"/>
              <a:t>Yes: Print “EVEN”</a:t>
            </a:r>
          </a:p>
          <a:p>
            <a:pPr marL="1047736" lvl="1" indent="-514350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dirty="0"/>
              <a:t>No: Print “ODD”</a:t>
            </a:r>
          </a:p>
          <a:p>
            <a:pPr marL="514350" indent="-514350">
              <a:spcBef>
                <a:spcPts val="64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2300" dirty="0"/>
              <a:t>End</a:t>
            </a:r>
          </a:p>
          <a:p>
            <a:pPr marL="457189" indent="-457189">
              <a:spcBef>
                <a:spcPts val="427"/>
              </a:spcBef>
              <a:buClr>
                <a:schemeClr val="dk1"/>
              </a:buClr>
              <a:buSzPts val="1600"/>
              <a:buNone/>
            </a:pPr>
            <a:endParaRPr lang="en-US" sz="2133" dirty="0"/>
          </a:p>
        </p:txBody>
      </p:sp>
      <p:sp>
        <p:nvSpPr>
          <p:cNvPr id="299" name="Google Shape;299;p20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23</a:t>
            </a:fld>
            <a:endParaRPr lang="en-US"/>
          </a:p>
        </p:txBody>
      </p:sp>
      <p:sp>
        <p:nvSpPr>
          <p:cNvPr id="297" name="Google Shape;297;p20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0"/>
          <p:cNvPicPr preferRelativeResize="0"/>
          <p:nvPr/>
        </p:nvPicPr>
        <p:blipFill rotWithShape="1">
          <a:blip r:embed="rId3">
            <a:alphaModFix/>
          </a:blip>
          <a:srcRect l="4234" t="-1" r="5751" b="5067"/>
          <a:stretch/>
        </p:blipFill>
        <p:spPr>
          <a:xfrm>
            <a:off x="6282269" y="1239835"/>
            <a:ext cx="4690531" cy="4424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E4A8AD-4F8B-EA6A-F3AB-AAE878AD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4992" y="787400"/>
            <a:ext cx="5384800" cy="556895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ts val="2400"/>
            </a:pPr>
            <a:r>
              <a:rPr lang="en-US" sz="3200" b="1">
                <a:solidFill>
                  <a:srgbClr val="0070C0"/>
                </a:solidFill>
              </a:rPr>
              <a:t>5. Write an algorithm and draw a flowchart to find the largest among three entered numbers.</a:t>
            </a:r>
            <a:endParaRPr lang="en-US" sz="1600" b="1">
              <a:solidFill>
                <a:srgbClr val="0070C0"/>
              </a:solidFill>
            </a:endParaRPr>
          </a:p>
        </p:txBody>
      </p:sp>
      <p:sp>
        <p:nvSpPr>
          <p:cNvPr id="307" name="Google Shape;307;p21"/>
          <p:cNvSpPr txBox="1">
            <a:spLocks noGrp="1"/>
          </p:cNvSpPr>
          <p:nvPr>
            <p:ph idx="1"/>
          </p:nvPr>
        </p:nvSpPr>
        <p:spPr>
          <a:xfrm>
            <a:off x="838199" y="1553029"/>
            <a:ext cx="5695335" cy="49350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10000"/>
          </a:bodyPr>
          <a:lstStyle/>
          <a:p>
            <a:pPr marL="0" indent="0">
              <a:buClr>
                <a:schemeClr val="dk1"/>
              </a:buClr>
              <a:buSzPts val="1800"/>
              <a:buNone/>
            </a:pPr>
            <a:r>
              <a:rPr lang="en-US" sz="2600" b="1" dirty="0"/>
              <a:t>Algorithm:</a:t>
            </a:r>
            <a:endParaRPr lang="en-US" sz="2600" dirty="0"/>
          </a:p>
          <a:p>
            <a:pPr marL="457189" indent="-457189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Start</a:t>
            </a:r>
          </a:p>
          <a:p>
            <a:pPr marL="457189" indent="-457189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Input  A, B,C</a:t>
            </a:r>
          </a:p>
          <a:p>
            <a:pPr marL="457189" indent="-457189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Check: Is A&gt;B?</a:t>
            </a:r>
          </a:p>
          <a:p>
            <a:pPr marL="990575" lvl="1" indent="-380990">
              <a:lnSpc>
                <a:spcPct val="100000"/>
              </a:lnSpc>
              <a:spcBef>
                <a:spcPts val="373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dirty="0"/>
              <a:t>Yes: go to step 4</a:t>
            </a:r>
            <a:endParaRPr lang="en-US" sz="2400" dirty="0"/>
          </a:p>
          <a:p>
            <a:pPr marL="990575" lvl="1" indent="-380990">
              <a:lnSpc>
                <a:spcPct val="100000"/>
              </a:lnSpc>
              <a:spcBef>
                <a:spcPts val="373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dirty="0"/>
              <a:t>No: go to step 5</a:t>
            </a:r>
            <a:endParaRPr lang="en-US" sz="2400" dirty="0"/>
          </a:p>
          <a:p>
            <a:pPr marL="457189" indent="-457189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Check: Is A&gt;C?</a:t>
            </a:r>
          </a:p>
          <a:p>
            <a:pPr marL="990575" lvl="1" indent="-380990">
              <a:lnSpc>
                <a:spcPct val="100000"/>
              </a:lnSpc>
              <a:spcBef>
                <a:spcPts val="373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dirty="0"/>
              <a:t>Yes: Print “ A greatest” and goto step 6</a:t>
            </a:r>
            <a:endParaRPr lang="en-US" sz="2400" dirty="0"/>
          </a:p>
          <a:p>
            <a:pPr marL="990575" lvl="1" indent="-380990">
              <a:lnSpc>
                <a:spcPct val="100000"/>
              </a:lnSpc>
              <a:spcBef>
                <a:spcPts val="373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dirty="0"/>
              <a:t>No: Print “C greatest” and goto step 6</a:t>
            </a:r>
            <a:endParaRPr lang="en-US" sz="2400" dirty="0"/>
          </a:p>
          <a:p>
            <a:pPr marL="457189" indent="-457189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Check: Is B&gt;C?</a:t>
            </a:r>
          </a:p>
          <a:p>
            <a:pPr marL="990575" lvl="1" indent="-380990">
              <a:lnSpc>
                <a:spcPct val="100000"/>
              </a:lnSpc>
              <a:spcBef>
                <a:spcPts val="373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dirty="0"/>
              <a:t>Yes: Print “ B greatest” and goto step 6</a:t>
            </a:r>
            <a:endParaRPr lang="en-US" sz="2400" dirty="0"/>
          </a:p>
          <a:p>
            <a:pPr marL="990575" lvl="1" indent="-380990">
              <a:lnSpc>
                <a:spcPct val="100000"/>
              </a:lnSpc>
              <a:spcBef>
                <a:spcPts val="373"/>
              </a:spcBef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2000" dirty="0"/>
              <a:t>No: Print “C greatest” and goto step 6</a:t>
            </a:r>
            <a:endParaRPr lang="en-US" sz="2400" dirty="0"/>
          </a:p>
          <a:p>
            <a:pPr marL="457189" indent="-457189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dirty="0"/>
              <a:t>Stop</a:t>
            </a:r>
          </a:p>
        </p:txBody>
      </p:sp>
      <p:sp>
        <p:nvSpPr>
          <p:cNvPr id="310" name="Google Shape;310;p21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24</a:t>
            </a:fld>
            <a:endParaRPr lang="en-US"/>
          </a:p>
        </p:txBody>
      </p:sp>
      <p:sp>
        <p:nvSpPr>
          <p:cNvPr id="308" name="Google Shape;308;p21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A703CD-C681-25FB-BD6A-A34C2112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ts val="2400"/>
            </a:pPr>
            <a:r>
              <a:rPr lang="en-US" sz="3200" b="1">
                <a:solidFill>
                  <a:srgbClr val="0070C0"/>
                </a:solidFill>
              </a:rPr>
              <a:t>6. Write an algorithm and draw a flowchart to display the number from 1 to 5</a:t>
            </a:r>
            <a:endParaRPr lang="en-US" sz="1600" b="1">
              <a:solidFill>
                <a:srgbClr val="0070C0"/>
              </a:solidFill>
            </a:endParaRPr>
          </a:p>
        </p:txBody>
      </p:sp>
      <p:sp>
        <p:nvSpPr>
          <p:cNvPr id="318" name="Google Shape;318;p22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5651090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2400"/>
              <a:buNone/>
            </a:pPr>
            <a:r>
              <a:rPr lang="en-US" b="1" dirty="0"/>
              <a:t>Algorithm:</a:t>
            </a:r>
            <a:endParaRPr lang="en-US" dirty="0"/>
          </a:p>
          <a:p>
            <a:pPr marL="685783" indent="-685783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300" dirty="0"/>
              <a:t>Start</a:t>
            </a:r>
          </a:p>
          <a:p>
            <a:pPr marL="685783" indent="-685783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300" dirty="0"/>
              <a:t>Initialize N=1</a:t>
            </a:r>
          </a:p>
          <a:p>
            <a:pPr marL="685783" indent="-685783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300" dirty="0"/>
              <a:t>Check: Is N&lt;=5?</a:t>
            </a:r>
          </a:p>
          <a:p>
            <a:pPr marL="1219170" lvl="1" indent="-685783">
              <a:lnSpc>
                <a:spcPct val="120000"/>
              </a:lnSpc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Yes: go to step 4</a:t>
            </a:r>
          </a:p>
          <a:p>
            <a:pPr marL="1219170" lvl="1" indent="-685783">
              <a:lnSpc>
                <a:spcPct val="120000"/>
              </a:lnSpc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/>
              <a:t>No: go to step 6</a:t>
            </a:r>
          </a:p>
          <a:p>
            <a:pPr marL="685783" indent="-685783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300" dirty="0"/>
              <a:t>Print N</a:t>
            </a:r>
          </a:p>
          <a:p>
            <a:pPr marL="685783" indent="-685783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300" dirty="0"/>
              <a:t>N=N+1 and go to step 3</a:t>
            </a:r>
          </a:p>
          <a:p>
            <a:pPr marL="685783" indent="-685783">
              <a:lnSpc>
                <a:spcPct val="120000"/>
              </a:lnSpc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300" dirty="0"/>
              <a:t>End</a:t>
            </a:r>
          </a:p>
          <a:p>
            <a:pPr marL="457189" indent="-457189">
              <a:spcBef>
                <a:spcPts val="320"/>
              </a:spcBef>
              <a:buClr>
                <a:schemeClr val="dk1"/>
              </a:buClr>
              <a:buSzPts val="1200"/>
              <a:buNone/>
            </a:pPr>
            <a:endParaRPr lang="en-US" sz="1600" dirty="0"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25</a:t>
            </a:fld>
            <a:endParaRPr lang="en-US"/>
          </a:p>
        </p:txBody>
      </p:sp>
      <p:sp>
        <p:nvSpPr>
          <p:cNvPr id="319" name="Google Shape;319;p22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215787"/>
            <a:ext cx="5486400" cy="49387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DE7A05-3B22-8D4F-7BE2-6C2FB5A1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70C0"/>
              </a:buClr>
              <a:buSzPts val="2400"/>
            </a:pPr>
            <a:r>
              <a:rPr lang="en-US" sz="3200" b="1">
                <a:solidFill>
                  <a:srgbClr val="0070C0"/>
                </a:solidFill>
              </a:rPr>
              <a:t>7. Write an algorithm and draw a flowchart to display first four natural numbers, and also their sum.</a:t>
            </a:r>
            <a:endParaRPr lang="en-US" dirty="0"/>
          </a:p>
        </p:txBody>
      </p:sp>
      <p:sp>
        <p:nvSpPr>
          <p:cNvPr id="329" name="Google Shape;329;p23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5769077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sz="2800" b="1" dirty="0"/>
              <a:t>Algorithm:</a:t>
            </a:r>
            <a:endParaRPr lang="en-US" sz="2800" dirty="0"/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Start</a:t>
            </a:r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Initialize N=1, Sum=0</a:t>
            </a:r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Check: Is N&lt;5?</a:t>
            </a:r>
          </a:p>
          <a:p>
            <a:pPr marL="1219170" lvl="1" indent="-685783">
              <a:lnSpc>
                <a:spcPct val="120000"/>
              </a:lnSpc>
              <a:spcBef>
                <a:spcPts val="523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700" dirty="0"/>
              <a:t>Yes: go to step 4</a:t>
            </a:r>
          </a:p>
          <a:p>
            <a:pPr marL="1219170" lvl="1" indent="-685783">
              <a:lnSpc>
                <a:spcPct val="120000"/>
              </a:lnSpc>
              <a:spcBef>
                <a:spcPts val="523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700" dirty="0"/>
              <a:t>No: go to step 7</a:t>
            </a:r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Print N</a:t>
            </a:r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Sum = Sum + N</a:t>
            </a:r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N=N+1 and go to step 3</a:t>
            </a:r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Display Sum</a:t>
            </a:r>
          </a:p>
          <a:p>
            <a:pPr marL="685783" indent="-685783">
              <a:lnSpc>
                <a:spcPct val="120000"/>
              </a:lnSpc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700" dirty="0"/>
              <a:t>End</a:t>
            </a:r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26</a:t>
            </a:fld>
            <a:endParaRPr lang="en-US"/>
          </a:p>
        </p:txBody>
      </p:sp>
      <p:sp>
        <p:nvSpPr>
          <p:cNvPr id="330" name="Google Shape;330;p23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189035"/>
            <a:ext cx="5486400" cy="516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1348E0C-D241-000C-A1FE-5869C543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Programming Languages And Problem Solving | Lecture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Assignment</a:t>
            </a:r>
            <a:endParaRPr lang="en-US" dirty="0"/>
          </a:p>
        </p:txBody>
      </p:sp>
      <p:sp>
        <p:nvSpPr>
          <p:cNvPr id="340" name="Google Shape;340;p24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Write an algorithm and draw a flowchart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find the smallest among three entered numbers.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find the middle among three entered numbers.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enter a number and display it in reverse order.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print all the prime numbers up to 50.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print the factorial of an input number.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read the marks of three different subjects and display the total marks. The program should allow entering the marks of other students if the user presses the ‘Y’ key.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to read a positive number (integer) and compute as below: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If the number is even, half it and print the result.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If the number is odd, multiply by 3 and add 1 and print the result.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76F495-350D-4543-38E9-8E94CFD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 dirty="0"/>
              <a:t>Programming Languages And Problem Solving | Lecture 4</a:t>
            </a:r>
          </a:p>
        </p:txBody>
      </p:sp>
      <p:sp>
        <p:nvSpPr>
          <p:cNvPr id="343" name="Google Shape;343;p24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41" name="Google Shape;341;p24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 dirty="0"/>
              <a:t>Introduction to 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338C-3188-0EBB-24FE-0F7D1709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/>
              <a:t>Program Development Life 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7FE3-1062-82FD-3F63-8FC8D333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/>
          <a:lstStyle/>
          <a:p>
            <a:r>
              <a:rPr lang="en-US" dirty="0"/>
              <a:t>A correct program can be written with the proper planning and its implementation. </a:t>
            </a:r>
          </a:p>
          <a:p>
            <a:r>
              <a:rPr lang="en-US" dirty="0"/>
              <a:t>It is easy to write programs for simple problems. </a:t>
            </a:r>
          </a:p>
          <a:p>
            <a:r>
              <a:rPr lang="en-US" dirty="0"/>
              <a:t>But it is very difficult to develop programs for complex problems. </a:t>
            </a:r>
          </a:p>
          <a:p>
            <a:r>
              <a:rPr lang="en-US" dirty="0"/>
              <a:t>So, programmers </a:t>
            </a:r>
            <a:r>
              <a:rPr lang="en-US" b="1" dirty="0"/>
              <a:t>develop the program in a planned manner</a:t>
            </a:r>
            <a:r>
              <a:rPr lang="en-US" dirty="0"/>
              <a:t> to master the complexity of the problem. </a:t>
            </a:r>
          </a:p>
          <a:p>
            <a:r>
              <a:rPr lang="en-US" dirty="0"/>
              <a:t>They follow a series of steps involved in the program development process collectively known as the Program Development Cycle (PDC).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DD731-A914-58DE-52E0-A0ACAC50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2910B-F80E-B825-3AE6-0E5C4C5A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PDLC</a:t>
            </a:r>
          </a:p>
        </p:txBody>
      </p:sp>
      <p:sp>
        <p:nvSpPr>
          <p:cNvPr id="114" name="Google Shape;114;p4"/>
          <p:cNvSpPr txBox="1">
            <a:spLocks noGrp="1"/>
          </p:cNvSpPr>
          <p:nvPr>
            <p:ph idx="1"/>
          </p:nvPr>
        </p:nvSpPr>
        <p:spPr>
          <a:xfrm>
            <a:off x="838200" y="1552575"/>
            <a:ext cx="6400800" cy="4624388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PDLC is a systematic way of developing quality software</a:t>
            </a:r>
            <a:r>
              <a:rPr lang="en-US" dirty="0"/>
              <a:t>.</a:t>
            </a:r>
          </a:p>
          <a:p>
            <a:r>
              <a:rPr lang="en-US" dirty="0"/>
              <a:t>It provides an organized plan for breaking down the task of program development into manageable chunks, </a:t>
            </a:r>
          </a:p>
          <a:p>
            <a:r>
              <a:rPr lang="en-US" dirty="0"/>
              <a:t>each of which must be successfully completed before moving on to the next phase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0FADC-F5C7-F171-8DD6-C8442BDC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 dirty="0"/>
              <a:t>Programming Languages And Problem Solving | Lecture 4</a:t>
            </a:r>
          </a:p>
        </p:txBody>
      </p:sp>
      <p:sp>
        <p:nvSpPr>
          <p:cNvPr id="117" name="Google Shape;117;p4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5" name="Google Shape;115;p4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1. Problem Definition</a:t>
            </a:r>
            <a:endParaRPr lang="en-US" dirty="0"/>
          </a:p>
        </p:txBody>
      </p:sp>
      <p:sp>
        <p:nvSpPr>
          <p:cNvPr id="125" name="Google Shape;125;p5"/>
          <p:cNvSpPr txBox="1">
            <a:spLocks noGrp="1"/>
          </p:cNvSpPr>
          <p:nvPr>
            <p:ph idx="1"/>
          </p:nvPr>
        </p:nvSpPr>
        <p:spPr>
          <a:xfrm>
            <a:off x="838200" y="1552575"/>
            <a:ext cx="6282266" cy="4624388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/>
          </a:bodyPr>
          <a:lstStyle/>
          <a:p>
            <a:r>
              <a:rPr lang="en-US" dirty="0"/>
              <a:t>This is the first phase where we </a:t>
            </a:r>
            <a:r>
              <a:rPr lang="en-US" b="1" dirty="0"/>
              <a:t>define the problem statement </a:t>
            </a:r>
            <a:r>
              <a:rPr lang="en-US" dirty="0"/>
              <a:t>and </a:t>
            </a:r>
            <a:r>
              <a:rPr lang="en-US" b="1" dirty="0"/>
              <a:t>decide the boundaries</a:t>
            </a:r>
            <a:r>
              <a:rPr lang="en-US" dirty="0"/>
              <a:t> of the problem. </a:t>
            </a:r>
          </a:p>
          <a:p>
            <a:r>
              <a:rPr lang="en-US" dirty="0"/>
              <a:t>In this phase, we need to understand</a:t>
            </a:r>
          </a:p>
          <a:p>
            <a:pPr lvl="1"/>
            <a:r>
              <a:rPr lang="en-US" dirty="0"/>
              <a:t>what is the problem statement, </a:t>
            </a:r>
          </a:p>
          <a:p>
            <a:pPr lvl="1"/>
            <a:r>
              <a:rPr lang="en-US" dirty="0"/>
              <a:t>what are our requirements and </a:t>
            </a:r>
          </a:p>
          <a:p>
            <a:pPr lvl="1"/>
            <a:r>
              <a:rPr lang="en-US" dirty="0"/>
              <a:t>what is the output of the problem solution? </a:t>
            </a:r>
          </a:p>
          <a:p>
            <a:r>
              <a:rPr lang="en-US" dirty="0"/>
              <a:t>All these are included in the first phase of the program development life cycle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C17084-5002-D743-094D-6F1256CF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6" name="Google Shape;126;p5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8805333" y="1189036"/>
            <a:ext cx="1143000" cy="1219200"/>
          </a:xfrm>
          <a:prstGeom prst="ellipse">
            <a:avLst/>
          </a:prstGeom>
          <a:solidFill>
            <a:srgbClr val="FF0000">
              <a:alpha val="17647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 dirty="0">
                <a:solidFill>
                  <a:srgbClr val="00B050"/>
                </a:solidFill>
              </a:rPr>
              <a:t>2. Problem Analysis</a:t>
            </a:r>
            <a:endParaRPr lang="en-US"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idx="1"/>
          </p:nvPr>
        </p:nvSpPr>
        <p:spPr>
          <a:xfrm>
            <a:off x="838199" y="1553029"/>
            <a:ext cx="6270523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20000"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dirty="0"/>
              <a:t>This is the process of eliciting (finding, drawing, extracting), documenting, analyzing, validating, and monitoring </a:t>
            </a:r>
            <a:r>
              <a:rPr lang="en-US" b="1" dirty="0"/>
              <a:t>requirements</a:t>
            </a:r>
            <a:r>
              <a:rPr lang="en-US" dirty="0"/>
              <a:t>.</a:t>
            </a: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dirty="0"/>
              <a:t>Here, we determine the requirements like variables, functions, etc. to solve the problem.</a:t>
            </a:r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dirty="0"/>
              <a:t>It means that we </a:t>
            </a:r>
            <a:r>
              <a:rPr lang="en-US" b="1" dirty="0"/>
              <a:t>gather</a:t>
            </a:r>
            <a:r>
              <a:rPr lang="en-US" dirty="0"/>
              <a:t> the required </a:t>
            </a:r>
            <a:r>
              <a:rPr lang="en-US" b="1" dirty="0"/>
              <a:t>resources</a:t>
            </a:r>
            <a:r>
              <a:rPr lang="en-US" dirty="0"/>
              <a:t> to solve the problem, defined in the problem definition phase. </a:t>
            </a:r>
          </a:p>
        </p:txBody>
      </p:sp>
      <p:sp>
        <p:nvSpPr>
          <p:cNvPr id="140" name="Google Shape;140;p6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138" name="Google Shape;138;p6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0354733" y="2108200"/>
            <a:ext cx="1143000" cy="1219200"/>
          </a:xfrm>
          <a:prstGeom prst="ellipse">
            <a:avLst/>
          </a:prstGeom>
          <a:solidFill>
            <a:srgbClr val="FF0000">
              <a:alpha val="17647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91C3D-6712-EA44-B165-BE0A14CE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80EE272-1686-C7E6-5A06-40BDF4A92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>
            <a:extLst>
              <a:ext uri="{FF2B5EF4-FFF2-40B4-BE49-F238E27FC236}">
                <a16:creationId xmlns:a16="http://schemas.microsoft.com/office/drawing/2014/main" id="{54627CD1-59DD-9CE7-BED6-F850B152C6C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r>
              <a:rPr lang="en-US" b="1" dirty="0"/>
              <a:t>Feasibility Study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Evaluating</a:t>
            </a:r>
            <a:r>
              <a:rPr lang="en-US" dirty="0"/>
              <a:t> if the problem can be solved with the </a:t>
            </a:r>
            <a:r>
              <a:rPr lang="en-US" b="1" dirty="0">
                <a:solidFill>
                  <a:srgbClr val="FF0000"/>
                </a:solidFill>
              </a:rPr>
              <a:t>available resources </a:t>
            </a:r>
            <a:r>
              <a:rPr lang="en-US" dirty="0"/>
              <a:t>(time, technology, budget). It considers technical, operational, and economic factors to determine the practicality of the project.</a:t>
            </a:r>
          </a:p>
          <a:p>
            <a:r>
              <a:rPr lang="en-US" b="1" dirty="0"/>
              <a:t>Requirement Analysis</a:t>
            </a:r>
            <a:r>
              <a:rPr lang="en-US" dirty="0"/>
              <a:t>: Gathering specific requirements that the solution must meet. This might involve </a:t>
            </a:r>
            <a:r>
              <a:rPr lang="en-US" b="1" dirty="0">
                <a:solidFill>
                  <a:srgbClr val="FF0000"/>
                </a:solidFill>
              </a:rPr>
              <a:t>meeting with stakeholders</a:t>
            </a:r>
            <a:r>
              <a:rPr lang="en-US" dirty="0"/>
              <a:t>, creating a requirements document, and defining constraints or limitations.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B5FE8A-CB1E-03E3-D6AB-7F89E01C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r>
              <a:rPr lang="en-US"/>
              <a:t>Programming Languages And Problem Solving | Lecture 4</a:t>
            </a:r>
            <a:endParaRPr lang="en-US" dirty="0"/>
          </a:p>
        </p:txBody>
      </p:sp>
      <p:sp>
        <p:nvSpPr>
          <p:cNvPr id="140" name="Google Shape;140;p6">
            <a:extLst>
              <a:ext uri="{FF2B5EF4-FFF2-40B4-BE49-F238E27FC236}">
                <a16:creationId xmlns:a16="http://schemas.microsoft.com/office/drawing/2014/main" id="{258EF29A-E4F7-853F-36B0-472605AE2702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8" name="Google Shape;138;p6">
            <a:extLst>
              <a:ext uri="{FF2B5EF4-FFF2-40B4-BE49-F238E27FC236}">
                <a16:creationId xmlns:a16="http://schemas.microsoft.com/office/drawing/2014/main" id="{04EA31D9-EDD0-7D31-3F50-8F2A0FBFE48B}"/>
              </a:ext>
            </a:extLst>
          </p:cNvPr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41;p6">
            <a:extLst>
              <a:ext uri="{FF2B5EF4-FFF2-40B4-BE49-F238E27FC236}">
                <a16:creationId xmlns:a16="http://schemas.microsoft.com/office/drawing/2014/main" id="{71F6BCB4-7DC5-9BC5-4F1E-F8794DBA1C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 dirty="0">
                <a:solidFill>
                  <a:srgbClr val="00B050"/>
                </a:solidFill>
              </a:rPr>
              <a:t>2. Problem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6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 dirty="0">
                <a:solidFill>
                  <a:srgbClr val="00B050"/>
                </a:solidFill>
              </a:rPr>
              <a:t>3. Design</a:t>
            </a:r>
            <a:endParaRPr lang="en-US" dirty="0"/>
          </a:p>
        </p:txBody>
      </p:sp>
      <p:sp>
        <p:nvSpPr>
          <p:cNvPr id="149" name="Google Shape;149;p7"/>
          <p:cNvSpPr txBox="1">
            <a:spLocks noGrp="1"/>
          </p:cNvSpPr>
          <p:nvPr>
            <p:ph idx="1"/>
          </p:nvPr>
        </p:nvSpPr>
        <p:spPr>
          <a:xfrm>
            <a:off x="838199" y="1553029"/>
            <a:ext cx="6344265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dirty="0"/>
              <a:t>This is the process of developing a plan or blueprint to solve the problem identified in the problem analysis phase.</a:t>
            </a:r>
          </a:p>
          <a:p>
            <a:pPr marL="457189" indent="-457189">
              <a:buClr>
                <a:schemeClr val="dk1"/>
              </a:buClr>
              <a:buSzPct val="100000"/>
            </a:pPr>
            <a:r>
              <a:rPr lang="en-US" dirty="0"/>
              <a:t>We break down the requirements and outline the structure of the solution, including </a:t>
            </a:r>
            <a:r>
              <a:rPr lang="en-US" b="1" dirty="0"/>
              <a:t>system architecture, data flow, and functionality</a:t>
            </a:r>
            <a:r>
              <a:rPr lang="en-US" dirty="0"/>
              <a:t>.</a:t>
            </a:r>
          </a:p>
          <a:p>
            <a:pPr marL="457189" indent="-457189">
              <a:buClr>
                <a:schemeClr val="dk1"/>
              </a:buClr>
              <a:buSzPct val="100000"/>
            </a:pPr>
            <a:r>
              <a:rPr lang="en-US" dirty="0"/>
              <a:t>Specify how each component will interact, set up the algorithms, and decide on the specific methods and logic to be implement.</a:t>
            </a:r>
            <a:endParaRPr lang="en-US" sz="2667" b="1" dirty="0"/>
          </a:p>
        </p:txBody>
      </p:sp>
      <p:sp>
        <p:nvSpPr>
          <p:cNvPr id="152" name="Google Shape;152;p7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 lang="en-US"/>
          </a:p>
        </p:txBody>
      </p:sp>
      <p:sp>
        <p:nvSpPr>
          <p:cNvPr id="150" name="Google Shape;150;p7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0278533" y="4038600"/>
            <a:ext cx="1303867" cy="1219200"/>
          </a:xfrm>
          <a:prstGeom prst="ellipse">
            <a:avLst/>
          </a:prstGeom>
          <a:solidFill>
            <a:srgbClr val="FF0000">
              <a:alpha val="17647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6C428F-106B-7931-9204-8ECA2E2F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r="3470"/>
          <a:stretch/>
        </p:blipFill>
        <p:spPr>
          <a:xfrm>
            <a:off x="6604000" y="1096958"/>
            <a:ext cx="5029200" cy="52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ct val="100000"/>
            </a:pPr>
            <a:r>
              <a:rPr lang="en-US" b="1">
                <a:solidFill>
                  <a:srgbClr val="00B050"/>
                </a:solidFill>
              </a:rPr>
              <a:t>4. Program Coding</a:t>
            </a:r>
            <a:endParaRPr lang="en-US"/>
          </a:p>
        </p:txBody>
      </p:sp>
      <p:sp>
        <p:nvSpPr>
          <p:cNvPr id="161" name="Google Shape;161;p8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6223000" cy="46239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85000" lnSpcReduction="20000"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 dirty="0"/>
              <a:t>Coding can be done in high-level language and low-level language.</a:t>
            </a:r>
            <a:endParaRPr lang="en-US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dirty="0"/>
              <a:t>We </a:t>
            </a:r>
            <a:r>
              <a:rPr lang="en-US" sz="3200" b="1" dirty="0"/>
              <a:t>write programs </a:t>
            </a:r>
            <a:r>
              <a:rPr lang="en-US" sz="3200" dirty="0"/>
              <a:t>to solve the problem using programming languages like C, C++, Java, etc.</a:t>
            </a:r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 dirty="0"/>
              <a:t>Coding requires knowledge of programming syntax, data structures, and logical thinking.</a:t>
            </a:r>
            <a:endParaRPr lang="en-US" dirty="0"/>
          </a:p>
        </p:txBody>
      </p:sp>
      <p:sp>
        <p:nvSpPr>
          <p:cNvPr id="164" name="Google Shape;164;p8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 lang="en-US"/>
          </a:p>
        </p:txBody>
      </p:sp>
      <p:sp>
        <p:nvSpPr>
          <p:cNvPr id="162" name="Google Shape;162;p8"/>
          <p:cNvSpPr txBox="1"/>
          <p:nvPr/>
        </p:nvSpPr>
        <p:spPr>
          <a:xfrm>
            <a:off x="11277600" y="228601"/>
            <a:ext cx="711200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40000" lnSpcReduction="20000"/>
          </a:bodyPr>
          <a:lstStyle/>
          <a:p>
            <a:pPr>
              <a:buClr>
                <a:schemeClr val="dk1"/>
              </a:buClr>
              <a:buSzPct val="100000"/>
            </a:pPr>
            <a:endParaRPr sz="5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8737600" y="4907272"/>
            <a:ext cx="1219200" cy="1269691"/>
          </a:xfrm>
          <a:prstGeom prst="ellipse">
            <a:avLst/>
          </a:prstGeom>
          <a:solidFill>
            <a:srgbClr val="FF0000">
              <a:alpha val="17647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AE2D62-2067-B64F-D87C-B775F3A8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pPr algn="r"/>
            <a:r>
              <a:rPr lang="en-US"/>
              <a:t>Programming Languages And Problem Solving | Lecture 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1903</Words>
  <Application>Microsoft Office PowerPoint</Application>
  <PresentationFormat>Widescreen</PresentationFormat>
  <Paragraphs>234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Nunito</vt:lpstr>
      <vt:lpstr>Roboto</vt:lpstr>
      <vt:lpstr>2_Office Theme</vt:lpstr>
      <vt:lpstr>PowerPoint Presentation</vt:lpstr>
      <vt:lpstr>Unit 1: Programming Languages And Problem Solving (6hrs)</vt:lpstr>
      <vt:lpstr>Program Development Life Cycle</vt:lpstr>
      <vt:lpstr>PDLC</vt:lpstr>
      <vt:lpstr>1. Problem Definition</vt:lpstr>
      <vt:lpstr>2. Problem Analysis</vt:lpstr>
      <vt:lpstr>2. Problem Analysis</vt:lpstr>
      <vt:lpstr>3. Design</vt:lpstr>
      <vt:lpstr>4. Program Coding</vt:lpstr>
      <vt:lpstr>4. Program Coding</vt:lpstr>
      <vt:lpstr>5. Testing and Debugging</vt:lpstr>
      <vt:lpstr>6. Implementation and Maintenance</vt:lpstr>
      <vt:lpstr>6. Implementation and Maintenance</vt:lpstr>
      <vt:lpstr>7. Documentation</vt:lpstr>
      <vt:lpstr>Program Development Tools</vt:lpstr>
      <vt:lpstr>1. Algorithm</vt:lpstr>
      <vt:lpstr>2. Flowchart</vt:lpstr>
      <vt:lpstr>3. Pseudocode</vt:lpstr>
      <vt:lpstr>1. Write an algorithm and draw a flowchart to find out the simple interest. Also write the pseudocode.</vt:lpstr>
      <vt:lpstr>2.4 Flowchart Structures</vt:lpstr>
      <vt:lpstr>2. Write an algorithm and draw a flowchart to find the largest among two numbers.</vt:lpstr>
      <vt:lpstr>3. Write an algorithm and draw a flowchart to input a number and check if it is positive, negative or zero.</vt:lpstr>
      <vt:lpstr>4. Write an algorithm and draw a flowchart to input a number and check if it is odd or even.</vt:lpstr>
      <vt:lpstr>5. Write an algorithm and draw a flowchart to find the largest among three entered numbers.</vt:lpstr>
      <vt:lpstr>6. Write an algorithm and draw a flowchart to display the number from 1 to 5</vt:lpstr>
      <vt:lpstr>7. Write an algorithm and draw a flowchart to display first four natural numbers, and also their sum.</vt:lpstr>
      <vt:lpstr>Assignment</vt:lpstr>
      <vt:lpstr>End of  Lecture 4</vt:lpstr>
      <vt:lpstr>Introduction to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61</cp:revision>
  <dcterms:created xsi:type="dcterms:W3CDTF">2024-09-21T07:18:01Z</dcterms:created>
  <dcterms:modified xsi:type="dcterms:W3CDTF">2025-01-11T15:47:27Z</dcterms:modified>
</cp:coreProperties>
</file>