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44"/>
  </p:notesMasterIdLst>
  <p:handoutMasterIdLst>
    <p:handoutMasterId r:id="rId45"/>
  </p:handoutMasterIdLst>
  <p:sldIdLst>
    <p:sldId id="262" r:id="rId2"/>
    <p:sldId id="274" r:id="rId3"/>
    <p:sldId id="284" r:id="rId4"/>
    <p:sldId id="281" r:id="rId5"/>
    <p:sldId id="317" r:id="rId6"/>
    <p:sldId id="316" r:id="rId7"/>
    <p:sldId id="318" r:id="rId8"/>
    <p:sldId id="280" r:id="rId9"/>
    <p:sldId id="302" r:id="rId10"/>
    <p:sldId id="303" r:id="rId11"/>
    <p:sldId id="304" r:id="rId12"/>
    <p:sldId id="283" r:id="rId13"/>
    <p:sldId id="305" r:id="rId14"/>
    <p:sldId id="306" r:id="rId15"/>
    <p:sldId id="307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263" r:id="rId42"/>
    <p:sldId id="26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8EF6AD-2122-43E4-A764-64180FC21795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AF6ACD-D1D9-4920-9283-271F37D26E3B}">
      <dgm:prSet custT="1"/>
      <dgm:spPr/>
      <dgm:t>
        <a:bodyPr/>
        <a:lstStyle/>
        <a:p>
          <a:r>
            <a:rPr lang="en-US" sz="2000" dirty="0">
              <a:latin typeface="Nunito" pitchFamily="2" charset="0"/>
            </a:rPr>
            <a:t>Datatype</a:t>
          </a:r>
        </a:p>
      </dgm:t>
    </dgm:pt>
    <dgm:pt modelId="{4C7009D2-C4FF-419A-9D2C-85E3FF380EC2}" type="parTrans" cxnId="{66E5318F-2F1C-4E8E-92B7-9BFB7942C8B8}">
      <dgm:prSet/>
      <dgm:spPr/>
      <dgm:t>
        <a:bodyPr/>
        <a:lstStyle/>
        <a:p>
          <a:endParaRPr lang="en-US" sz="2000">
            <a:latin typeface="Nunito" pitchFamily="2" charset="0"/>
          </a:endParaRPr>
        </a:p>
      </dgm:t>
    </dgm:pt>
    <dgm:pt modelId="{848FA383-B5C5-40AF-83B0-54C7F684481E}" type="sibTrans" cxnId="{66E5318F-2F1C-4E8E-92B7-9BFB7942C8B8}">
      <dgm:prSet/>
      <dgm:spPr/>
      <dgm:t>
        <a:bodyPr/>
        <a:lstStyle/>
        <a:p>
          <a:endParaRPr lang="en-US" sz="2000">
            <a:latin typeface="Nunito" pitchFamily="2" charset="0"/>
          </a:endParaRPr>
        </a:p>
      </dgm:t>
    </dgm:pt>
    <dgm:pt modelId="{4D2E0E85-157D-4A4B-84D4-131B44384629}">
      <dgm:prSet custT="1"/>
      <dgm:spPr/>
      <dgm:t>
        <a:bodyPr/>
        <a:lstStyle/>
        <a:p>
          <a:r>
            <a:rPr lang="en-US" sz="2000" dirty="0">
              <a:latin typeface="Nunito" pitchFamily="2" charset="0"/>
            </a:rPr>
            <a:t>Fundamental Datatype</a:t>
          </a:r>
        </a:p>
      </dgm:t>
    </dgm:pt>
    <dgm:pt modelId="{DF1C6914-B767-4EBF-9547-BB8429B30A4D}" type="parTrans" cxnId="{47C0DC8D-0083-4E71-8B76-227BF106BD86}">
      <dgm:prSet/>
      <dgm:spPr/>
      <dgm:t>
        <a:bodyPr/>
        <a:lstStyle/>
        <a:p>
          <a:endParaRPr lang="en-US" sz="2000">
            <a:latin typeface="Nunito" pitchFamily="2" charset="0"/>
          </a:endParaRPr>
        </a:p>
      </dgm:t>
    </dgm:pt>
    <dgm:pt modelId="{B5BCF9BB-0F01-407D-9D92-518F303E1E0F}" type="sibTrans" cxnId="{47C0DC8D-0083-4E71-8B76-227BF106BD86}">
      <dgm:prSet/>
      <dgm:spPr/>
      <dgm:t>
        <a:bodyPr/>
        <a:lstStyle/>
        <a:p>
          <a:endParaRPr lang="en-US" sz="2000">
            <a:latin typeface="Nunito" pitchFamily="2" charset="0"/>
          </a:endParaRPr>
        </a:p>
      </dgm:t>
    </dgm:pt>
    <dgm:pt modelId="{9F2BC75A-8B68-4CBB-8647-EB2A38509CF1}">
      <dgm:prSet custT="1"/>
      <dgm:spPr/>
      <dgm:t>
        <a:bodyPr/>
        <a:lstStyle/>
        <a:p>
          <a:r>
            <a:rPr lang="en-US" sz="2000">
              <a:latin typeface="Nunito" pitchFamily="2" charset="0"/>
            </a:rPr>
            <a:t>Integers</a:t>
          </a:r>
        </a:p>
      </dgm:t>
    </dgm:pt>
    <dgm:pt modelId="{1720B7C1-646D-4234-9EC4-76DCE97DD28B}" type="parTrans" cxnId="{3EC9DE43-04A0-4CAF-8A76-BADC92A27F4B}">
      <dgm:prSet/>
      <dgm:spPr/>
      <dgm:t>
        <a:bodyPr/>
        <a:lstStyle/>
        <a:p>
          <a:endParaRPr lang="en-US" sz="2000">
            <a:latin typeface="Nunito" pitchFamily="2" charset="0"/>
          </a:endParaRPr>
        </a:p>
      </dgm:t>
    </dgm:pt>
    <dgm:pt modelId="{1AAA2C5E-F2E9-4548-9F1A-EB0470E13A5A}" type="sibTrans" cxnId="{3EC9DE43-04A0-4CAF-8A76-BADC92A27F4B}">
      <dgm:prSet/>
      <dgm:spPr/>
      <dgm:t>
        <a:bodyPr/>
        <a:lstStyle/>
        <a:p>
          <a:endParaRPr lang="en-US" sz="2000">
            <a:latin typeface="Nunito" pitchFamily="2" charset="0"/>
          </a:endParaRPr>
        </a:p>
      </dgm:t>
    </dgm:pt>
    <dgm:pt modelId="{EDDE0C74-E8CC-4A67-AE7E-7DE78D8ECEDA}">
      <dgm:prSet custT="1"/>
      <dgm:spPr/>
      <dgm:t>
        <a:bodyPr/>
        <a:lstStyle/>
        <a:p>
          <a:r>
            <a:rPr lang="en-US" sz="2000">
              <a:latin typeface="Nunito" pitchFamily="2" charset="0"/>
            </a:rPr>
            <a:t>Floating Point</a:t>
          </a:r>
        </a:p>
      </dgm:t>
    </dgm:pt>
    <dgm:pt modelId="{A7229E14-0294-4205-8AE7-565C48EC4CC3}" type="parTrans" cxnId="{F4B7505E-9E93-4B7F-A85F-F42C33DF87B2}">
      <dgm:prSet/>
      <dgm:spPr/>
      <dgm:t>
        <a:bodyPr/>
        <a:lstStyle/>
        <a:p>
          <a:endParaRPr lang="en-US" sz="2000">
            <a:latin typeface="Nunito" pitchFamily="2" charset="0"/>
          </a:endParaRPr>
        </a:p>
      </dgm:t>
    </dgm:pt>
    <dgm:pt modelId="{64D6E972-B40F-4884-AE2F-7EDA6F7A6D8F}" type="sibTrans" cxnId="{F4B7505E-9E93-4B7F-A85F-F42C33DF87B2}">
      <dgm:prSet/>
      <dgm:spPr/>
      <dgm:t>
        <a:bodyPr/>
        <a:lstStyle/>
        <a:p>
          <a:endParaRPr lang="en-US" sz="2000">
            <a:latin typeface="Nunito" pitchFamily="2" charset="0"/>
          </a:endParaRPr>
        </a:p>
      </dgm:t>
    </dgm:pt>
    <dgm:pt modelId="{AE43F757-E495-4A64-AE15-D7FF1868A0CB}">
      <dgm:prSet custT="1"/>
      <dgm:spPr/>
      <dgm:t>
        <a:bodyPr/>
        <a:lstStyle/>
        <a:p>
          <a:r>
            <a:rPr lang="en-US" sz="2000">
              <a:latin typeface="Nunito" pitchFamily="2" charset="0"/>
            </a:rPr>
            <a:t>Character</a:t>
          </a:r>
        </a:p>
      </dgm:t>
    </dgm:pt>
    <dgm:pt modelId="{AAE5806E-377B-4D91-9BDA-615804CB8562}" type="parTrans" cxnId="{D48C65C6-D12E-4AA4-9E81-DE16DBCE9133}">
      <dgm:prSet/>
      <dgm:spPr/>
      <dgm:t>
        <a:bodyPr/>
        <a:lstStyle/>
        <a:p>
          <a:endParaRPr lang="en-US" sz="2000">
            <a:latin typeface="Nunito" pitchFamily="2" charset="0"/>
          </a:endParaRPr>
        </a:p>
      </dgm:t>
    </dgm:pt>
    <dgm:pt modelId="{2B57DE7B-CC8F-40CD-B902-85BE3CCBD301}" type="sibTrans" cxnId="{D48C65C6-D12E-4AA4-9E81-DE16DBCE9133}">
      <dgm:prSet/>
      <dgm:spPr/>
      <dgm:t>
        <a:bodyPr/>
        <a:lstStyle/>
        <a:p>
          <a:endParaRPr lang="en-US" sz="2000">
            <a:latin typeface="Nunito" pitchFamily="2" charset="0"/>
          </a:endParaRPr>
        </a:p>
      </dgm:t>
    </dgm:pt>
    <dgm:pt modelId="{04CC32AD-0296-435F-B944-CC0CCD7B568E}">
      <dgm:prSet custT="1"/>
      <dgm:spPr/>
      <dgm:t>
        <a:bodyPr/>
        <a:lstStyle/>
        <a:p>
          <a:r>
            <a:rPr lang="en-US" sz="2000" dirty="0">
              <a:latin typeface="Nunito" pitchFamily="2" charset="0"/>
            </a:rPr>
            <a:t>Derived Datatype</a:t>
          </a:r>
        </a:p>
      </dgm:t>
    </dgm:pt>
    <dgm:pt modelId="{2A140A07-3DC6-422E-B9B6-33D8C6AB4716}" type="parTrans" cxnId="{E1863C4F-3EE9-4E47-8C3B-548C92E7C956}">
      <dgm:prSet/>
      <dgm:spPr/>
      <dgm:t>
        <a:bodyPr/>
        <a:lstStyle/>
        <a:p>
          <a:endParaRPr lang="en-US" sz="2000">
            <a:latin typeface="Nunito" pitchFamily="2" charset="0"/>
          </a:endParaRPr>
        </a:p>
      </dgm:t>
    </dgm:pt>
    <dgm:pt modelId="{B961EB2A-8415-480C-8382-77801D86E8B2}" type="sibTrans" cxnId="{E1863C4F-3EE9-4E47-8C3B-548C92E7C956}">
      <dgm:prSet/>
      <dgm:spPr/>
      <dgm:t>
        <a:bodyPr/>
        <a:lstStyle/>
        <a:p>
          <a:endParaRPr lang="en-US" sz="2000">
            <a:latin typeface="Nunito" pitchFamily="2" charset="0"/>
          </a:endParaRPr>
        </a:p>
      </dgm:t>
    </dgm:pt>
    <dgm:pt modelId="{E6A8EC19-6B29-4446-8402-C43E96F0DC1B}">
      <dgm:prSet custT="1"/>
      <dgm:spPr/>
      <dgm:t>
        <a:bodyPr/>
        <a:lstStyle/>
        <a:p>
          <a:r>
            <a:rPr lang="en-US" sz="2000" dirty="0">
              <a:latin typeface="Nunito" pitchFamily="2" charset="0"/>
            </a:rPr>
            <a:t>User Defined Datatype</a:t>
          </a:r>
        </a:p>
      </dgm:t>
    </dgm:pt>
    <dgm:pt modelId="{1FDBF4BB-D5AD-49A8-A5BC-B8D2F2507F27}" type="parTrans" cxnId="{878D7E15-92F5-4317-98C6-F4A259A0B843}">
      <dgm:prSet/>
      <dgm:spPr/>
      <dgm:t>
        <a:bodyPr/>
        <a:lstStyle/>
        <a:p>
          <a:endParaRPr lang="en-US" sz="2000">
            <a:latin typeface="Nunito" pitchFamily="2" charset="0"/>
          </a:endParaRPr>
        </a:p>
      </dgm:t>
    </dgm:pt>
    <dgm:pt modelId="{75A806E4-B6C9-4E22-9C82-14604FB0E5E4}" type="sibTrans" cxnId="{878D7E15-92F5-4317-98C6-F4A259A0B843}">
      <dgm:prSet/>
      <dgm:spPr/>
      <dgm:t>
        <a:bodyPr/>
        <a:lstStyle/>
        <a:p>
          <a:endParaRPr lang="en-US" sz="2000">
            <a:latin typeface="Nunito" pitchFamily="2" charset="0"/>
          </a:endParaRPr>
        </a:p>
      </dgm:t>
    </dgm:pt>
    <dgm:pt modelId="{0304FE6B-A908-4AB0-B3A0-70148929CA3C}" type="pres">
      <dgm:prSet presAssocID="{598EF6AD-2122-43E4-A764-64180FC2179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BF39734-5F8D-4C0A-BFC5-AE8EF769BA5C}" type="pres">
      <dgm:prSet presAssocID="{598EF6AD-2122-43E4-A764-64180FC21795}" presName="hierFlow" presStyleCnt="0"/>
      <dgm:spPr/>
    </dgm:pt>
    <dgm:pt modelId="{377D4F41-AB53-438A-BBA5-7784DA0A3CBE}" type="pres">
      <dgm:prSet presAssocID="{598EF6AD-2122-43E4-A764-64180FC2179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7572B56A-FA13-4371-A79D-052FE5AE823C}" type="pres">
      <dgm:prSet presAssocID="{D8AF6ACD-D1D9-4920-9283-271F37D26E3B}" presName="Name14" presStyleCnt="0"/>
      <dgm:spPr/>
    </dgm:pt>
    <dgm:pt modelId="{20D2BCD6-A242-4083-89F9-2DC1231910B7}" type="pres">
      <dgm:prSet presAssocID="{D8AF6ACD-D1D9-4920-9283-271F37D26E3B}" presName="level1Shape" presStyleLbl="node0" presStyleIdx="0" presStyleCnt="1">
        <dgm:presLayoutVars>
          <dgm:chPref val="3"/>
        </dgm:presLayoutVars>
      </dgm:prSet>
      <dgm:spPr/>
    </dgm:pt>
    <dgm:pt modelId="{348DCF0B-94C7-4D17-9A14-BBFE96C94335}" type="pres">
      <dgm:prSet presAssocID="{D8AF6ACD-D1D9-4920-9283-271F37D26E3B}" presName="hierChild2" presStyleCnt="0"/>
      <dgm:spPr/>
    </dgm:pt>
    <dgm:pt modelId="{27B190D0-D833-463C-A851-475B1A105FD3}" type="pres">
      <dgm:prSet presAssocID="{DF1C6914-B767-4EBF-9547-BB8429B30A4D}" presName="Name19" presStyleLbl="parChTrans1D2" presStyleIdx="0" presStyleCnt="3"/>
      <dgm:spPr/>
    </dgm:pt>
    <dgm:pt modelId="{3A446CA4-BF47-4291-9C22-45556337D675}" type="pres">
      <dgm:prSet presAssocID="{4D2E0E85-157D-4A4B-84D4-131B44384629}" presName="Name21" presStyleCnt="0"/>
      <dgm:spPr/>
    </dgm:pt>
    <dgm:pt modelId="{1701CBF3-EAAF-451D-9795-182A430B8F71}" type="pres">
      <dgm:prSet presAssocID="{4D2E0E85-157D-4A4B-84D4-131B44384629}" presName="level2Shape" presStyleLbl="node2" presStyleIdx="0" presStyleCnt="3" custScaleX="130000"/>
      <dgm:spPr/>
    </dgm:pt>
    <dgm:pt modelId="{4E36D3D2-783E-4208-A5ED-4709B5A1332F}" type="pres">
      <dgm:prSet presAssocID="{4D2E0E85-157D-4A4B-84D4-131B44384629}" presName="hierChild3" presStyleCnt="0"/>
      <dgm:spPr/>
    </dgm:pt>
    <dgm:pt modelId="{32735771-E1C0-4C1A-BEEC-5DE89CF0B2EC}" type="pres">
      <dgm:prSet presAssocID="{1720B7C1-646D-4234-9EC4-76DCE97DD28B}" presName="Name19" presStyleLbl="parChTrans1D3" presStyleIdx="0" presStyleCnt="3"/>
      <dgm:spPr/>
    </dgm:pt>
    <dgm:pt modelId="{8B471AB4-CDC0-4B69-AB3F-B9BF6B298BC6}" type="pres">
      <dgm:prSet presAssocID="{9F2BC75A-8B68-4CBB-8647-EB2A38509CF1}" presName="Name21" presStyleCnt="0"/>
      <dgm:spPr/>
    </dgm:pt>
    <dgm:pt modelId="{E4BC8A3B-A69B-45B4-AC45-62517DB01ED2}" type="pres">
      <dgm:prSet presAssocID="{9F2BC75A-8B68-4CBB-8647-EB2A38509CF1}" presName="level2Shape" presStyleLbl="node3" presStyleIdx="0" presStyleCnt="3"/>
      <dgm:spPr/>
    </dgm:pt>
    <dgm:pt modelId="{9236D006-7183-4F20-ACE8-2F715175F34B}" type="pres">
      <dgm:prSet presAssocID="{9F2BC75A-8B68-4CBB-8647-EB2A38509CF1}" presName="hierChild3" presStyleCnt="0"/>
      <dgm:spPr/>
    </dgm:pt>
    <dgm:pt modelId="{F9321F5B-E0E5-46CA-8494-908BA100BD98}" type="pres">
      <dgm:prSet presAssocID="{A7229E14-0294-4205-8AE7-565C48EC4CC3}" presName="Name19" presStyleLbl="parChTrans1D3" presStyleIdx="1" presStyleCnt="3"/>
      <dgm:spPr/>
    </dgm:pt>
    <dgm:pt modelId="{EEA4CC38-C7F1-4E8B-80E8-3D3E1B7BD226}" type="pres">
      <dgm:prSet presAssocID="{EDDE0C74-E8CC-4A67-AE7E-7DE78D8ECEDA}" presName="Name21" presStyleCnt="0"/>
      <dgm:spPr/>
    </dgm:pt>
    <dgm:pt modelId="{CA96D8AF-E5DB-43BB-B9FB-B765F464849D}" type="pres">
      <dgm:prSet presAssocID="{EDDE0C74-E8CC-4A67-AE7E-7DE78D8ECEDA}" presName="level2Shape" presStyleLbl="node3" presStyleIdx="1" presStyleCnt="3"/>
      <dgm:spPr/>
    </dgm:pt>
    <dgm:pt modelId="{8714D6E0-96EA-4182-8543-DE31992D84A4}" type="pres">
      <dgm:prSet presAssocID="{EDDE0C74-E8CC-4A67-AE7E-7DE78D8ECEDA}" presName="hierChild3" presStyleCnt="0"/>
      <dgm:spPr/>
    </dgm:pt>
    <dgm:pt modelId="{57DDDDCF-430D-41FF-80ED-872EF6FF10B6}" type="pres">
      <dgm:prSet presAssocID="{AAE5806E-377B-4D91-9BDA-615804CB8562}" presName="Name19" presStyleLbl="parChTrans1D3" presStyleIdx="2" presStyleCnt="3"/>
      <dgm:spPr/>
    </dgm:pt>
    <dgm:pt modelId="{FE8DCFA7-F987-4E93-94CD-242C7B91329C}" type="pres">
      <dgm:prSet presAssocID="{AE43F757-E495-4A64-AE15-D7FF1868A0CB}" presName="Name21" presStyleCnt="0"/>
      <dgm:spPr/>
    </dgm:pt>
    <dgm:pt modelId="{01F5F319-3082-49BE-90F4-26D90D2D2818}" type="pres">
      <dgm:prSet presAssocID="{AE43F757-E495-4A64-AE15-D7FF1868A0CB}" presName="level2Shape" presStyleLbl="node3" presStyleIdx="2" presStyleCnt="3"/>
      <dgm:spPr/>
    </dgm:pt>
    <dgm:pt modelId="{14ECEA15-0C1D-4421-BAC5-D45B4679F3AF}" type="pres">
      <dgm:prSet presAssocID="{AE43F757-E495-4A64-AE15-D7FF1868A0CB}" presName="hierChild3" presStyleCnt="0"/>
      <dgm:spPr/>
    </dgm:pt>
    <dgm:pt modelId="{73B5DF25-434F-4659-A113-5C85060BC06D}" type="pres">
      <dgm:prSet presAssocID="{2A140A07-3DC6-422E-B9B6-33D8C6AB4716}" presName="Name19" presStyleLbl="parChTrans1D2" presStyleIdx="1" presStyleCnt="3"/>
      <dgm:spPr/>
    </dgm:pt>
    <dgm:pt modelId="{81ABC7C4-952F-4CDC-8166-C9D9C5A0CD15}" type="pres">
      <dgm:prSet presAssocID="{04CC32AD-0296-435F-B944-CC0CCD7B568E}" presName="Name21" presStyleCnt="0"/>
      <dgm:spPr/>
    </dgm:pt>
    <dgm:pt modelId="{D54EE0A9-C8BF-4A69-8F34-213A55C6B1AB}" type="pres">
      <dgm:prSet presAssocID="{04CC32AD-0296-435F-B944-CC0CCD7B568E}" presName="level2Shape" presStyleLbl="node2" presStyleIdx="1" presStyleCnt="3" custScaleX="115273"/>
      <dgm:spPr/>
    </dgm:pt>
    <dgm:pt modelId="{4100C4CB-4C2E-43A4-91BA-A6247CE9FD27}" type="pres">
      <dgm:prSet presAssocID="{04CC32AD-0296-435F-B944-CC0CCD7B568E}" presName="hierChild3" presStyleCnt="0"/>
      <dgm:spPr/>
    </dgm:pt>
    <dgm:pt modelId="{7994A6FA-95A2-4D11-86BF-0EA63D9B3883}" type="pres">
      <dgm:prSet presAssocID="{1FDBF4BB-D5AD-49A8-A5BC-B8D2F2507F27}" presName="Name19" presStyleLbl="parChTrans1D2" presStyleIdx="2" presStyleCnt="3"/>
      <dgm:spPr/>
    </dgm:pt>
    <dgm:pt modelId="{0B2687FB-A812-4CF6-B54F-5DBD9529B2BF}" type="pres">
      <dgm:prSet presAssocID="{E6A8EC19-6B29-4446-8402-C43E96F0DC1B}" presName="Name21" presStyleCnt="0"/>
      <dgm:spPr/>
    </dgm:pt>
    <dgm:pt modelId="{B6E869CF-3808-4A55-B34F-5C5A63B4EBEB}" type="pres">
      <dgm:prSet presAssocID="{E6A8EC19-6B29-4446-8402-C43E96F0DC1B}" presName="level2Shape" presStyleLbl="node2" presStyleIdx="2" presStyleCnt="3" custScaleX="111899"/>
      <dgm:spPr/>
    </dgm:pt>
    <dgm:pt modelId="{03EBC966-FE52-495D-94FA-7BAD590B29FA}" type="pres">
      <dgm:prSet presAssocID="{E6A8EC19-6B29-4446-8402-C43E96F0DC1B}" presName="hierChild3" presStyleCnt="0"/>
      <dgm:spPr/>
    </dgm:pt>
    <dgm:pt modelId="{21741D62-C039-45A7-9ACD-606466E01A13}" type="pres">
      <dgm:prSet presAssocID="{598EF6AD-2122-43E4-A764-64180FC21795}" presName="bgShapesFlow" presStyleCnt="0"/>
      <dgm:spPr/>
    </dgm:pt>
  </dgm:ptLst>
  <dgm:cxnLst>
    <dgm:cxn modelId="{0F9EB811-A341-4923-A8EF-84868EB25CDB}" type="presOf" srcId="{E6A8EC19-6B29-4446-8402-C43E96F0DC1B}" destId="{B6E869CF-3808-4A55-B34F-5C5A63B4EBEB}" srcOrd="0" destOrd="0" presId="urn:microsoft.com/office/officeart/2005/8/layout/hierarchy6"/>
    <dgm:cxn modelId="{B5426C12-19E5-42BD-87CC-7F2463A91302}" type="presOf" srcId="{D8AF6ACD-D1D9-4920-9283-271F37D26E3B}" destId="{20D2BCD6-A242-4083-89F9-2DC1231910B7}" srcOrd="0" destOrd="0" presId="urn:microsoft.com/office/officeart/2005/8/layout/hierarchy6"/>
    <dgm:cxn modelId="{878D7E15-92F5-4317-98C6-F4A259A0B843}" srcId="{D8AF6ACD-D1D9-4920-9283-271F37D26E3B}" destId="{E6A8EC19-6B29-4446-8402-C43E96F0DC1B}" srcOrd="2" destOrd="0" parTransId="{1FDBF4BB-D5AD-49A8-A5BC-B8D2F2507F27}" sibTransId="{75A806E4-B6C9-4E22-9C82-14604FB0E5E4}"/>
    <dgm:cxn modelId="{1D430B1B-525A-405C-9157-404B2B5058D9}" type="presOf" srcId="{A7229E14-0294-4205-8AE7-565C48EC4CC3}" destId="{F9321F5B-E0E5-46CA-8494-908BA100BD98}" srcOrd="0" destOrd="0" presId="urn:microsoft.com/office/officeart/2005/8/layout/hierarchy6"/>
    <dgm:cxn modelId="{C105B41F-E299-4CA1-B29E-7C14BB6EC4B5}" type="presOf" srcId="{1720B7C1-646D-4234-9EC4-76DCE97DD28B}" destId="{32735771-E1C0-4C1A-BEEC-5DE89CF0B2EC}" srcOrd="0" destOrd="0" presId="urn:microsoft.com/office/officeart/2005/8/layout/hierarchy6"/>
    <dgm:cxn modelId="{3B9B3224-5F9D-4F98-9CD0-1A6642BE7F68}" type="presOf" srcId="{AE43F757-E495-4A64-AE15-D7FF1868A0CB}" destId="{01F5F319-3082-49BE-90F4-26D90D2D2818}" srcOrd="0" destOrd="0" presId="urn:microsoft.com/office/officeart/2005/8/layout/hierarchy6"/>
    <dgm:cxn modelId="{5D5C585C-50C3-44E7-AAE1-96CE5CABB9C2}" type="presOf" srcId="{DF1C6914-B767-4EBF-9547-BB8429B30A4D}" destId="{27B190D0-D833-463C-A851-475B1A105FD3}" srcOrd="0" destOrd="0" presId="urn:microsoft.com/office/officeart/2005/8/layout/hierarchy6"/>
    <dgm:cxn modelId="{F4B7505E-9E93-4B7F-A85F-F42C33DF87B2}" srcId="{4D2E0E85-157D-4A4B-84D4-131B44384629}" destId="{EDDE0C74-E8CC-4A67-AE7E-7DE78D8ECEDA}" srcOrd="1" destOrd="0" parTransId="{A7229E14-0294-4205-8AE7-565C48EC4CC3}" sibTransId="{64D6E972-B40F-4884-AE2F-7EDA6F7A6D8F}"/>
    <dgm:cxn modelId="{3E9D6E5F-3325-49F0-8E16-7C2BB886D849}" type="presOf" srcId="{1FDBF4BB-D5AD-49A8-A5BC-B8D2F2507F27}" destId="{7994A6FA-95A2-4D11-86BF-0EA63D9B3883}" srcOrd="0" destOrd="0" presId="urn:microsoft.com/office/officeart/2005/8/layout/hierarchy6"/>
    <dgm:cxn modelId="{3EC9DE43-04A0-4CAF-8A76-BADC92A27F4B}" srcId="{4D2E0E85-157D-4A4B-84D4-131B44384629}" destId="{9F2BC75A-8B68-4CBB-8647-EB2A38509CF1}" srcOrd="0" destOrd="0" parTransId="{1720B7C1-646D-4234-9EC4-76DCE97DD28B}" sibTransId="{1AAA2C5E-F2E9-4548-9F1A-EB0470E13A5A}"/>
    <dgm:cxn modelId="{B2433F6D-1F10-42EE-B719-6F6666277CA3}" type="presOf" srcId="{598EF6AD-2122-43E4-A764-64180FC21795}" destId="{0304FE6B-A908-4AB0-B3A0-70148929CA3C}" srcOrd="0" destOrd="0" presId="urn:microsoft.com/office/officeart/2005/8/layout/hierarchy6"/>
    <dgm:cxn modelId="{E1863C4F-3EE9-4E47-8C3B-548C92E7C956}" srcId="{D8AF6ACD-D1D9-4920-9283-271F37D26E3B}" destId="{04CC32AD-0296-435F-B944-CC0CCD7B568E}" srcOrd="1" destOrd="0" parTransId="{2A140A07-3DC6-422E-B9B6-33D8C6AB4716}" sibTransId="{B961EB2A-8415-480C-8382-77801D86E8B2}"/>
    <dgm:cxn modelId="{C1214570-08CA-405F-B3D3-850E97886579}" type="presOf" srcId="{AAE5806E-377B-4D91-9BDA-615804CB8562}" destId="{57DDDDCF-430D-41FF-80ED-872EF6FF10B6}" srcOrd="0" destOrd="0" presId="urn:microsoft.com/office/officeart/2005/8/layout/hierarchy6"/>
    <dgm:cxn modelId="{D7570977-7654-461D-AC7F-5B43B7BCB3F4}" type="presOf" srcId="{9F2BC75A-8B68-4CBB-8647-EB2A38509CF1}" destId="{E4BC8A3B-A69B-45B4-AC45-62517DB01ED2}" srcOrd="0" destOrd="0" presId="urn:microsoft.com/office/officeart/2005/8/layout/hierarchy6"/>
    <dgm:cxn modelId="{6C4F1E78-1B39-4DFF-B9C8-2379E0F6B760}" type="presOf" srcId="{EDDE0C74-E8CC-4A67-AE7E-7DE78D8ECEDA}" destId="{CA96D8AF-E5DB-43BB-B9FB-B765F464849D}" srcOrd="0" destOrd="0" presId="urn:microsoft.com/office/officeart/2005/8/layout/hierarchy6"/>
    <dgm:cxn modelId="{47C0DC8D-0083-4E71-8B76-227BF106BD86}" srcId="{D8AF6ACD-D1D9-4920-9283-271F37D26E3B}" destId="{4D2E0E85-157D-4A4B-84D4-131B44384629}" srcOrd="0" destOrd="0" parTransId="{DF1C6914-B767-4EBF-9547-BB8429B30A4D}" sibTransId="{B5BCF9BB-0F01-407D-9D92-518F303E1E0F}"/>
    <dgm:cxn modelId="{66E5318F-2F1C-4E8E-92B7-9BFB7942C8B8}" srcId="{598EF6AD-2122-43E4-A764-64180FC21795}" destId="{D8AF6ACD-D1D9-4920-9283-271F37D26E3B}" srcOrd="0" destOrd="0" parTransId="{4C7009D2-C4FF-419A-9D2C-85E3FF380EC2}" sibTransId="{848FA383-B5C5-40AF-83B0-54C7F684481E}"/>
    <dgm:cxn modelId="{76562091-50C8-4C66-8B78-C739B0692A6D}" type="presOf" srcId="{2A140A07-3DC6-422E-B9B6-33D8C6AB4716}" destId="{73B5DF25-434F-4659-A113-5C85060BC06D}" srcOrd="0" destOrd="0" presId="urn:microsoft.com/office/officeart/2005/8/layout/hierarchy6"/>
    <dgm:cxn modelId="{BCE586AE-F120-48BD-82F1-D0B518ABBC7A}" type="presOf" srcId="{4D2E0E85-157D-4A4B-84D4-131B44384629}" destId="{1701CBF3-EAAF-451D-9795-182A430B8F71}" srcOrd="0" destOrd="0" presId="urn:microsoft.com/office/officeart/2005/8/layout/hierarchy6"/>
    <dgm:cxn modelId="{5E8D53B5-1EE1-4D68-ADEB-78C8F98540DB}" type="presOf" srcId="{04CC32AD-0296-435F-B944-CC0CCD7B568E}" destId="{D54EE0A9-C8BF-4A69-8F34-213A55C6B1AB}" srcOrd="0" destOrd="0" presId="urn:microsoft.com/office/officeart/2005/8/layout/hierarchy6"/>
    <dgm:cxn modelId="{D48C65C6-D12E-4AA4-9E81-DE16DBCE9133}" srcId="{4D2E0E85-157D-4A4B-84D4-131B44384629}" destId="{AE43F757-E495-4A64-AE15-D7FF1868A0CB}" srcOrd="2" destOrd="0" parTransId="{AAE5806E-377B-4D91-9BDA-615804CB8562}" sibTransId="{2B57DE7B-CC8F-40CD-B902-85BE3CCBD301}"/>
    <dgm:cxn modelId="{4DA2D69F-6D47-4FAA-9E70-40D90E2BA960}" type="presParOf" srcId="{0304FE6B-A908-4AB0-B3A0-70148929CA3C}" destId="{4BF39734-5F8D-4C0A-BFC5-AE8EF769BA5C}" srcOrd="0" destOrd="0" presId="urn:microsoft.com/office/officeart/2005/8/layout/hierarchy6"/>
    <dgm:cxn modelId="{44BAB845-B8F3-4CAE-9BCE-C3070E657025}" type="presParOf" srcId="{4BF39734-5F8D-4C0A-BFC5-AE8EF769BA5C}" destId="{377D4F41-AB53-438A-BBA5-7784DA0A3CBE}" srcOrd="0" destOrd="0" presId="urn:microsoft.com/office/officeart/2005/8/layout/hierarchy6"/>
    <dgm:cxn modelId="{3FD1A97C-3321-464A-844B-FB768DACAA78}" type="presParOf" srcId="{377D4F41-AB53-438A-BBA5-7784DA0A3CBE}" destId="{7572B56A-FA13-4371-A79D-052FE5AE823C}" srcOrd="0" destOrd="0" presId="urn:microsoft.com/office/officeart/2005/8/layout/hierarchy6"/>
    <dgm:cxn modelId="{1CBC1844-F3AC-4AD9-94B6-1B7DF17C9528}" type="presParOf" srcId="{7572B56A-FA13-4371-A79D-052FE5AE823C}" destId="{20D2BCD6-A242-4083-89F9-2DC1231910B7}" srcOrd="0" destOrd="0" presId="urn:microsoft.com/office/officeart/2005/8/layout/hierarchy6"/>
    <dgm:cxn modelId="{F82C75B3-0AB4-47B5-98D7-CE68384DF7D5}" type="presParOf" srcId="{7572B56A-FA13-4371-A79D-052FE5AE823C}" destId="{348DCF0B-94C7-4D17-9A14-BBFE96C94335}" srcOrd="1" destOrd="0" presId="urn:microsoft.com/office/officeart/2005/8/layout/hierarchy6"/>
    <dgm:cxn modelId="{A00A893B-D962-472A-8C1E-8D4FEB03B906}" type="presParOf" srcId="{348DCF0B-94C7-4D17-9A14-BBFE96C94335}" destId="{27B190D0-D833-463C-A851-475B1A105FD3}" srcOrd="0" destOrd="0" presId="urn:microsoft.com/office/officeart/2005/8/layout/hierarchy6"/>
    <dgm:cxn modelId="{B0ED4D6E-1DB0-4D0D-95F5-5E04EB4F9010}" type="presParOf" srcId="{348DCF0B-94C7-4D17-9A14-BBFE96C94335}" destId="{3A446CA4-BF47-4291-9C22-45556337D675}" srcOrd="1" destOrd="0" presId="urn:microsoft.com/office/officeart/2005/8/layout/hierarchy6"/>
    <dgm:cxn modelId="{E869A67B-253C-4E47-AB2C-685C26301987}" type="presParOf" srcId="{3A446CA4-BF47-4291-9C22-45556337D675}" destId="{1701CBF3-EAAF-451D-9795-182A430B8F71}" srcOrd="0" destOrd="0" presId="urn:microsoft.com/office/officeart/2005/8/layout/hierarchy6"/>
    <dgm:cxn modelId="{1F6503D7-0524-40B4-B0CE-BB8D4195F175}" type="presParOf" srcId="{3A446CA4-BF47-4291-9C22-45556337D675}" destId="{4E36D3D2-783E-4208-A5ED-4709B5A1332F}" srcOrd="1" destOrd="0" presId="urn:microsoft.com/office/officeart/2005/8/layout/hierarchy6"/>
    <dgm:cxn modelId="{FA444CA5-C35C-4BD8-888A-CF5810C39944}" type="presParOf" srcId="{4E36D3D2-783E-4208-A5ED-4709B5A1332F}" destId="{32735771-E1C0-4C1A-BEEC-5DE89CF0B2EC}" srcOrd="0" destOrd="0" presId="urn:microsoft.com/office/officeart/2005/8/layout/hierarchy6"/>
    <dgm:cxn modelId="{800E4B80-D520-41B2-96FA-56D4CE168F51}" type="presParOf" srcId="{4E36D3D2-783E-4208-A5ED-4709B5A1332F}" destId="{8B471AB4-CDC0-4B69-AB3F-B9BF6B298BC6}" srcOrd="1" destOrd="0" presId="urn:microsoft.com/office/officeart/2005/8/layout/hierarchy6"/>
    <dgm:cxn modelId="{983377AB-0988-4712-8CF1-D03647E07537}" type="presParOf" srcId="{8B471AB4-CDC0-4B69-AB3F-B9BF6B298BC6}" destId="{E4BC8A3B-A69B-45B4-AC45-62517DB01ED2}" srcOrd="0" destOrd="0" presId="urn:microsoft.com/office/officeart/2005/8/layout/hierarchy6"/>
    <dgm:cxn modelId="{72D84424-B3DF-4A9B-A51C-E4C12E46FB90}" type="presParOf" srcId="{8B471AB4-CDC0-4B69-AB3F-B9BF6B298BC6}" destId="{9236D006-7183-4F20-ACE8-2F715175F34B}" srcOrd="1" destOrd="0" presId="urn:microsoft.com/office/officeart/2005/8/layout/hierarchy6"/>
    <dgm:cxn modelId="{408EC319-2494-4564-9578-6ABB1642529D}" type="presParOf" srcId="{4E36D3D2-783E-4208-A5ED-4709B5A1332F}" destId="{F9321F5B-E0E5-46CA-8494-908BA100BD98}" srcOrd="2" destOrd="0" presId="urn:microsoft.com/office/officeart/2005/8/layout/hierarchy6"/>
    <dgm:cxn modelId="{772392A1-727B-4208-88AE-604FD612F860}" type="presParOf" srcId="{4E36D3D2-783E-4208-A5ED-4709B5A1332F}" destId="{EEA4CC38-C7F1-4E8B-80E8-3D3E1B7BD226}" srcOrd="3" destOrd="0" presId="urn:microsoft.com/office/officeart/2005/8/layout/hierarchy6"/>
    <dgm:cxn modelId="{4C0DFD8A-9E7F-4EC7-8781-545BD4FC7E41}" type="presParOf" srcId="{EEA4CC38-C7F1-4E8B-80E8-3D3E1B7BD226}" destId="{CA96D8AF-E5DB-43BB-B9FB-B765F464849D}" srcOrd="0" destOrd="0" presId="urn:microsoft.com/office/officeart/2005/8/layout/hierarchy6"/>
    <dgm:cxn modelId="{9BD764D4-E6AB-4D82-9249-E18C44CBD53B}" type="presParOf" srcId="{EEA4CC38-C7F1-4E8B-80E8-3D3E1B7BD226}" destId="{8714D6E0-96EA-4182-8543-DE31992D84A4}" srcOrd="1" destOrd="0" presId="urn:microsoft.com/office/officeart/2005/8/layout/hierarchy6"/>
    <dgm:cxn modelId="{179C5081-452E-4FD3-A94C-0A0678230F8C}" type="presParOf" srcId="{4E36D3D2-783E-4208-A5ED-4709B5A1332F}" destId="{57DDDDCF-430D-41FF-80ED-872EF6FF10B6}" srcOrd="4" destOrd="0" presId="urn:microsoft.com/office/officeart/2005/8/layout/hierarchy6"/>
    <dgm:cxn modelId="{4AE674B3-7919-4B28-94F3-CA8BAB95610D}" type="presParOf" srcId="{4E36D3D2-783E-4208-A5ED-4709B5A1332F}" destId="{FE8DCFA7-F987-4E93-94CD-242C7B91329C}" srcOrd="5" destOrd="0" presId="urn:microsoft.com/office/officeart/2005/8/layout/hierarchy6"/>
    <dgm:cxn modelId="{F5560331-C2CB-428C-ABC9-7FBEE320327D}" type="presParOf" srcId="{FE8DCFA7-F987-4E93-94CD-242C7B91329C}" destId="{01F5F319-3082-49BE-90F4-26D90D2D2818}" srcOrd="0" destOrd="0" presId="urn:microsoft.com/office/officeart/2005/8/layout/hierarchy6"/>
    <dgm:cxn modelId="{E8391018-6452-4781-9995-6B11857F443D}" type="presParOf" srcId="{FE8DCFA7-F987-4E93-94CD-242C7B91329C}" destId="{14ECEA15-0C1D-4421-BAC5-D45B4679F3AF}" srcOrd="1" destOrd="0" presId="urn:microsoft.com/office/officeart/2005/8/layout/hierarchy6"/>
    <dgm:cxn modelId="{80781C52-3C5F-4D37-8B81-9EBB792C62C8}" type="presParOf" srcId="{348DCF0B-94C7-4D17-9A14-BBFE96C94335}" destId="{73B5DF25-434F-4659-A113-5C85060BC06D}" srcOrd="2" destOrd="0" presId="urn:microsoft.com/office/officeart/2005/8/layout/hierarchy6"/>
    <dgm:cxn modelId="{2AB24271-04D0-4DD5-915F-896817CF61B2}" type="presParOf" srcId="{348DCF0B-94C7-4D17-9A14-BBFE96C94335}" destId="{81ABC7C4-952F-4CDC-8166-C9D9C5A0CD15}" srcOrd="3" destOrd="0" presId="urn:microsoft.com/office/officeart/2005/8/layout/hierarchy6"/>
    <dgm:cxn modelId="{5C148855-D81A-42D8-8425-72F16E19E871}" type="presParOf" srcId="{81ABC7C4-952F-4CDC-8166-C9D9C5A0CD15}" destId="{D54EE0A9-C8BF-4A69-8F34-213A55C6B1AB}" srcOrd="0" destOrd="0" presId="urn:microsoft.com/office/officeart/2005/8/layout/hierarchy6"/>
    <dgm:cxn modelId="{9FAF7ED3-4329-4908-AB5B-03AB83D9CA09}" type="presParOf" srcId="{81ABC7C4-952F-4CDC-8166-C9D9C5A0CD15}" destId="{4100C4CB-4C2E-43A4-91BA-A6247CE9FD27}" srcOrd="1" destOrd="0" presId="urn:microsoft.com/office/officeart/2005/8/layout/hierarchy6"/>
    <dgm:cxn modelId="{48C132C4-6CFD-4D1E-B6CA-BBFED8167ABA}" type="presParOf" srcId="{348DCF0B-94C7-4D17-9A14-BBFE96C94335}" destId="{7994A6FA-95A2-4D11-86BF-0EA63D9B3883}" srcOrd="4" destOrd="0" presId="urn:microsoft.com/office/officeart/2005/8/layout/hierarchy6"/>
    <dgm:cxn modelId="{57C8853C-E6BE-434D-BC3A-F04BE699E912}" type="presParOf" srcId="{348DCF0B-94C7-4D17-9A14-BBFE96C94335}" destId="{0B2687FB-A812-4CF6-B54F-5DBD9529B2BF}" srcOrd="5" destOrd="0" presId="urn:microsoft.com/office/officeart/2005/8/layout/hierarchy6"/>
    <dgm:cxn modelId="{420F043F-E0A1-4388-B499-9E9EA026E55A}" type="presParOf" srcId="{0B2687FB-A812-4CF6-B54F-5DBD9529B2BF}" destId="{B6E869CF-3808-4A55-B34F-5C5A63B4EBEB}" srcOrd="0" destOrd="0" presId="urn:microsoft.com/office/officeart/2005/8/layout/hierarchy6"/>
    <dgm:cxn modelId="{E4EC1DBD-74C1-44FD-958F-A571A82F2466}" type="presParOf" srcId="{0B2687FB-A812-4CF6-B54F-5DBD9529B2BF}" destId="{03EBC966-FE52-495D-94FA-7BAD590B29FA}" srcOrd="1" destOrd="0" presId="urn:microsoft.com/office/officeart/2005/8/layout/hierarchy6"/>
    <dgm:cxn modelId="{35D77403-877E-4A6B-B993-BBB199E70435}" type="presParOf" srcId="{0304FE6B-A908-4AB0-B3A0-70148929CA3C}" destId="{21741D62-C039-45A7-9ACD-606466E01A13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2BCD6-A242-4083-89F9-2DC1231910B7}">
      <dsp:nvSpPr>
        <dsp:cNvPr id="0" name=""/>
        <dsp:cNvSpPr/>
      </dsp:nvSpPr>
      <dsp:spPr>
        <a:xfrm>
          <a:off x="5362737" y="219"/>
          <a:ext cx="1399170" cy="932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Nunito" pitchFamily="2" charset="0"/>
            </a:rPr>
            <a:t>Datatype</a:t>
          </a:r>
        </a:p>
      </dsp:txBody>
      <dsp:txXfrm>
        <a:off x="5390057" y="27539"/>
        <a:ext cx="1344530" cy="878140"/>
      </dsp:txXfrm>
    </dsp:sp>
    <dsp:sp modelId="{27B190D0-D833-463C-A851-475B1A105FD3}">
      <dsp:nvSpPr>
        <dsp:cNvPr id="0" name=""/>
        <dsp:cNvSpPr/>
      </dsp:nvSpPr>
      <dsp:spPr>
        <a:xfrm>
          <a:off x="4053310" y="932999"/>
          <a:ext cx="2009012" cy="373112"/>
        </a:xfrm>
        <a:custGeom>
          <a:avLst/>
          <a:gdLst/>
          <a:ahLst/>
          <a:cxnLst/>
          <a:rect l="0" t="0" r="0" b="0"/>
          <a:pathLst>
            <a:path>
              <a:moveTo>
                <a:pt x="2009012" y="0"/>
              </a:moveTo>
              <a:lnTo>
                <a:pt x="2009012" y="186556"/>
              </a:lnTo>
              <a:lnTo>
                <a:pt x="0" y="186556"/>
              </a:lnTo>
              <a:lnTo>
                <a:pt x="0" y="3731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01CBF3-EAAF-451D-9795-182A430B8F71}">
      <dsp:nvSpPr>
        <dsp:cNvPr id="0" name=""/>
        <dsp:cNvSpPr/>
      </dsp:nvSpPr>
      <dsp:spPr>
        <a:xfrm>
          <a:off x="3143849" y="1306111"/>
          <a:ext cx="1818921" cy="932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Nunito" pitchFamily="2" charset="0"/>
            </a:rPr>
            <a:t>Fundamental Datatype</a:t>
          </a:r>
        </a:p>
      </dsp:txBody>
      <dsp:txXfrm>
        <a:off x="3171169" y="1333431"/>
        <a:ext cx="1764281" cy="878140"/>
      </dsp:txXfrm>
    </dsp:sp>
    <dsp:sp modelId="{32735771-E1C0-4C1A-BEEC-5DE89CF0B2EC}">
      <dsp:nvSpPr>
        <dsp:cNvPr id="0" name=""/>
        <dsp:cNvSpPr/>
      </dsp:nvSpPr>
      <dsp:spPr>
        <a:xfrm>
          <a:off x="2234388" y="2238892"/>
          <a:ext cx="1818921" cy="373112"/>
        </a:xfrm>
        <a:custGeom>
          <a:avLst/>
          <a:gdLst/>
          <a:ahLst/>
          <a:cxnLst/>
          <a:rect l="0" t="0" r="0" b="0"/>
          <a:pathLst>
            <a:path>
              <a:moveTo>
                <a:pt x="1818921" y="0"/>
              </a:moveTo>
              <a:lnTo>
                <a:pt x="1818921" y="186556"/>
              </a:lnTo>
              <a:lnTo>
                <a:pt x="0" y="186556"/>
              </a:lnTo>
              <a:lnTo>
                <a:pt x="0" y="3731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BC8A3B-A69B-45B4-AC45-62517DB01ED2}">
      <dsp:nvSpPr>
        <dsp:cNvPr id="0" name=""/>
        <dsp:cNvSpPr/>
      </dsp:nvSpPr>
      <dsp:spPr>
        <a:xfrm>
          <a:off x="1534803" y="2612004"/>
          <a:ext cx="1399170" cy="932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Nunito" pitchFamily="2" charset="0"/>
            </a:rPr>
            <a:t>Integers</a:t>
          </a:r>
        </a:p>
      </dsp:txBody>
      <dsp:txXfrm>
        <a:off x="1562123" y="2639324"/>
        <a:ext cx="1344530" cy="878140"/>
      </dsp:txXfrm>
    </dsp:sp>
    <dsp:sp modelId="{F9321F5B-E0E5-46CA-8494-908BA100BD98}">
      <dsp:nvSpPr>
        <dsp:cNvPr id="0" name=""/>
        <dsp:cNvSpPr/>
      </dsp:nvSpPr>
      <dsp:spPr>
        <a:xfrm>
          <a:off x="4007590" y="2238892"/>
          <a:ext cx="91440" cy="3731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31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96D8AF-E5DB-43BB-B9FB-B765F464849D}">
      <dsp:nvSpPr>
        <dsp:cNvPr id="0" name=""/>
        <dsp:cNvSpPr/>
      </dsp:nvSpPr>
      <dsp:spPr>
        <a:xfrm>
          <a:off x="3353724" y="2612004"/>
          <a:ext cx="1399170" cy="932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Nunito" pitchFamily="2" charset="0"/>
            </a:rPr>
            <a:t>Floating Point</a:t>
          </a:r>
        </a:p>
      </dsp:txBody>
      <dsp:txXfrm>
        <a:off x="3381044" y="2639324"/>
        <a:ext cx="1344530" cy="878140"/>
      </dsp:txXfrm>
    </dsp:sp>
    <dsp:sp modelId="{57DDDDCF-430D-41FF-80ED-872EF6FF10B6}">
      <dsp:nvSpPr>
        <dsp:cNvPr id="0" name=""/>
        <dsp:cNvSpPr/>
      </dsp:nvSpPr>
      <dsp:spPr>
        <a:xfrm>
          <a:off x="4053310" y="2238892"/>
          <a:ext cx="1818921" cy="373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556"/>
              </a:lnTo>
              <a:lnTo>
                <a:pt x="1818921" y="186556"/>
              </a:lnTo>
              <a:lnTo>
                <a:pt x="1818921" y="37311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F5F319-3082-49BE-90F4-26D90D2D2818}">
      <dsp:nvSpPr>
        <dsp:cNvPr id="0" name=""/>
        <dsp:cNvSpPr/>
      </dsp:nvSpPr>
      <dsp:spPr>
        <a:xfrm>
          <a:off x="5172646" y="2612004"/>
          <a:ext cx="1399170" cy="932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Nunito" pitchFamily="2" charset="0"/>
            </a:rPr>
            <a:t>Character</a:t>
          </a:r>
        </a:p>
      </dsp:txBody>
      <dsp:txXfrm>
        <a:off x="5199966" y="2639324"/>
        <a:ext cx="1344530" cy="878140"/>
      </dsp:txXfrm>
    </dsp:sp>
    <dsp:sp modelId="{73B5DF25-434F-4659-A113-5C85060BC06D}">
      <dsp:nvSpPr>
        <dsp:cNvPr id="0" name=""/>
        <dsp:cNvSpPr/>
      </dsp:nvSpPr>
      <dsp:spPr>
        <a:xfrm>
          <a:off x="6062322" y="932999"/>
          <a:ext cx="126631" cy="373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556"/>
              </a:lnTo>
              <a:lnTo>
                <a:pt x="126631" y="186556"/>
              </a:lnTo>
              <a:lnTo>
                <a:pt x="126631" y="3731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4EE0A9-C8BF-4A69-8F34-213A55C6B1AB}">
      <dsp:nvSpPr>
        <dsp:cNvPr id="0" name=""/>
        <dsp:cNvSpPr/>
      </dsp:nvSpPr>
      <dsp:spPr>
        <a:xfrm>
          <a:off x="5382522" y="1306111"/>
          <a:ext cx="1612865" cy="932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Nunito" pitchFamily="2" charset="0"/>
            </a:rPr>
            <a:t>Derived Datatype</a:t>
          </a:r>
        </a:p>
      </dsp:txBody>
      <dsp:txXfrm>
        <a:off x="5409842" y="1333431"/>
        <a:ext cx="1558225" cy="878140"/>
      </dsp:txXfrm>
    </dsp:sp>
    <dsp:sp modelId="{7994A6FA-95A2-4D11-86BF-0EA63D9B3883}">
      <dsp:nvSpPr>
        <dsp:cNvPr id="0" name=""/>
        <dsp:cNvSpPr/>
      </dsp:nvSpPr>
      <dsp:spPr>
        <a:xfrm>
          <a:off x="6062322" y="932999"/>
          <a:ext cx="2135644" cy="373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556"/>
              </a:lnTo>
              <a:lnTo>
                <a:pt x="2135644" y="186556"/>
              </a:lnTo>
              <a:lnTo>
                <a:pt x="2135644" y="37311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869CF-3808-4A55-B34F-5C5A63B4EBEB}">
      <dsp:nvSpPr>
        <dsp:cNvPr id="0" name=""/>
        <dsp:cNvSpPr/>
      </dsp:nvSpPr>
      <dsp:spPr>
        <a:xfrm>
          <a:off x="7415138" y="1306111"/>
          <a:ext cx="1565657" cy="9327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Nunito" pitchFamily="2" charset="0"/>
            </a:rPr>
            <a:t>User Defined Datatype</a:t>
          </a:r>
        </a:p>
      </dsp:txBody>
      <dsp:txXfrm>
        <a:off x="7442458" y="1333431"/>
        <a:ext cx="1511017" cy="878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F4AAF4-B8F3-33EC-52A9-9556E57E63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DEACF-F8D5-65D6-65E3-338B2B0A60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72621-8294-46A0-AF65-3F36575F232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97C6E-AD10-9E33-EB85-2BFA5B3262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2DCF5-DD40-B594-C366-ED0E57DC23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D7F74-8BB9-4E0E-BFB9-27139482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9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75D34-0415-4310-B568-590084F5D713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10430-A6ED-49DA-875F-FAA9313F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2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129550-DA5D-C130-73B9-F36251FB393F}"/>
              </a:ext>
            </a:extLst>
          </p:cNvPr>
          <p:cNvSpPr/>
          <p:nvPr userDrawn="1"/>
        </p:nvSpPr>
        <p:spPr>
          <a:xfrm>
            <a:off x="-2" y="0"/>
            <a:ext cx="12191999" cy="6857999"/>
          </a:xfrm>
          <a:prstGeom prst="rect">
            <a:avLst/>
          </a:pr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3E4401-654B-3331-0E2C-7406236D3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12191999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54939-1092-154C-F943-8221DCF2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8189D-CC24-D084-077F-1EC0EA31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Introduction to C | Lecture 5</a:t>
            </a:r>
            <a:endParaRPr lang="en-US" dirty="0"/>
          </a:p>
        </p:txBody>
      </p:sp>
      <p:pic>
        <p:nvPicPr>
          <p:cNvPr id="8" name="Picture 7" descr="A logo with a star and a candle&#10;&#10;Description automatically generated">
            <a:extLst>
              <a:ext uri="{FF2B5EF4-FFF2-40B4-BE49-F238E27FC236}">
                <a16:creationId xmlns:a16="http://schemas.microsoft.com/office/drawing/2014/main" id="{5EE76DC0-94B7-A3AA-712F-BE98D17F08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7425" y="116127"/>
            <a:ext cx="2143125" cy="2143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584078-0138-E900-23EB-074EF062EF67}"/>
              </a:ext>
            </a:extLst>
          </p:cNvPr>
          <p:cNvSpPr txBox="1">
            <a:spLocks/>
          </p:cNvSpPr>
          <p:nvPr userDrawn="1"/>
        </p:nvSpPr>
        <p:spPr>
          <a:xfrm>
            <a:off x="1524000" y="3262581"/>
            <a:ext cx="914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Programming in C</a:t>
            </a:r>
            <a:endParaRPr lang="en-US" sz="8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25D32-6EF2-FAFE-2C36-BDD0330F818C}"/>
              </a:ext>
            </a:extLst>
          </p:cNvPr>
          <p:cNvSpPr txBox="1"/>
          <p:nvPr userDrawn="1"/>
        </p:nvSpPr>
        <p:spPr>
          <a:xfrm>
            <a:off x="1523999" y="4845050"/>
            <a:ext cx="9143999" cy="1301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Prepared by:  Er. Shiva Kunwar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Lecturer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Pokhara Engineering College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0811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BBFC-EF9A-C646-B5B5-F5C0DD47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4F1A4-33E3-F613-3519-62CEA6B22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FA88D5E-9061-83D6-AE7A-F5CD89D9B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375F9-5710-94B5-33F9-9EEF808F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84BEF-6B57-8C3C-D614-0EC592C38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 | Lecture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8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D533-58C8-E224-906F-5F88AEC5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8861-2083-0FF8-F733-4312C604A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7543"/>
            <a:ext cx="5181600" cy="4609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B8EE7-49CE-F177-9BD3-AEC2ED7CF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67543"/>
            <a:ext cx="5181600" cy="4609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E4342B-97D9-6ABA-CD59-6FC12B2DF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BD992-1FA6-B1C8-AE8A-35C71600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D41A2-9499-EFB1-5F1E-21A94909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 | Lecture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1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3D9C7D-7608-7B1C-1BBB-E09F972BE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D532F5-16FE-613A-417D-557E002A8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C6C6A9-0D82-2733-1B67-53F2A3D68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7D2052-25BC-843C-8ABA-792233D9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DEE7CD1-BC72-3908-B52C-69C7274B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A488A3C-7FB9-1EFA-C60D-233DBBFE4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2167FE-1698-734C-2D0C-C2B40CC4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83735"/>
            <a:ext cx="10515600" cy="10427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DA9F9C-5A91-403E-36CE-69E3C9969308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57C64D1-0999-ECC9-556E-E526C78A7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able Placeholder 4">
            <a:extLst>
              <a:ext uri="{FF2B5EF4-FFF2-40B4-BE49-F238E27FC236}">
                <a16:creationId xmlns:a16="http://schemas.microsoft.com/office/drawing/2014/main" id="{EAAE7709-C365-F582-CF49-7517BDEB8387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838198" y="1663021"/>
            <a:ext cx="10515602" cy="45568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F52C946-9A03-5598-A329-5A7BE2B4C47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5366D30-FCB6-2F01-4008-7C2AFDBCFC4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Introduction to C | Lecture 5</a:t>
            </a:r>
            <a:endParaRPr 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199B74C-7D04-CD0E-3919-14A49CFD25AB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570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F6E645F8-F682-8D2D-268F-E5B7D5BF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250187D5-3A16-AE1B-36DA-41D3FBE6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1264F6-BD23-F293-72FB-E32352573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855AD-ABAC-8C19-8178-6EB8E5E72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39B6C-6741-2C5E-B819-B3A425454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8738339-0671-5630-FEB8-CC9C67032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7484E4-73DD-0919-B58E-866F90700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DF8B04-BA4D-3137-EEFB-2C9F9614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09" y="615909"/>
            <a:ext cx="3204415" cy="3387497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B5711-9A41-EEE3-ECA8-3DF776546971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8655D1-315F-7D95-3B9A-EC74A727E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E923455B-4E0B-F709-CAC5-455517FBE6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9488" y="615950"/>
            <a:ext cx="6530975" cy="5603875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2B644626-A8F0-24DD-EE6B-191165A52EA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B02DB4B-7447-730A-A72F-13B02DBF7F9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Introduction to C | Lecture 5</a:t>
            </a:r>
            <a:endParaRPr 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D6C1DDEB-BE90-AE84-E6E6-1381944E6923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037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1818950-1BC0-79F8-F3A1-C793DF91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C4A06A-DC97-5499-2273-8019226EA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9634D-9BDD-B374-6DD7-03C03290F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8769AA-85CF-4F16-36ED-08E81B006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37CB0-FBB5-1349-DFB4-563DF02B5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CCAB6FC-BE02-6F5E-8E9C-340FAC42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035E3B-ADC3-447C-17D8-2227F75D45AC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7808083-BCD1-7C29-51D7-C9EF69DBD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367B66-BFAA-3DE9-8BD2-E64B46FC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557"/>
            <a:ext cx="10515600" cy="4214406"/>
          </a:xfrm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B03DCE-7434-5E5F-1C67-4B6FF3F7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6D3FB-DD25-3831-DF1D-60484879A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 | Lecture 5</a:t>
            </a:r>
            <a:endParaRPr 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9F551D9-DDF0-53C7-FFAC-5CFB77411DAC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54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A94531-650E-5195-CBA1-5B3978F0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B60013-C917-A93A-C451-8E8B6203F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5" y="10"/>
            <a:ext cx="4480553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D3A4C7-B5F0-8B63-1ECA-C1481598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88" y="641377"/>
            <a:ext cx="5487841" cy="2540969"/>
          </a:xfrm>
        </p:spPr>
        <p:txBody>
          <a:bodyPr anchor="ctr">
            <a:noAutofit/>
          </a:bodyPr>
          <a:lstStyle>
            <a:lvl1pPr algn="l">
              <a:defRPr sz="6000" b="0" cap="none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FD99D63D-0492-7C66-0370-0040336A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AutoShape 2" descr="A peaceful illustration for C programming set in a serene environment. The setting is a quiet lakeside scene during sunrise or sunset, with soft golden lighting reflecting on calm waters. A laptop or book displaying C programming code is open on a wooden bench near the water, surrounded by nature with gentle trees and soft grass. The sky is a gradient of warm colors, and there are small details like a steaming coffee mug and a few scattered notes or pens nearby, adding a cozy atmosphere. The dimensions are 7.5 inches in height and 4.9 inches in width.">
            <a:extLst>
              <a:ext uri="{FF2B5EF4-FFF2-40B4-BE49-F238E27FC236}">
                <a16:creationId xmlns:a16="http://schemas.microsoft.com/office/drawing/2014/main" id="{6A97A55F-F05A-431D-3CF6-E049935C399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9B0B8-54EB-02A5-06D4-A123119246F4}"/>
              </a:ext>
            </a:extLst>
          </p:cNvPr>
          <p:cNvSpPr txBox="1"/>
          <p:nvPr userDrawn="1"/>
        </p:nvSpPr>
        <p:spPr>
          <a:xfrm>
            <a:off x="5020988" y="4019550"/>
            <a:ext cx="6028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latin typeface="Nunito" pitchFamily="2" charset="0"/>
              </a:rPr>
              <a:t>shiva.kunwar@hotmail.com</a:t>
            </a:r>
            <a:br>
              <a:rPr lang="en-US" sz="3000" dirty="0">
                <a:latin typeface="Nunito" pitchFamily="2" charset="0"/>
              </a:rPr>
            </a:br>
            <a:r>
              <a:rPr lang="en-US" sz="3000" dirty="0">
                <a:latin typeface="Nunito" pitchFamily="2" charset="0"/>
              </a:rPr>
              <a:t>+977-9819123654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482A1-191B-A752-CB58-3E308A5CE3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C | Lecture 5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1C2D9BE-57C5-2E19-22D4-89C5CCBFEE2E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5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review Card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DA83DF1-A84E-B163-956C-25D3B807BE99}"/>
              </a:ext>
            </a:extLst>
          </p:cNvPr>
          <p:cNvSpPr txBox="1">
            <a:spLocks/>
          </p:cNvSpPr>
          <p:nvPr userDrawn="1"/>
        </p:nvSpPr>
        <p:spPr>
          <a:xfrm>
            <a:off x="838200" y="417727"/>
            <a:ext cx="10515600" cy="104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en-US" dirty="0"/>
              <a:t>PREVIEW FOR NEXT LECTURE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F62B2-F92E-BBBB-879D-EAA2FC43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315"/>
            <a:ext cx="10515600" cy="381725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E4F7403-710E-51F3-7202-7EBA53ED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F4255-4964-6C9A-1C98-1839C62CAC0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8DAF6-0690-3F13-6634-DACEF1970E5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Introduction to C | Lecture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7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B644-5741-8467-C89E-7A43CCB7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A4B1-9CE0-549C-7B06-728134B28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3029"/>
            <a:ext cx="10515600" cy="4623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E655E-F829-BD76-B10A-3B85DA5FD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4BA3D-AF77-0CD3-E6C2-CDFE9BF54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91401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to C | Lecture 5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EA662-E61B-0C38-8A92-8D9EA2250421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CFC56-D6E1-E077-A067-C2CA064D4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FE534BC1-FD1A-49F0-4DFA-2C638AE3EC15}"/>
              </a:ext>
            </a:extLst>
          </p:cNvPr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69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9" r:id="rId3"/>
    <p:sldLayoutId id="2147483670" r:id="rId4"/>
    <p:sldLayoutId id="2147483672" r:id="rId5"/>
    <p:sldLayoutId id="2147483673" r:id="rId6"/>
    <p:sldLayoutId id="2147483664" r:id="rId7"/>
    <p:sldLayoutId id="2147483665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unito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Nunito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Nunito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Nunito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unito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626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DFBBBF-B6BB-296A-DE64-B65242E46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FCF4-67DA-3983-D3E9-C079F9EB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Data Types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3DCD06-AEA2-3B69-19BF-166319BF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Derived Data Types</a:t>
            </a:r>
            <a:r>
              <a:rPr lang="en-US" dirty="0"/>
              <a:t>: Created using Fundamental Data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Array</a:t>
            </a:r>
            <a:r>
              <a:rPr lang="en-US" dirty="0"/>
              <a:t>: Collection of elements of the same data type, accessed by index.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Pointer</a:t>
            </a:r>
            <a:r>
              <a:rPr lang="en-US" dirty="0"/>
              <a:t>: Holds the memory address of another variable.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Structure</a:t>
            </a:r>
            <a:r>
              <a:rPr lang="en-US" dirty="0"/>
              <a:t>: Allows grouping of variables of different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Union</a:t>
            </a:r>
            <a:r>
              <a:rPr lang="en-US" dirty="0"/>
              <a:t>: Similar to structures but shares memory for all members, saving space.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FE022-2296-A7D5-F3E9-7A5943120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7609ABAA-EF6C-9EC6-7ECE-3BF38DE64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Introduction to C | Lecture 5</a:t>
            </a:r>
          </a:p>
        </p:txBody>
      </p:sp>
    </p:spTree>
    <p:extLst>
      <p:ext uri="{BB962C8B-B14F-4D97-AF65-F5344CB8AC3E}">
        <p14:creationId xmlns:p14="http://schemas.microsoft.com/office/powerpoint/2010/main" val="2964872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A0248E-3096-E708-6E7E-5918BDF71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93563-4B67-2BE3-E8EE-839A43274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Data Types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3F4026-42C0-41F2-C2AE-2A63DDB90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User Defined Data Types</a:t>
            </a:r>
            <a:r>
              <a:rPr lang="en-US" dirty="0"/>
              <a:t>: </a:t>
            </a:r>
          </a:p>
          <a:p>
            <a:pPr>
              <a:buClr>
                <a:schemeClr val="dk1"/>
              </a:buClr>
              <a:buSzPts val="2400"/>
            </a:pPr>
            <a:r>
              <a:rPr lang="en-US" sz="2400" dirty="0"/>
              <a:t>Defined by user for their simplicity.</a:t>
            </a:r>
            <a:endParaRPr lang="en-US" dirty="0"/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dirty="0"/>
              <a:t>Done by using </a:t>
            </a:r>
            <a:r>
              <a:rPr lang="en-US" sz="2400" b="1" i="1" dirty="0"/>
              <a:t>typedef</a:t>
            </a:r>
            <a:r>
              <a:rPr lang="en-US" sz="2400" dirty="0"/>
              <a:t> or </a:t>
            </a:r>
            <a:r>
              <a:rPr lang="en-US" sz="2400" b="1" i="1" dirty="0" err="1"/>
              <a:t>enum</a:t>
            </a:r>
            <a:r>
              <a:rPr lang="en-US" sz="2400" dirty="0"/>
              <a:t> keywords.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264A1-CB48-4B44-6E06-8C2373C37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8E9A0BAA-E7AC-5451-A10F-D774D8ABA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Introduction to C | Lecture 5</a:t>
            </a:r>
          </a:p>
        </p:txBody>
      </p:sp>
      <p:pic>
        <p:nvPicPr>
          <p:cNvPr id="3" name="Google Shape;320;p24">
            <a:extLst>
              <a:ext uri="{FF2B5EF4-FFF2-40B4-BE49-F238E27FC236}">
                <a16:creationId xmlns:a16="http://schemas.microsoft.com/office/drawing/2014/main" id="{8E2FF4A7-C100-7FF5-0E8E-EED51129628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65006" y="3429000"/>
            <a:ext cx="6291263" cy="220384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" name="Google Shape;321;p24">
            <a:extLst>
              <a:ext uri="{FF2B5EF4-FFF2-40B4-BE49-F238E27FC236}">
                <a16:creationId xmlns:a16="http://schemas.microsoft.com/office/drawing/2014/main" id="{8820ADC6-9083-F22B-A858-F4BB9ABFE5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1097" y="5563591"/>
            <a:ext cx="5768217" cy="5147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1320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F17A58-1E2F-78F8-3C34-C8FADD2CF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8CBB-0277-EAB1-7E1C-BE069CEC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 Operators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F94132-B7BA-77BA-4DE4-3457E1FFE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B54BC5-2B97-E747-260C-901CC694C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400" dirty="0"/>
              <a:t>An operator is a symbol that tells the compiler to perform a certain mathematical or logical manipulation. </a:t>
            </a:r>
            <a:endParaRPr lang="en-US" dirty="0"/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dirty="0"/>
              <a:t>Operators are used in programs to manipulate data and variables.</a:t>
            </a:r>
            <a:endParaRPr lang="en-US" dirty="0"/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dirty="0"/>
              <a:t>Eg: </a:t>
            </a:r>
            <a:r>
              <a:rPr lang="en-US" sz="2400" b="1" dirty="0"/>
              <a:t>sum= </a:t>
            </a:r>
            <a:r>
              <a:rPr lang="en-US" sz="2400" b="1" dirty="0" err="1"/>
              <a:t>a+b</a:t>
            </a:r>
            <a:r>
              <a:rPr lang="en-US" sz="2400" b="1" dirty="0"/>
              <a:t>;</a:t>
            </a:r>
            <a:endParaRPr lang="en-US" dirty="0"/>
          </a:p>
          <a:p>
            <a:pPr>
              <a:spcBef>
                <a:spcPts val="480"/>
              </a:spcBef>
              <a:buClr>
                <a:schemeClr val="dk1"/>
              </a:buClr>
              <a:buSzPts val="2400"/>
            </a:pPr>
            <a:r>
              <a:rPr lang="en-US" sz="2400" dirty="0"/>
              <a:t>Here, </a:t>
            </a:r>
            <a:r>
              <a:rPr lang="en-US" sz="2400" b="1" i="1" dirty="0"/>
              <a:t>+</a:t>
            </a:r>
            <a:r>
              <a:rPr lang="en-US" sz="2400" dirty="0"/>
              <a:t> and </a:t>
            </a:r>
            <a:r>
              <a:rPr lang="en-US" sz="2400" b="1" i="1" dirty="0"/>
              <a:t>=</a:t>
            </a:r>
            <a:r>
              <a:rPr lang="en-US" sz="2400" dirty="0"/>
              <a:t> are operators, and </a:t>
            </a:r>
            <a:r>
              <a:rPr lang="en-US" sz="2400" b="1" i="1" dirty="0"/>
              <a:t>sum</a:t>
            </a:r>
            <a:r>
              <a:rPr lang="en-US" sz="2400" dirty="0"/>
              <a:t>, </a:t>
            </a:r>
            <a:r>
              <a:rPr lang="en-US" sz="2400" b="1" i="1" dirty="0"/>
              <a:t>a,</a:t>
            </a:r>
            <a:r>
              <a:rPr lang="en-US" sz="2400" dirty="0"/>
              <a:t> and </a:t>
            </a:r>
            <a:r>
              <a:rPr lang="en-US" sz="2400" b="1" i="1" dirty="0"/>
              <a:t>b</a:t>
            </a:r>
            <a:r>
              <a:rPr lang="en-US" sz="2400" dirty="0"/>
              <a:t> are operands.</a:t>
            </a:r>
            <a:endParaRPr lang="en-US" dirty="0"/>
          </a:p>
          <a:p>
            <a:endParaRPr lang="en-US" dirty="0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E9114EBC-B09C-D0C8-307D-F4A43776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 | Lecture 5</a:t>
            </a:r>
          </a:p>
        </p:txBody>
      </p:sp>
    </p:spTree>
    <p:extLst>
      <p:ext uri="{BB962C8B-B14F-4D97-AF65-F5344CB8AC3E}">
        <p14:creationId xmlns:p14="http://schemas.microsoft.com/office/powerpoint/2010/main" val="1398223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18555D-0254-0E2F-2992-0809609DF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1EE13-2C01-E1C8-CAAC-016FF5D6F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 Operators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C3FA2-8A34-EF54-E78C-64DCAA4D4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4798A795-3DC5-C0B7-F689-10021D7C1C1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Introduction to C | Lecture 5</a:t>
            </a:r>
          </a:p>
        </p:txBody>
      </p:sp>
      <p:graphicFrame>
        <p:nvGraphicFramePr>
          <p:cNvPr id="3" name="Google Shape;349;p27">
            <a:extLst>
              <a:ext uri="{FF2B5EF4-FFF2-40B4-BE49-F238E27FC236}">
                <a16:creationId xmlns:a16="http://schemas.microsoft.com/office/drawing/2014/main" id="{5AB43C28-957B-427D-951C-B72CA24520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7089490"/>
              </p:ext>
            </p:extLst>
          </p:nvPr>
        </p:nvGraphicFramePr>
        <p:xfrm>
          <a:off x="1995949" y="1592902"/>
          <a:ext cx="8458200" cy="421673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latin typeface="Nunito" pitchFamily="2" charset="0"/>
                        </a:rPr>
                        <a:t>Types of operator</a:t>
                      </a:r>
                      <a:endParaRPr sz="2000" dirty="0">
                        <a:latin typeface="Nunito" pitchFamily="2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Nunito" pitchFamily="2" charset="0"/>
                        </a:rPr>
                        <a:t>Symbols used</a:t>
                      </a:r>
                      <a:endParaRPr sz="2000" dirty="0">
                        <a:latin typeface="Nunito" pitchFamily="2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Nunito" pitchFamily="2" charset="0"/>
                        </a:rPr>
                        <a:t>Arithmetic</a:t>
                      </a:r>
                      <a:endParaRPr sz="2000" dirty="0">
                        <a:latin typeface="Nunito" pitchFamily="2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+    -    *    /   %</a:t>
                      </a:r>
                      <a:endParaRPr sz="2000">
                        <a:latin typeface="Nunito" pitchFamily="2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Relational</a:t>
                      </a:r>
                      <a:endParaRPr sz="2000">
                        <a:latin typeface="Nunito" pitchFamily="2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Nunito" pitchFamily="2" charset="0"/>
                        </a:rPr>
                        <a:t>&lt;    &gt;    &lt;=   &gt;=    ==   !=</a:t>
                      </a:r>
                      <a:endParaRPr sz="2000" dirty="0">
                        <a:latin typeface="Nunito" pitchFamily="2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Nunito" pitchFamily="2" charset="0"/>
                        </a:rPr>
                        <a:t>Logical</a:t>
                      </a:r>
                      <a:endParaRPr sz="2000" dirty="0">
                        <a:latin typeface="Nunito" pitchFamily="2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Nunito" pitchFamily="2" charset="0"/>
                        </a:rPr>
                        <a:t>&amp;&amp;        ||     !</a:t>
                      </a:r>
                      <a:endParaRPr sz="2000" dirty="0">
                        <a:latin typeface="Nunito" pitchFamily="2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Assignment</a:t>
                      </a:r>
                      <a:endParaRPr sz="2000">
                        <a:latin typeface="Nunito" pitchFamily="2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Nunito" pitchFamily="2" charset="0"/>
                        </a:rPr>
                        <a:t>=  +=   -=   *=   /=     %=</a:t>
                      </a:r>
                      <a:endParaRPr sz="2000" dirty="0">
                        <a:latin typeface="Nunito" pitchFamily="2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9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Increment/decrement</a:t>
                      </a:r>
                      <a:endParaRPr sz="2000">
                        <a:latin typeface="Nunito" pitchFamily="2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 ++      --</a:t>
                      </a:r>
                      <a:endParaRPr sz="2000">
                        <a:latin typeface="Nunito" pitchFamily="2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Conditional</a:t>
                      </a:r>
                      <a:endParaRPr sz="2000">
                        <a:latin typeface="Nunito" pitchFamily="2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  ? :</a:t>
                      </a:r>
                      <a:endParaRPr sz="2000">
                        <a:latin typeface="Nunito" pitchFamily="2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Bitwise </a:t>
                      </a:r>
                      <a:endParaRPr sz="2000">
                        <a:latin typeface="Nunito" pitchFamily="2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&amp;     |      ^       &lt;&lt;       &gt;&gt;</a:t>
                      </a:r>
                      <a:endParaRPr sz="2000">
                        <a:latin typeface="Nunito" pitchFamily="2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Special </a:t>
                      </a:r>
                      <a:endParaRPr sz="2000">
                        <a:latin typeface="Nunito" pitchFamily="2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Nunito" pitchFamily="2" charset="0"/>
                        </a:rPr>
                        <a:t>&amp;        *        </a:t>
                      </a:r>
                      <a:r>
                        <a:rPr lang="en-US" sz="2400" dirty="0" err="1">
                          <a:latin typeface="Nunito" pitchFamily="2" charset="0"/>
                        </a:rPr>
                        <a:t>sizeof</a:t>
                      </a:r>
                      <a:r>
                        <a:rPr lang="en-US" sz="2400" dirty="0">
                          <a:latin typeface="Nunito" pitchFamily="2" charset="0"/>
                        </a:rPr>
                        <a:t>()</a:t>
                      </a:r>
                      <a:endParaRPr sz="2000" dirty="0">
                        <a:latin typeface="Nunito" pitchFamily="2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048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8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B050"/>
              </a:buClr>
              <a:buSzPts val="3200"/>
            </a:pPr>
            <a:r>
              <a:rPr lang="en-US" sz="4267" b="1">
                <a:solidFill>
                  <a:srgbClr val="00B050"/>
                </a:solidFill>
              </a:rPr>
              <a:t>Increment and Decrement Operator</a:t>
            </a:r>
            <a:endParaRPr lang="en-US"/>
          </a:p>
        </p:txBody>
      </p:sp>
      <p:sp>
        <p:nvSpPr>
          <p:cNvPr id="355" name="Google Shape;355;p28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  <a:buNone/>
            </a:pPr>
            <a:endParaRPr sz="3200"/>
          </a:p>
        </p:txBody>
      </p:sp>
      <p:sp>
        <p:nvSpPr>
          <p:cNvPr id="357" name="Google Shape;357;p28"/>
          <p:cNvSpPr txBox="1">
            <a:spLocks noGrp="1"/>
          </p:cNvSpPr>
          <p:nvPr>
            <p:ph type="sldNum" idx="4294967295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14</a:t>
            </a:fld>
            <a:endParaRPr lang="en-US"/>
          </a:p>
        </p:txBody>
      </p:sp>
      <p:sp>
        <p:nvSpPr>
          <p:cNvPr id="358" name="Google Shape;358;p28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/>
              <a:t>Introduction to C | Lecture 5</a:t>
            </a:r>
          </a:p>
        </p:txBody>
      </p:sp>
      <p:pic>
        <p:nvPicPr>
          <p:cNvPr id="359" name="Google Shape;35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400" y="1252555"/>
            <a:ext cx="9601201" cy="4752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9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 fontScale="90000"/>
          </a:bodyPr>
          <a:lstStyle/>
          <a:p>
            <a:pPr>
              <a:spcBef>
                <a:spcPts val="0"/>
              </a:spcBef>
              <a:buClr>
                <a:srgbClr val="00B050"/>
              </a:buClr>
              <a:buSzPts val="3200"/>
            </a:pPr>
            <a:r>
              <a:rPr lang="en-US" sz="4267" b="1">
                <a:solidFill>
                  <a:srgbClr val="00B050"/>
                </a:solidFill>
              </a:rPr>
              <a:t>Increment and Decrement Operator (Contd.)</a:t>
            </a:r>
            <a:endParaRPr/>
          </a:p>
        </p:txBody>
      </p:sp>
      <p:sp>
        <p:nvSpPr>
          <p:cNvPr id="365" name="Google Shape;365;p29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  <a:buNone/>
            </a:pPr>
            <a:endParaRPr sz="3200"/>
          </a:p>
        </p:txBody>
      </p:sp>
      <p:sp>
        <p:nvSpPr>
          <p:cNvPr id="367" name="Google Shape;367;p2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15</a:t>
            </a:fld>
            <a:endParaRPr/>
          </a:p>
        </p:txBody>
      </p:sp>
      <p:sp>
        <p:nvSpPr>
          <p:cNvPr id="368" name="Google Shape;368;p29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/>
              <a:t>Introduction to C | Lecture 5</a:t>
            </a:r>
            <a:endParaRPr/>
          </a:p>
        </p:txBody>
      </p:sp>
      <p:pic>
        <p:nvPicPr>
          <p:cNvPr id="369" name="Google Shape;369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142999"/>
            <a:ext cx="9855200" cy="5068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0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 fontScale="90000"/>
          </a:bodyPr>
          <a:lstStyle/>
          <a:p>
            <a:pPr>
              <a:spcBef>
                <a:spcPts val="0"/>
              </a:spcBef>
              <a:buClr>
                <a:srgbClr val="00B050"/>
              </a:buClr>
              <a:buSzPts val="3200"/>
            </a:pPr>
            <a:r>
              <a:rPr lang="en-US" sz="4267" b="1">
                <a:solidFill>
                  <a:srgbClr val="00B050"/>
                </a:solidFill>
              </a:rPr>
              <a:t>Increment and Decrement Operator (Contd.)</a:t>
            </a:r>
            <a:endParaRPr/>
          </a:p>
        </p:txBody>
      </p:sp>
      <p:pic>
        <p:nvPicPr>
          <p:cNvPr id="375" name="Google Shape;375;p3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23690"/>
          <a:stretch/>
        </p:blipFill>
        <p:spPr>
          <a:xfrm>
            <a:off x="6881808" y="1568558"/>
            <a:ext cx="5310192" cy="409151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7" name="Google Shape;377;p3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16</a:t>
            </a:fld>
            <a:endParaRPr/>
          </a:p>
        </p:txBody>
      </p:sp>
      <p:sp>
        <p:nvSpPr>
          <p:cNvPr id="378" name="Google Shape;378;p30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/>
              <a:t>Introduction to C | Lecture 5</a:t>
            </a:r>
            <a:endParaRPr/>
          </a:p>
        </p:txBody>
      </p:sp>
      <p:pic>
        <p:nvPicPr>
          <p:cNvPr id="379" name="Google Shape;37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6694" y="1568557"/>
            <a:ext cx="6173333" cy="2362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80" name="Google Shape;380;p30"/>
          <p:cNvPicPr preferRelativeResize="0"/>
          <p:nvPr/>
        </p:nvPicPr>
        <p:blipFill rotWithShape="1">
          <a:blip r:embed="rId5">
            <a:alphaModFix/>
          </a:blip>
          <a:srcRect l="1034" t="18480" r="69597" b="42646"/>
          <a:stretch/>
        </p:blipFill>
        <p:spPr>
          <a:xfrm>
            <a:off x="657013" y="4893422"/>
            <a:ext cx="2006600" cy="1045633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0"/>
          <p:cNvSpPr txBox="1"/>
          <p:nvPr/>
        </p:nvSpPr>
        <p:spPr>
          <a:xfrm>
            <a:off x="406400" y="1036375"/>
            <a:ext cx="5283200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output of below:</a:t>
            </a:r>
            <a:endParaRPr sz="2400"/>
          </a:p>
        </p:txBody>
      </p:sp>
      <p:sp>
        <p:nvSpPr>
          <p:cNvPr id="382" name="Google Shape;382;p30"/>
          <p:cNvSpPr txBox="1"/>
          <p:nvPr/>
        </p:nvSpPr>
        <p:spPr>
          <a:xfrm>
            <a:off x="7213600" y="977639"/>
            <a:ext cx="3860800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note:</a:t>
            </a:r>
            <a:endParaRPr sz="2400"/>
          </a:p>
        </p:txBody>
      </p:sp>
      <p:sp>
        <p:nvSpPr>
          <p:cNvPr id="383" name="Google Shape;383;p30"/>
          <p:cNvSpPr txBox="1"/>
          <p:nvPr/>
        </p:nvSpPr>
        <p:spPr>
          <a:xfrm>
            <a:off x="609600" y="4378428"/>
            <a:ext cx="1930400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1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B050"/>
              </a:buClr>
              <a:buSzPts val="3200"/>
            </a:pPr>
            <a:r>
              <a:rPr lang="en-US" sz="4267" b="1">
                <a:solidFill>
                  <a:srgbClr val="00B050"/>
                </a:solidFill>
              </a:rPr>
              <a:t>Conditional operator</a:t>
            </a:r>
            <a:endParaRPr/>
          </a:p>
        </p:txBody>
      </p:sp>
      <p:sp>
        <p:nvSpPr>
          <p:cNvPr id="389" name="Google Shape;389;p31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  <a:buNone/>
            </a:pPr>
            <a:r>
              <a:rPr lang="en-US" sz="3200"/>
              <a:t>What will be the output of below program?</a:t>
            </a:r>
            <a:endParaRPr/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ts val="2400"/>
              <a:buNone/>
            </a:pPr>
            <a:endParaRPr sz="3200"/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ts val="2400"/>
              <a:buNone/>
            </a:pPr>
            <a:endParaRPr sz="3200"/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ts val="2400"/>
              <a:buNone/>
            </a:pPr>
            <a:endParaRPr sz="3200"/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ts val="2400"/>
              <a:buNone/>
            </a:pPr>
            <a:endParaRPr sz="3200"/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ts val="2400"/>
              <a:buNone/>
            </a:pPr>
            <a:endParaRPr sz="3200"/>
          </a:p>
        </p:txBody>
      </p:sp>
      <p:sp>
        <p:nvSpPr>
          <p:cNvPr id="391" name="Google Shape;391;p3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17</a:t>
            </a:fld>
            <a:endParaRPr/>
          </a:p>
        </p:txBody>
      </p:sp>
      <p:sp>
        <p:nvSpPr>
          <p:cNvPr id="392" name="Google Shape;392;p31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/>
              <a:t>Introduction to C | Lecture 5</a:t>
            </a:r>
            <a:endParaRPr/>
          </a:p>
        </p:txBody>
      </p:sp>
      <p:pic>
        <p:nvPicPr>
          <p:cNvPr id="393" name="Google Shape;39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9925" y="2108201"/>
            <a:ext cx="6991351" cy="218415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94" name="Google Shape;394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69707" y="5050598"/>
            <a:ext cx="6491568" cy="919407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1"/>
          <p:cNvSpPr txBox="1"/>
          <p:nvPr/>
        </p:nvSpPr>
        <p:spPr>
          <a:xfrm>
            <a:off x="508000" y="4378372"/>
            <a:ext cx="2193925" cy="69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37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B050"/>
              </a:buClr>
              <a:buSzPts val="3200"/>
            </a:pPr>
            <a:r>
              <a:rPr lang="en-US" sz="4267" b="1">
                <a:solidFill>
                  <a:srgbClr val="00B050"/>
                </a:solidFill>
              </a:rPr>
              <a:t>Bitwise operator</a:t>
            </a:r>
            <a:endParaRPr/>
          </a:p>
        </p:txBody>
      </p:sp>
      <p:sp>
        <p:nvSpPr>
          <p:cNvPr id="401" name="Google Shape;401;p32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  <a:buNone/>
            </a:pPr>
            <a:r>
              <a:rPr lang="en-US" sz="3200" dirty="0"/>
              <a:t>What will be the output of below program?</a:t>
            </a:r>
            <a:endParaRPr dirty="0"/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ts val="2400"/>
              <a:buNone/>
            </a:pPr>
            <a:endParaRPr sz="3200" dirty="0"/>
          </a:p>
        </p:txBody>
      </p:sp>
      <p:sp>
        <p:nvSpPr>
          <p:cNvPr id="403" name="Google Shape;403;p3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18</a:t>
            </a:fld>
            <a:endParaRPr/>
          </a:p>
        </p:txBody>
      </p:sp>
      <p:sp>
        <p:nvSpPr>
          <p:cNvPr id="404" name="Google Shape;404;p32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/>
              <a:t>Introduction to C | Lecture 5</a:t>
            </a:r>
            <a:endParaRPr/>
          </a:p>
        </p:txBody>
      </p:sp>
      <p:pic>
        <p:nvPicPr>
          <p:cNvPr id="405" name="Google Shape;40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8401" y="5010502"/>
            <a:ext cx="3129535" cy="874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1700" y="2043908"/>
            <a:ext cx="5194300" cy="299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07" name="Google Shape;407;p32"/>
          <p:cNvSpPr txBox="1"/>
          <p:nvPr/>
        </p:nvSpPr>
        <p:spPr>
          <a:xfrm>
            <a:off x="7416801" y="4164762"/>
            <a:ext cx="1547860" cy="6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3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r>
              <a:rPr lang="en-US" dirty="0"/>
              <a:t>Types of operators</a:t>
            </a:r>
          </a:p>
        </p:txBody>
      </p:sp>
      <p:sp>
        <p:nvSpPr>
          <p:cNvPr id="413" name="Google Shape;413;p33"/>
          <p:cNvSpPr txBox="1"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r>
              <a:rPr lang="en-US" dirty="0"/>
              <a:t>On the basis of number of operands:</a:t>
            </a:r>
          </a:p>
        </p:txBody>
      </p:sp>
      <p:sp>
        <p:nvSpPr>
          <p:cNvPr id="415" name="Google Shape;415;p33"/>
          <p:cNvSpPr txBox="1"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19</a:t>
            </a:fld>
            <a:endParaRPr/>
          </a:p>
        </p:txBody>
      </p:sp>
      <p:sp>
        <p:nvSpPr>
          <p:cNvPr id="416" name="Google Shape;416;p33"/>
          <p:cNvSpPr txBox="1">
            <a:spLocks noGrp="1"/>
          </p:cNvSpPr>
          <p:nvPr>
            <p:ph type="ftr" sz="quarter" idx="11"/>
          </p:nvPr>
        </p:nvSpPr>
        <p:spPr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/>
              <a:t>Introduction to C | Lecture 5</a:t>
            </a:r>
          </a:p>
        </p:txBody>
      </p:sp>
      <p:graphicFrame>
        <p:nvGraphicFramePr>
          <p:cNvPr id="417" name="Google Shape;417;p33"/>
          <p:cNvGraphicFramePr/>
          <p:nvPr>
            <p:extLst>
              <p:ext uri="{D42A27DB-BD31-4B8C-83A1-F6EECF244321}">
                <p14:modId xmlns:p14="http://schemas.microsoft.com/office/powerpoint/2010/main" val="4062528955"/>
              </p:ext>
            </p:extLst>
          </p:nvPr>
        </p:nvGraphicFramePr>
        <p:xfrm>
          <a:off x="1644719" y="2521407"/>
          <a:ext cx="9372326" cy="268229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060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1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9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Nunito" pitchFamily="2" charset="0"/>
                        </a:rPr>
                        <a:t>Types</a:t>
                      </a:r>
                      <a:endParaRPr sz="2400" dirty="0">
                        <a:latin typeface="Nunito" pitchFamily="2" charset="0"/>
                      </a:endParaRP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Nunito" pitchFamily="2" charset="0"/>
                        </a:rPr>
                        <a:t>Examples</a:t>
                      </a:r>
                      <a:endParaRPr sz="2400" dirty="0">
                        <a:latin typeface="Nunito" pitchFamily="2" charset="0"/>
                      </a:endParaRPr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5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Nunito" pitchFamily="2" charset="0"/>
                        </a:rPr>
                        <a:t>Unary</a:t>
                      </a:r>
                      <a:endParaRPr sz="2400" dirty="0">
                        <a:latin typeface="Nunito" pitchFamily="2" charset="0"/>
                      </a:endParaRP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Nunito" pitchFamily="2" charset="0"/>
                        </a:rPr>
                        <a:t>a++  </a:t>
                      </a:r>
                      <a:endParaRPr sz="2400" dirty="0">
                        <a:latin typeface="Nunito" pitchFamily="2" charset="0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Nunito" pitchFamily="2" charset="0"/>
                        </a:rPr>
                        <a:t>a+=1</a:t>
                      </a:r>
                      <a:endParaRPr sz="2400" dirty="0">
                        <a:latin typeface="Nunito" pitchFamily="2" charset="0"/>
                      </a:endParaRPr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5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Binary</a:t>
                      </a:r>
                      <a:endParaRPr sz="2400">
                        <a:latin typeface="Nunito" pitchFamily="2" charset="0"/>
                      </a:endParaRP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X= a+b</a:t>
                      </a:r>
                      <a:endParaRPr sz="2400">
                        <a:latin typeface="Nunito" pitchFamily="2" charset="0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if (a&gt;b)</a:t>
                      </a:r>
                      <a:endParaRPr sz="2400">
                        <a:latin typeface="Nunito" pitchFamily="2" charset="0"/>
                      </a:endParaRPr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9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Ternary</a:t>
                      </a:r>
                      <a:endParaRPr sz="2400">
                        <a:latin typeface="Nunito" pitchFamily="2" charset="0"/>
                      </a:endParaRPr>
                    </a:p>
                  </a:txBody>
                  <a:tcPr marL="121933" marR="121933" marT="60967" marB="60967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Nunito" pitchFamily="2" charset="0"/>
                        </a:rPr>
                        <a:t>x = (num&gt; 0 ?”Positive”  : “Negative”</a:t>
                      </a:r>
                      <a:endParaRPr sz="2400" dirty="0">
                        <a:latin typeface="Nunito" pitchFamily="2" charset="0"/>
                      </a:endParaRPr>
                    </a:p>
                  </a:txBody>
                  <a:tcPr marL="121933" marR="121933" marT="60967" marB="6096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15B3-1011-3094-C557-EE18153C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Unit 2: Introduction to C (6hrs)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D919-B700-7537-7FA6-AA98852B7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History of C language</a:t>
            </a:r>
          </a:p>
          <a:p>
            <a:r>
              <a:rPr lang="en-US" dirty="0"/>
              <a:t>Features of C</a:t>
            </a:r>
          </a:p>
          <a:p>
            <a:r>
              <a:rPr lang="en-US" dirty="0"/>
              <a:t>The C as a middle-level language</a:t>
            </a:r>
          </a:p>
          <a:p>
            <a:r>
              <a:rPr lang="en-US" dirty="0"/>
              <a:t>The C as a system programming language</a:t>
            </a:r>
          </a:p>
          <a:p>
            <a:r>
              <a:rPr lang="en-US" dirty="0"/>
              <a:t>The C character set</a:t>
            </a:r>
          </a:p>
          <a:p>
            <a:r>
              <a:rPr lang="en-US" dirty="0"/>
              <a:t>Keywords and Identifiers</a:t>
            </a:r>
          </a:p>
          <a:p>
            <a:r>
              <a:rPr lang="en-US" dirty="0"/>
              <a:t>Data types</a:t>
            </a:r>
          </a:p>
          <a:p>
            <a:r>
              <a:rPr lang="en-US" b="1" dirty="0"/>
              <a:t>Constants, Variables, and their declaration</a:t>
            </a:r>
          </a:p>
          <a:p>
            <a:r>
              <a:rPr lang="en-US" b="1" dirty="0"/>
              <a:t>Formatted input/output functions</a:t>
            </a:r>
          </a:p>
          <a:p>
            <a:r>
              <a:rPr lang="en-US" b="1" dirty="0"/>
              <a:t>The C Operators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CAC79-7491-A7F8-44FB-8E0B6CF63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6" name="Footer Placeholder 55">
            <a:extLst>
              <a:ext uri="{FF2B5EF4-FFF2-40B4-BE49-F238E27FC236}">
                <a16:creationId xmlns:a16="http://schemas.microsoft.com/office/drawing/2014/main" id="{A0AECC55-2F97-BDD8-50C2-C90C00BC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r>
              <a:rPr lang="en-US"/>
              <a:t>Introduction to C | Lecture 5</a:t>
            </a:r>
          </a:p>
        </p:txBody>
      </p:sp>
    </p:spTree>
    <p:extLst>
      <p:ext uri="{BB962C8B-B14F-4D97-AF65-F5344CB8AC3E}">
        <p14:creationId xmlns:p14="http://schemas.microsoft.com/office/powerpoint/2010/main" val="39995704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4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 fontScale="90000"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3200"/>
            </a:pPr>
            <a:r>
              <a:rPr lang="en-US" sz="4267" b="1">
                <a:solidFill>
                  <a:srgbClr val="FF0000"/>
                </a:solidFill>
              </a:rPr>
              <a:t>3.12 Precedence and Associativity of operators</a:t>
            </a:r>
            <a:endParaRPr lang="en-US"/>
          </a:p>
        </p:txBody>
      </p:sp>
      <p:sp>
        <p:nvSpPr>
          <p:cNvPr id="423" name="Google Shape;423;p34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34544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</a:pPr>
            <a:r>
              <a:rPr lang="en-US" b="1" dirty="0"/>
              <a:t>Precedence :</a:t>
            </a:r>
            <a:r>
              <a:rPr lang="en-US" dirty="0"/>
              <a:t> which operator to evaluate first</a:t>
            </a:r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ts val="2400"/>
            </a:pPr>
            <a:r>
              <a:rPr lang="en-US" b="1" dirty="0"/>
              <a:t>Associativity:</a:t>
            </a:r>
            <a:r>
              <a:rPr lang="en-US" dirty="0"/>
              <a:t> which one to operate first when having same precedence</a:t>
            </a:r>
          </a:p>
        </p:txBody>
      </p:sp>
      <p:sp>
        <p:nvSpPr>
          <p:cNvPr id="425" name="Google Shape;425;p34"/>
          <p:cNvSpPr txBox="1">
            <a:spLocks noGrp="1"/>
          </p:cNvSpPr>
          <p:nvPr>
            <p:ph type="sldNum" idx="4294967295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20</a:t>
            </a:fld>
            <a:endParaRPr/>
          </a:p>
        </p:txBody>
      </p:sp>
      <p:sp>
        <p:nvSpPr>
          <p:cNvPr id="426" name="Google Shape;426;p34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/>
              <a:t>Introduction to C | Lecture 5</a:t>
            </a:r>
          </a:p>
        </p:txBody>
      </p:sp>
      <p:graphicFrame>
        <p:nvGraphicFramePr>
          <p:cNvPr id="427" name="Google Shape;427;p34"/>
          <p:cNvGraphicFramePr/>
          <p:nvPr>
            <p:extLst>
              <p:ext uri="{D42A27DB-BD31-4B8C-83A1-F6EECF244321}">
                <p14:modId xmlns:p14="http://schemas.microsoft.com/office/powerpoint/2010/main" val="1099704617"/>
              </p:ext>
            </p:extLst>
          </p:nvPr>
        </p:nvGraphicFramePr>
        <p:xfrm>
          <a:off x="4383572" y="1092200"/>
          <a:ext cx="7402034" cy="5255854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825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1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Nunito" pitchFamily="2" charset="0"/>
                        </a:rPr>
                        <a:t>Category</a:t>
                      </a:r>
                      <a:endParaRPr sz="16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133" marR="52133" marT="52133" marB="521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Nunito" pitchFamily="2" charset="0"/>
                        </a:rPr>
                        <a:t>Operator</a:t>
                      </a:r>
                      <a:endParaRPr sz="1600" dirty="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133" marR="52133" marT="52133" marB="521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Nunito" pitchFamily="2" charset="0"/>
                        </a:rPr>
                        <a:t>Associativity</a:t>
                      </a:r>
                      <a:endParaRPr sz="16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133" marR="52133" marT="52133" marB="521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Nunito" pitchFamily="2" charset="0"/>
                          <a:ea typeface="Calibri"/>
                          <a:cs typeface="Calibri"/>
                          <a:sym typeface="Calibri"/>
                        </a:rPr>
                        <a:t>Postfix</a:t>
                      </a:r>
                      <a:endParaRPr sz="1600" dirty="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133" marR="52133" marT="52133" marB="521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Nunito" pitchFamily="2" charset="0"/>
                          <a:ea typeface="Calibri"/>
                          <a:cs typeface="Calibri"/>
                          <a:sym typeface="Calibri"/>
                        </a:rPr>
                        <a:t>()    []    -&gt;    .     ++     --</a:t>
                      </a:r>
                      <a:endParaRPr sz="1600" dirty="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133" marR="52133" marT="52133" marB="521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Nunito" pitchFamily="2" charset="0"/>
                          <a:ea typeface="Calibri"/>
                          <a:cs typeface="Calibri"/>
                          <a:sym typeface="Calibri"/>
                        </a:rPr>
                        <a:t>Left to right</a:t>
                      </a:r>
                      <a:endParaRPr sz="1600" dirty="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133" marR="52133" marT="52133" marB="52133"/>
                </a:tc>
                <a:extLst>
                  <a:ext uri="{0D108BD9-81ED-4DB2-BD59-A6C34878D82A}">
                    <a16:rowId xmlns:a16="http://schemas.microsoft.com/office/drawing/2014/main" val="2753682159"/>
                  </a:ext>
                </a:extLst>
              </a:tr>
              <a:tr h="511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Nunito" pitchFamily="2" charset="0"/>
                        </a:rPr>
                        <a:t>Unary</a:t>
                      </a:r>
                      <a:endParaRPr sz="1600" dirty="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133" marR="52133" marT="52133" marB="521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Nunito" pitchFamily="2" charset="0"/>
                        </a:rPr>
                        <a:t>!   ~   +   -     ++    - -    &amp;   *   sizeof  (type)  </a:t>
                      </a:r>
                      <a:endParaRPr sz="16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133" marR="52133" marT="52133" marB="521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Nunito" pitchFamily="2" charset="0"/>
                        </a:rPr>
                        <a:t>Right to left</a:t>
                      </a:r>
                      <a:endParaRPr sz="16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133" marR="52133" marT="52133" marB="521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Nunito" pitchFamily="2" charset="0"/>
                        </a:rPr>
                        <a:t>Arithmetic</a:t>
                      </a:r>
                      <a:endParaRPr sz="16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133" marR="52133" marT="52133" marB="521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Nunito" pitchFamily="2" charset="0"/>
                        </a:rPr>
                        <a:t>*    /     %     +       -</a:t>
                      </a:r>
                      <a:endParaRPr sz="16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133" marR="52133" marT="52133" marB="521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Nunito" pitchFamily="2" charset="0"/>
                        </a:rPr>
                        <a:t>Left to right</a:t>
                      </a:r>
                      <a:endParaRPr sz="16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133" marR="52133" marT="52133" marB="521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1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Nunito" pitchFamily="2" charset="0"/>
                        </a:rPr>
                        <a:t>Shift operators</a:t>
                      </a:r>
                      <a:endParaRPr sz="16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133" marR="52133" marT="52133" marB="521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Nunito" pitchFamily="2" charset="0"/>
                        </a:rPr>
                        <a:t>&lt;&lt;        &gt;&gt;</a:t>
                      </a:r>
                      <a:endParaRPr sz="1600" dirty="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133" marR="52133" marT="52133" marB="521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Nunito" pitchFamily="2" charset="0"/>
                        </a:rPr>
                        <a:t>Left to right</a:t>
                      </a:r>
                      <a:endParaRPr sz="16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133" marR="52133" marT="52133" marB="521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Nunito" pitchFamily="2" charset="0"/>
                        </a:rPr>
                        <a:t>Relational</a:t>
                      </a:r>
                      <a:endParaRPr sz="16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133" marR="52133" marT="52133" marB="521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Nunito" pitchFamily="2" charset="0"/>
                        </a:rPr>
                        <a:t>&lt;    &lt;=     &gt;      &gt;=      ==         !=</a:t>
                      </a:r>
                      <a:endParaRPr sz="16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133" marR="52133" marT="52133" marB="521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Nunito" pitchFamily="2" charset="0"/>
                        </a:rPr>
                        <a:t>Left to right</a:t>
                      </a:r>
                      <a:endParaRPr sz="16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133" marR="52133" marT="52133" marB="521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1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Nunito" pitchFamily="2" charset="0"/>
                        </a:rPr>
                        <a:t>Bitwise operators</a:t>
                      </a:r>
                      <a:endParaRPr sz="1600" dirty="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133" marR="52133" marT="52133" marB="521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Nunito" pitchFamily="2" charset="0"/>
                        </a:rPr>
                        <a:t>&amp;      ^      |</a:t>
                      </a:r>
                      <a:endParaRPr sz="1600" dirty="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133" marR="52133" marT="52133" marB="521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Nunito" pitchFamily="2" charset="0"/>
                        </a:rPr>
                        <a:t>Left to right</a:t>
                      </a:r>
                      <a:endParaRPr sz="16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133" marR="52133" marT="52133" marB="5213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1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Nunito" pitchFamily="2" charset="0"/>
                        </a:rPr>
                        <a:t>Logical operators</a:t>
                      </a:r>
                      <a:endParaRPr sz="16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133" marR="52133" marT="52133" marB="521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Nunito" pitchFamily="2" charset="0"/>
                        </a:rPr>
                        <a:t>&amp;&amp;         ||</a:t>
                      </a:r>
                      <a:endParaRPr sz="16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133" marR="52133" marT="52133" marB="521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Nunito" pitchFamily="2" charset="0"/>
                        </a:rPr>
                        <a:t>Left to right</a:t>
                      </a:r>
                      <a:endParaRPr sz="16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133" marR="52133" marT="52133" marB="5213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1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Nunito" pitchFamily="2" charset="0"/>
                        </a:rPr>
                        <a:t>Conditional</a:t>
                      </a:r>
                      <a:endParaRPr sz="16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133" marR="52133" marT="52133" marB="521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Nunito" pitchFamily="2" charset="0"/>
                        </a:rPr>
                        <a:t>?:</a:t>
                      </a:r>
                      <a:endParaRPr sz="16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133" marR="52133" marT="52133" marB="521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Nunito" pitchFamily="2" charset="0"/>
                        </a:rPr>
                        <a:t>Right to left</a:t>
                      </a:r>
                      <a:endParaRPr sz="16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133" marR="52133" marT="52133" marB="5213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1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Nunito" pitchFamily="2" charset="0"/>
                        </a:rPr>
                        <a:t>Assignment</a:t>
                      </a:r>
                      <a:endParaRPr sz="16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133" marR="52133" marT="52133" marB="521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Nunito" pitchFamily="2" charset="0"/>
                        </a:rPr>
                        <a:t>=     *=    /=    %=   +=      -=    &amp;=    ^=    |=  &lt;&lt;=   &gt;&gt;=      </a:t>
                      </a:r>
                      <a:endParaRPr sz="16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133" marR="52133" marT="52133" marB="521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Nunito" pitchFamily="2" charset="0"/>
                        </a:rPr>
                        <a:t>Right to left</a:t>
                      </a:r>
                      <a:endParaRPr sz="1600" dirty="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52133" marR="52133" marT="52133" marB="5213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B050"/>
              </a:buClr>
              <a:buSzPts val="3000"/>
            </a:pPr>
            <a:r>
              <a:rPr lang="en-US" sz="4000" b="1">
                <a:solidFill>
                  <a:srgbClr val="00B050"/>
                </a:solidFill>
              </a:rPr>
              <a:t>Evaluate:  1&gt;2+3&amp;&amp;4</a:t>
            </a:r>
            <a:endParaRPr/>
          </a:p>
        </p:txBody>
      </p:sp>
      <p:sp>
        <p:nvSpPr>
          <p:cNvPr id="433" name="Google Shape;433;p35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  <a:buNone/>
            </a:pPr>
            <a:r>
              <a:rPr lang="en-US" sz="3200"/>
              <a:t>Solution</a:t>
            </a:r>
            <a:endParaRPr/>
          </a:p>
        </p:txBody>
      </p:sp>
      <p:sp>
        <p:nvSpPr>
          <p:cNvPr id="435" name="Google Shape;435;p3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21</a:t>
            </a:fld>
            <a:endParaRPr/>
          </a:p>
        </p:txBody>
      </p:sp>
      <p:sp>
        <p:nvSpPr>
          <p:cNvPr id="436" name="Google Shape;436;p35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/>
              <a:t>Introduction to C | Lecture 5</a:t>
            </a:r>
            <a:endParaRPr/>
          </a:p>
        </p:txBody>
      </p:sp>
      <p:pic>
        <p:nvPicPr>
          <p:cNvPr id="437" name="Google Shape;43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59939" y="2108200"/>
            <a:ext cx="3556000" cy="35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3200"/>
            </a:pPr>
            <a:r>
              <a:rPr lang="en-US" sz="4267" b="1">
                <a:solidFill>
                  <a:srgbClr val="FF0000"/>
                </a:solidFill>
              </a:rPr>
              <a:t>3.13 Expressions</a:t>
            </a:r>
            <a:endParaRPr/>
          </a:p>
        </p:txBody>
      </p:sp>
      <p:sp>
        <p:nvSpPr>
          <p:cNvPr id="443" name="Google Shape;443;p36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10744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3200"/>
            </a:pPr>
            <a:r>
              <a:rPr lang="en-US" dirty="0"/>
              <a:t>An expression statement consists of an expression followed by a semicolon. </a:t>
            </a:r>
            <a:endParaRPr dirty="0"/>
          </a:p>
          <a:p>
            <a:pPr marL="457189" indent="-457189">
              <a:spcBef>
                <a:spcPts val="853"/>
              </a:spcBef>
              <a:buClr>
                <a:schemeClr val="dk1"/>
              </a:buClr>
              <a:buSzPts val="3200"/>
            </a:pPr>
            <a:r>
              <a:rPr lang="en-US" dirty="0"/>
              <a:t>For </a:t>
            </a:r>
            <a:r>
              <a:rPr lang="en-US" dirty="0" err="1"/>
              <a:t>e.g</a:t>
            </a:r>
            <a:r>
              <a:rPr lang="en-US" dirty="0"/>
              <a:t>:	</a:t>
            </a:r>
            <a:endParaRPr dirty="0"/>
          </a:p>
          <a:p>
            <a:pPr marL="1142971" lvl="2" indent="0">
              <a:spcBef>
                <a:spcPts val="747"/>
              </a:spcBef>
              <a:buClr>
                <a:schemeClr val="dk1"/>
              </a:buClr>
              <a:buSzPts val="2800"/>
              <a:buNone/>
            </a:pPr>
            <a:r>
              <a:rPr lang="en-US" sz="2400" dirty="0"/>
              <a:t>sum=</a:t>
            </a:r>
            <a:r>
              <a:rPr lang="en-US" sz="2400" dirty="0" err="1"/>
              <a:t>x+y</a:t>
            </a:r>
            <a:r>
              <a:rPr lang="en-US" sz="2400" dirty="0"/>
              <a:t>;			//simple expression</a:t>
            </a:r>
            <a:endParaRPr sz="2400" dirty="0"/>
          </a:p>
          <a:p>
            <a:pPr marL="1142971" lvl="2" indent="0">
              <a:spcBef>
                <a:spcPts val="747"/>
              </a:spcBef>
              <a:buClr>
                <a:schemeClr val="dk1"/>
              </a:buClr>
              <a:buSzPts val="2800"/>
              <a:buNone/>
            </a:pPr>
            <a:r>
              <a:rPr lang="en-US" sz="2400" dirty="0"/>
              <a:t>x= (4*PI*pow(r,3))/3;	//complex expression</a:t>
            </a:r>
            <a:endParaRPr sz="2400" dirty="0"/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ts val="2400"/>
              <a:buNone/>
            </a:pPr>
            <a:endParaRPr sz="3200" dirty="0"/>
          </a:p>
        </p:txBody>
      </p:sp>
      <p:sp>
        <p:nvSpPr>
          <p:cNvPr id="445" name="Google Shape;445;p3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22</a:t>
            </a:fld>
            <a:endParaRPr/>
          </a:p>
        </p:txBody>
      </p:sp>
      <p:sp>
        <p:nvSpPr>
          <p:cNvPr id="446" name="Google Shape;446;p36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/>
              <a:t>Introduction to C | Lecture 5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7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3200"/>
            </a:pPr>
            <a:r>
              <a:rPr lang="en-US" sz="4267" b="1">
                <a:solidFill>
                  <a:srgbClr val="FF0000"/>
                </a:solidFill>
              </a:rPr>
              <a:t>3.14 Header files</a:t>
            </a:r>
            <a:endParaRPr/>
          </a:p>
        </p:txBody>
      </p:sp>
      <p:sp>
        <p:nvSpPr>
          <p:cNvPr id="452" name="Google Shape;452;p37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44704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000"/>
            </a:pPr>
            <a:r>
              <a:rPr lang="en-US" dirty="0"/>
              <a:t>A Header file is a standard file that contains definitions of variable and functions that are necessary for the functioning of a program. </a:t>
            </a:r>
            <a:endParaRPr dirty="0"/>
          </a:p>
          <a:p>
            <a:pPr marL="457189" indent="-457189">
              <a:spcBef>
                <a:spcPts val="533"/>
              </a:spcBef>
              <a:buClr>
                <a:schemeClr val="dk1"/>
              </a:buClr>
              <a:buSzPts val="2000"/>
            </a:pPr>
            <a:r>
              <a:rPr lang="en-US" dirty="0"/>
              <a:t>We use </a:t>
            </a:r>
            <a:r>
              <a:rPr lang="en-US" b="1" i="1" dirty="0"/>
              <a:t>#include</a:t>
            </a:r>
            <a:r>
              <a:rPr lang="en-US" dirty="0"/>
              <a:t> directive to import header files</a:t>
            </a:r>
            <a:endParaRPr dirty="0"/>
          </a:p>
        </p:txBody>
      </p:sp>
      <p:sp>
        <p:nvSpPr>
          <p:cNvPr id="454" name="Google Shape;454;p3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23</a:t>
            </a:fld>
            <a:endParaRPr/>
          </a:p>
        </p:txBody>
      </p:sp>
      <p:sp>
        <p:nvSpPr>
          <p:cNvPr id="455" name="Google Shape;455;p37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/>
              <a:t>Introduction to C | Lecture 5</a:t>
            </a:r>
            <a:endParaRPr/>
          </a:p>
        </p:txBody>
      </p:sp>
      <p:graphicFrame>
        <p:nvGraphicFramePr>
          <p:cNvPr id="456" name="Google Shape;456;p37"/>
          <p:cNvGraphicFramePr/>
          <p:nvPr>
            <p:extLst>
              <p:ext uri="{D42A27DB-BD31-4B8C-83A1-F6EECF244321}">
                <p14:modId xmlns:p14="http://schemas.microsoft.com/office/powerpoint/2010/main" val="1500082276"/>
              </p:ext>
            </p:extLst>
          </p:nvPr>
        </p:nvGraphicFramePr>
        <p:xfrm>
          <a:off x="5384800" y="963614"/>
          <a:ext cx="6339840" cy="5555466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Nunito" pitchFamily="2" charset="0"/>
                        </a:rPr>
                        <a:t>SN</a:t>
                      </a:r>
                      <a:endParaRPr sz="3200" dirty="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Nunito" pitchFamily="2" charset="0"/>
                        </a:rPr>
                        <a:t>Header files</a:t>
                      </a:r>
                      <a:endParaRPr sz="3200" dirty="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Nunito" pitchFamily="2" charset="0"/>
                        </a:rPr>
                        <a:t>Purpose</a:t>
                      </a:r>
                      <a:endParaRPr sz="3200" dirty="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1</a:t>
                      </a:r>
                      <a:endParaRPr sz="32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err="1">
                          <a:latin typeface="Nunito" pitchFamily="2" charset="0"/>
                        </a:rPr>
                        <a:t>stdio.h</a:t>
                      </a:r>
                      <a:endParaRPr sz="3200" dirty="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Used for performing Input/Output operations</a:t>
                      </a:r>
                      <a:endParaRPr sz="32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63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Nunito" pitchFamily="2" charset="0"/>
                        </a:rPr>
                        <a:t>2</a:t>
                      </a:r>
                      <a:endParaRPr sz="3200" dirty="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 err="1">
                          <a:latin typeface="Nunito" pitchFamily="2" charset="0"/>
                        </a:rPr>
                        <a:t>string.h</a:t>
                      </a:r>
                      <a:endParaRPr sz="3200" dirty="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Used for string manipulation</a:t>
                      </a:r>
                      <a:endParaRPr sz="32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3</a:t>
                      </a:r>
                      <a:endParaRPr sz="32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math.h</a:t>
                      </a:r>
                      <a:endParaRPr sz="32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Handles mathematical functions</a:t>
                      </a:r>
                      <a:endParaRPr sz="32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523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4</a:t>
                      </a:r>
                      <a:endParaRPr sz="32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stdlib.h</a:t>
                      </a:r>
                      <a:endParaRPr sz="32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For general utilities like memory management, string handling, etc. </a:t>
                      </a:r>
                      <a:endParaRPr sz="32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263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5</a:t>
                      </a:r>
                      <a:endParaRPr sz="32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conio.h</a:t>
                      </a:r>
                      <a:endParaRPr sz="32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For Console Input/Output</a:t>
                      </a:r>
                      <a:endParaRPr sz="32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6</a:t>
                      </a:r>
                      <a:endParaRPr sz="32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graphics.h</a:t>
                      </a:r>
                      <a:endParaRPr sz="32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Nunito" pitchFamily="2" charset="0"/>
                        </a:rPr>
                        <a:t>For using graphics in the program</a:t>
                      </a:r>
                      <a:endParaRPr sz="3200" dirty="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8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3200"/>
            </a:pPr>
            <a:r>
              <a:rPr lang="en-US" sz="4267" b="1">
                <a:solidFill>
                  <a:srgbClr val="FF0000"/>
                </a:solidFill>
              </a:rPr>
              <a:t>3.15 Format specifiers</a:t>
            </a:r>
            <a:endParaRPr/>
          </a:p>
        </p:txBody>
      </p:sp>
      <p:sp>
        <p:nvSpPr>
          <p:cNvPr id="462" name="Google Shape;462;p38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47752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</a:pPr>
            <a:r>
              <a:rPr lang="en-US" dirty="0"/>
              <a:t>characters starting with % sign </a:t>
            </a:r>
            <a:endParaRPr dirty="0"/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ts val="2400"/>
            </a:pPr>
            <a:r>
              <a:rPr lang="en-US" dirty="0"/>
              <a:t>Tells compiler what type of data to take.</a:t>
            </a:r>
            <a:endParaRPr dirty="0"/>
          </a:p>
        </p:txBody>
      </p:sp>
      <p:sp>
        <p:nvSpPr>
          <p:cNvPr id="464" name="Google Shape;464;p3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24</a:t>
            </a:fld>
            <a:endParaRPr/>
          </a:p>
        </p:txBody>
      </p:sp>
      <p:sp>
        <p:nvSpPr>
          <p:cNvPr id="465" name="Google Shape;465;p38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/>
              <a:t>Introduction to C | Lecture 5</a:t>
            </a:r>
            <a:endParaRPr/>
          </a:p>
        </p:txBody>
      </p:sp>
      <p:graphicFrame>
        <p:nvGraphicFramePr>
          <p:cNvPr id="466" name="Google Shape;466;p38"/>
          <p:cNvGraphicFramePr/>
          <p:nvPr>
            <p:extLst>
              <p:ext uri="{D42A27DB-BD31-4B8C-83A1-F6EECF244321}">
                <p14:modId xmlns:p14="http://schemas.microsoft.com/office/powerpoint/2010/main" val="2688369993"/>
              </p:ext>
            </p:extLst>
          </p:nvPr>
        </p:nvGraphicFramePr>
        <p:xfrm>
          <a:off x="6096000" y="1151468"/>
          <a:ext cx="5486401" cy="4817223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783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7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Nunito" pitchFamily="2" charset="0"/>
                        </a:rPr>
                        <a:t>S.N</a:t>
                      </a:r>
                      <a:endParaRPr sz="2800" dirty="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Nunito" pitchFamily="2" charset="0"/>
                        </a:rPr>
                        <a:t>Datatype</a:t>
                      </a:r>
                      <a:endParaRPr sz="2800" dirty="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Format Specifier</a:t>
                      </a:r>
                      <a:endParaRPr sz="28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96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1.</a:t>
                      </a:r>
                      <a:endParaRPr sz="28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int  or short int</a:t>
                      </a:r>
                      <a:endParaRPr sz="28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%d       or   %i</a:t>
                      </a:r>
                      <a:endParaRPr sz="28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96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2.</a:t>
                      </a:r>
                      <a:endParaRPr sz="28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long int</a:t>
                      </a:r>
                      <a:endParaRPr sz="28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%ld</a:t>
                      </a:r>
                      <a:endParaRPr sz="28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96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3.</a:t>
                      </a:r>
                      <a:endParaRPr sz="28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Nunito" pitchFamily="2" charset="0"/>
                        </a:rPr>
                        <a:t>unsigned int</a:t>
                      </a:r>
                      <a:endParaRPr sz="2800" dirty="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%u</a:t>
                      </a:r>
                      <a:endParaRPr sz="28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96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4.</a:t>
                      </a:r>
                      <a:endParaRPr sz="28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unsigned long int</a:t>
                      </a:r>
                      <a:endParaRPr sz="28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%lu</a:t>
                      </a:r>
                      <a:endParaRPr sz="28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96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5.</a:t>
                      </a:r>
                      <a:endParaRPr sz="28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float</a:t>
                      </a:r>
                      <a:endParaRPr sz="28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%f</a:t>
                      </a:r>
                      <a:endParaRPr sz="28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96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6.</a:t>
                      </a:r>
                      <a:endParaRPr sz="28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double</a:t>
                      </a:r>
                      <a:endParaRPr sz="28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%lf</a:t>
                      </a:r>
                      <a:endParaRPr sz="28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96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7.</a:t>
                      </a:r>
                      <a:endParaRPr sz="28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long double</a:t>
                      </a:r>
                      <a:endParaRPr sz="28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%Lf</a:t>
                      </a:r>
                      <a:endParaRPr sz="28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96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8.</a:t>
                      </a:r>
                      <a:endParaRPr sz="28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char</a:t>
                      </a:r>
                      <a:endParaRPr sz="28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%c</a:t>
                      </a:r>
                      <a:endParaRPr sz="28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396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9.</a:t>
                      </a:r>
                      <a:endParaRPr sz="28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Nunito" pitchFamily="2" charset="0"/>
                        </a:rPr>
                        <a:t>string </a:t>
                      </a:r>
                      <a:endParaRPr sz="28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>
                          <a:latin typeface="Nunito" pitchFamily="2" charset="0"/>
                        </a:rPr>
                        <a:t>%s</a:t>
                      </a:r>
                      <a:endParaRPr sz="2800" dirty="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9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3200"/>
            </a:pPr>
            <a:r>
              <a:rPr lang="en-US" sz="4267" b="1">
                <a:solidFill>
                  <a:srgbClr val="FF0000"/>
                </a:solidFill>
              </a:rPr>
              <a:t>3.16 Escape Sequence Characters</a:t>
            </a:r>
            <a:endParaRPr/>
          </a:p>
        </p:txBody>
      </p:sp>
      <p:sp>
        <p:nvSpPr>
          <p:cNvPr id="472" name="Google Shape;472;p39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59436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</a:pPr>
            <a:r>
              <a:rPr lang="en-US" dirty="0"/>
              <a:t>starts with backslash \.</a:t>
            </a:r>
            <a:endParaRPr dirty="0"/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ts val="2400"/>
            </a:pPr>
            <a:r>
              <a:rPr lang="en-US" dirty="0"/>
              <a:t>Have some special meaning</a:t>
            </a:r>
            <a:endParaRPr dirty="0"/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ts val="2400"/>
              <a:buNone/>
            </a:pPr>
            <a:endParaRPr sz="3200" dirty="0"/>
          </a:p>
        </p:txBody>
      </p:sp>
      <p:sp>
        <p:nvSpPr>
          <p:cNvPr id="474" name="Google Shape;474;p3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25</a:t>
            </a:fld>
            <a:endParaRPr/>
          </a:p>
        </p:txBody>
      </p:sp>
      <p:sp>
        <p:nvSpPr>
          <p:cNvPr id="475" name="Google Shape;475;p39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/>
              <a:t>Introduction to C | Lecture 5</a:t>
            </a:r>
            <a:endParaRPr/>
          </a:p>
        </p:txBody>
      </p:sp>
      <p:graphicFrame>
        <p:nvGraphicFramePr>
          <p:cNvPr id="476" name="Google Shape;476;p39"/>
          <p:cNvGraphicFramePr/>
          <p:nvPr>
            <p:extLst>
              <p:ext uri="{D42A27DB-BD31-4B8C-83A1-F6EECF244321}">
                <p14:modId xmlns:p14="http://schemas.microsoft.com/office/powerpoint/2010/main" val="295039696"/>
              </p:ext>
            </p:extLst>
          </p:nvPr>
        </p:nvGraphicFramePr>
        <p:xfrm>
          <a:off x="7264403" y="962791"/>
          <a:ext cx="4673600" cy="5602243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2398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4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713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Nunito" pitchFamily="2" charset="0"/>
                        </a:rPr>
                        <a:t>Escape Sequence</a:t>
                      </a:r>
                      <a:endParaRPr sz="27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1600" marR="101600" marT="101600" marB="1016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Nunito" pitchFamily="2" charset="0"/>
                        </a:rPr>
                        <a:t>Meaning</a:t>
                      </a:r>
                      <a:endParaRPr sz="27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1600" marR="101600" marT="101600" marB="1016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Nunito" pitchFamily="2" charset="0"/>
                        </a:rPr>
                        <a:t>\a</a:t>
                      </a:r>
                      <a:endParaRPr sz="27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733" marR="67733" marT="67733" marB="67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Nunito" pitchFamily="2" charset="0"/>
                        </a:rPr>
                        <a:t>Alarm or Beep</a:t>
                      </a:r>
                      <a:endParaRPr sz="27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733" marR="67733" marT="67733" marB="67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Nunito" pitchFamily="2" charset="0"/>
                        </a:rPr>
                        <a:t>\b</a:t>
                      </a:r>
                      <a:endParaRPr sz="27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733" marR="67733" marT="67733" marB="67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Nunito" pitchFamily="2" charset="0"/>
                        </a:rPr>
                        <a:t>Backspace</a:t>
                      </a:r>
                      <a:endParaRPr sz="27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733" marR="67733" marT="67733" marB="67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3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Nunito" pitchFamily="2" charset="0"/>
                        </a:rPr>
                        <a:t>\n</a:t>
                      </a:r>
                      <a:endParaRPr sz="27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733" marR="67733" marT="67733" marB="67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Nunito" pitchFamily="2" charset="0"/>
                        </a:rPr>
                        <a:t>New Line</a:t>
                      </a:r>
                      <a:endParaRPr sz="27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733" marR="67733" marT="67733" marB="67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3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Nunito" pitchFamily="2" charset="0"/>
                        </a:rPr>
                        <a:t>\t</a:t>
                      </a:r>
                      <a:endParaRPr sz="27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733" marR="67733" marT="67733" marB="67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Nunito" pitchFamily="2" charset="0"/>
                        </a:rPr>
                        <a:t>Tab (Horizontal)</a:t>
                      </a:r>
                      <a:endParaRPr sz="27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733" marR="67733" marT="67733" marB="67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3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Nunito" pitchFamily="2" charset="0"/>
                        </a:rPr>
                        <a:t>\v</a:t>
                      </a:r>
                      <a:endParaRPr sz="27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733" marR="67733" marT="67733" marB="67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Nunito" pitchFamily="2" charset="0"/>
                        </a:rPr>
                        <a:t>Vertical Tab</a:t>
                      </a:r>
                      <a:endParaRPr sz="27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733" marR="67733" marT="67733" marB="67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3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Nunito" pitchFamily="2" charset="0"/>
                        </a:rPr>
                        <a:t>\\</a:t>
                      </a:r>
                      <a:endParaRPr sz="27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733" marR="67733" marT="67733" marB="67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Nunito" pitchFamily="2" charset="0"/>
                        </a:rPr>
                        <a:t>Backslash</a:t>
                      </a:r>
                      <a:endParaRPr sz="27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733" marR="67733" marT="67733" marB="6773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3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Nunito" pitchFamily="2" charset="0"/>
                        </a:rPr>
                        <a:t>\'</a:t>
                      </a:r>
                      <a:endParaRPr sz="27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733" marR="67733" marT="67733" marB="67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Nunito" pitchFamily="2" charset="0"/>
                        </a:rPr>
                        <a:t>Single Quote</a:t>
                      </a:r>
                      <a:endParaRPr sz="27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733" marR="67733" marT="67733" marB="6773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73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Nunito" pitchFamily="2" charset="0"/>
                        </a:rPr>
                        <a:t>\"</a:t>
                      </a:r>
                      <a:endParaRPr sz="27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733" marR="67733" marT="67733" marB="67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Nunito" pitchFamily="2" charset="0"/>
                        </a:rPr>
                        <a:t>Double Quote</a:t>
                      </a:r>
                      <a:endParaRPr sz="27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733" marR="67733" marT="67733" marB="67733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73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Nunito" pitchFamily="2" charset="0"/>
                        </a:rPr>
                        <a:t>\?</a:t>
                      </a:r>
                      <a:endParaRPr sz="27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733" marR="67733" marT="67733" marB="67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Nunito" pitchFamily="2" charset="0"/>
                        </a:rPr>
                        <a:t>Question Mark</a:t>
                      </a:r>
                      <a:endParaRPr sz="27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733" marR="67733" marT="67733" marB="67733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734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Nunito" pitchFamily="2" charset="0"/>
                        </a:rPr>
                        <a:t>\0</a:t>
                      </a:r>
                      <a:endParaRPr sz="270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733" marR="67733" marT="67733" marB="67733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>
                          <a:latin typeface="Nunito" pitchFamily="2" charset="0"/>
                        </a:rPr>
                        <a:t>Null</a:t>
                      </a:r>
                      <a:endParaRPr sz="2700" dirty="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7733" marR="67733" marT="67733" marB="67733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0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3200"/>
            </a:pPr>
            <a:r>
              <a:rPr lang="en-US" sz="4267" b="1">
                <a:solidFill>
                  <a:srgbClr val="FF0000"/>
                </a:solidFill>
              </a:rPr>
              <a:t>3.17 Simple I/O Functions</a:t>
            </a:r>
            <a:endParaRPr lang="en-US"/>
          </a:p>
        </p:txBody>
      </p:sp>
      <p:sp>
        <p:nvSpPr>
          <p:cNvPr id="482" name="Google Shape;482;p40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 fontScale="85000" lnSpcReduction="20000"/>
          </a:bodyPr>
          <a:lstStyle/>
          <a:p>
            <a:pPr>
              <a:buClr>
                <a:schemeClr val="dk1"/>
              </a:buClr>
              <a:buSzPts val="2400"/>
            </a:pPr>
            <a:r>
              <a:rPr lang="en-US" sz="2600" dirty="0"/>
              <a:t>Functions used for input and output operations </a:t>
            </a:r>
          </a:p>
          <a:p>
            <a:pPr>
              <a:spcBef>
                <a:spcPts val="640"/>
              </a:spcBef>
              <a:buClr>
                <a:schemeClr val="dk1"/>
              </a:buClr>
              <a:buSzPts val="2400"/>
            </a:pPr>
            <a:r>
              <a:rPr lang="en-US" sz="2600" b="1" dirty="0" err="1"/>
              <a:t>scanf</a:t>
            </a:r>
            <a:r>
              <a:rPr lang="en-US" sz="2600" b="1" dirty="0"/>
              <a:t>() </a:t>
            </a:r>
            <a:r>
              <a:rPr lang="en-US" sz="2600" dirty="0"/>
              <a:t>: used to get input from the user and store in a variable.</a:t>
            </a:r>
          </a:p>
          <a:p>
            <a:pPr lvl="1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2400"/>
            </a:pPr>
            <a:r>
              <a:rPr lang="en-US" sz="2600" dirty="0" err="1"/>
              <a:t>scanf</a:t>
            </a:r>
            <a:r>
              <a:rPr lang="en-US" sz="2600" dirty="0"/>
              <a:t>("format string", &amp;variable);</a:t>
            </a:r>
          </a:p>
          <a:p>
            <a:pPr lvl="1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2400"/>
            </a:pPr>
            <a:r>
              <a:rPr lang="en-US" sz="2600" dirty="0"/>
              <a:t>%d for integer input</a:t>
            </a:r>
          </a:p>
          <a:p>
            <a:pPr lvl="1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2400"/>
            </a:pPr>
            <a:r>
              <a:rPr lang="en-US" sz="2600" dirty="0"/>
              <a:t>%f for float input</a:t>
            </a:r>
          </a:p>
          <a:p>
            <a:pPr lvl="1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2400"/>
            </a:pPr>
            <a:r>
              <a:rPr lang="en-US" sz="2600" dirty="0"/>
              <a:t>%s for string input (without spaces)</a:t>
            </a:r>
          </a:p>
          <a:p>
            <a:pPr>
              <a:spcBef>
                <a:spcPts val="640"/>
              </a:spcBef>
              <a:buClr>
                <a:schemeClr val="dk1"/>
              </a:buClr>
              <a:buSzPts val="2400"/>
            </a:pPr>
            <a:r>
              <a:rPr lang="en-US" sz="2600" b="1" dirty="0"/>
              <a:t>printf()</a:t>
            </a:r>
            <a:r>
              <a:rPr lang="en-US" sz="2600" dirty="0"/>
              <a:t> : to display message or output.</a:t>
            </a:r>
          </a:p>
          <a:p>
            <a:pPr lvl="1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2400"/>
            </a:pPr>
            <a:r>
              <a:rPr lang="en-US" sz="2600" dirty="0"/>
              <a:t>printf("format string", variable);</a:t>
            </a:r>
          </a:p>
          <a:p>
            <a:pPr lvl="1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2400"/>
            </a:pPr>
            <a:r>
              <a:rPr lang="en-US" sz="2600" dirty="0"/>
              <a:t>%d for integers</a:t>
            </a:r>
          </a:p>
          <a:p>
            <a:pPr lvl="1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2400"/>
            </a:pPr>
            <a:r>
              <a:rPr lang="en-US" sz="2600" dirty="0"/>
              <a:t>%f for floats</a:t>
            </a:r>
          </a:p>
          <a:p>
            <a:pPr lvl="1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2400"/>
            </a:pPr>
            <a:r>
              <a:rPr lang="en-US" sz="2600" dirty="0"/>
              <a:t>%c for characters</a:t>
            </a:r>
          </a:p>
          <a:p>
            <a:pPr lvl="1">
              <a:lnSpc>
                <a:spcPct val="100000"/>
              </a:lnSpc>
              <a:spcBef>
                <a:spcPts val="640"/>
              </a:spcBef>
              <a:buClr>
                <a:schemeClr val="dk1"/>
              </a:buClr>
              <a:buSzPts val="2400"/>
            </a:pPr>
            <a:r>
              <a:rPr lang="en-US" sz="2600" dirty="0"/>
              <a:t>%s for strings</a:t>
            </a:r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ts val="2400"/>
              <a:buNone/>
            </a:pPr>
            <a:endParaRPr lang="en-US" sz="3200" dirty="0"/>
          </a:p>
        </p:txBody>
      </p:sp>
      <p:sp>
        <p:nvSpPr>
          <p:cNvPr id="484" name="Google Shape;484;p40"/>
          <p:cNvSpPr txBox="1">
            <a:spLocks noGrp="1"/>
          </p:cNvSpPr>
          <p:nvPr>
            <p:ph type="sldNum" idx="4294967295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26</a:t>
            </a:fld>
            <a:endParaRPr/>
          </a:p>
        </p:txBody>
      </p:sp>
      <p:sp>
        <p:nvSpPr>
          <p:cNvPr id="485" name="Google Shape;485;p40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/>
              <a:t>Introduction to C | Lecture 5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1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00B050"/>
              </a:buClr>
              <a:buSzPts val="3200"/>
            </a:pPr>
            <a:r>
              <a:rPr lang="en-US" sz="4267" b="1">
                <a:solidFill>
                  <a:srgbClr val="00B050"/>
                </a:solidFill>
              </a:rPr>
              <a:t>Sample program</a:t>
            </a:r>
            <a:endParaRPr/>
          </a:p>
        </p:txBody>
      </p:sp>
      <p:sp>
        <p:nvSpPr>
          <p:cNvPr id="491" name="Google Shape;491;p41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3860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  <a:buNone/>
            </a:pPr>
            <a:r>
              <a:rPr lang="en-US" sz="3200"/>
              <a:t>Hea</a:t>
            </a:r>
            <a:endParaRPr sz="3200"/>
          </a:p>
        </p:txBody>
      </p:sp>
      <p:sp>
        <p:nvSpPr>
          <p:cNvPr id="493" name="Google Shape;493;p4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27</a:t>
            </a:fld>
            <a:endParaRPr/>
          </a:p>
        </p:txBody>
      </p:sp>
      <p:sp>
        <p:nvSpPr>
          <p:cNvPr id="494" name="Google Shape;494;p41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/>
              <a:t>Introduction to C | Lecture 5</a:t>
            </a:r>
            <a:endParaRPr/>
          </a:p>
        </p:txBody>
      </p:sp>
      <p:pic>
        <p:nvPicPr>
          <p:cNvPr id="495" name="Google Shape;49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64501" y="4830765"/>
            <a:ext cx="3467100" cy="139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9098" y="1197897"/>
            <a:ext cx="8675732" cy="3190083"/>
          </a:xfrm>
          <a:prstGeom prst="rect">
            <a:avLst/>
          </a:prstGeom>
          <a:noFill/>
          <a:ln w="9525" cap="flat" cmpd="sng">
            <a:solidFill>
              <a:srgbClr val="FBD4B4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97" name="Google Shape;497;p41"/>
          <p:cNvSpPr txBox="1"/>
          <p:nvPr/>
        </p:nvSpPr>
        <p:spPr>
          <a:xfrm>
            <a:off x="9035846" y="388366"/>
            <a:ext cx="1646177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Header file</a:t>
            </a:r>
            <a:endParaRPr sz="2400"/>
          </a:p>
        </p:txBody>
      </p:sp>
      <p:sp>
        <p:nvSpPr>
          <p:cNvPr id="498" name="Google Shape;498;p41"/>
          <p:cNvSpPr txBox="1"/>
          <p:nvPr/>
        </p:nvSpPr>
        <p:spPr>
          <a:xfrm>
            <a:off x="6600908" y="1092967"/>
            <a:ext cx="1389440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sz="2400"/>
          </a:p>
        </p:txBody>
      </p:sp>
      <p:sp>
        <p:nvSpPr>
          <p:cNvPr id="499" name="Google Shape;499;p41"/>
          <p:cNvSpPr txBox="1"/>
          <p:nvPr/>
        </p:nvSpPr>
        <p:spPr>
          <a:xfrm>
            <a:off x="3407845" y="5033094"/>
            <a:ext cx="2454433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 Specifiers</a:t>
            </a:r>
            <a:endParaRPr sz="2400"/>
          </a:p>
        </p:txBody>
      </p:sp>
      <p:sp>
        <p:nvSpPr>
          <p:cNvPr id="500" name="Google Shape;500;p41"/>
          <p:cNvSpPr txBox="1"/>
          <p:nvPr/>
        </p:nvSpPr>
        <p:spPr>
          <a:xfrm>
            <a:off x="9460162" y="1397000"/>
            <a:ext cx="2071439" cy="1231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Escape sequence characters</a:t>
            </a:r>
            <a:endParaRPr sz="2400"/>
          </a:p>
        </p:txBody>
      </p:sp>
      <p:sp>
        <p:nvSpPr>
          <p:cNvPr id="501" name="Google Shape;501;p41"/>
          <p:cNvSpPr txBox="1"/>
          <p:nvPr/>
        </p:nvSpPr>
        <p:spPr>
          <a:xfrm>
            <a:off x="1625600" y="4879723"/>
            <a:ext cx="1400640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</a:t>
            </a:r>
            <a:endParaRPr sz="2400"/>
          </a:p>
        </p:txBody>
      </p:sp>
      <p:cxnSp>
        <p:nvCxnSpPr>
          <p:cNvPr id="502" name="Google Shape;502;p41"/>
          <p:cNvCxnSpPr>
            <a:endCxn id="497" idx="1"/>
          </p:cNvCxnSpPr>
          <p:nvPr/>
        </p:nvCxnSpPr>
        <p:spPr>
          <a:xfrm flipV="1">
            <a:off x="3407845" y="634560"/>
            <a:ext cx="5628001" cy="59762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3" name="Google Shape;503;p41"/>
          <p:cNvCxnSpPr>
            <a:endCxn id="498" idx="1"/>
          </p:cNvCxnSpPr>
          <p:nvPr/>
        </p:nvCxnSpPr>
        <p:spPr>
          <a:xfrm flipV="1">
            <a:off x="3026108" y="1339161"/>
            <a:ext cx="3574800" cy="89122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4" name="Google Shape;504;p41"/>
          <p:cNvCxnSpPr/>
          <p:nvPr/>
        </p:nvCxnSpPr>
        <p:spPr>
          <a:xfrm>
            <a:off x="3017477" y="3019509"/>
            <a:ext cx="1219200" cy="201358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5" name="Google Shape;505;p41"/>
          <p:cNvCxnSpPr>
            <a:endCxn id="500" idx="1"/>
          </p:cNvCxnSpPr>
          <p:nvPr/>
        </p:nvCxnSpPr>
        <p:spPr>
          <a:xfrm flipV="1">
            <a:off x="7556961" y="2012526"/>
            <a:ext cx="1903201" cy="110842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6" name="Google Shape;506;p41"/>
          <p:cNvCxnSpPr>
            <a:endCxn id="501" idx="0"/>
          </p:cNvCxnSpPr>
          <p:nvPr/>
        </p:nvCxnSpPr>
        <p:spPr>
          <a:xfrm flipH="1">
            <a:off x="2325920" y="3660123"/>
            <a:ext cx="112400" cy="121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2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3200"/>
            </a:pPr>
            <a:r>
              <a:rPr lang="en-US" sz="4267" b="1">
                <a:solidFill>
                  <a:srgbClr val="FF0000"/>
                </a:solidFill>
              </a:rPr>
              <a:t>3.18 Type Casting (Contd.)</a:t>
            </a:r>
            <a:endParaRPr/>
          </a:p>
        </p:txBody>
      </p:sp>
      <p:sp>
        <p:nvSpPr>
          <p:cNvPr id="512" name="Google Shape;512;p42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</a:pPr>
            <a:r>
              <a:rPr lang="en-US" dirty="0"/>
              <a:t>Technique of changing one datatype into another type.</a:t>
            </a:r>
            <a:endParaRPr dirty="0"/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ts val="2400"/>
            </a:pPr>
            <a:r>
              <a:rPr lang="en-US" dirty="0"/>
              <a:t>Two types: </a:t>
            </a:r>
            <a:endParaRPr dirty="0"/>
          </a:p>
          <a:p>
            <a:pPr marL="1142971" lvl="1" indent="-609585">
              <a:spcBef>
                <a:spcPts val="533"/>
              </a:spcBef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400" dirty="0"/>
              <a:t>Implicit conversion</a:t>
            </a:r>
            <a:endParaRPr sz="2400" dirty="0"/>
          </a:p>
          <a:p>
            <a:pPr marL="1142971" lvl="1" indent="-609585">
              <a:spcBef>
                <a:spcPts val="533"/>
              </a:spcBef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400" dirty="0"/>
              <a:t>Explicit conversion</a:t>
            </a:r>
            <a:endParaRPr sz="2400" dirty="0"/>
          </a:p>
        </p:txBody>
      </p:sp>
      <p:sp>
        <p:nvSpPr>
          <p:cNvPr id="514" name="Google Shape;514;p4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28</a:t>
            </a:fld>
            <a:endParaRPr/>
          </a:p>
        </p:txBody>
      </p:sp>
      <p:sp>
        <p:nvSpPr>
          <p:cNvPr id="515" name="Google Shape;515;p42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/>
              <a:t>Introduction to C | Lecture 5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3"/>
          <p:cNvSpPr txBox="1"/>
          <p:nvPr/>
        </p:nvSpPr>
        <p:spPr>
          <a:xfrm>
            <a:off x="609600" y="1159107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/>
          </a:bodyPr>
          <a:lstStyle/>
          <a:p>
            <a:pPr marL="457189" indent="-457189">
              <a:lnSpc>
                <a:spcPct val="150000"/>
              </a:lnSpc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Technique of changing one datatype into another type.</a:t>
            </a:r>
            <a:endParaRPr sz="2400" dirty="0">
              <a:latin typeface="Nunito" pitchFamily="2" charset="0"/>
            </a:endParaRPr>
          </a:p>
          <a:p>
            <a:pPr marL="457189" indent="-457189">
              <a:lnSpc>
                <a:spcPct val="150000"/>
              </a:lnSpc>
              <a:spcBef>
                <a:spcPts val="64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Two types: </a:t>
            </a:r>
            <a:endParaRPr sz="2400" dirty="0">
              <a:latin typeface="Nunito" pitchFamily="2" charset="0"/>
            </a:endParaRPr>
          </a:p>
          <a:p>
            <a:pPr marL="1142971" lvl="1" indent="-609585">
              <a:lnSpc>
                <a:spcPct val="150000"/>
              </a:lnSpc>
              <a:spcBef>
                <a:spcPts val="533"/>
              </a:spcBef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Implicit conversion</a:t>
            </a:r>
            <a:endParaRPr sz="2400" dirty="0">
              <a:latin typeface="Nunito" pitchFamily="2" charset="0"/>
            </a:endParaRPr>
          </a:p>
          <a:p>
            <a:pPr marL="1142971" lvl="1" indent="-609585">
              <a:lnSpc>
                <a:spcPct val="150000"/>
              </a:lnSpc>
              <a:spcBef>
                <a:spcPts val="533"/>
              </a:spcBef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400" dirty="0">
                <a:solidFill>
                  <a:schemeClr val="dk1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Explicit conversion</a:t>
            </a:r>
            <a:endParaRPr sz="2400" dirty="0">
              <a:latin typeface="Nunito" pitchFamily="2" charset="0"/>
            </a:endParaRPr>
          </a:p>
        </p:txBody>
      </p:sp>
      <p:sp>
        <p:nvSpPr>
          <p:cNvPr id="520" name="Google Shape;520;p43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3200"/>
            </a:pPr>
            <a:r>
              <a:rPr lang="en-US" sz="4267" b="1">
                <a:solidFill>
                  <a:srgbClr val="FF0000"/>
                </a:solidFill>
              </a:rPr>
              <a:t>3.18 Type Casting (Contd.)</a:t>
            </a:r>
            <a:endParaRPr/>
          </a:p>
        </p:txBody>
      </p:sp>
      <p:sp>
        <p:nvSpPr>
          <p:cNvPr id="522" name="Google Shape;522;p4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29</a:t>
            </a:fld>
            <a:endParaRPr/>
          </a:p>
        </p:txBody>
      </p:sp>
      <p:sp>
        <p:nvSpPr>
          <p:cNvPr id="523" name="Google Shape;523;p43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/>
              <a:t>Introduction to C | Lecture 5</a:t>
            </a:r>
            <a:endParaRPr/>
          </a:p>
        </p:txBody>
      </p:sp>
      <p:pic>
        <p:nvPicPr>
          <p:cNvPr id="524" name="Google Shape;524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0951" y="3614173"/>
            <a:ext cx="8978900" cy="24772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26" name="Google Shape;526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686800" y="5554501"/>
            <a:ext cx="32131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810213-2F4A-2581-2D4A-AD8D3C356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71CDC-2425-F60B-19FC-9E5321D94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6373BA7-4036-C79E-3E14-4F8DF0FB4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0AA1E-FBFB-A40D-1A60-BCD6D5042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5B84F878-AD92-D5A8-781C-F7E98AF4B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r>
              <a:rPr lang="en-US"/>
              <a:t>Introduction to C | Lecture 5</a:t>
            </a:r>
          </a:p>
        </p:txBody>
      </p:sp>
      <p:pic>
        <p:nvPicPr>
          <p:cNvPr id="3" name="Google Shape;128;p5">
            <a:extLst>
              <a:ext uri="{FF2B5EF4-FFF2-40B4-BE49-F238E27FC236}">
                <a16:creationId xmlns:a16="http://schemas.microsoft.com/office/drawing/2014/main" id="{E056437F-7A05-01AA-2078-B66E0DD5A80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4017" y="1553029"/>
            <a:ext cx="8194648" cy="368345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" name="Google Shape;129;p5">
            <a:extLst>
              <a:ext uri="{FF2B5EF4-FFF2-40B4-BE49-F238E27FC236}">
                <a16:creationId xmlns:a16="http://schemas.microsoft.com/office/drawing/2014/main" id="{39905E2A-4E8A-00DE-6D78-1117B054EDB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37492" y="4151827"/>
            <a:ext cx="4016308" cy="1759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39369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4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3200"/>
            </a:pPr>
            <a:r>
              <a:rPr lang="en-US" sz="4267" b="1">
                <a:solidFill>
                  <a:srgbClr val="FF0000"/>
                </a:solidFill>
              </a:rPr>
              <a:t>3.18 Type Casting (Contd.)</a:t>
            </a:r>
            <a:endParaRPr/>
          </a:p>
        </p:txBody>
      </p:sp>
      <p:pic>
        <p:nvPicPr>
          <p:cNvPr id="532" name="Google Shape;532;p4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16000" y="1690157"/>
            <a:ext cx="10160000" cy="245004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34" name="Google Shape;534;p4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30</a:t>
            </a:fld>
            <a:endParaRPr/>
          </a:p>
        </p:txBody>
      </p:sp>
      <p:sp>
        <p:nvSpPr>
          <p:cNvPr id="535" name="Google Shape;535;p44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/>
              <a:t>Introduction to C | Lecture 5</a:t>
            </a:r>
            <a:endParaRPr/>
          </a:p>
        </p:txBody>
      </p:sp>
      <p:pic>
        <p:nvPicPr>
          <p:cNvPr id="536" name="Google Shape;536;p4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71467" y="5232400"/>
            <a:ext cx="1739900" cy="43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5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3200"/>
            </a:pPr>
            <a:r>
              <a:rPr lang="en-US" sz="4267" b="1">
                <a:solidFill>
                  <a:srgbClr val="FF0000"/>
                </a:solidFill>
              </a:rPr>
              <a:t>3.19 Basic Structure of C program</a:t>
            </a:r>
            <a:endParaRPr/>
          </a:p>
        </p:txBody>
      </p:sp>
      <p:sp>
        <p:nvSpPr>
          <p:cNvPr id="542" name="Google Shape;542;p45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  <a:buNone/>
            </a:pPr>
            <a:endParaRPr sz="3200"/>
          </a:p>
        </p:txBody>
      </p:sp>
      <p:sp>
        <p:nvSpPr>
          <p:cNvPr id="544" name="Google Shape;544;p4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31</a:t>
            </a:fld>
            <a:endParaRPr/>
          </a:p>
        </p:txBody>
      </p:sp>
      <p:sp>
        <p:nvSpPr>
          <p:cNvPr id="545" name="Google Shape;545;p45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/>
              <a:t>Introduction to C | Lecture 5</a:t>
            </a:r>
            <a:endParaRPr/>
          </a:p>
        </p:txBody>
      </p:sp>
      <p:pic>
        <p:nvPicPr>
          <p:cNvPr id="546" name="Google Shape;546;p45"/>
          <p:cNvPicPr preferRelativeResize="0"/>
          <p:nvPr/>
        </p:nvPicPr>
        <p:blipFill rotWithShape="1">
          <a:blip r:embed="rId3">
            <a:alphaModFix/>
          </a:blip>
          <a:srcRect r="47486"/>
          <a:stretch/>
        </p:blipFill>
        <p:spPr>
          <a:xfrm>
            <a:off x="203200" y="1117600"/>
            <a:ext cx="3251200" cy="49323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47" name="Google Shape;547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23383" y="1117600"/>
            <a:ext cx="7742084" cy="447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48" name="Google Shape;548;p4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54469" y="3869267"/>
            <a:ext cx="2420599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4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06468" y="2232584"/>
            <a:ext cx="3048000" cy="1132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6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3200"/>
            </a:pPr>
            <a:r>
              <a:rPr lang="en-US" sz="4267" b="1">
                <a:solidFill>
                  <a:srgbClr val="FF0000"/>
                </a:solidFill>
              </a:rPr>
              <a:t>3.20 Some Sample Programs</a:t>
            </a:r>
            <a:endParaRPr/>
          </a:p>
        </p:txBody>
      </p:sp>
      <p:sp>
        <p:nvSpPr>
          <p:cNvPr id="556" name="Google Shape;556;p4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32</a:t>
            </a:fld>
            <a:endParaRPr/>
          </a:p>
        </p:txBody>
      </p:sp>
      <p:sp>
        <p:nvSpPr>
          <p:cNvPr id="557" name="Google Shape;557;p46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/>
              <a:t>Introduction to C | Lecture 5</a:t>
            </a:r>
            <a:endParaRPr/>
          </a:p>
        </p:txBody>
      </p:sp>
      <p:pic>
        <p:nvPicPr>
          <p:cNvPr id="558" name="Google Shape;558;p46" descr="C Programming and Fortran Note - IOE Notes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165601" y="1193801"/>
            <a:ext cx="4931833" cy="4931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" name="Google Shape;563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322387"/>
            <a:ext cx="10347387" cy="42402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64" name="Google Shape;564;p47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B0F0"/>
              </a:buClr>
              <a:buSzPts val="3200"/>
            </a:pPr>
            <a:r>
              <a:rPr lang="en-US" sz="4267" b="1">
                <a:solidFill>
                  <a:srgbClr val="00B0F0"/>
                </a:solidFill>
              </a:rPr>
              <a:t>1. WAP to read two numbers and add them.</a:t>
            </a:r>
            <a:endParaRPr sz="4267">
              <a:solidFill>
                <a:srgbClr val="00B0F0"/>
              </a:solidFill>
            </a:endParaRPr>
          </a:p>
        </p:txBody>
      </p:sp>
      <p:sp>
        <p:nvSpPr>
          <p:cNvPr id="566" name="Google Shape;566;p4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33</a:t>
            </a:fld>
            <a:endParaRPr/>
          </a:p>
        </p:txBody>
      </p:sp>
      <p:sp>
        <p:nvSpPr>
          <p:cNvPr id="567" name="Google Shape;567;p47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/>
              <a:t>Introduction to C | Lecture 5</a:t>
            </a:r>
            <a:endParaRPr/>
          </a:p>
        </p:txBody>
      </p:sp>
      <p:pic>
        <p:nvPicPr>
          <p:cNvPr id="568" name="Google Shape;568;p47"/>
          <p:cNvPicPr preferRelativeResize="0"/>
          <p:nvPr/>
        </p:nvPicPr>
        <p:blipFill rotWithShape="1">
          <a:blip r:embed="rId4">
            <a:alphaModFix/>
          </a:blip>
          <a:srcRect t="33020" r="35529" b="32969"/>
          <a:stretch/>
        </p:blipFill>
        <p:spPr>
          <a:xfrm>
            <a:off x="6558280" y="5535614"/>
            <a:ext cx="4358640" cy="868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8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B0F0"/>
              </a:buClr>
              <a:buSzPts val="3200"/>
            </a:pPr>
            <a:r>
              <a:rPr lang="en-US" sz="4267" b="1">
                <a:solidFill>
                  <a:srgbClr val="00B0F0"/>
                </a:solidFill>
              </a:rPr>
              <a:t>2. WAP to accept two numbers form user and find their sum.</a:t>
            </a:r>
            <a:endParaRPr sz="4267">
              <a:solidFill>
                <a:srgbClr val="00B0F0"/>
              </a:solidFill>
            </a:endParaRPr>
          </a:p>
        </p:txBody>
      </p:sp>
      <p:sp>
        <p:nvSpPr>
          <p:cNvPr id="574" name="Google Shape;574;p48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  <a:buNone/>
            </a:pPr>
            <a:endParaRPr sz="3200"/>
          </a:p>
        </p:txBody>
      </p:sp>
      <p:sp>
        <p:nvSpPr>
          <p:cNvPr id="576" name="Google Shape;576;p4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34</a:t>
            </a:fld>
            <a:endParaRPr/>
          </a:p>
        </p:txBody>
      </p:sp>
      <p:sp>
        <p:nvSpPr>
          <p:cNvPr id="577" name="Google Shape;577;p48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/>
              <a:t>Introduction to C | Lecture 5</a:t>
            </a:r>
            <a:endParaRPr/>
          </a:p>
        </p:txBody>
      </p:sp>
      <p:pic>
        <p:nvPicPr>
          <p:cNvPr id="578" name="Google Shape;578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330854"/>
            <a:ext cx="8229600" cy="3340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79" name="Google Shape;579;p48"/>
          <p:cNvPicPr preferRelativeResize="0"/>
          <p:nvPr/>
        </p:nvPicPr>
        <p:blipFill rotWithShape="1">
          <a:blip r:embed="rId4">
            <a:alphaModFix/>
          </a:blip>
          <a:srcRect t="16753" r="55640" b="41336"/>
          <a:stretch/>
        </p:blipFill>
        <p:spPr>
          <a:xfrm>
            <a:off x="7627619" y="4670953"/>
            <a:ext cx="3548381" cy="168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9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B0F0"/>
              </a:buClr>
              <a:buSzPts val="3200"/>
            </a:pPr>
            <a:r>
              <a:rPr lang="en-US" sz="4267" b="1">
                <a:solidFill>
                  <a:srgbClr val="00B0F0"/>
                </a:solidFill>
              </a:rPr>
              <a:t>3. WAP to enter any two decimal numbers and find their sum.</a:t>
            </a:r>
            <a:endParaRPr sz="4267">
              <a:solidFill>
                <a:srgbClr val="00B0F0"/>
              </a:solidFill>
            </a:endParaRPr>
          </a:p>
        </p:txBody>
      </p:sp>
      <p:sp>
        <p:nvSpPr>
          <p:cNvPr id="586" name="Google Shape;586;p4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35</a:t>
            </a:fld>
            <a:endParaRPr/>
          </a:p>
        </p:txBody>
      </p:sp>
      <p:sp>
        <p:nvSpPr>
          <p:cNvPr id="587" name="Google Shape;587;p49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/>
              <a:t>Introduction to C | Lecture 5</a:t>
            </a:r>
            <a:endParaRPr/>
          </a:p>
        </p:txBody>
      </p:sp>
      <p:pic>
        <p:nvPicPr>
          <p:cNvPr id="588" name="Google Shape;588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801" y="1524001"/>
            <a:ext cx="8737600" cy="334774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89" name="Google Shape;589;p4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t="19292" r="38795" b="38327"/>
          <a:stretch/>
        </p:blipFill>
        <p:spPr>
          <a:xfrm>
            <a:off x="6908801" y="4595756"/>
            <a:ext cx="4904705" cy="14155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0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B0F0"/>
              </a:buClr>
              <a:buSzPts val="3200"/>
            </a:pPr>
            <a:r>
              <a:rPr lang="en-US" sz="4267" b="1">
                <a:solidFill>
                  <a:srgbClr val="00B0F0"/>
                </a:solidFill>
              </a:rPr>
              <a:t> 4. WAP to enter radius and find the area of circle.</a:t>
            </a:r>
            <a:endParaRPr sz="4267">
              <a:solidFill>
                <a:srgbClr val="00B0F0"/>
              </a:solidFill>
            </a:endParaRPr>
          </a:p>
        </p:txBody>
      </p:sp>
      <p:sp>
        <p:nvSpPr>
          <p:cNvPr id="596" name="Google Shape;596;p5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36</a:t>
            </a:fld>
            <a:endParaRPr/>
          </a:p>
        </p:txBody>
      </p:sp>
      <p:sp>
        <p:nvSpPr>
          <p:cNvPr id="597" name="Google Shape;597;p50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/>
              <a:t>Introduction to C | Lecture 5</a:t>
            </a:r>
            <a:endParaRPr/>
          </a:p>
        </p:txBody>
      </p:sp>
      <p:pic>
        <p:nvPicPr>
          <p:cNvPr id="598" name="Google Shape;598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1917" y="1375244"/>
            <a:ext cx="9251951" cy="360755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99" name="Google Shape;599;p5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 t="19675" r="44570" b="44782"/>
          <a:stretch/>
        </p:blipFill>
        <p:spPr>
          <a:xfrm>
            <a:off x="6062133" y="4851401"/>
            <a:ext cx="4707467" cy="1196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1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B0F0"/>
              </a:buClr>
              <a:buSzPts val="3200"/>
            </a:pPr>
            <a:r>
              <a:rPr lang="en-US" sz="4267" b="1">
                <a:solidFill>
                  <a:srgbClr val="00B0F0"/>
                </a:solidFill>
              </a:rPr>
              <a:t>5. WAP to enter any 3-digit integer and find the sum of individual digits in it.</a:t>
            </a:r>
            <a:endParaRPr sz="2667">
              <a:solidFill>
                <a:srgbClr val="00B0F0"/>
              </a:solidFill>
            </a:endParaRPr>
          </a:p>
        </p:txBody>
      </p:sp>
      <p:sp>
        <p:nvSpPr>
          <p:cNvPr id="606" name="Google Shape;606;p5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37</a:t>
            </a:fld>
            <a:endParaRPr/>
          </a:p>
        </p:txBody>
      </p:sp>
      <p:sp>
        <p:nvSpPr>
          <p:cNvPr id="607" name="Google Shape;607;p51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/>
              <a:t>Introduction to C | Lecture 5</a:t>
            </a:r>
            <a:endParaRPr/>
          </a:p>
        </p:txBody>
      </p:sp>
      <p:sp>
        <p:nvSpPr>
          <p:cNvPr id="608" name="Google Shape;608;p51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186262"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609" name="Google Shape;609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400" y="1574803"/>
            <a:ext cx="6724651" cy="426696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10" name="Google Shape;610;p51"/>
          <p:cNvPicPr preferRelativeResize="0"/>
          <p:nvPr/>
        </p:nvPicPr>
        <p:blipFill rotWithShape="1">
          <a:blip r:embed="rId4">
            <a:alphaModFix/>
          </a:blip>
          <a:srcRect t="20769" r="52760" b="41273"/>
          <a:stretch/>
        </p:blipFill>
        <p:spPr>
          <a:xfrm>
            <a:off x="8026400" y="4140200"/>
            <a:ext cx="3572933" cy="1354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2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B0F0"/>
              </a:buClr>
              <a:buSzPts val="3200"/>
            </a:pPr>
            <a:r>
              <a:rPr lang="en-US" sz="4267" b="1">
                <a:solidFill>
                  <a:srgbClr val="00B0F0"/>
                </a:solidFill>
              </a:rPr>
              <a:t>6. WAP to enter any 3-digit integer and display it in reverse order.</a:t>
            </a:r>
            <a:endParaRPr sz="4267">
              <a:solidFill>
                <a:srgbClr val="00B0F0"/>
              </a:solidFill>
            </a:endParaRPr>
          </a:p>
        </p:txBody>
      </p:sp>
      <p:sp>
        <p:nvSpPr>
          <p:cNvPr id="617" name="Google Shape;617;p5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38</a:t>
            </a:fld>
            <a:endParaRPr/>
          </a:p>
        </p:txBody>
      </p:sp>
      <p:sp>
        <p:nvSpPr>
          <p:cNvPr id="618" name="Google Shape;618;p52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/>
              <a:t>Introduction to C | Lecture 5</a:t>
            </a:r>
            <a:endParaRPr/>
          </a:p>
        </p:txBody>
      </p:sp>
      <p:sp>
        <p:nvSpPr>
          <p:cNvPr id="619" name="Google Shape;619;p52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186262"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620" name="Google Shape;620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533" y="1370016"/>
            <a:ext cx="8636000" cy="467621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21" name="Google Shape;621;p52"/>
          <p:cNvPicPr preferRelativeResize="0"/>
          <p:nvPr/>
        </p:nvPicPr>
        <p:blipFill rotWithShape="1">
          <a:blip r:embed="rId4">
            <a:alphaModFix/>
          </a:blip>
          <a:srcRect t="22527" r="35122" b="51078"/>
          <a:stretch/>
        </p:blipFill>
        <p:spPr>
          <a:xfrm>
            <a:off x="6908800" y="3634075"/>
            <a:ext cx="5080000" cy="10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3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B0F0"/>
              </a:buClr>
              <a:buSzPts val="3200"/>
            </a:pPr>
            <a:r>
              <a:rPr lang="en-US" sz="4267" b="1">
                <a:solidFill>
                  <a:srgbClr val="00B0F0"/>
                </a:solidFill>
              </a:rPr>
              <a:t>7. WAP to ask no. of days and then change it into years, month and days.</a:t>
            </a:r>
            <a:endParaRPr sz="2667">
              <a:solidFill>
                <a:srgbClr val="00B0F0"/>
              </a:solidFill>
            </a:endParaRPr>
          </a:p>
        </p:txBody>
      </p:sp>
      <p:sp>
        <p:nvSpPr>
          <p:cNvPr id="628" name="Google Shape;628;p5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39</a:t>
            </a:fld>
            <a:endParaRPr/>
          </a:p>
        </p:txBody>
      </p:sp>
      <p:sp>
        <p:nvSpPr>
          <p:cNvPr id="629" name="Google Shape;629;p53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/>
              <a:t>Introduction to C | Lecture 5</a:t>
            </a:r>
            <a:endParaRPr/>
          </a:p>
        </p:txBody>
      </p:sp>
      <p:sp>
        <p:nvSpPr>
          <p:cNvPr id="630" name="Google Shape;630;p53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186262"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631" name="Google Shape;631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039" y="1600204"/>
            <a:ext cx="9144000" cy="391885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32" name="Google Shape;632;p53"/>
          <p:cNvPicPr preferRelativeResize="0"/>
          <p:nvPr/>
        </p:nvPicPr>
        <p:blipFill rotWithShape="1">
          <a:blip r:embed="rId4">
            <a:alphaModFix/>
          </a:blip>
          <a:srcRect l="-1" t="20005" r="49680" b="40186"/>
          <a:stretch/>
        </p:blipFill>
        <p:spPr>
          <a:xfrm>
            <a:off x="7941733" y="1803400"/>
            <a:ext cx="3742267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BD87D8-5620-9A3C-AECD-C76BDF134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D634-2240-3E8E-809D-6A2C6D1B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9EEF49-C7A1-9D1C-A9F9-51DE5B532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4EB097-75A5-6598-636D-CE6D7BDDB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en-US" dirty="0"/>
              <a:t>A variable in C is a named memory location used to store data.</a:t>
            </a:r>
          </a:p>
          <a:p>
            <a:r>
              <a:rPr lang="en-US" b="1" dirty="0"/>
              <a:t>Declaring Variables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To declare a variable, specify the data type followed by the variable name. </a:t>
            </a:r>
          </a:p>
          <a:p>
            <a:pPr marL="914400" lvl="2" indent="0">
              <a:buNone/>
            </a:pPr>
            <a:r>
              <a:rPr lang="en-US" dirty="0"/>
              <a:t>int age;</a:t>
            </a:r>
          </a:p>
          <a:p>
            <a:pPr marL="914400" lvl="2" indent="0">
              <a:buNone/>
            </a:pPr>
            <a:r>
              <a:rPr lang="en-US" dirty="0"/>
              <a:t>float height;</a:t>
            </a:r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03AA0BF7-0CC9-868B-A6C3-9C8FFBC1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 | Lecture 5</a:t>
            </a:r>
          </a:p>
        </p:txBody>
      </p:sp>
    </p:spTree>
    <p:extLst>
      <p:ext uri="{BB962C8B-B14F-4D97-AF65-F5344CB8AC3E}">
        <p14:creationId xmlns:p14="http://schemas.microsoft.com/office/powerpoint/2010/main" val="539095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54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3200"/>
            </a:pPr>
            <a:r>
              <a:rPr lang="en-US" sz="4267" b="1">
                <a:solidFill>
                  <a:srgbClr val="FF0000"/>
                </a:solidFill>
              </a:rPr>
              <a:t>Assignment:</a:t>
            </a:r>
            <a:endParaRPr/>
          </a:p>
        </p:txBody>
      </p:sp>
      <p:sp>
        <p:nvSpPr>
          <p:cNvPr id="639" name="Google Shape;639;p5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40</a:t>
            </a:fld>
            <a:endParaRPr/>
          </a:p>
        </p:txBody>
      </p:sp>
      <p:sp>
        <p:nvSpPr>
          <p:cNvPr id="640" name="Google Shape;640;p54"/>
          <p:cNvSpPr txBox="1">
            <a:spLocks noGrp="1"/>
          </p:cNvSpPr>
          <p:nvPr>
            <p:ph type="ftr" idx="11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r>
              <a:rPr lang="en-US"/>
              <a:t>Introduction to C | Lecture 5</a:t>
            </a:r>
            <a:endParaRPr/>
          </a:p>
        </p:txBody>
      </p:sp>
      <p:sp>
        <p:nvSpPr>
          <p:cNvPr id="641" name="Google Shape;641;p54"/>
          <p:cNvSpPr txBox="1">
            <a:spLocks noGrp="1"/>
          </p:cNvSpPr>
          <p:nvPr>
            <p:ph type="body" idx="1"/>
          </p:nvPr>
        </p:nvSpPr>
        <p:spPr>
          <a:xfrm>
            <a:off x="609600" y="1092200"/>
            <a:ext cx="7620000" cy="50339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65" t="-2256" r="-211"/>
            </a:stretch>
          </a:blipFill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SzPts val="3200"/>
            </a:pPr>
            <a:r>
              <a:rPr lang="en-US"/>
              <a:t> </a:t>
            </a:r>
            <a:endParaRPr/>
          </a:p>
        </p:txBody>
      </p:sp>
      <p:pic>
        <p:nvPicPr>
          <p:cNvPr id="642" name="Google Shape;642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2284" y="1129071"/>
            <a:ext cx="3962400" cy="201872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EB86E-92CA-8425-23CB-1C912DD5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88" y="641377"/>
            <a:ext cx="5487841" cy="2540969"/>
          </a:xfrm>
        </p:spPr>
        <p:txBody>
          <a:bodyPr/>
          <a:lstStyle/>
          <a:p>
            <a:r>
              <a:rPr lang="en-US" dirty="0"/>
              <a:t>End of </a:t>
            </a:r>
            <a:br>
              <a:rPr lang="en-US" dirty="0"/>
            </a:br>
            <a:r>
              <a:rPr lang="en-US" dirty="0"/>
              <a:t>Lecture 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598789-ED0E-CA9B-FF87-C82F5863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36AD3355-1A39-4F95-8D2D-9BA34F1D5DE9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032F37-907E-9C2E-C22C-C745CEE55F2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Introduction to C | Lecture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434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FBA0-27E2-F622-221D-B1B9F6C3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Structures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8AA0D-2DA5-FCAB-B808-83012ED0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3355-1A39-4F95-8D2D-9BA34F1D5DE9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48889-52EA-6797-57CD-59AEF91798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Introduction to C | Lecture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52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DBDA8A-7126-C1EA-5630-696449669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A8220-D49B-1196-C312-E96A6BA4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950885-BD64-744F-F275-723271060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dk1"/>
              </a:buClr>
              <a:buSzPct val="100000"/>
            </a:pPr>
            <a:r>
              <a:rPr lang="en-US" b="1" dirty="0"/>
              <a:t>Initializing Variables</a:t>
            </a:r>
            <a:r>
              <a:rPr lang="en-US" dirty="0"/>
              <a:t>:</a:t>
            </a:r>
          </a:p>
          <a:p>
            <a:pPr lvl="1">
              <a:buClr>
                <a:schemeClr val="dk1"/>
              </a:buClr>
              <a:buSzPct val="100000"/>
            </a:pPr>
            <a:r>
              <a:rPr lang="en-US" dirty="0"/>
              <a:t>Assigning an initial value to a variable at the time of declaration.</a:t>
            </a:r>
          </a:p>
          <a:p>
            <a:pPr marL="914400" lvl="2" indent="0">
              <a:buClr>
                <a:schemeClr val="dk1"/>
              </a:buClr>
              <a:buSzPct val="100000"/>
              <a:buNone/>
            </a:pPr>
            <a:r>
              <a:rPr lang="en-US" dirty="0"/>
              <a:t>int age = 25; </a:t>
            </a:r>
          </a:p>
          <a:p>
            <a:pPr marL="914400" lvl="2" indent="0">
              <a:buClr>
                <a:schemeClr val="dk1"/>
              </a:buClr>
              <a:buSzPct val="100000"/>
              <a:buNone/>
            </a:pPr>
            <a:r>
              <a:rPr lang="en-US" dirty="0"/>
              <a:t>float height = 5.9;</a:t>
            </a:r>
          </a:p>
          <a:p>
            <a:pPr>
              <a:buClr>
                <a:schemeClr val="dk1"/>
              </a:buClr>
              <a:buSzPct val="100000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41BEF-0E3A-CD89-C1B7-B522B8C2F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107CA49E-276E-3AD4-5877-F8AB57C7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 | Lecture 5</a:t>
            </a:r>
          </a:p>
        </p:txBody>
      </p:sp>
    </p:spTree>
    <p:extLst>
      <p:ext uri="{BB962C8B-B14F-4D97-AF65-F5344CB8AC3E}">
        <p14:creationId xmlns:p14="http://schemas.microsoft.com/office/powerpoint/2010/main" val="15513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E398C7-EC4B-75DE-4DFB-8E4DC1E37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E193-8DE8-03E7-7C19-4AA703BC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Rules for writing Variable names: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36915C-FD7B-0EFB-C79B-19860F4D6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</p:spPr>
        <p:txBody>
          <a:bodyPr>
            <a:normAutofit/>
          </a:bodyPr>
          <a:lstStyle/>
          <a:p>
            <a:r>
              <a:rPr lang="en-US" dirty="0"/>
              <a:t>Must begin with an alphabet or underscore</a:t>
            </a:r>
          </a:p>
          <a:p>
            <a:r>
              <a:rPr lang="en-US" dirty="0"/>
              <a:t>It can be of alphabets or alphanumeric.</a:t>
            </a:r>
          </a:p>
          <a:p>
            <a:r>
              <a:rPr lang="en-US" dirty="0"/>
              <a:t>The uppercase and lowercase letters are distinct/different, hence cannot be interchangeable. Eg; Total is not same as total.</a:t>
            </a:r>
          </a:p>
          <a:p>
            <a:r>
              <a:rPr lang="en-US" dirty="0"/>
              <a:t>Only 31 characters are significant.</a:t>
            </a:r>
          </a:p>
          <a:p>
            <a:r>
              <a:rPr lang="en-US" dirty="0"/>
              <a:t>It must not contain white space (blank) in between. But underscore(_) is accepted to join.</a:t>
            </a:r>
          </a:p>
          <a:p>
            <a:r>
              <a:rPr lang="en-US" dirty="0"/>
              <a:t>The keywords are not allowed as variable names.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0EC96A-5BB8-4D41-01BB-4F70589AB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BEB76C27-E14B-1867-C2C1-5995A0FB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r>
              <a:rPr lang="en-US"/>
              <a:t>Introduction to C | Lecture 5</a:t>
            </a:r>
          </a:p>
        </p:txBody>
      </p:sp>
    </p:spTree>
    <p:extLst>
      <p:ext uri="{BB962C8B-B14F-4D97-AF65-F5344CB8AC3E}">
        <p14:creationId xmlns:p14="http://schemas.microsoft.com/office/powerpoint/2010/main" val="863565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4D58C4-B0A5-25F9-FDDD-2BFFD700F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F58D-85E7-0AFD-6A41-96657C4D5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Variables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C1281B-7D2C-CD29-E1C8-146F3D9A7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</p:spPr>
        <p:txBody>
          <a:bodyPr>
            <a:normAutofit/>
          </a:bodyPr>
          <a:lstStyle/>
          <a:p>
            <a:r>
              <a:rPr lang="en-US" b="1" dirty="0"/>
              <a:t>Scope and Lifetime</a:t>
            </a:r>
            <a:r>
              <a:rPr lang="en-US" dirty="0"/>
              <a:t>:</a:t>
            </a:r>
          </a:p>
          <a:p>
            <a:r>
              <a:rPr lang="en-US" b="1" dirty="0"/>
              <a:t>Global Variables</a:t>
            </a:r>
            <a:r>
              <a:rPr lang="en-US" dirty="0"/>
              <a:t>: Declared outside of functions, accessible throughout the program.</a:t>
            </a:r>
          </a:p>
          <a:p>
            <a:r>
              <a:rPr lang="en-US" b="1" dirty="0"/>
              <a:t>Local Variables</a:t>
            </a:r>
            <a:r>
              <a:rPr lang="en-US" dirty="0"/>
              <a:t>: Declared inside functions or blocks, only accessible within that scope.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EE7E6-6C8E-90EC-92DA-FB6ECDBAF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B5655423-57DB-2271-A3C9-0F7E796C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</p:spPr>
        <p:txBody>
          <a:bodyPr/>
          <a:lstStyle/>
          <a:p>
            <a:r>
              <a:rPr lang="en-US"/>
              <a:t>Introduction to C | Lecture 5</a:t>
            </a:r>
          </a:p>
        </p:txBody>
      </p:sp>
    </p:spTree>
    <p:extLst>
      <p:ext uri="{BB962C8B-B14F-4D97-AF65-F5344CB8AC3E}">
        <p14:creationId xmlns:p14="http://schemas.microsoft.com/office/powerpoint/2010/main" val="106546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15B3-1011-3094-C557-EE18153C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Types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CAC79-7491-A7F8-44FB-8E0B6CF63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31BF84-D805-7E4C-CF78-DBAD6E501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datatype refers to the type of data that can be stored in a variable.</a:t>
            </a:r>
            <a:endParaRPr lang="en-US" dirty="0"/>
          </a:p>
          <a:p>
            <a:endParaRPr lang="en-US" dirty="0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7923F5C9-87AA-867B-3FE2-C0013CEE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C | Lecture 5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26D2AAD-C954-9DB3-FC2B-99272CC8F2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3924487"/>
              </p:ext>
            </p:extLst>
          </p:nvPr>
        </p:nvGraphicFramePr>
        <p:xfrm>
          <a:off x="838200" y="2526224"/>
          <a:ext cx="10515600" cy="3545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759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BD5F90-7BE7-2436-D421-DDAFE094A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EDBC-8DB9-FB7A-066A-82B3CC4DE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Data Types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39353-34FD-C40F-69AD-FC219F06F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5B5EB872-6691-61C5-AD59-D63D79D7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Introduction to C | Lecture 5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B2CD5C3-EF34-F14B-9D5A-A831998A6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datatypes: integer, floating point, and character</a:t>
            </a:r>
          </a:p>
          <a:p>
            <a:endParaRPr lang="en-US" dirty="0"/>
          </a:p>
        </p:txBody>
      </p:sp>
      <p:pic>
        <p:nvPicPr>
          <p:cNvPr id="10" name="Google Shape;295;p22">
            <a:extLst>
              <a:ext uri="{FF2B5EF4-FFF2-40B4-BE49-F238E27FC236}">
                <a16:creationId xmlns:a16="http://schemas.microsoft.com/office/drawing/2014/main" id="{AAC2315A-B9D8-4C02-1490-1BB3541A39F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3786" y="2557319"/>
            <a:ext cx="5545667" cy="20918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" name="Google Shape;296;p22">
            <a:extLst>
              <a:ext uri="{FF2B5EF4-FFF2-40B4-BE49-F238E27FC236}">
                <a16:creationId xmlns:a16="http://schemas.microsoft.com/office/drawing/2014/main" id="{D6CD5560-B52B-C03D-2B7A-ACAAAED547A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9249" y="4770355"/>
            <a:ext cx="6904567" cy="1676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97;p22">
            <a:extLst>
              <a:ext uri="{FF2B5EF4-FFF2-40B4-BE49-F238E27FC236}">
                <a16:creationId xmlns:a16="http://schemas.microsoft.com/office/drawing/2014/main" id="{B959AE34-0849-2ED3-8FEA-8E880C54C5E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51296" y="2531882"/>
            <a:ext cx="5130800" cy="116934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" name="Google Shape;298;p22">
            <a:extLst>
              <a:ext uri="{FF2B5EF4-FFF2-40B4-BE49-F238E27FC236}">
                <a16:creationId xmlns:a16="http://schemas.microsoft.com/office/drawing/2014/main" id="{E2A85C27-9456-A709-BEC0-907D4323D9D5}"/>
              </a:ext>
            </a:extLst>
          </p:cNvPr>
          <p:cNvSpPr txBox="1"/>
          <p:nvPr/>
        </p:nvSpPr>
        <p:spPr>
          <a:xfrm>
            <a:off x="830555" y="2076062"/>
            <a:ext cx="2948725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 dirty="0" err="1">
                <a:solidFill>
                  <a:schemeClr val="dk1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i</a:t>
            </a:r>
            <a:r>
              <a:rPr lang="en-US" sz="2400" dirty="0">
                <a:solidFill>
                  <a:schemeClr val="dk1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) Integer Datatype</a:t>
            </a:r>
            <a:endParaRPr sz="2400" dirty="0">
              <a:latin typeface="Nunito" pitchFamily="2" charset="0"/>
            </a:endParaRPr>
          </a:p>
        </p:txBody>
      </p:sp>
      <p:sp>
        <p:nvSpPr>
          <p:cNvPr id="14" name="Google Shape;299;p22">
            <a:extLst>
              <a:ext uri="{FF2B5EF4-FFF2-40B4-BE49-F238E27FC236}">
                <a16:creationId xmlns:a16="http://schemas.microsoft.com/office/drawing/2014/main" id="{EFB1500E-0675-66BB-4AB3-43E98ED88B14}"/>
              </a:ext>
            </a:extLst>
          </p:cNvPr>
          <p:cNvSpPr txBox="1"/>
          <p:nvPr/>
        </p:nvSpPr>
        <p:spPr>
          <a:xfrm>
            <a:off x="889547" y="5071907"/>
            <a:ext cx="2936376" cy="8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ii) Floating point </a:t>
            </a:r>
            <a:endParaRPr sz="2400" dirty="0">
              <a:latin typeface="Nunito" pitchFamily="2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    Datatype</a:t>
            </a:r>
            <a:endParaRPr sz="2400" dirty="0">
              <a:latin typeface="Nunito" pitchFamily="2" charset="0"/>
            </a:endParaRPr>
          </a:p>
        </p:txBody>
      </p:sp>
      <p:sp>
        <p:nvSpPr>
          <p:cNvPr id="15" name="Google Shape;300;p22">
            <a:extLst>
              <a:ext uri="{FF2B5EF4-FFF2-40B4-BE49-F238E27FC236}">
                <a16:creationId xmlns:a16="http://schemas.microsoft.com/office/drawing/2014/main" id="{07C0415D-6CF4-7946-F833-CAE0651E1AD3}"/>
              </a:ext>
            </a:extLst>
          </p:cNvPr>
          <p:cNvSpPr txBox="1"/>
          <p:nvPr/>
        </p:nvSpPr>
        <p:spPr>
          <a:xfrm>
            <a:off x="6951296" y="2076495"/>
            <a:ext cx="3549556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iii) Character Datatype</a:t>
            </a:r>
            <a:endParaRPr sz="2400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79796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510</TotalTime>
  <Words>1546</Words>
  <Application>Microsoft Office PowerPoint</Application>
  <PresentationFormat>Widescreen</PresentationFormat>
  <Paragraphs>358</Paragraphs>
  <Slides>42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Nunito</vt:lpstr>
      <vt:lpstr>Roboto</vt:lpstr>
      <vt:lpstr>2_Office Theme</vt:lpstr>
      <vt:lpstr>PowerPoint Presentation</vt:lpstr>
      <vt:lpstr>Unit 2: Introduction to C (6hrs)</vt:lpstr>
      <vt:lpstr>C</vt:lpstr>
      <vt:lpstr>Variables</vt:lpstr>
      <vt:lpstr>Variables</vt:lpstr>
      <vt:lpstr>Rules for writing Variable names:</vt:lpstr>
      <vt:lpstr>Variables</vt:lpstr>
      <vt:lpstr>Data Types</vt:lpstr>
      <vt:lpstr>Data Types</vt:lpstr>
      <vt:lpstr>Data Types</vt:lpstr>
      <vt:lpstr>Data Types</vt:lpstr>
      <vt:lpstr>C Operators</vt:lpstr>
      <vt:lpstr>C Operators</vt:lpstr>
      <vt:lpstr>Increment and Decrement Operator</vt:lpstr>
      <vt:lpstr>Increment and Decrement Operator (Contd.)</vt:lpstr>
      <vt:lpstr>Increment and Decrement Operator (Contd.)</vt:lpstr>
      <vt:lpstr>Conditional operator</vt:lpstr>
      <vt:lpstr>Bitwise operator</vt:lpstr>
      <vt:lpstr>Types of operators</vt:lpstr>
      <vt:lpstr>3.12 Precedence and Associativity of operators</vt:lpstr>
      <vt:lpstr>Evaluate:  1&gt;2+3&amp;&amp;4</vt:lpstr>
      <vt:lpstr>3.13 Expressions</vt:lpstr>
      <vt:lpstr>3.14 Header files</vt:lpstr>
      <vt:lpstr>3.15 Format specifiers</vt:lpstr>
      <vt:lpstr>3.16 Escape Sequence Characters</vt:lpstr>
      <vt:lpstr>3.17 Simple I/O Functions</vt:lpstr>
      <vt:lpstr>Sample program</vt:lpstr>
      <vt:lpstr>3.18 Type Casting (Contd.)</vt:lpstr>
      <vt:lpstr>3.18 Type Casting (Contd.)</vt:lpstr>
      <vt:lpstr>3.18 Type Casting (Contd.)</vt:lpstr>
      <vt:lpstr>3.19 Basic Structure of C program</vt:lpstr>
      <vt:lpstr>3.20 Some Sample Programs</vt:lpstr>
      <vt:lpstr>1. WAP to read two numbers and add them.</vt:lpstr>
      <vt:lpstr>2. WAP to accept two numbers form user and find their sum.</vt:lpstr>
      <vt:lpstr>3. WAP to enter any two decimal numbers and find their sum.</vt:lpstr>
      <vt:lpstr> 4. WAP to enter radius and find the area of circle.</vt:lpstr>
      <vt:lpstr>5. WAP to enter any 3-digit integer and find the sum of individual digits in it.</vt:lpstr>
      <vt:lpstr>6. WAP to enter any 3-digit integer and display it in reverse order.</vt:lpstr>
      <vt:lpstr>7. WAP to ask no. of days and then change it into years, month and days.</vt:lpstr>
      <vt:lpstr>Assignment:</vt:lpstr>
      <vt:lpstr>End of  Lecture 6</vt:lpstr>
      <vt:lpstr>Control Structures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</dc:title>
  <dc:creator>Shiva Kunwar</dc:creator>
  <cp:lastModifiedBy>Shiva Kunwar</cp:lastModifiedBy>
  <cp:revision>52</cp:revision>
  <dcterms:created xsi:type="dcterms:W3CDTF">2024-09-21T07:18:01Z</dcterms:created>
  <dcterms:modified xsi:type="dcterms:W3CDTF">2025-01-11T15:49:32Z</dcterms:modified>
</cp:coreProperties>
</file>